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4" r:id="rId3"/>
    <p:sldId id="296" r:id="rId4"/>
    <p:sldId id="298" r:id="rId5"/>
    <p:sldId id="295" r:id="rId6"/>
    <p:sldId id="299" r:id="rId7"/>
    <p:sldId id="300" r:id="rId8"/>
    <p:sldId id="301" r:id="rId9"/>
    <p:sldId id="302" r:id="rId10"/>
    <p:sldId id="303" r:id="rId11"/>
    <p:sldId id="307" r:id="rId12"/>
    <p:sldId id="308" r:id="rId13"/>
    <p:sldId id="310" r:id="rId14"/>
    <p:sldId id="304" r:id="rId15"/>
    <p:sldId id="305" r:id="rId16"/>
    <p:sldId id="306" r:id="rId17"/>
    <p:sldId id="362" r:id="rId18"/>
    <p:sldId id="311" r:id="rId19"/>
    <p:sldId id="312" r:id="rId20"/>
    <p:sldId id="313" r:id="rId21"/>
    <p:sldId id="314" r:id="rId22"/>
    <p:sldId id="315" r:id="rId23"/>
    <p:sldId id="316" r:id="rId24"/>
    <p:sldId id="317" r:id="rId25"/>
    <p:sldId id="318" r:id="rId26"/>
    <p:sldId id="319" r:id="rId27"/>
    <p:sldId id="320" r:id="rId28"/>
    <p:sldId id="321" r:id="rId29"/>
    <p:sldId id="323" r:id="rId30"/>
    <p:sldId id="322" r:id="rId31"/>
    <p:sldId id="324" r:id="rId32"/>
    <p:sldId id="325" r:id="rId33"/>
    <p:sldId id="326" r:id="rId34"/>
    <p:sldId id="327" r:id="rId35"/>
    <p:sldId id="328" r:id="rId36"/>
    <p:sldId id="329" r:id="rId37"/>
    <p:sldId id="335" r:id="rId38"/>
    <p:sldId id="336" r:id="rId39"/>
    <p:sldId id="330" r:id="rId40"/>
    <p:sldId id="359" r:id="rId41"/>
    <p:sldId id="360" r:id="rId42"/>
    <p:sldId id="361" r:id="rId43"/>
    <p:sldId id="352" r:id="rId44"/>
    <p:sldId id="351" r:id="rId45"/>
    <p:sldId id="353" r:id="rId46"/>
    <p:sldId id="354" r:id="rId47"/>
    <p:sldId id="356" r:id="rId48"/>
    <p:sldId id="355" r:id="rId49"/>
    <p:sldId id="357" r:id="rId50"/>
    <p:sldId id="358" r:id="rId51"/>
    <p:sldId id="331" r:id="rId52"/>
    <p:sldId id="332" r:id="rId53"/>
    <p:sldId id="337" r:id="rId54"/>
    <p:sldId id="338" r:id="rId55"/>
    <p:sldId id="350" r:id="rId56"/>
    <p:sldId id="339" r:id="rId57"/>
    <p:sldId id="340" r:id="rId58"/>
    <p:sldId id="341" r:id="rId59"/>
    <p:sldId id="342" r:id="rId60"/>
    <p:sldId id="344" r:id="rId61"/>
    <p:sldId id="345" r:id="rId62"/>
    <p:sldId id="346" r:id="rId63"/>
    <p:sldId id="347" r:id="rId64"/>
    <p:sldId id="348" r:id="rId65"/>
    <p:sldId id="349" r:id="rId66"/>
    <p:sldId id="333" r:id="rId67"/>
    <p:sldId id="334"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64" d="100"/>
          <a:sy n="64" d="100"/>
        </p:scale>
        <p:origin x="66" y="2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8C64B42-A8E6-45C6-A387-39F70376F6DD}" type="datetimeFigureOut">
              <a:rPr lang="es-ES" smtClean="0"/>
              <a:t>04/03/2026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C1FCEF-458F-4789-AB87-B78284AE0E05}"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01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C64B42-A8E6-45C6-A387-39F70376F6DD}" type="datetimeFigureOut">
              <a:rPr lang="es-ES" smtClean="0"/>
              <a:t>04/03/2026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211257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C64B42-A8E6-45C6-A387-39F70376F6DD}" type="datetimeFigureOut">
              <a:rPr lang="es-ES" smtClean="0"/>
              <a:t>04/03/2026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202766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C64B42-A8E6-45C6-A387-39F70376F6DD}" type="datetimeFigureOut">
              <a:rPr lang="es-ES" smtClean="0"/>
              <a:t>04/03/2026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61886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8C64B42-A8E6-45C6-A387-39F70376F6DD}" type="datetimeFigureOut">
              <a:rPr lang="es-ES" smtClean="0"/>
              <a:t>04/03/2026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C1FCEF-458F-4789-AB87-B78284AE0E05}"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22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8C64B42-A8E6-45C6-A387-39F70376F6DD}" type="datetimeFigureOut">
              <a:rPr lang="es-ES" smtClean="0"/>
              <a:t>04/03/2026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7052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8C64B42-A8E6-45C6-A387-39F70376F6DD}" type="datetimeFigureOut">
              <a:rPr lang="es-ES" smtClean="0"/>
              <a:t>04/03/2026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1327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64B42-A8E6-45C6-A387-39F70376F6DD}" type="datetimeFigureOut">
              <a:rPr lang="es-ES" smtClean="0"/>
              <a:t>04/03/2026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246387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8C64B42-A8E6-45C6-A387-39F70376F6DD}" type="datetimeFigureOut">
              <a:rPr lang="es-ES" smtClean="0"/>
              <a:t>04/03/2026</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84667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8C64B42-A8E6-45C6-A387-39F70376F6DD}" type="datetimeFigureOut">
              <a:rPr lang="es-ES" smtClean="0"/>
              <a:t>04/03/2026</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9C1FCEF-458F-4789-AB87-B78284AE0E05}" type="slidenum">
              <a:rPr lang="es-ES" smtClean="0"/>
              <a:t>‹Nº›</a:t>
            </a:fld>
            <a:endParaRPr lang="es-ES"/>
          </a:p>
        </p:txBody>
      </p:sp>
    </p:spTree>
    <p:extLst>
      <p:ext uri="{BB962C8B-B14F-4D97-AF65-F5344CB8AC3E}">
        <p14:creationId xmlns:p14="http://schemas.microsoft.com/office/powerpoint/2010/main" val="337066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8C64B42-A8E6-45C6-A387-39F70376F6DD}" type="datetimeFigureOut">
              <a:rPr lang="es-ES" smtClean="0"/>
              <a:t>04/03/2026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180263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8C64B42-A8E6-45C6-A387-39F70376F6DD}" type="datetimeFigureOut">
              <a:rPr lang="es-ES" smtClean="0"/>
              <a:t>04/03/2026</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9C1FCEF-458F-4789-AB87-B78284AE0E05}"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331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sepe.es/HomeSepe/es/prestaciones-desempleo/subsidio-desempleo.htm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eg-social.es/wps/portal/wss/internet/Trabajadores/PrestacionesPensionesTrabajadores/10963/28393/28396/28475/40827"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politicasocial.xunta.gal/es/areas/inclusion-social/ayudas-y-prestaciones/pensiones-no-contributivas-pnc"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seg-social.es/wps/portal/wss/internet/Trabajadores/PrestacionesPensionesTrabajadores/10964/10966/28489/28490" TargetMode="External"/><Relationship Id="rId2" Type="http://schemas.openxmlformats.org/officeDocument/2006/relationships/hyperlink" Target="https://www.seg-social.es/wps/portal/wss/internet/Trabajadores/PrestacionesPensionesTrabajadores/10964/10966/28558#116022"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seg-social.es/wps/portal/wss/internet/Trabajadores/PrestacionesPensionesTrabajadores/10964/10966/28536/28538" TargetMode="External"/><Relationship Id="rId2" Type="http://schemas.openxmlformats.org/officeDocument/2006/relationships/hyperlink" Target="https://www.seg-social.es/wps/portal/wss/internet/Trabajadores/PrestacionesPensionesTrabajadores/10964/10966/28520/28522"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www.seg-social.es/wps/portal/wss/internet/Trabajadores/PrestacionesPensionesTrabajadores/65850d68-8d06-4645-bde7-05374ee42ac7/beneficiarios#Beneficiarios"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8124B-98AB-47C0-9AD6-9963A212FCB8}"/>
              </a:ext>
            </a:extLst>
          </p:cNvPr>
          <p:cNvSpPr>
            <a:spLocks noGrp="1"/>
          </p:cNvSpPr>
          <p:nvPr>
            <p:ph type="ctrTitle" idx="4294967295"/>
          </p:nvPr>
        </p:nvSpPr>
        <p:spPr>
          <a:xfrm>
            <a:off x="818101" y="2227811"/>
            <a:ext cx="10620375" cy="1424878"/>
          </a:xfrm>
        </p:spPr>
        <p:txBody>
          <a:bodyPr>
            <a:noAutofit/>
          </a:bodyPr>
          <a:lstStyle/>
          <a:p>
            <a:r>
              <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br>
              <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rPr>
              <a:t>Prestaciones de la Seguridad Social</a:t>
            </a:r>
          </a:p>
        </p:txBody>
      </p:sp>
    </p:spTree>
    <p:extLst>
      <p:ext uri="{BB962C8B-B14F-4D97-AF65-F5344CB8AC3E}">
        <p14:creationId xmlns:p14="http://schemas.microsoft.com/office/powerpoint/2010/main" val="94913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493059" y="1845734"/>
            <a:ext cx="11143620" cy="4379702"/>
          </a:xfrm>
        </p:spPr>
        <p:txBody>
          <a:bodyPr>
            <a:normAutofit fontScale="92500" lnSpcReduction="20000"/>
          </a:bodyPr>
          <a:lstStyle/>
          <a:p>
            <a:pPr marL="0" indent="0" algn="just">
              <a:buNone/>
            </a:pPr>
            <a:r>
              <a:rPr lang="es-ES" sz="3000" b="1" dirty="0">
                <a:solidFill>
                  <a:schemeClr val="dk1"/>
                </a:solidFill>
              </a:rPr>
              <a:t>Prestación</a:t>
            </a:r>
            <a:r>
              <a:rPr lang="es-ES" sz="3000" dirty="0">
                <a:solidFill>
                  <a:schemeClr val="dk1"/>
                </a:solidFill>
              </a:rPr>
              <a:t>: La prestación económica trata de cubrir la falta de ingresos que se produce cuando la persona trabajadora, debido a una enfermedad o un accidente, está imposibilitado temporalmente para trabajar y precisa asistencia sanitaria de la Seguridad Social. La prestación es diferente según la causa de la incapacidad temporal.</a:t>
            </a:r>
          </a:p>
          <a:p>
            <a:pPr marL="0" indent="0" algn="just">
              <a:buNone/>
            </a:pPr>
            <a:r>
              <a:rPr lang="es-ES" sz="3000" b="1" dirty="0">
                <a:solidFill>
                  <a:schemeClr val="dk1"/>
                </a:solidFill>
              </a:rPr>
              <a:t>Mejora voluntaria: </a:t>
            </a:r>
            <a:r>
              <a:rPr lang="es-ES" sz="3000" dirty="0">
                <a:solidFill>
                  <a:schemeClr val="dk1"/>
                </a:solidFill>
              </a:rPr>
              <a:t>En convenio colectivo, se pueden establecer condiciones más favorables que completen hasta el 100 % del salario, también puede ser abonada voluntariamente por la empresa ( aunque no se haya pactado en convenio).</a:t>
            </a:r>
          </a:p>
          <a:p>
            <a:pPr marL="0" indent="0" algn="just">
              <a:buNone/>
            </a:pPr>
            <a:r>
              <a:rPr lang="es-ES" sz="3000" dirty="0">
                <a:solidFill>
                  <a:schemeClr val="dk1"/>
                </a:solidFill>
              </a:rPr>
              <a:t>La prestación por IT es de </a:t>
            </a:r>
            <a:r>
              <a:rPr lang="es-ES" sz="3000" b="1" dirty="0">
                <a:solidFill>
                  <a:schemeClr val="dk1"/>
                </a:solidFill>
              </a:rPr>
              <a:t>carácter diario,</a:t>
            </a:r>
            <a:r>
              <a:rPr lang="es-ES" sz="3000" dirty="0">
                <a:solidFill>
                  <a:schemeClr val="dk1"/>
                </a:solidFill>
              </a:rPr>
              <a:t> se devenga en función de los días naturales del mes, independientemente de la periodicidad de la retribución (mensual o diaria).</a:t>
            </a:r>
          </a:p>
          <a:p>
            <a:pPr algn="ctr"/>
            <a:endParaRPr lang="es-ES" sz="2400" dirty="0">
              <a:solidFill>
                <a:schemeClr val="dk1"/>
              </a:solidFill>
            </a:endParaRPr>
          </a:p>
          <a:p>
            <a:pPr algn="ctr"/>
            <a:endParaRPr lang="es-ES" b="1" baseline="-25000" dirty="0"/>
          </a:p>
          <a:p>
            <a:pPr algn="ctr"/>
            <a:endParaRPr lang="es-ES" b="1" baseline="-25000" dirty="0"/>
          </a:p>
          <a:p>
            <a:endParaRPr lang="es-ES" dirty="0"/>
          </a:p>
          <a:p>
            <a:pPr algn="just"/>
            <a:endParaRPr lang="es-ES" sz="2400" dirty="0">
              <a:solidFill>
                <a:schemeClr val="dk1"/>
              </a:solidFill>
            </a:endParaRP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IT</a:t>
            </a:r>
            <a:endParaRPr lang="es-ES" sz="4000" dirty="0">
              <a:solidFill>
                <a:srgbClr val="0070C0"/>
              </a:solidFill>
            </a:endParaRPr>
          </a:p>
        </p:txBody>
      </p:sp>
    </p:spTree>
    <p:extLst>
      <p:ext uri="{BB962C8B-B14F-4D97-AF65-F5344CB8AC3E}">
        <p14:creationId xmlns:p14="http://schemas.microsoft.com/office/powerpoint/2010/main" val="135140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493059" y="1845734"/>
            <a:ext cx="11143620" cy="4379702"/>
          </a:xfrm>
        </p:spPr>
        <p:txBody>
          <a:bodyPr>
            <a:normAutofit/>
          </a:bodyPr>
          <a:lstStyle/>
          <a:p>
            <a:pPr algn="just">
              <a:buFont typeface="Wingdings" panose="05000000000000000000" pitchFamily="2" charset="2"/>
              <a:buChar char="v"/>
            </a:pPr>
            <a:r>
              <a:rPr lang="es-ES" sz="2800" b="1" dirty="0">
                <a:solidFill>
                  <a:schemeClr val="dk1"/>
                </a:solidFill>
              </a:rPr>
              <a:t>Incapacidad temporal durante el periodo de prueba: </a:t>
            </a:r>
            <a:r>
              <a:rPr lang="es-ES" sz="2800" dirty="0">
                <a:solidFill>
                  <a:schemeClr val="dk1"/>
                </a:solidFill>
              </a:rPr>
              <a:t>Si una persona trabajadora pasa a una situación de incapacidad temporal durante el periodo de prueba, este periodo solo queda interrumpido si se pacta en el contrato.</a:t>
            </a:r>
          </a:p>
          <a:p>
            <a:pPr algn="just">
              <a:buFont typeface="Wingdings" panose="05000000000000000000" pitchFamily="2" charset="2"/>
              <a:buChar char="v"/>
            </a:pPr>
            <a:r>
              <a:rPr lang="es-ES" sz="2800" b="1" dirty="0">
                <a:solidFill>
                  <a:schemeClr val="dk1"/>
                </a:solidFill>
              </a:rPr>
              <a:t>Incapacidad temporal y vacaciones</a:t>
            </a:r>
            <a:r>
              <a:rPr lang="es-ES" sz="2800" dirty="0">
                <a:solidFill>
                  <a:schemeClr val="dk1"/>
                </a:solidFill>
              </a:rPr>
              <a:t>: El periodo de incapacidad temporal se computa como días trabajados para el disfrute de las vacaciones.</a:t>
            </a:r>
          </a:p>
          <a:p>
            <a:pPr algn="just">
              <a:buFont typeface="Wingdings" panose="05000000000000000000" pitchFamily="2" charset="2"/>
              <a:buChar char="v"/>
            </a:pPr>
            <a:r>
              <a:rPr lang="es-ES" sz="2800" b="1" dirty="0">
                <a:solidFill>
                  <a:schemeClr val="dk1"/>
                </a:solidFill>
              </a:rPr>
              <a:t>Incapacidad temporal y pagas extraordinarias</a:t>
            </a:r>
            <a:r>
              <a:rPr lang="es-ES" sz="2800" dirty="0">
                <a:solidFill>
                  <a:schemeClr val="dk1"/>
                </a:solidFill>
              </a:rPr>
              <a:t>: El periodo de incapacidad temporal no se computa a efectos de las gratificaciones extraordinarias, salvo que el convenio colectivo establezca lo contrario.</a:t>
            </a:r>
          </a:p>
          <a:p>
            <a:pPr algn="ctr"/>
            <a:endParaRPr lang="es-ES" b="1" baseline="-25000" dirty="0"/>
          </a:p>
          <a:p>
            <a:pPr algn="ctr"/>
            <a:endParaRPr lang="es-ES" b="1" baseline="-25000" dirty="0"/>
          </a:p>
          <a:p>
            <a:endParaRPr lang="es-ES" dirty="0"/>
          </a:p>
          <a:p>
            <a:pPr algn="just"/>
            <a:endParaRPr lang="es-ES" sz="2400" dirty="0">
              <a:solidFill>
                <a:schemeClr val="dk1"/>
              </a:solidFill>
            </a:endParaRP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IT</a:t>
            </a:r>
            <a:endParaRPr lang="es-ES" sz="4000" dirty="0">
              <a:solidFill>
                <a:srgbClr val="0070C0"/>
              </a:solidFill>
            </a:endParaRPr>
          </a:p>
        </p:txBody>
      </p:sp>
    </p:spTree>
    <p:extLst>
      <p:ext uri="{BB962C8B-B14F-4D97-AF65-F5344CB8AC3E}">
        <p14:creationId xmlns:p14="http://schemas.microsoft.com/office/powerpoint/2010/main" val="303133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197224" y="1845734"/>
            <a:ext cx="11689975" cy="4447490"/>
          </a:xfrm>
        </p:spPr>
        <p:txBody>
          <a:bodyPr>
            <a:normAutofit fontScale="25000" lnSpcReduction="20000"/>
          </a:bodyPr>
          <a:lstStyle/>
          <a:p>
            <a:pPr>
              <a:lnSpc>
                <a:spcPct val="120000"/>
              </a:lnSpc>
              <a:spcBef>
                <a:spcPts val="0"/>
              </a:spcBef>
              <a:spcAft>
                <a:spcPts val="0"/>
              </a:spcAft>
              <a:buFont typeface="Wingdings" panose="05000000000000000000" pitchFamily="2" charset="2"/>
              <a:buChar char="v"/>
            </a:pPr>
            <a:r>
              <a:rPr lang="es-ES" sz="11200" b="1" dirty="0">
                <a:solidFill>
                  <a:schemeClr val="dk1"/>
                </a:solidFill>
              </a:rPr>
              <a:t>Pago delegado de la prestación por incapacidad temporal</a:t>
            </a:r>
          </a:p>
          <a:p>
            <a:pPr algn="just">
              <a:lnSpc>
                <a:spcPct val="120000"/>
              </a:lnSpc>
              <a:spcBef>
                <a:spcPts val="0"/>
              </a:spcBef>
              <a:spcAft>
                <a:spcPts val="0"/>
              </a:spcAft>
              <a:buFont typeface="Wingdings" panose="05000000000000000000" pitchFamily="2" charset="2"/>
              <a:buChar char="§"/>
            </a:pPr>
            <a:r>
              <a:rPr lang="es-ES" sz="11200" dirty="0">
                <a:solidFill>
                  <a:schemeClr val="dk1"/>
                </a:solidFill>
              </a:rPr>
              <a:t>La prestación por IT es abonada por la empresa, en régimen de pago delegado a través de la nómina, </a:t>
            </a:r>
            <a:r>
              <a:rPr lang="es-ES" sz="11200" b="1" dirty="0">
                <a:solidFill>
                  <a:schemeClr val="dk1"/>
                </a:solidFill>
              </a:rPr>
              <a:t>excepto</a:t>
            </a:r>
            <a:r>
              <a:rPr lang="es-ES" sz="11200" dirty="0">
                <a:solidFill>
                  <a:schemeClr val="dk1"/>
                </a:solidFill>
              </a:rPr>
              <a:t> cuando tenga </a:t>
            </a:r>
            <a:r>
              <a:rPr lang="es-ES" sz="11200" b="1" dirty="0">
                <a:solidFill>
                  <a:schemeClr val="dk1"/>
                </a:solidFill>
              </a:rPr>
              <a:t>menos de 10</a:t>
            </a:r>
            <a:r>
              <a:rPr lang="es-ES" sz="11200" dirty="0">
                <a:solidFill>
                  <a:schemeClr val="dk1"/>
                </a:solidFill>
              </a:rPr>
              <a:t> empleados/as y la IT dure </a:t>
            </a:r>
            <a:r>
              <a:rPr lang="es-ES" sz="11200" b="1" dirty="0">
                <a:solidFill>
                  <a:schemeClr val="dk1"/>
                </a:solidFill>
              </a:rPr>
              <a:t>más de 6 meses</a:t>
            </a:r>
            <a:r>
              <a:rPr lang="es-ES" sz="11200" dirty="0">
                <a:solidFill>
                  <a:schemeClr val="dk1"/>
                </a:solidFill>
              </a:rPr>
              <a:t>, la empresa puede </a:t>
            </a:r>
            <a:r>
              <a:rPr lang="es-ES" sz="11200" b="1" dirty="0">
                <a:solidFill>
                  <a:schemeClr val="dk1"/>
                </a:solidFill>
              </a:rPr>
              <a:t>solicitar el traslado </a:t>
            </a:r>
            <a:r>
              <a:rPr lang="es-ES" sz="11200" dirty="0">
                <a:solidFill>
                  <a:schemeClr val="dk1"/>
                </a:solidFill>
              </a:rPr>
              <a:t>de la obligación a la entidad correspondiente (INSS o mutua colaboradora).</a:t>
            </a:r>
          </a:p>
          <a:p>
            <a:pPr algn="just">
              <a:lnSpc>
                <a:spcPct val="120000"/>
              </a:lnSpc>
              <a:spcBef>
                <a:spcPts val="0"/>
              </a:spcBef>
              <a:spcAft>
                <a:spcPts val="0"/>
              </a:spcAft>
              <a:buFont typeface="Wingdings" panose="05000000000000000000" pitchFamily="2" charset="2"/>
              <a:buChar char="§"/>
            </a:pPr>
            <a:r>
              <a:rPr lang="es-ES" sz="11200" dirty="0">
                <a:solidFill>
                  <a:schemeClr val="dk1"/>
                </a:solidFill>
              </a:rPr>
              <a:t>Las empresas </a:t>
            </a:r>
            <a:r>
              <a:rPr lang="es-ES" sz="11200" b="1" dirty="0">
                <a:solidFill>
                  <a:schemeClr val="dk1"/>
                </a:solidFill>
              </a:rPr>
              <a:t>recuperan las cantidades </a:t>
            </a:r>
            <a:r>
              <a:rPr lang="es-ES" sz="11200" dirty="0">
                <a:solidFill>
                  <a:schemeClr val="dk1"/>
                </a:solidFill>
              </a:rPr>
              <a:t>abonadas por prestación de IT mediante el descuento de su importe en las liquidaciones mensuales  a la TGSS.</a:t>
            </a:r>
          </a:p>
          <a:p>
            <a:pPr algn="just">
              <a:lnSpc>
                <a:spcPct val="120000"/>
              </a:lnSpc>
              <a:spcBef>
                <a:spcPts val="0"/>
              </a:spcBef>
              <a:spcAft>
                <a:spcPts val="0"/>
              </a:spcAft>
              <a:buFont typeface="Wingdings" panose="05000000000000000000" pitchFamily="2" charset="2"/>
              <a:buChar char="§"/>
            </a:pPr>
            <a:r>
              <a:rPr lang="es-ES" sz="11200" dirty="0">
                <a:solidFill>
                  <a:schemeClr val="dk1"/>
                </a:solidFill>
              </a:rPr>
              <a:t>La </a:t>
            </a:r>
            <a:r>
              <a:rPr lang="es-ES" sz="11200" b="1" dirty="0">
                <a:solidFill>
                  <a:schemeClr val="dk1"/>
                </a:solidFill>
              </a:rPr>
              <a:t>colaboración obligatoria </a:t>
            </a:r>
            <a:r>
              <a:rPr lang="es-ES" sz="11200" dirty="0">
                <a:solidFill>
                  <a:schemeClr val="dk1"/>
                </a:solidFill>
              </a:rPr>
              <a:t>de la empresa se prolongará mientras subsista la IT y hasta que se extinga la situación por haber transcurrido el plazo máximo de 18 meses.</a:t>
            </a:r>
          </a:p>
          <a:p>
            <a:pPr marL="0" indent="0" algn="just">
              <a:lnSpc>
                <a:spcPct val="120000"/>
              </a:lnSpc>
              <a:spcBef>
                <a:spcPts val="0"/>
              </a:spcBef>
              <a:spcAft>
                <a:spcPts val="0"/>
              </a:spcAft>
              <a:buNone/>
            </a:pPr>
            <a:endParaRPr lang="es-ES" sz="5000" dirty="0">
              <a:solidFill>
                <a:schemeClr val="dk1"/>
              </a:solidFill>
            </a:endParaRPr>
          </a:p>
          <a:p>
            <a:endParaRPr lang="es-ES" sz="2800" dirty="0">
              <a:solidFill>
                <a:schemeClr val="dk1"/>
              </a:solidFill>
            </a:endParaRPr>
          </a:p>
          <a:p>
            <a:pPr algn="ctr"/>
            <a:endParaRPr lang="es-ES" b="1" baseline="-25000" dirty="0"/>
          </a:p>
          <a:p>
            <a:pPr algn="ctr"/>
            <a:endParaRPr lang="es-ES" dirty="0"/>
          </a:p>
          <a:p>
            <a:pPr algn="just"/>
            <a:endParaRPr lang="es-ES" sz="2400" dirty="0">
              <a:solidFill>
                <a:schemeClr val="dk1"/>
              </a:solidFill>
            </a:endParaRP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IT</a:t>
            </a:r>
            <a:endParaRPr lang="es-ES" sz="4000" dirty="0">
              <a:solidFill>
                <a:srgbClr val="0070C0"/>
              </a:solidFill>
            </a:endParaRPr>
          </a:p>
        </p:txBody>
      </p:sp>
    </p:spTree>
    <p:extLst>
      <p:ext uri="{BB962C8B-B14F-4D97-AF65-F5344CB8AC3E}">
        <p14:creationId xmlns:p14="http://schemas.microsoft.com/office/powerpoint/2010/main" val="1970821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295835" y="1845734"/>
            <a:ext cx="11340844" cy="4447490"/>
          </a:xfrm>
        </p:spPr>
        <p:txBody>
          <a:bodyPr>
            <a:normAutofit/>
          </a:bodyPr>
          <a:lstStyle/>
          <a:p>
            <a:pPr marL="0" indent="0">
              <a:lnSpc>
                <a:spcPct val="120000"/>
              </a:lnSpc>
              <a:spcBef>
                <a:spcPts val="0"/>
              </a:spcBef>
              <a:spcAft>
                <a:spcPts val="0"/>
              </a:spcAft>
              <a:buNone/>
            </a:pPr>
            <a:r>
              <a:rPr lang="es-ES" sz="3200" b="1" dirty="0">
                <a:solidFill>
                  <a:schemeClr val="dk1"/>
                </a:solidFill>
              </a:rPr>
              <a:t>Abono de la prestación por incapacidad temporal:</a:t>
            </a:r>
            <a:endParaRPr lang="es-ES" b="1" baseline="-25000" dirty="0"/>
          </a:p>
          <a:p>
            <a:pPr algn="ctr"/>
            <a:endParaRPr lang="es-ES" dirty="0"/>
          </a:p>
          <a:p>
            <a:pPr algn="just"/>
            <a:endParaRPr lang="es-ES" sz="2400" dirty="0">
              <a:solidFill>
                <a:schemeClr val="dk1"/>
              </a:solidFill>
            </a:endParaRP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IT</a:t>
            </a:r>
            <a:endParaRPr lang="es-ES" sz="4000" dirty="0">
              <a:solidFill>
                <a:srgbClr val="0070C0"/>
              </a:solidFill>
            </a:endParaRPr>
          </a:p>
        </p:txBody>
      </p:sp>
      <p:pic>
        <p:nvPicPr>
          <p:cNvPr id="5" name="Imagen 4">
            <a:extLst>
              <a:ext uri="{FF2B5EF4-FFF2-40B4-BE49-F238E27FC236}">
                <a16:creationId xmlns:a16="http://schemas.microsoft.com/office/drawing/2014/main" id="{5595895A-D51D-4F99-960C-9805DE33188A}"/>
              </a:ext>
            </a:extLst>
          </p:cNvPr>
          <p:cNvPicPr>
            <a:picLocks noChangeAspect="1"/>
          </p:cNvPicPr>
          <p:nvPr/>
        </p:nvPicPr>
        <p:blipFill>
          <a:blip r:embed="rId2"/>
          <a:stretch>
            <a:fillRect/>
          </a:stretch>
        </p:blipFill>
        <p:spPr>
          <a:xfrm>
            <a:off x="295835" y="2429435"/>
            <a:ext cx="11252724" cy="3505200"/>
          </a:xfrm>
          <a:prstGeom prst="rect">
            <a:avLst/>
          </a:prstGeom>
        </p:spPr>
      </p:pic>
    </p:spTree>
    <p:extLst>
      <p:ext uri="{BB962C8B-B14F-4D97-AF65-F5344CB8AC3E}">
        <p14:creationId xmlns:p14="http://schemas.microsoft.com/office/powerpoint/2010/main" val="2177849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493059" y="1845734"/>
            <a:ext cx="11143620" cy="4379702"/>
          </a:xfrm>
        </p:spPr>
        <p:txBody>
          <a:bodyPr>
            <a:normAutofit/>
          </a:bodyPr>
          <a:lstStyle/>
          <a:p>
            <a:pPr algn="just"/>
            <a:r>
              <a:rPr lang="es-ES" sz="2800" b="1" dirty="0">
                <a:solidFill>
                  <a:schemeClr val="dk1"/>
                </a:solidFill>
              </a:rPr>
              <a:t>Cálculo de la base reguladora</a:t>
            </a:r>
            <a:r>
              <a:rPr lang="es-ES" sz="2800" dirty="0">
                <a:solidFill>
                  <a:schemeClr val="dk1"/>
                </a:solidFill>
              </a:rPr>
              <a:t>: Sirve para calcular la prestación económica y depende de la contingencia causante:</a:t>
            </a:r>
          </a:p>
          <a:p>
            <a:pPr algn="ctr"/>
            <a:endParaRPr lang="es-ES" b="1" baseline="-25000" dirty="0"/>
          </a:p>
          <a:p>
            <a:pPr algn="ctr"/>
            <a:endParaRPr lang="es-ES" b="1" baseline="-25000" dirty="0"/>
          </a:p>
          <a:p>
            <a:endParaRPr lang="es-ES" dirty="0"/>
          </a:p>
          <a:p>
            <a:pPr algn="just"/>
            <a:endParaRPr lang="es-ES" sz="2400" dirty="0">
              <a:solidFill>
                <a:schemeClr val="dk1"/>
              </a:solidFill>
            </a:endParaRP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IT</a:t>
            </a:r>
            <a:endParaRPr lang="es-ES" sz="4000" dirty="0">
              <a:solidFill>
                <a:srgbClr val="0070C0"/>
              </a:solidFill>
            </a:endParaRPr>
          </a:p>
        </p:txBody>
      </p:sp>
      <p:pic>
        <p:nvPicPr>
          <p:cNvPr id="2" name="Imagen 1">
            <a:extLst>
              <a:ext uri="{FF2B5EF4-FFF2-40B4-BE49-F238E27FC236}">
                <a16:creationId xmlns:a16="http://schemas.microsoft.com/office/drawing/2014/main" id="{1FB2FA52-5152-4079-ABFD-6494BD6AD3AD}"/>
              </a:ext>
            </a:extLst>
          </p:cNvPr>
          <p:cNvPicPr>
            <a:picLocks noChangeAspect="1"/>
          </p:cNvPicPr>
          <p:nvPr/>
        </p:nvPicPr>
        <p:blipFill>
          <a:blip r:embed="rId2"/>
          <a:stretch>
            <a:fillRect/>
          </a:stretch>
        </p:blipFill>
        <p:spPr>
          <a:xfrm>
            <a:off x="197224" y="2800918"/>
            <a:ext cx="11797552" cy="3424518"/>
          </a:xfrm>
          <a:prstGeom prst="rect">
            <a:avLst/>
          </a:prstGeom>
        </p:spPr>
      </p:pic>
    </p:spTree>
    <p:extLst>
      <p:ext uri="{BB962C8B-B14F-4D97-AF65-F5344CB8AC3E}">
        <p14:creationId xmlns:p14="http://schemas.microsoft.com/office/powerpoint/2010/main" val="386993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97226" y="1138519"/>
            <a:ext cx="11689974" cy="5154704"/>
          </a:xfrm>
        </p:spPr>
        <p:txBody>
          <a:bodyPr>
            <a:normAutofit/>
          </a:bodyPr>
          <a:lstStyle/>
          <a:p>
            <a:pPr algn="just"/>
            <a:r>
              <a:rPr lang="es-ES" sz="2800" b="1" dirty="0">
                <a:solidFill>
                  <a:schemeClr val="dk1"/>
                </a:solidFill>
              </a:rPr>
              <a:t>Cuantía de la prestación de incapacidad temporal (IT)</a:t>
            </a:r>
            <a:r>
              <a:rPr lang="es-ES" sz="2800" dirty="0">
                <a:solidFill>
                  <a:schemeClr val="dk1"/>
                </a:solidFill>
              </a:rPr>
              <a:t>:</a:t>
            </a:r>
            <a:endParaRPr lang="es-ES" b="1" baseline="-25000" dirty="0"/>
          </a:p>
          <a:p>
            <a:pPr algn="ctr"/>
            <a:endParaRPr lang="es-ES" b="1" baseline="-25000" dirty="0"/>
          </a:p>
          <a:p>
            <a:endParaRPr lang="es-ES" dirty="0"/>
          </a:p>
          <a:p>
            <a:pPr algn="just"/>
            <a:endParaRPr lang="es-ES" sz="2400" dirty="0">
              <a:solidFill>
                <a:schemeClr val="dk1"/>
              </a:solidFill>
            </a:endParaRP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556278" y="45292"/>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IT</a:t>
            </a:r>
            <a:endParaRPr lang="es-ES" sz="4000" dirty="0">
              <a:solidFill>
                <a:srgbClr val="0070C0"/>
              </a:solidFill>
            </a:endParaRPr>
          </a:p>
        </p:txBody>
      </p:sp>
      <p:graphicFrame>
        <p:nvGraphicFramePr>
          <p:cNvPr id="6" name="Tabla 5">
            <a:extLst>
              <a:ext uri="{FF2B5EF4-FFF2-40B4-BE49-F238E27FC236}">
                <a16:creationId xmlns:a16="http://schemas.microsoft.com/office/drawing/2014/main" id="{F7835DEC-9619-4E96-903F-38DF2781E3C1}"/>
              </a:ext>
            </a:extLst>
          </p:cNvPr>
          <p:cNvGraphicFramePr>
            <a:graphicFrameLocks noGrp="1"/>
          </p:cNvGraphicFramePr>
          <p:nvPr>
            <p:extLst>
              <p:ext uri="{D42A27DB-BD31-4B8C-83A1-F6EECF244321}">
                <p14:modId xmlns:p14="http://schemas.microsoft.com/office/powerpoint/2010/main" val="1750085258"/>
              </p:ext>
            </p:extLst>
          </p:nvPr>
        </p:nvGraphicFramePr>
        <p:xfrm>
          <a:off x="412377" y="1667437"/>
          <a:ext cx="11286564" cy="4498638"/>
        </p:xfrm>
        <a:graphic>
          <a:graphicData uri="http://schemas.openxmlformats.org/drawingml/2006/table">
            <a:tbl>
              <a:tblPr>
                <a:tableStyleId>{5C22544A-7EE6-4342-B048-85BDC9FD1C3A}</a:tableStyleId>
              </a:tblPr>
              <a:tblGrid>
                <a:gridCol w="3645698">
                  <a:extLst>
                    <a:ext uri="{9D8B030D-6E8A-4147-A177-3AD203B41FA5}">
                      <a16:colId xmlns:a16="http://schemas.microsoft.com/office/drawing/2014/main" val="2685050003"/>
                    </a:ext>
                  </a:extLst>
                </a:gridCol>
                <a:gridCol w="3645698">
                  <a:extLst>
                    <a:ext uri="{9D8B030D-6E8A-4147-A177-3AD203B41FA5}">
                      <a16:colId xmlns:a16="http://schemas.microsoft.com/office/drawing/2014/main" val="2568442714"/>
                    </a:ext>
                  </a:extLst>
                </a:gridCol>
                <a:gridCol w="1997584">
                  <a:extLst>
                    <a:ext uri="{9D8B030D-6E8A-4147-A177-3AD203B41FA5}">
                      <a16:colId xmlns:a16="http://schemas.microsoft.com/office/drawing/2014/main" val="1691823997"/>
                    </a:ext>
                  </a:extLst>
                </a:gridCol>
                <a:gridCol w="1997584">
                  <a:extLst>
                    <a:ext uri="{9D8B030D-6E8A-4147-A177-3AD203B41FA5}">
                      <a16:colId xmlns:a16="http://schemas.microsoft.com/office/drawing/2014/main" val="1131638253"/>
                    </a:ext>
                  </a:extLst>
                </a:gridCol>
              </a:tblGrid>
              <a:tr h="498514">
                <a:tc>
                  <a:txBody>
                    <a:bodyPr/>
                    <a:lstStyle/>
                    <a:p>
                      <a:pPr algn="ctr">
                        <a:lnSpc>
                          <a:spcPct val="100000"/>
                        </a:lnSpc>
                        <a:spcAft>
                          <a:spcPts val="0"/>
                        </a:spcAft>
                      </a:pPr>
                      <a:r>
                        <a:rPr lang="es-ES_tradnl" sz="2000" dirty="0">
                          <a:effectLst/>
                        </a:rPr>
                        <a:t>Contingencia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spcAft>
                          <a:spcPts val="0"/>
                        </a:spcAft>
                      </a:pPr>
                      <a:r>
                        <a:rPr lang="es-ES_tradnl" sz="2000" dirty="0">
                          <a:effectLst/>
                        </a:rPr>
                        <a:t>Duración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spcAft>
                          <a:spcPts val="0"/>
                        </a:spcAft>
                      </a:pPr>
                      <a:r>
                        <a:rPr lang="es-ES_tradnl" sz="2000">
                          <a:effectLst/>
                        </a:rPr>
                        <a:t>Cuantía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spcAft>
                          <a:spcPts val="0"/>
                        </a:spcAft>
                      </a:pPr>
                      <a:r>
                        <a:rPr lang="es-ES_tradnl" sz="2000" dirty="0">
                          <a:effectLst/>
                        </a:rPr>
                        <a:t>A cargo de...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3503998"/>
                  </a:ext>
                </a:extLst>
              </a:tr>
              <a:tr h="613108">
                <a:tc rowSpan="4">
                  <a:txBody>
                    <a:bodyPr/>
                    <a:lstStyle/>
                    <a:p>
                      <a:pPr marL="36000">
                        <a:lnSpc>
                          <a:spcPct val="100000"/>
                        </a:lnSpc>
                        <a:spcBef>
                          <a:spcPts val="0"/>
                        </a:spcBef>
                        <a:spcAft>
                          <a:spcPts val="0"/>
                        </a:spcAft>
                      </a:pPr>
                      <a:r>
                        <a:rPr lang="es-ES_tradnl" sz="2000" dirty="0">
                          <a:effectLst/>
                        </a:rPr>
                        <a:t>Enfermedad común y accidente no laboral</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dirty="0">
                          <a:effectLst/>
                        </a:rPr>
                        <a:t>Días 1, 2 y 3.</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a:effectLst/>
                        </a:rPr>
                        <a:t>No se cobra subsidio.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a:effectLst/>
                        </a:rPr>
                        <a:t>La empresa, si hay mejora voluntaria.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494796"/>
                  </a:ext>
                </a:extLst>
              </a:tr>
              <a:tr h="498514">
                <a:tc vMerge="1">
                  <a:txBody>
                    <a:bodyPr/>
                    <a:lstStyle/>
                    <a:p>
                      <a:endParaRPr lang="es-ES"/>
                    </a:p>
                  </a:txBody>
                  <a:tcPr/>
                </a:tc>
                <a:tc>
                  <a:txBody>
                    <a:bodyPr/>
                    <a:lstStyle/>
                    <a:p>
                      <a:pPr marL="36000">
                        <a:lnSpc>
                          <a:spcPct val="100000"/>
                        </a:lnSpc>
                        <a:spcBef>
                          <a:spcPts val="0"/>
                        </a:spcBef>
                        <a:spcAft>
                          <a:spcPts val="0"/>
                        </a:spcAft>
                      </a:pPr>
                      <a:r>
                        <a:rPr lang="es-ES_tradnl" sz="2000" dirty="0">
                          <a:effectLst/>
                        </a:rPr>
                        <a:t>Del 4.° al 15.° día de la baja, ambos Inclusive (doce 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dirty="0">
                          <a:effectLst/>
                        </a:rPr>
                        <a:t>60% de la BR.</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a:effectLst/>
                        </a:rPr>
                        <a:t>La empresa.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404768"/>
                  </a:ext>
                </a:extLst>
              </a:tr>
              <a:tr h="779108">
                <a:tc vMerge="1">
                  <a:txBody>
                    <a:bodyPr/>
                    <a:lstStyle/>
                    <a:p>
                      <a:endParaRPr lang="es-ES"/>
                    </a:p>
                  </a:txBody>
                  <a:tcPr/>
                </a:tc>
                <a:tc>
                  <a:txBody>
                    <a:bodyPr/>
                    <a:lstStyle/>
                    <a:p>
                      <a:pPr marL="36000">
                        <a:lnSpc>
                          <a:spcPct val="100000"/>
                        </a:lnSpc>
                        <a:spcBef>
                          <a:spcPts val="0"/>
                        </a:spcBef>
                        <a:spcAft>
                          <a:spcPts val="0"/>
                        </a:spcAft>
                      </a:pPr>
                      <a:r>
                        <a:rPr lang="es-ES_tradnl" sz="2000" dirty="0">
                          <a:effectLst/>
                        </a:rPr>
                        <a:t>Del 16.° al 20.° día de la baja, ambos Inclusive (cinco 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dirty="0">
                          <a:effectLst/>
                        </a:rPr>
                        <a:t>60% de la BR.</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dirty="0">
                          <a:effectLst/>
                        </a:rPr>
                        <a:t>INSS o mutuas colaborado­ras.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0345153"/>
                  </a:ext>
                </a:extLst>
              </a:tr>
              <a:tr h="779108">
                <a:tc vMerge="1">
                  <a:txBody>
                    <a:bodyPr/>
                    <a:lstStyle/>
                    <a:p>
                      <a:endParaRPr lang="es-ES"/>
                    </a:p>
                  </a:txBody>
                  <a:tcPr/>
                </a:tc>
                <a:tc>
                  <a:txBody>
                    <a:bodyPr/>
                    <a:lstStyle/>
                    <a:p>
                      <a:pPr marL="36000">
                        <a:lnSpc>
                          <a:spcPct val="100000"/>
                        </a:lnSpc>
                        <a:spcBef>
                          <a:spcPts val="0"/>
                        </a:spcBef>
                        <a:spcAft>
                          <a:spcPts val="0"/>
                        </a:spcAft>
                      </a:pPr>
                      <a:r>
                        <a:rPr lang="es-ES_tradnl" sz="2000">
                          <a:effectLst/>
                        </a:rPr>
                        <a:t>Desde el día 21 hasta el alta médica.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a:effectLst/>
                        </a:rPr>
                        <a:t>75% de la BR.</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dirty="0">
                          <a:effectLst/>
                        </a:rPr>
                        <a:t>INSS o mutuas colaborado­ras.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180114"/>
                  </a:ext>
                </a:extLst>
              </a:tr>
              <a:tr h="836080">
                <a:tc>
                  <a:txBody>
                    <a:bodyPr/>
                    <a:lstStyle/>
                    <a:p>
                      <a:pPr marL="36000">
                        <a:lnSpc>
                          <a:spcPct val="100000"/>
                        </a:lnSpc>
                        <a:spcBef>
                          <a:spcPts val="0"/>
                        </a:spcBef>
                        <a:spcAft>
                          <a:spcPts val="0"/>
                        </a:spcAft>
                      </a:pPr>
                      <a:r>
                        <a:rPr lang="es-ES_tradnl" sz="2000">
                          <a:effectLst/>
                        </a:rPr>
                        <a:t>Enfermedad profesional y accidente laboral</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a:effectLst/>
                        </a:rPr>
                        <a:t>Desde el día siguiente al de la baja hasta el día del alta médica. El día de la baja corre a cargo de la empresa.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dirty="0">
                          <a:effectLst/>
                        </a:rPr>
                        <a:t>75% de la BR.</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Bef>
                          <a:spcPts val="0"/>
                        </a:spcBef>
                        <a:spcAft>
                          <a:spcPts val="0"/>
                        </a:spcAft>
                      </a:pPr>
                      <a:r>
                        <a:rPr lang="es-ES_tradnl" sz="2000" dirty="0">
                          <a:effectLst/>
                        </a:rPr>
                        <a:t>INSS o mutuas colaborado­ras.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2941635"/>
                  </a:ext>
                </a:extLst>
              </a:tr>
            </a:tbl>
          </a:graphicData>
        </a:graphic>
      </p:graphicFrame>
    </p:spTree>
    <p:extLst>
      <p:ext uri="{BB962C8B-B14F-4D97-AF65-F5344CB8AC3E}">
        <p14:creationId xmlns:p14="http://schemas.microsoft.com/office/powerpoint/2010/main" val="280418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97226" y="1138519"/>
            <a:ext cx="11689974" cy="5154704"/>
          </a:xfrm>
        </p:spPr>
        <p:txBody>
          <a:bodyPr>
            <a:normAutofit/>
          </a:bodyPr>
          <a:lstStyle/>
          <a:p>
            <a:pPr algn="just"/>
            <a:r>
              <a:rPr lang="es-ES" sz="2800" b="1" dirty="0">
                <a:solidFill>
                  <a:schemeClr val="dk1"/>
                </a:solidFill>
              </a:rPr>
              <a:t>Cuantía de la prestación de incapacidad temporal (IT)</a:t>
            </a:r>
            <a:r>
              <a:rPr lang="es-ES" sz="2800" dirty="0">
                <a:solidFill>
                  <a:schemeClr val="dk1"/>
                </a:solidFill>
              </a:rPr>
              <a:t>:</a:t>
            </a:r>
            <a:endParaRPr lang="es-ES" b="1" baseline="-25000" dirty="0"/>
          </a:p>
          <a:p>
            <a:pPr algn="ctr"/>
            <a:endParaRPr lang="es-ES" b="1" baseline="-25000" dirty="0"/>
          </a:p>
          <a:p>
            <a:pPr algn="ctr"/>
            <a:endParaRPr lang="es-ES" dirty="0"/>
          </a:p>
          <a:p>
            <a:pPr algn="just"/>
            <a:endParaRPr lang="es-ES" sz="2400" dirty="0">
              <a:solidFill>
                <a:schemeClr val="dk1"/>
              </a:solidFill>
            </a:endParaRP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556278" y="45292"/>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IT</a:t>
            </a:r>
            <a:endParaRPr lang="es-ES" sz="4000" dirty="0">
              <a:solidFill>
                <a:srgbClr val="0070C0"/>
              </a:solidFill>
            </a:endParaRPr>
          </a:p>
        </p:txBody>
      </p:sp>
      <p:graphicFrame>
        <p:nvGraphicFramePr>
          <p:cNvPr id="2" name="Tabla 1">
            <a:extLst>
              <a:ext uri="{FF2B5EF4-FFF2-40B4-BE49-F238E27FC236}">
                <a16:creationId xmlns:a16="http://schemas.microsoft.com/office/drawing/2014/main" id="{B94B184B-EB96-4C9E-9D00-5D88065CFBFF}"/>
              </a:ext>
            </a:extLst>
          </p:cNvPr>
          <p:cNvGraphicFramePr>
            <a:graphicFrameLocks noGrp="1"/>
          </p:cNvGraphicFramePr>
          <p:nvPr>
            <p:extLst>
              <p:ext uri="{D42A27DB-BD31-4B8C-83A1-F6EECF244321}">
                <p14:modId xmlns:p14="http://schemas.microsoft.com/office/powerpoint/2010/main" val="2405368266"/>
              </p:ext>
            </p:extLst>
          </p:nvPr>
        </p:nvGraphicFramePr>
        <p:xfrm>
          <a:off x="197226" y="1524000"/>
          <a:ext cx="11689974" cy="4014404"/>
        </p:xfrm>
        <a:graphic>
          <a:graphicData uri="http://schemas.openxmlformats.org/drawingml/2006/table">
            <a:tbl>
              <a:tblPr>
                <a:tableStyleId>{5C22544A-7EE6-4342-B048-85BDC9FD1C3A}</a:tableStyleId>
              </a:tblPr>
              <a:tblGrid>
                <a:gridCol w="3776004">
                  <a:extLst>
                    <a:ext uri="{9D8B030D-6E8A-4147-A177-3AD203B41FA5}">
                      <a16:colId xmlns:a16="http://schemas.microsoft.com/office/drawing/2014/main" val="1967359725"/>
                    </a:ext>
                  </a:extLst>
                </a:gridCol>
                <a:gridCol w="3776004">
                  <a:extLst>
                    <a:ext uri="{9D8B030D-6E8A-4147-A177-3AD203B41FA5}">
                      <a16:colId xmlns:a16="http://schemas.microsoft.com/office/drawing/2014/main" val="2493781623"/>
                    </a:ext>
                  </a:extLst>
                </a:gridCol>
                <a:gridCol w="2068983">
                  <a:extLst>
                    <a:ext uri="{9D8B030D-6E8A-4147-A177-3AD203B41FA5}">
                      <a16:colId xmlns:a16="http://schemas.microsoft.com/office/drawing/2014/main" val="159511313"/>
                    </a:ext>
                  </a:extLst>
                </a:gridCol>
                <a:gridCol w="2068983">
                  <a:extLst>
                    <a:ext uri="{9D8B030D-6E8A-4147-A177-3AD203B41FA5}">
                      <a16:colId xmlns:a16="http://schemas.microsoft.com/office/drawing/2014/main" val="3567737043"/>
                    </a:ext>
                  </a:extLst>
                </a:gridCol>
              </a:tblGrid>
              <a:tr h="635571">
                <a:tc>
                  <a:txBody>
                    <a:bodyPr/>
                    <a:lstStyle/>
                    <a:p>
                      <a:pPr marL="36000" algn="ctr">
                        <a:lnSpc>
                          <a:spcPct val="100000"/>
                        </a:lnSpc>
                        <a:spcAft>
                          <a:spcPts val="0"/>
                        </a:spcAft>
                      </a:pPr>
                      <a:r>
                        <a:rPr lang="es-ES_tradnl" sz="2400" dirty="0">
                          <a:effectLst/>
                        </a:rPr>
                        <a:t>Contingencia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6000" algn="ctr">
                        <a:lnSpc>
                          <a:spcPct val="100000"/>
                        </a:lnSpc>
                        <a:spcAft>
                          <a:spcPts val="0"/>
                        </a:spcAft>
                      </a:pPr>
                      <a:r>
                        <a:rPr lang="es-ES_tradnl" sz="2400" dirty="0">
                          <a:effectLst/>
                        </a:rPr>
                        <a:t>Duración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6000" algn="ctr">
                        <a:lnSpc>
                          <a:spcPct val="100000"/>
                        </a:lnSpc>
                        <a:spcAft>
                          <a:spcPts val="0"/>
                        </a:spcAft>
                      </a:pPr>
                      <a:r>
                        <a:rPr lang="es-ES_tradnl" sz="2400" dirty="0">
                          <a:effectLst/>
                        </a:rPr>
                        <a:t>Cuantía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6000" algn="ctr">
                        <a:lnSpc>
                          <a:spcPct val="100000"/>
                        </a:lnSpc>
                        <a:spcAft>
                          <a:spcPts val="0"/>
                        </a:spcAft>
                      </a:pPr>
                      <a:r>
                        <a:rPr lang="es-ES_tradnl" sz="2400" dirty="0">
                          <a:effectLst/>
                        </a:rPr>
                        <a:t>A cargo de...</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311788629"/>
                  </a:ext>
                </a:extLst>
              </a:tr>
              <a:tr h="635571">
                <a:tc rowSpan="2">
                  <a:txBody>
                    <a:bodyPr/>
                    <a:lstStyle/>
                    <a:p>
                      <a:pPr marL="36000">
                        <a:lnSpc>
                          <a:spcPct val="100000"/>
                        </a:lnSpc>
                        <a:spcAft>
                          <a:spcPts val="0"/>
                        </a:spcAft>
                      </a:pPr>
                      <a:r>
                        <a:rPr lang="es-ES_tradnl" sz="2400" dirty="0">
                          <a:effectLst/>
                        </a:rPr>
                        <a:t>Menstruación incapacitante</a:t>
                      </a:r>
                      <a:endParaRPr lang="es-ES" sz="2400" dirty="0">
                        <a:effectLst/>
                      </a:endParaRPr>
                    </a:p>
                    <a:p>
                      <a:pPr marL="36000">
                        <a:lnSpc>
                          <a:spcPct val="100000"/>
                        </a:lnSpc>
                        <a:spcAft>
                          <a:spcPts val="0"/>
                        </a:spcAft>
                      </a:pPr>
                      <a:r>
                        <a:rPr lang="es-ES_tradnl" sz="2400" dirty="0">
                          <a:effectLst/>
                        </a:rPr>
                        <a:t>Secundaria.</a:t>
                      </a:r>
                      <a:endParaRPr lang="es-ES" sz="2400" dirty="0">
                        <a:effectLst/>
                      </a:endParaRPr>
                    </a:p>
                    <a:p>
                      <a:pPr marL="36000">
                        <a:lnSpc>
                          <a:spcPct val="100000"/>
                        </a:lnSpc>
                        <a:spcAft>
                          <a:spcPts val="0"/>
                        </a:spcAft>
                      </a:pPr>
                      <a:r>
                        <a:rPr lang="es-ES_tradnl" sz="2400" dirty="0">
                          <a:effectLst/>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Aft>
                          <a:spcPts val="0"/>
                        </a:spcAft>
                      </a:pPr>
                      <a:r>
                        <a:rPr lang="es-ES_tradnl" sz="2400" dirty="0">
                          <a:effectLst/>
                        </a:rPr>
                        <a:t>Desde el día 1 al 20.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Aft>
                          <a:spcPts val="0"/>
                        </a:spcAft>
                      </a:pPr>
                      <a:r>
                        <a:rPr lang="es-ES_tradnl" sz="2400" dirty="0">
                          <a:effectLst/>
                        </a:rPr>
                        <a:t>60 % de la BR.</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36000">
                        <a:lnSpc>
                          <a:spcPct val="100000"/>
                        </a:lnSpc>
                        <a:spcAft>
                          <a:spcPts val="0"/>
                        </a:spcAft>
                      </a:pPr>
                      <a:r>
                        <a:rPr lang="es-ES_tradnl" sz="2400" dirty="0">
                          <a:effectLst/>
                        </a:rPr>
                        <a:t>INSS o mutuas colaboradoras.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163856"/>
                  </a:ext>
                </a:extLst>
              </a:tr>
              <a:tr h="644651">
                <a:tc vMerge="1">
                  <a:txBody>
                    <a:bodyPr/>
                    <a:lstStyle/>
                    <a:p>
                      <a:endParaRPr lang="es-ES"/>
                    </a:p>
                  </a:txBody>
                  <a:tcPr/>
                </a:tc>
                <a:tc>
                  <a:txBody>
                    <a:bodyPr/>
                    <a:lstStyle/>
                    <a:p>
                      <a:pPr marL="36000">
                        <a:lnSpc>
                          <a:spcPct val="100000"/>
                        </a:lnSpc>
                        <a:spcAft>
                          <a:spcPts val="0"/>
                        </a:spcAft>
                      </a:pPr>
                      <a:r>
                        <a:rPr lang="es-ES_tradnl" sz="2400" dirty="0">
                          <a:effectLst/>
                        </a:rPr>
                        <a:t>A partir del día 21.</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Aft>
                          <a:spcPts val="0"/>
                        </a:spcAft>
                      </a:pPr>
                      <a:r>
                        <a:rPr lang="es-ES_tradnl" sz="2400" dirty="0">
                          <a:effectLst/>
                        </a:rPr>
                        <a:t>75 % de la BR</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36000">
                        <a:lnSpc>
                          <a:spcPct val="100000"/>
                        </a:lnSpc>
                        <a:spcAft>
                          <a:spcPts val="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7928408"/>
                  </a:ext>
                </a:extLst>
              </a:tr>
              <a:tr h="635571">
                <a:tc rowSpan="3">
                  <a:txBody>
                    <a:bodyPr/>
                    <a:lstStyle/>
                    <a:p>
                      <a:pPr marL="36000">
                        <a:lnSpc>
                          <a:spcPct val="100000"/>
                        </a:lnSpc>
                        <a:spcAft>
                          <a:spcPts val="0"/>
                        </a:spcAft>
                      </a:pPr>
                      <a:r>
                        <a:rPr lang="es-ES_tradnl" sz="2400" dirty="0">
                          <a:effectLst/>
                        </a:rPr>
                        <a:t>Interrupción del embarazo, voluntaria o no, y desde el día primero de la semana trigésimo novena de gestación hasta el parto.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Aft>
                          <a:spcPts val="0"/>
                        </a:spcAft>
                      </a:pPr>
                      <a:r>
                        <a:rPr lang="es-ES_tradnl" sz="2400" dirty="0">
                          <a:effectLst/>
                        </a:rPr>
                        <a:t>Primer día de baja.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Aft>
                          <a:spcPts val="0"/>
                        </a:spcAft>
                      </a:pPr>
                      <a:r>
                        <a:rPr lang="es-ES_tradnl" sz="2400" dirty="0">
                          <a:effectLst/>
                        </a:rPr>
                        <a:t>No se cobra subsidio.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Aft>
                          <a:spcPts val="0"/>
                        </a:spcAft>
                      </a:pPr>
                      <a:r>
                        <a:rPr lang="es-ES_tradnl" sz="2400">
                          <a:effectLst/>
                        </a:rPr>
                        <a:t>La empresa paga el salario.</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1305901"/>
                  </a:ext>
                </a:extLst>
              </a:tr>
              <a:tr h="635571">
                <a:tc vMerge="1">
                  <a:txBody>
                    <a:bodyPr/>
                    <a:lstStyle/>
                    <a:p>
                      <a:endParaRPr lang="es-ES"/>
                    </a:p>
                  </a:txBody>
                  <a:tcPr/>
                </a:tc>
                <a:tc>
                  <a:txBody>
                    <a:bodyPr/>
                    <a:lstStyle/>
                    <a:p>
                      <a:pPr marL="36000">
                        <a:lnSpc>
                          <a:spcPct val="100000"/>
                        </a:lnSpc>
                        <a:spcAft>
                          <a:spcPts val="0"/>
                        </a:spcAft>
                      </a:pPr>
                      <a:r>
                        <a:rPr lang="es-ES_tradnl" sz="2400" dirty="0">
                          <a:effectLst/>
                        </a:rPr>
                        <a:t>Desde el día 2 al 20 de la baja.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Aft>
                          <a:spcPts val="0"/>
                        </a:spcAft>
                      </a:pPr>
                      <a:r>
                        <a:rPr lang="es-ES_tradnl" sz="2400" dirty="0">
                          <a:effectLst/>
                        </a:rPr>
                        <a:t>60 % de la BR.</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36000">
                        <a:lnSpc>
                          <a:spcPct val="100000"/>
                        </a:lnSpc>
                        <a:spcAft>
                          <a:spcPts val="0"/>
                        </a:spcAft>
                      </a:pPr>
                      <a:r>
                        <a:rPr lang="es-ES_tradnl" sz="2400" dirty="0">
                          <a:effectLst/>
                        </a:rPr>
                        <a:t>INSS o mutuas colaboradoras.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8928368"/>
                  </a:ext>
                </a:extLst>
              </a:tr>
              <a:tr h="497561">
                <a:tc vMerge="1">
                  <a:txBody>
                    <a:bodyPr/>
                    <a:lstStyle/>
                    <a:p>
                      <a:endParaRPr lang="es-ES"/>
                    </a:p>
                  </a:txBody>
                  <a:tcPr/>
                </a:tc>
                <a:tc>
                  <a:txBody>
                    <a:bodyPr/>
                    <a:lstStyle/>
                    <a:p>
                      <a:pPr marL="36000">
                        <a:lnSpc>
                          <a:spcPct val="100000"/>
                        </a:lnSpc>
                        <a:spcAft>
                          <a:spcPts val="0"/>
                        </a:spcAft>
                      </a:pPr>
                      <a:r>
                        <a:rPr lang="es-ES_tradnl" sz="2400">
                          <a:effectLst/>
                        </a:rPr>
                        <a:t>A partir del día 21 hasta el alta.</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00000"/>
                        </a:lnSpc>
                        <a:spcAft>
                          <a:spcPts val="0"/>
                        </a:spcAft>
                      </a:pPr>
                      <a:r>
                        <a:rPr lang="es-ES_tradnl" sz="2400" dirty="0">
                          <a:effectLst/>
                        </a:rPr>
                        <a:t>75 % de la BR.</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36000">
                        <a:lnSpc>
                          <a:spcPct val="100000"/>
                        </a:lnSpc>
                        <a:spcAft>
                          <a:spcPts val="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048135"/>
                  </a:ext>
                </a:extLst>
              </a:tr>
            </a:tbl>
          </a:graphicData>
        </a:graphic>
      </p:graphicFrame>
    </p:spTree>
    <p:extLst>
      <p:ext uri="{BB962C8B-B14F-4D97-AF65-F5344CB8AC3E}">
        <p14:creationId xmlns:p14="http://schemas.microsoft.com/office/powerpoint/2010/main" val="354483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97226" y="1138519"/>
            <a:ext cx="11689974" cy="5154704"/>
          </a:xfrm>
        </p:spPr>
        <p:txBody>
          <a:bodyPr>
            <a:normAutofit/>
          </a:bodyPr>
          <a:lstStyle/>
          <a:p>
            <a:pPr algn="just"/>
            <a:r>
              <a:rPr lang="es-ES" sz="2800" b="1" dirty="0">
                <a:solidFill>
                  <a:schemeClr val="dk1"/>
                </a:solidFill>
              </a:rPr>
              <a:t>Tramitación de la incapacidad temporal (IT)</a:t>
            </a:r>
            <a:r>
              <a:rPr lang="es-ES" sz="2800" dirty="0">
                <a:solidFill>
                  <a:schemeClr val="dk1"/>
                </a:solidFill>
              </a:rPr>
              <a:t>: por enfermedad común y accidente no laboral es el médico de cabecera. Las mutuas (SS) en el caso de accidente laboral. </a:t>
            </a:r>
            <a:endParaRPr lang="es-ES" b="1" baseline="-25000" dirty="0"/>
          </a:p>
          <a:p>
            <a:pPr algn="ctr"/>
            <a:endParaRPr lang="es-ES" b="1" baseline="-25000" dirty="0"/>
          </a:p>
          <a:p>
            <a:pPr algn="ctr"/>
            <a:endParaRPr lang="es-ES" dirty="0"/>
          </a:p>
          <a:p>
            <a:pPr algn="ctr"/>
            <a:endParaRPr lang="es-ES" sz="2400" dirty="0">
              <a:solidFill>
                <a:schemeClr val="dk1"/>
              </a:solidFill>
            </a:endParaRP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556278" y="45292"/>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IT</a:t>
            </a:r>
            <a:endParaRPr lang="es-ES" sz="4000" dirty="0">
              <a:solidFill>
                <a:srgbClr val="0070C0"/>
              </a:solidFill>
            </a:endParaRPr>
          </a:p>
        </p:txBody>
      </p:sp>
      <p:pic>
        <p:nvPicPr>
          <p:cNvPr id="6" name="Imagen 5">
            <a:extLst>
              <a:ext uri="{FF2B5EF4-FFF2-40B4-BE49-F238E27FC236}">
                <a16:creationId xmlns:a16="http://schemas.microsoft.com/office/drawing/2014/main" id="{CB6AE781-F2F0-6766-96FA-D3F79D9644CE}"/>
              </a:ext>
            </a:extLst>
          </p:cNvPr>
          <p:cNvPicPr>
            <a:picLocks noChangeAspect="1"/>
          </p:cNvPicPr>
          <p:nvPr/>
        </p:nvPicPr>
        <p:blipFill>
          <a:blip r:embed="rId2"/>
          <a:stretch>
            <a:fillRect/>
          </a:stretch>
        </p:blipFill>
        <p:spPr>
          <a:xfrm>
            <a:off x="1813809" y="2348527"/>
            <a:ext cx="8259580" cy="3944696"/>
          </a:xfrm>
          <a:prstGeom prst="rect">
            <a:avLst/>
          </a:prstGeom>
        </p:spPr>
      </p:pic>
    </p:spTree>
    <p:extLst>
      <p:ext uri="{BB962C8B-B14F-4D97-AF65-F5344CB8AC3E}">
        <p14:creationId xmlns:p14="http://schemas.microsoft.com/office/powerpoint/2010/main" val="3589551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0" y="1775012"/>
            <a:ext cx="11994776" cy="4513054"/>
          </a:xfrm>
        </p:spPr>
        <p:txBody>
          <a:bodyPr>
            <a:normAutofit fontScale="25000" lnSpcReduction="20000"/>
          </a:bodyPr>
          <a:lstStyle/>
          <a:p>
            <a:r>
              <a:rPr lang="es-ES" sz="11200" b="1" dirty="0">
                <a:solidFill>
                  <a:schemeClr val="dk1"/>
                </a:solidFill>
              </a:rPr>
              <a:t>Situación protegida: </a:t>
            </a:r>
            <a:r>
              <a:rPr lang="es-ES" sz="11200" dirty="0">
                <a:solidFill>
                  <a:schemeClr val="dk1"/>
                </a:solidFill>
              </a:rPr>
              <a:t>nacimiento de un hijo/adopción de menor de 6 años (18 con discapacidad.).</a:t>
            </a:r>
            <a:endParaRPr lang="es-ES" sz="11200" b="1" dirty="0">
              <a:solidFill>
                <a:schemeClr val="dk1"/>
              </a:solidFill>
            </a:endParaRPr>
          </a:p>
          <a:p>
            <a:r>
              <a:rPr lang="es-ES" sz="11200" b="1" dirty="0">
                <a:solidFill>
                  <a:schemeClr val="dk1"/>
                </a:solidFill>
              </a:rPr>
              <a:t>Requisitos</a:t>
            </a:r>
            <a:r>
              <a:rPr lang="es-ES" sz="11200" dirty="0">
                <a:solidFill>
                  <a:schemeClr val="dk1"/>
                </a:solidFill>
              </a:rPr>
              <a:t>: Estar afiliado y en alta o en situación asimilada al alta y, en su caso, cumplir los siguientes requisitos de cotización en función de la edad de la madre:</a:t>
            </a:r>
          </a:p>
          <a:p>
            <a:pPr>
              <a:buFont typeface="Wingdings" panose="05000000000000000000" pitchFamily="2" charset="2"/>
              <a:buChar char="§"/>
            </a:pPr>
            <a:r>
              <a:rPr lang="es-ES" sz="11200" dirty="0">
                <a:solidFill>
                  <a:schemeClr val="dk1"/>
                </a:solidFill>
              </a:rPr>
              <a:t> </a:t>
            </a:r>
            <a:r>
              <a:rPr lang="es-ES" sz="11200" b="1" dirty="0">
                <a:solidFill>
                  <a:schemeClr val="dk1"/>
                </a:solidFill>
              </a:rPr>
              <a:t>Menor de 21 </a:t>
            </a:r>
            <a:r>
              <a:rPr lang="es-ES" sz="11200" dirty="0">
                <a:solidFill>
                  <a:schemeClr val="dk1"/>
                </a:solidFill>
              </a:rPr>
              <a:t>años, no se exige periodo de cotización.</a:t>
            </a:r>
          </a:p>
          <a:p>
            <a:pPr>
              <a:buFont typeface="Wingdings" panose="05000000000000000000" pitchFamily="2" charset="2"/>
              <a:buChar char="§"/>
            </a:pPr>
            <a:r>
              <a:rPr lang="es-ES" sz="11200" dirty="0">
                <a:solidFill>
                  <a:schemeClr val="dk1"/>
                </a:solidFill>
              </a:rPr>
              <a:t> Entre </a:t>
            </a:r>
            <a:r>
              <a:rPr lang="es-ES" sz="11200" b="1" dirty="0">
                <a:solidFill>
                  <a:schemeClr val="dk1"/>
                </a:solidFill>
              </a:rPr>
              <a:t>21 y 26 años</a:t>
            </a:r>
            <a:r>
              <a:rPr lang="es-ES" sz="11200" dirty="0">
                <a:solidFill>
                  <a:schemeClr val="dk1"/>
                </a:solidFill>
              </a:rPr>
              <a:t>, 90 días cotizados en los siete años anteriores al nacimiento, la adopción o la   acogida, o 180 días en toda la vida laboral;</a:t>
            </a:r>
          </a:p>
          <a:p>
            <a:pPr>
              <a:buFont typeface="Wingdings" panose="05000000000000000000" pitchFamily="2" charset="2"/>
              <a:buChar char="§"/>
            </a:pPr>
            <a:r>
              <a:rPr lang="es-ES" sz="11200" dirty="0">
                <a:solidFill>
                  <a:schemeClr val="dk1"/>
                </a:solidFill>
              </a:rPr>
              <a:t> </a:t>
            </a:r>
            <a:r>
              <a:rPr lang="es-ES" sz="11200" b="1" dirty="0">
                <a:solidFill>
                  <a:schemeClr val="dk1"/>
                </a:solidFill>
              </a:rPr>
              <a:t>Mayor de 26 años</a:t>
            </a:r>
            <a:r>
              <a:rPr lang="es-ES" sz="11200" dirty="0">
                <a:solidFill>
                  <a:schemeClr val="dk1"/>
                </a:solidFill>
              </a:rPr>
              <a:t>, 180 días cotizados en los siete años anteriores al nacimiento, la adopción o la  acogida, o 360 días en toda la vida laboral.</a:t>
            </a:r>
          </a:p>
          <a:p>
            <a:r>
              <a:rPr lang="es-ES" sz="11200" dirty="0">
                <a:solidFill>
                  <a:schemeClr val="dk1"/>
                </a:solidFill>
              </a:rPr>
              <a:t>Si </a:t>
            </a:r>
            <a:r>
              <a:rPr lang="es-ES" sz="11200" b="1" dirty="0">
                <a:solidFill>
                  <a:schemeClr val="dk1"/>
                </a:solidFill>
              </a:rPr>
              <a:t>no se reúne </a:t>
            </a:r>
            <a:r>
              <a:rPr lang="es-ES" sz="11200" dirty="0">
                <a:solidFill>
                  <a:schemeClr val="dk1"/>
                </a:solidFill>
              </a:rPr>
              <a:t>el periodo exigido de cotización previa, se le reconoce a la madre un subsidio no contributivo equivalente al 100 % del IPREM durante las seis primeras semanas (42 días).</a:t>
            </a: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313765" y="116541"/>
            <a:ext cx="1168101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Nacimiento y cuidado de menor </a:t>
            </a:r>
            <a:endParaRPr lang="es-ES" sz="4000" dirty="0">
              <a:solidFill>
                <a:srgbClr val="0070C0"/>
              </a:solidFill>
            </a:endParaRPr>
          </a:p>
        </p:txBody>
      </p:sp>
    </p:spTree>
    <p:extLst>
      <p:ext uri="{BB962C8B-B14F-4D97-AF65-F5344CB8AC3E}">
        <p14:creationId xmlns:p14="http://schemas.microsoft.com/office/powerpoint/2010/main" val="199705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0" y="1846729"/>
            <a:ext cx="12100142" cy="4500282"/>
          </a:xfrm>
        </p:spPr>
        <p:txBody>
          <a:bodyPr>
            <a:normAutofit/>
          </a:bodyPr>
          <a:lstStyle/>
          <a:p>
            <a:r>
              <a:rPr lang="es-ES" sz="2800" b="1" dirty="0">
                <a:solidFill>
                  <a:schemeClr val="dk1"/>
                </a:solidFill>
              </a:rPr>
              <a:t>Duración: </a:t>
            </a:r>
            <a:r>
              <a:rPr lang="es-ES" sz="2800" dirty="0">
                <a:solidFill>
                  <a:schemeClr val="dk1"/>
                </a:solidFill>
              </a:rPr>
              <a:t>De 19 (o 32) semanas, con la siguiente distribución:</a:t>
            </a:r>
          </a:p>
          <a:p>
            <a:pPr algn="ctr"/>
            <a:endParaRPr lang="es-ES" sz="60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313765" y="116541"/>
            <a:ext cx="1168101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Nacimiento y cuidado de menor </a:t>
            </a:r>
            <a:endParaRPr lang="es-ES" sz="4000" dirty="0">
              <a:solidFill>
                <a:srgbClr val="0070C0"/>
              </a:solidFill>
            </a:endParaRPr>
          </a:p>
        </p:txBody>
      </p:sp>
      <p:pic>
        <p:nvPicPr>
          <p:cNvPr id="5" name="Imagen 4">
            <a:extLst>
              <a:ext uri="{FF2B5EF4-FFF2-40B4-BE49-F238E27FC236}">
                <a16:creationId xmlns:a16="http://schemas.microsoft.com/office/drawing/2014/main" id="{EBA0AC3E-7E60-48AA-86C1-27AFD4CD9C78}"/>
              </a:ext>
            </a:extLst>
          </p:cNvPr>
          <p:cNvPicPr>
            <a:picLocks noChangeAspect="1"/>
          </p:cNvPicPr>
          <p:nvPr/>
        </p:nvPicPr>
        <p:blipFill>
          <a:blip r:embed="rId2"/>
          <a:stretch>
            <a:fillRect/>
          </a:stretch>
        </p:blipFill>
        <p:spPr>
          <a:xfrm>
            <a:off x="1338306" y="2220819"/>
            <a:ext cx="8181473" cy="4126192"/>
          </a:xfrm>
          <a:prstGeom prst="rect">
            <a:avLst/>
          </a:prstGeom>
        </p:spPr>
      </p:pic>
    </p:spTree>
    <p:extLst>
      <p:ext uri="{BB962C8B-B14F-4D97-AF65-F5344CB8AC3E}">
        <p14:creationId xmlns:p14="http://schemas.microsoft.com/office/powerpoint/2010/main" val="421694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8124B-98AB-47C0-9AD6-9963A212FCB8}"/>
              </a:ext>
            </a:extLst>
          </p:cNvPr>
          <p:cNvSpPr>
            <a:spLocks noGrp="1"/>
          </p:cNvSpPr>
          <p:nvPr>
            <p:ph type="ctrTitle" idx="4294967295"/>
          </p:nvPr>
        </p:nvSpPr>
        <p:spPr>
          <a:xfrm>
            <a:off x="752561" y="2241100"/>
            <a:ext cx="11087533" cy="923280"/>
          </a:xfrm>
        </p:spPr>
        <p:txBody>
          <a:bodyPr>
            <a:noAutofit/>
          </a:bodyPr>
          <a:lstStyle/>
          <a:p>
            <a:r>
              <a:rPr lang="es-ES" dirty="0">
                <a:solidFill>
                  <a:srgbClr val="0070C0"/>
                </a:solidFill>
                <a:latin typeface="Calibri" panose="020F0502020204030204" pitchFamily="34" charset="0"/>
                <a:ea typeface="Calibri" panose="020F0502020204030204" pitchFamily="34" charset="0"/>
                <a:cs typeface="Calibri" panose="020F0502020204030204" pitchFamily="34" charset="0"/>
              </a:rPr>
              <a:t>Prestaciones del Sistema de Seguridad Social</a:t>
            </a:r>
            <a:endPar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248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215154" y="1775012"/>
            <a:ext cx="11681011" cy="4536141"/>
          </a:xfrm>
        </p:spPr>
        <p:txBody>
          <a:bodyPr>
            <a:normAutofit fontScale="47500" lnSpcReduction="20000"/>
          </a:bodyPr>
          <a:lstStyle/>
          <a:p>
            <a:pPr algn="just"/>
            <a:r>
              <a:rPr lang="es-ES" sz="6000" b="1" dirty="0">
                <a:solidFill>
                  <a:schemeClr val="dk1"/>
                </a:solidFill>
              </a:rPr>
              <a:t>Duración: </a:t>
            </a:r>
            <a:r>
              <a:rPr lang="es-ES" sz="6000" dirty="0">
                <a:solidFill>
                  <a:schemeClr val="dk1"/>
                </a:solidFill>
              </a:rPr>
              <a:t>Tras las </a:t>
            </a:r>
            <a:r>
              <a:rPr lang="es-ES" sz="6000" b="1" dirty="0">
                <a:solidFill>
                  <a:schemeClr val="dk1"/>
                </a:solidFill>
              </a:rPr>
              <a:t>6</a:t>
            </a:r>
            <a:r>
              <a:rPr lang="es-ES" sz="6000" dirty="0">
                <a:solidFill>
                  <a:schemeClr val="dk1"/>
                </a:solidFill>
              </a:rPr>
              <a:t> semanas obligatorias inmediatas posteriores al parto, otras </a:t>
            </a:r>
            <a:r>
              <a:rPr lang="es-ES" sz="6000" b="1" dirty="0">
                <a:solidFill>
                  <a:schemeClr val="dk1"/>
                </a:solidFill>
              </a:rPr>
              <a:t>11 </a:t>
            </a:r>
            <a:r>
              <a:rPr lang="es-ES" sz="6000" dirty="0">
                <a:solidFill>
                  <a:schemeClr val="dk1"/>
                </a:solidFill>
              </a:rPr>
              <a:t>podrán disfrutarse a voluntad de los progenitores en periodos semanales de forma acumulada o interrumpida hasta que el hijo cumpla </a:t>
            </a:r>
            <a:r>
              <a:rPr lang="es-ES" sz="6000" b="1" dirty="0">
                <a:solidFill>
                  <a:schemeClr val="dk1"/>
                </a:solidFill>
              </a:rPr>
              <a:t>doce meses</a:t>
            </a:r>
            <a:r>
              <a:rPr lang="es-ES" sz="6000" dirty="0">
                <a:solidFill>
                  <a:schemeClr val="dk1"/>
                </a:solidFill>
              </a:rPr>
              <a:t>, siempre que ambos trabajen y reúnan los requisitos exigidos. Las </a:t>
            </a:r>
            <a:r>
              <a:rPr lang="es-ES" sz="6000" b="1" dirty="0">
                <a:solidFill>
                  <a:schemeClr val="dk1"/>
                </a:solidFill>
              </a:rPr>
              <a:t>2</a:t>
            </a:r>
            <a:r>
              <a:rPr lang="es-ES" sz="6000" dirty="0">
                <a:solidFill>
                  <a:schemeClr val="dk1"/>
                </a:solidFill>
              </a:rPr>
              <a:t> restantes podrán disfrutarse hasta que el menor cumpla 8 años.</a:t>
            </a:r>
          </a:p>
          <a:p>
            <a:pPr algn="just">
              <a:buFont typeface="Wingdings" panose="05000000000000000000" pitchFamily="2" charset="2"/>
              <a:buChar char="v"/>
            </a:pPr>
            <a:r>
              <a:rPr lang="es-ES" sz="6000" dirty="0">
                <a:solidFill>
                  <a:schemeClr val="dk1"/>
                </a:solidFill>
              </a:rPr>
              <a:t>La madre biológica puede </a:t>
            </a:r>
            <a:r>
              <a:rPr lang="es-ES" sz="6000" b="1" dirty="0">
                <a:solidFill>
                  <a:schemeClr val="dk1"/>
                </a:solidFill>
              </a:rPr>
              <a:t>anticipar</a:t>
            </a:r>
            <a:r>
              <a:rPr lang="es-ES" sz="6000" dirty="0">
                <a:solidFill>
                  <a:schemeClr val="dk1"/>
                </a:solidFill>
              </a:rPr>
              <a:t> el inicio de la prestación hasta </a:t>
            </a:r>
            <a:r>
              <a:rPr lang="es-ES" sz="6000" b="1" dirty="0">
                <a:solidFill>
                  <a:schemeClr val="dk1"/>
                </a:solidFill>
              </a:rPr>
              <a:t>4</a:t>
            </a:r>
            <a:r>
              <a:rPr lang="es-ES" sz="6000" dirty="0">
                <a:solidFill>
                  <a:schemeClr val="dk1"/>
                </a:solidFill>
              </a:rPr>
              <a:t> semanas a la fecha probable del parto.</a:t>
            </a:r>
          </a:p>
          <a:p>
            <a:pPr algn="just">
              <a:buFont typeface="Wingdings" panose="05000000000000000000" pitchFamily="2" charset="2"/>
              <a:buChar char="v"/>
            </a:pPr>
            <a:r>
              <a:rPr lang="es-ES" sz="6000" dirty="0">
                <a:solidFill>
                  <a:schemeClr val="dk1"/>
                </a:solidFill>
              </a:rPr>
              <a:t>El trabajador deberá comunicar a la empresa, con una antelación de </a:t>
            </a:r>
            <a:r>
              <a:rPr lang="es-ES" sz="6000" b="1" dirty="0">
                <a:solidFill>
                  <a:schemeClr val="dk1"/>
                </a:solidFill>
              </a:rPr>
              <a:t>15</a:t>
            </a:r>
            <a:r>
              <a:rPr lang="es-ES" sz="6000" dirty="0">
                <a:solidFill>
                  <a:schemeClr val="dk1"/>
                </a:solidFill>
              </a:rPr>
              <a:t> días, el ejercicio de este derecho.</a:t>
            </a:r>
          </a:p>
          <a:p>
            <a:pPr algn="just">
              <a:buFont typeface="Wingdings" panose="05000000000000000000" pitchFamily="2" charset="2"/>
              <a:buChar char="v"/>
            </a:pPr>
            <a:r>
              <a:rPr lang="es-ES" sz="6000" dirty="0">
                <a:solidFill>
                  <a:schemeClr val="dk1"/>
                </a:solidFill>
              </a:rPr>
              <a:t>Cuando los dos progenitores que ejerzan este derecho trabajen para la </a:t>
            </a:r>
            <a:r>
              <a:rPr lang="es-ES" sz="6000" b="1" dirty="0">
                <a:solidFill>
                  <a:schemeClr val="dk1"/>
                </a:solidFill>
              </a:rPr>
              <a:t>misma empresa</a:t>
            </a:r>
            <a:r>
              <a:rPr lang="es-ES" sz="6000" dirty="0">
                <a:solidFill>
                  <a:schemeClr val="dk1"/>
                </a:solidFill>
              </a:rPr>
              <a:t>, la dirección podrá </a:t>
            </a:r>
            <a:r>
              <a:rPr lang="es-ES" sz="6000" b="1" dirty="0">
                <a:solidFill>
                  <a:schemeClr val="dk1"/>
                </a:solidFill>
              </a:rPr>
              <a:t>limitar</a:t>
            </a:r>
            <a:r>
              <a:rPr lang="es-ES" sz="6000" dirty="0">
                <a:solidFill>
                  <a:schemeClr val="dk1"/>
                </a:solidFill>
              </a:rPr>
              <a:t> su ejercicio simultáneo por razones fundadas y objetivas, debidamente motivadas por escrito. </a:t>
            </a:r>
            <a:endParaRPr lang="es-ES" sz="2400" dirty="0">
              <a:solidFill>
                <a:schemeClr val="dk1"/>
              </a:solidFill>
            </a:endParaRPr>
          </a:p>
          <a:p>
            <a:endParaRPr lang="es-ES" sz="60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313765" y="116541"/>
            <a:ext cx="1168101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Nacimiento y cuidado de menor </a:t>
            </a:r>
            <a:endParaRPr lang="es-ES" sz="4000" dirty="0">
              <a:solidFill>
                <a:srgbClr val="0070C0"/>
              </a:solidFill>
            </a:endParaRPr>
          </a:p>
        </p:txBody>
      </p:sp>
    </p:spTree>
    <p:extLst>
      <p:ext uri="{BB962C8B-B14F-4D97-AF65-F5344CB8AC3E}">
        <p14:creationId xmlns:p14="http://schemas.microsoft.com/office/powerpoint/2010/main" val="1980088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493059" y="1845734"/>
            <a:ext cx="11143620" cy="4379702"/>
          </a:xfrm>
        </p:spPr>
        <p:txBody>
          <a:bodyPr>
            <a:normAutofit/>
          </a:bodyPr>
          <a:lstStyle/>
          <a:p>
            <a:pPr algn="just"/>
            <a:r>
              <a:rPr lang="es-ES" sz="2800" b="1" dirty="0">
                <a:solidFill>
                  <a:schemeClr val="dk1"/>
                </a:solidFill>
              </a:rPr>
              <a:t>Cuantía: </a:t>
            </a:r>
            <a:r>
              <a:rPr lang="es-ES" sz="2800" dirty="0">
                <a:solidFill>
                  <a:schemeClr val="dk1"/>
                </a:solidFill>
              </a:rPr>
              <a:t>consiste en un subsidio diario equivalente al 100 % de la base reguladora. Las prestaciones por nacimiento y cuidado de menor están exentas de tributar en el IRPF (Tribunal Supremo 2018).</a:t>
            </a:r>
          </a:p>
          <a:p>
            <a:pPr algn="just"/>
            <a:r>
              <a:rPr lang="es-ES" sz="2800" b="1" dirty="0">
                <a:solidFill>
                  <a:schemeClr val="dk1"/>
                </a:solidFill>
              </a:rPr>
              <a:t>Cálculo de la base reguladora</a:t>
            </a:r>
            <a:r>
              <a:rPr lang="es-ES" sz="2800" dirty="0">
                <a:solidFill>
                  <a:schemeClr val="dk1"/>
                </a:solidFill>
              </a:rPr>
              <a:t>: Sirve para calcular la prestación económica y depende de la contingencia causante:</a:t>
            </a:r>
          </a:p>
          <a:p>
            <a:pPr algn="ctr"/>
            <a:endParaRPr lang="es-ES" sz="2800" dirty="0">
              <a:solidFill>
                <a:schemeClr val="dk1"/>
              </a:solidFill>
            </a:endParaRPr>
          </a:p>
          <a:p>
            <a:pPr algn="ctr"/>
            <a:endParaRPr lang="es-ES" sz="2800" dirty="0">
              <a:solidFill>
                <a:schemeClr val="dk1"/>
              </a:solidFill>
            </a:endParaRPr>
          </a:p>
          <a:p>
            <a:pPr algn="ctr"/>
            <a:endParaRPr lang="es-ES" sz="2800" dirty="0">
              <a:solidFill>
                <a:schemeClr val="dk1"/>
              </a:solidFill>
            </a:endParaRPr>
          </a:p>
          <a:p>
            <a:pPr algn="ctr"/>
            <a:endParaRPr lang="es-ES" sz="2800" dirty="0">
              <a:solidFill>
                <a:schemeClr val="dk1"/>
              </a:solidFill>
            </a:endParaRPr>
          </a:p>
          <a:p>
            <a:pPr algn="ctr"/>
            <a:endParaRPr lang="es-ES" b="1" baseline="-25000" dirty="0"/>
          </a:p>
          <a:p>
            <a:pPr algn="ctr"/>
            <a:endParaRPr lang="es-ES" b="1" baseline="-25000" dirty="0"/>
          </a:p>
          <a:p>
            <a:endParaRPr lang="es-ES" dirty="0"/>
          </a:p>
          <a:p>
            <a:pPr algn="just"/>
            <a:endParaRPr lang="es-ES" sz="2400" dirty="0">
              <a:solidFill>
                <a:schemeClr val="dk1"/>
              </a:solidFill>
            </a:endParaRP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Nacimiento y cuidado de menor </a:t>
            </a:r>
            <a:endParaRPr lang="es-ES" sz="4000" dirty="0">
              <a:solidFill>
                <a:srgbClr val="0070C0"/>
              </a:solidFill>
            </a:endParaRPr>
          </a:p>
        </p:txBody>
      </p:sp>
      <p:pic>
        <p:nvPicPr>
          <p:cNvPr id="8" name="Imagen 7"/>
          <p:cNvPicPr>
            <a:picLocks noChangeAspect="1"/>
          </p:cNvPicPr>
          <p:nvPr/>
        </p:nvPicPr>
        <p:blipFill>
          <a:blip r:embed="rId2"/>
          <a:stretch>
            <a:fillRect/>
          </a:stretch>
        </p:blipFill>
        <p:spPr>
          <a:xfrm>
            <a:off x="1352090" y="4402261"/>
            <a:ext cx="9184039" cy="1420009"/>
          </a:xfrm>
          <a:prstGeom prst="rect">
            <a:avLst/>
          </a:prstGeom>
        </p:spPr>
      </p:pic>
    </p:spTree>
    <p:extLst>
      <p:ext uri="{BB962C8B-B14F-4D97-AF65-F5344CB8AC3E}">
        <p14:creationId xmlns:p14="http://schemas.microsoft.com/office/powerpoint/2010/main" val="304263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0" y="2038058"/>
            <a:ext cx="11994776" cy="4513054"/>
          </a:xfrm>
        </p:spPr>
        <p:txBody>
          <a:bodyPr>
            <a:normAutofit fontScale="32500" lnSpcReduction="20000"/>
          </a:bodyPr>
          <a:lstStyle/>
          <a:p>
            <a:pPr algn="just"/>
            <a:r>
              <a:rPr lang="es-ES" sz="9800" b="1" dirty="0">
                <a:solidFill>
                  <a:schemeClr val="dk1"/>
                </a:solidFill>
              </a:rPr>
              <a:t>Situación protegida: </a:t>
            </a:r>
            <a:r>
              <a:rPr lang="es-ES" sz="9800" dirty="0">
                <a:solidFill>
                  <a:schemeClr val="dk1"/>
                </a:solidFill>
              </a:rPr>
              <a:t>La reducción de la jornada de trabajo de media hora que lleven a cabo con la misma duración y régimen los dos progenitores o adoptantes, para el cuidado del lactante desde que cumpla </a:t>
            </a:r>
            <a:r>
              <a:rPr lang="es-ES" sz="9800" b="1" dirty="0">
                <a:solidFill>
                  <a:schemeClr val="dk1"/>
                </a:solidFill>
              </a:rPr>
              <a:t>9</a:t>
            </a:r>
            <a:r>
              <a:rPr lang="es-ES" sz="9800" dirty="0">
                <a:solidFill>
                  <a:schemeClr val="dk1"/>
                </a:solidFill>
              </a:rPr>
              <a:t> meses hasta los </a:t>
            </a:r>
            <a:r>
              <a:rPr lang="es-ES" sz="9800" b="1" dirty="0">
                <a:solidFill>
                  <a:schemeClr val="dk1"/>
                </a:solidFill>
              </a:rPr>
              <a:t>12</a:t>
            </a:r>
            <a:r>
              <a:rPr lang="es-ES" sz="9800" dirty="0">
                <a:solidFill>
                  <a:schemeClr val="dk1"/>
                </a:solidFill>
              </a:rPr>
              <a:t> meses, siempre que ambos trabajen.</a:t>
            </a:r>
          </a:p>
          <a:p>
            <a:pPr algn="just"/>
            <a:r>
              <a:rPr lang="es-ES" sz="9800" b="1" dirty="0">
                <a:solidFill>
                  <a:schemeClr val="dk1"/>
                </a:solidFill>
              </a:rPr>
              <a:t>Requisitos</a:t>
            </a:r>
            <a:r>
              <a:rPr lang="es-ES" sz="9800" dirty="0">
                <a:solidFill>
                  <a:schemeClr val="dk1"/>
                </a:solidFill>
              </a:rPr>
              <a:t>: Iguales que para el nacimiento y el cuidado de menor.</a:t>
            </a:r>
          </a:p>
          <a:p>
            <a:pPr algn="just"/>
            <a:r>
              <a:rPr lang="es-ES" sz="9800" b="1" dirty="0">
                <a:solidFill>
                  <a:schemeClr val="dk1"/>
                </a:solidFill>
              </a:rPr>
              <a:t>Duración</a:t>
            </a:r>
            <a:r>
              <a:rPr lang="es-ES" sz="9800" dirty="0">
                <a:solidFill>
                  <a:schemeClr val="dk1"/>
                </a:solidFill>
              </a:rPr>
              <a:t>: </a:t>
            </a:r>
            <a:r>
              <a:rPr lang="es-ES" sz="9800" b="1" dirty="0">
                <a:solidFill>
                  <a:schemeClr val="dk1"/>
                </a:solidFill>
              </a:rPr>
              <a:t>3</a:t>
            </a:r>
            <a:r>
              <a:rPr lang="es-ES" sz="9800" dirty="0">
                <a:solidFill>
                  <a:schemeClr val="dk1"/>
                </a:solidFill>
              </a:rPr>
              <a:t> meses.</a:t>
            </a:r>
          </a:p>
          <a:p>
            <a:pPr algn="just"/>
            <a:r>
              <a:rPr lang="es-ES" sz="9800" b="1" dirty="0">
                <a:solidFill>
                  <a:schemeClr val="dk1"/>
                </a:solidFill>
              </a:rPr>
              <a:t>Cuantía</a:t>
            </a:r>
            <a:r>
              <a:rPr lang="es-ES" sz="9800" dirty="0">
                <a:solidFill>
                  <a:schemeClr val="dk1"/>
                </a:solidFill>
              </a:rPr>
              <a:t>: Será el </a:t>
            </a:r>
            <a:r>
              <a:rPr lang="es-ES" sz="9800" b="1" dirty="0">
                <a:solidFill>
                  <a:schemeClr val="dk1"/>
                </a:solidFill>
              </a:rPr>
              <a:t>100 %</a:t>
            </a:r>
            <a:r>
              <a:rPr lang="es-ES" sz="9800" dirty="0">
                <a:solidFill>
                  <a:schemeClr val="dk1"/>
                </a:solidFill>
              </a:rPr>
              <a:t> de la base reguladora de Incapacidad temporal por contingencias comunes y en proporción a la reducción de la jornada.</a:t>
            </a: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Corresponsabilidad cuidado lactante</a:t>
            </a:r>
            <a:endParaRPr lang="es-ES" sz="4000" dirty="0">
              <a:solidFill>
                <a:srgbClr val="0070C0"/>
              </a:solidFill>
            </a:endParaRPr>
          </a:p>
        </p:txBody>
      </p:sp>
    </p:spTree>
    <p:extLst>
      <p:ext uri="{BB962C8B-B14F-4D97-AF65-F5344CB8AC3E}">
        <p14:creationId xmlns:p14="http://schemas.microsoft.com/office/powerpoint/2010/main" val="314993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0" y="2038058"/>
            <a:ext cx="11994776" cy="4287586"/>
          </a:xfrm>
        </p:spPr>
        <p:txBody>
          <a:bodyPr>
            <a:normAutofit fontScale="25000" lnSpcReduction="20000"/>
          </a:bodyPr>
          <a:lstStyle/>
          <a:p>
            <a:pPr algn="just"/>
            <a:r>
              <a:rPr lang="es-ES" sz="9800" b="1" dirty="0">
                <a:solidFill>
                  <a:schemeClr val="dk1"/>
                </a:solidFill>
              </a:rPr>
              <a:t>Situación protegida: </a:t>
            </a:r>
            <a:r>
              <a:rPr lang="es-ES" sz="9800" dirty="0">
                <a:solidFill>
                  <a:schemeClr val="dk1"/>
                </a:solidFill>
              </a:rPr>
              <a:t>Se percibirá cuando la trabajadora no pueda permanecer en su puesto de trabajo porque este influya negativamente en su salud o en la del feto, o del hijo en el caso de lactancia, siempre que no sea posible un cambio a otro puesto dentro de la empresa.</a:t>
            </a:r>
          </a:p>
          <a:p>
            <a:pPr algn="just"/>
            <a:r>
              <a:rPr lang="es-ES" sz="9800" b="1" dirty="0">
                <a:solidFill>
                  <a:schemeClr val="dk1"/>
                </a:solidFill>
              </a:rPr>
              <a:t>Requisitos</a:t>
            </a:r>
            <a:r>
              <a:rPr lang="es-ES" sz="9800" dirty="0">
                <a:solidFill>
                  <a:schemeClr val="dk1"/>
                </a:solidFill>
              </a:rPr>
              <a:t>: Estar afiliado y en alta o situación asimilada al alta. No se exige periodo previo de cotización.</a:t>
            </a:r>
          </a:p>
          <a:p>
            <a:pPr algn="just"/>
            <a:r>
              <a:rPr lang="es-ES" sz="9800" b="1" dirty="0">
                <a:solidFill>
                  <a:schemeClr val="dk1"/>
                </a:solidFill>
              </a:rPr>
              <a:t>Duración</a:t>
            </a:r>
            <a:r>
              <a:rPr lang="es-ES" sz="9800" dirty="0">
                <a:solidFill>
                  <a:schemeClr val="dk1"/>
                </a:solidFill>
              </a:rPr>
              <a:t>: En el caso de riesgo durante el embarazo, la prestación dura hasta que este cesa o se produce el nacimiento del hijo. En caso de riesgo durante la lactancia, la prestación dura hasta los </a:t>
            </a:r>
            <a:r>
              <a:rPr lang="es-ES" sz="9800" b="1" dirty="0">
                <a:solidFill>
                  <a:schemeClr val="dk1"/>
                </a:solidFill>
              </a:rPr>
              <a:t>9</a:t>
            </a:r>
            <a:r>
              <a:rPr lang="es-ES" sz="9800" dirty="0">
                <a:solidFill>
                  <a:schemeClr val="dk1"/>
                </a:solidFill>
              </a:rPr>
              <a:t> meses del hijo.</a:t>
            </a:r>
          </a:p>
          <a:p>
            <a:pPr algn="just"/>
            <a:r>
              <a:rPr lang="es-ES" sz="9800" b="1" dirty="0">
                <a:solidFill>
                  <a:schemeClr val="dk1"/>
                </a:solidFill>
              </a:rPr>
              <a:t>Cuantía</a:t>
            </a:r>
            <a:r>
              <a:rPr lang="es-ES" sz="9800" dirty="0">
                <a:solidFill>
                  <a:schemeClr val="dk1"/>
                </a:solidFill>
              </a:rPr>
              <a:t>: El subsidio es equivalente al </a:t>
            </a:r>
            <a:r>
              <a:rPr lang="es-ES" sz="9800" b="1" dirty="0">
                <a:solidFill>
                  <a:schemeClr val="dk1"/>
                </a:solidFill>
              </a:rPr>
              <a:t>100 %</a:t>
            </a:r>
            <a:r>
              <a:rPr lang="es-ES" sz="9800" dirty="0">
                <a:solidFill>
                  <a:schemeClr val="dk1"/>
                </a:solidFill>
              </a:rPr>
              <a:t> de la base reguladora.</a:t>
            </a:r>
          </a:p>
          <a:p>
            <a:pPr algn="just"/>
            <a:r>
              <a:rPr lang="es-ES" sz="2400" dirty="0">
                <a:solidFill>
                  <a:schemeClr val="dk1"/>
                </a:solidFill>
              </a:rPr>
              <a:t> </a:t>
            </a: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Riesgo durante embarazo y lactancia</a:t>
            </a:r>
            <a:endParaRPr lang="es-ES" sz="4000" dirty="0">
              <a:solidFill>
                <a:srgbClr val="0070C0"/>
              </a:solidFill>
            </a:endParaRPr>
          </a:p>
        </p:txBody>
      </p:sp>
      <p:pic>
        <p:nvPicPr>
          <p:cNvPr id="2" name="Imagen 1"/>
          <p:cNvPicPr>
            <a:picLocks noChangeAspect="1"/>
          </p:cNvPicPr>
          <p:nvPr/>
        </p:nvPicPr>
        <p:blipFill>
          <a:blip r:embed="rId2"/>
          <a:stretch>
            <a:fillRect/>
          </a:stretch>
        </p:blipFill>
        <p:spPr>
          <a:xfrm>
            <a:off x="944354" y="5285984"/>
            <a:ext cx="10106068" cy="876822"/>
          </a:xfrm>
          <a:prstGeom prst="rect">
            <a:avLst/>
          </a:prstGeom>
        </p:spPr>
      </p:pic>
    </p:spTree>
    <p:extLst>
      <p:ext uri="{BB962C8B-B14F-4D97-AF65-F5344CB8AC3E}">
        <p14:creationId xmlns:p14="http://schemas.microsoft.com/office/powerpoint/2010/main" val="3430315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075766"/>
            <a:ext cx="11995150" cy="5342963"/>
          </a:xfrm>
        </p:spPr>
        <p:txBody>
          <a:bodyPr>
            <a:normAutofit/>
          </a:bodyPr>
          <a:lstStyle/>
          <a:p>
            <a:pPr marL="72000" indent="0" algn="just">
              <a:lnSpc>
                <a:spcPct val="100000"/>
              </a:lnSpc>
              <a:spcBef>
                <a:spcPts val="0"/>
              </a:spcBef>
              <a:spcAft>
                <a:spcPts val="0"/>
              </a:spcAft>
              <a:buNone/>
            </a:pPr>
            <a:r>
              <a:rPr lang="es-ES" sz="2500" dirty="0">
                <a:solidFill>
                  <a:schemeClr val="dk1"/>
                </a:solidFill>
              </a:rPr>
              <a:t>La </a:t>
            </a:r>
            <a:r>
              <a:rPr lang="es-ES" sz="2500" b="1" dirty="0">
                <a:solidFill>
                  <a:schemeClr val="dk1"/>
                </a:solidFill>
              </a:rPr>
              <a:t>incapacidad permanente (IP): </a:t>
            </a:r>
            <a:r>
              <a:rPr lang="es-ES" sz="2500" dirty="0">
                <a:solidFill>
                  <a:schemeClr val="dk1"/>
                </a:solidFill>
              </a:rPr>
              <a:t>situación del trabajador que, después de haber sido dado de alta médicamente, presenta reducciones anatómicas o funcionales graves, previsiblemente definitivas, que disminuyen o anulan su capacidad de trabajo. Tipos:</a:t>
            </a:r>
          </a:p>
          <a:p>
            <a:pPr marL="72000" indent="0" algn="ctr">
              <a:lnSpc>
                <a:spcPct val="100000"/>
              </a:lnSpc>
              <a:spcBef>
                <a:spcPts val="0"/>
              </a:spcBef>
              <a:spcAft>
                <a:spcPts val="0"/>
              </a:spcAft>
              <a:buNone/>
            </a:pPr>
            <a:endParaRPr lang="es-ES" sz="2500" dirty="0">
              <a:solidFill>
                <a:schemeClr val="dk1"/>
              </a:solidFill>
            </a:endParaRPr>
          </a:p>
          <a:p>
            <a:pPr algn="just"/>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Incapacidad permanente</a:t>
            </a:r>
            <a:endParaRPr lang="es-ES" sz="4000" dirty="0">
              <a:solidFill>
                <a:srgbClr val="0070C0"/>
              </a:solidFill>
            </a:endParaRPr>
          </a:p>
        </p:txBody>
      </p:sp>
      <p:graphicFrame>
        <p:nvGraphicFramePr>
          <p:cNvPr id="5" name="Tabla 4">
            <a:extLst>
              <a:ext uri="{FF2B5EF4-FFF2-40B4-BE49-F238E27FC236}">
                <a16:creationId xmlns:a16="http://schemas.microsoft.com/office/drawing/2014/main" id="{4739AD59-3A7D-4650-8B99-12E3FC0B7BF1}"/>
              </a:ext>
            </a:extLst>
          </p:cNvPr>
          <p:cNvGraphicFramePr>
            <a:graphicFrameLocks noGrp="1"/>
          </p:cNvGraphicFramePr>
          <p:nvPr>
            <p:extLst>
              <p:ext uri="{D42A27DB-BD31-4B8C-83A1-F6EECF244321}">
                <p14:modId xmlns:p14="http://schemas.microsoft.com/office/powerpoint/2010/main" val="3145359278"/>
              </p:ext>
            </p:extLst>
          </p:nvPr>
        </p:nvGraphicFramePr>
        <p:xfrm>
          <a:off x="524435" y="2239072"/>
          <a:ext cx="11143130" cy="4069218"/>
        </p:xfrm>
        <a:graphic>
          <a:graphicData uri="http://schemas.openxmlformats.org/drawingml/2006/table">
            <a:tbl>
              <a:tblPr>
                <a:tableStyleId>{5C22544A-7EE6-4342-B048-85BDC9FD1C3A}</a:tableStyleId>
              </a:tblPr>
              <a:tblGrid>
                <a:gridCol w="1524509">
                  <a:extLst>
                    <a:ext uri="{9D8B030D-6E8A-4147-A177-3AD203B41FA5}">
                      <a16:colId xmlns:a16="http://schemas.microsoft.com/office/drawing/2014/main" val="1437212329"/>
                    </a:ext>
                  </a:extLst>
                </a:gridCol>
                <a:gridCol w="4863722">
                  <a:extLst>
                    <a:ext uri="{9D8B030D-6E8A-4147-A177-3AD203B41FA5}">
                      <a16:colId xmlns:a16="http://schemas.microsoft.com/office/drawing/2014/main" val="2888971999"/>
                    </a:ext>
                  </a:extLst>
                </a:gridCol>
                <a:gridCol w="4754899">
                  <a:extLst>
                    <a:ext uri="{9D8B030D-6E8A-4147-A177-3AD203B41FA5}">
                      <a16:colId xmlns:a16="http://schemas.microsoft.com/office/drawing/2014/main" val="3391149967"/>
                    </a:ext>
                  </a:extLst>
                </a:gridCol>
              </a:tblGrid>
              <a:tr h="411618">
                <a:tc>
                  <a:txBody>
                    <a:bodyPr/>
                    <a:lstStyle/>
                    <a:p>
                      <a:pPr marL="36000">
                        <a:lnSpc>
                          <a:spcPct val="100000"/>
                        </a:lnSpc>
                        <a:spcAft>
                          <a:spcPts val="0"/>
                        </a:spcAft>
                      </a:pPr>
                      <a:r>
                        <a:rPr lang="es-ES_tradnl" sz="2000" dirty="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6000" algn="ctr">
                        <a:lnSpc>
                          <a:spcPct val="100000"/>
                        </a:lnSpc>
                        <a:spcAft>
                          <a:spcPts val="0"/>
                        </a:spcAft>
                      </a:pPr>
                      <a:r>
                        <a:rPr lang="es-ES_tradnl" sz="2000" b="1" dirty="0">
                          <a:effectLst/>
                        </a:rPr>
                        <a:t>Grados de incapacidad</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6000" algn="ctr">
                        <a:lnSpc>
                          <a:spcPct val="100000"/>
                        </a:lnSpc>
                        <a:spcAft>
                          <a:spcPts val="0"/>
                        </a:spcAft>
                      </a:pPr>
                      <a:r>
                        <a:rPr lang="es-ES_tradnl" sz="2000" b="1" dirty="0">
                          <a:effectLst/>
                        </a:rPr>
                        <a:t>Prestación</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extLst>
                  <a:ext uri="{0D108BD9-81ED-4DB2-BD59-A6C34878D82A}">
                    <a16:rowId xmlns:a16="http://schemas.microsoft.com/office/drawing/2014/main" val="481373271"/>
                  </a:ext>
                </a:extLst>
              </a:tr>
              <a:tr h="1121494">
                <a:tc>
                  <a:txBody>
                    <a:bodyPr/>
                    <a:lstStyle/>
                    <a:p>
                      <a:pPr marL="72000">
                        <a:lnSpc>
                          <a:spcPct val="100000"/>
                        </a:lnSpc>
                        <a:spcAft>
                          <a:spcPts val="0"/>
                        </a:spcAft>
                      </a:pPr>
                      <a:r>
                        <a:rPr lang="es-ES_tradnl" sz="2000" b="1" dirty="0">
                          <a:effectLst/>
                        </a:rPr>
                        <a:t>Incapacidad permanente parcial para la profesión habitual</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72000" marR="36195">
                        <a:lnSpc>
                          <a:spcPct val="100000"/>
                        </a:lnSpc>
                        <a:spcAft>
                          <a:spcPts val="0"/>
                        </a:spcAft>
                      </a:pPr>
                      <a:r>
                        <a:rPr lang="es-ES_tradnl" sz="2000" dirty="0">
                          <a:effectLst/>
                        </a:rPr>
                        <a:t>Es la que produce una disminución no inferior al 33 % en el rendimiento normal de su profesión habitual, sin impedir la realización de las tareas fundamentales de esta.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marR="36195">
                        <a:lnSpc>
                          <a:spcPct val="100000"/>
                        </a:lnSpc>
                        <a:spcAft>
                          <a:spcPts val="0"/>
                        </a:spcAft>
                      </a:pPr>
                      <a:r>
                        <a:rPr lang="es-ES_tradnl" sz="2000">
                          <a:effectLst/>
                        </a:rPr>
                        <a:t>Indemnización equivalente a 24 mensualidades de la base reguladora de la prestación por incapacidad temporal.</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4973669"/>
                  </a:ext>
                </a:extLst>
              </a:tr>
              <a:tr h="1884544">
                <a:tc>
                  <a:txBody>
                    <a:bodyPr/>
                    <a:lstStyle/>
                    <a:p>
                      <a:pPr marL="72000">
                        <a:lnSpc>
                          <a:spcPct val="100000"/>
                        </a:lnSpc>
                        <a:spcAft>
                          <a:spcPts val="0"/>
                        </a:spcAft>
                      </a:pPr>
                      <a:r>
                        <a:rPr lang="es-ES_tradnl" sz="2000" b="1" dirty="0">
                          <a:effectLst/>
                        </a:rPr>
                        <a:t>Incapacidad permanente total</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72000" marR="36195">
                        <a:lnSpc>
                          <a:spcPct val="100000"/>
                        </a:lnSpc>
                        <a:spcAft>
                          <a:spcPts val="0"/>
                        </a:spcAft>
                      </a:pPr>
                      <a:r>
                        <a:rPr lang="es-ES_tradnl" sz="2000" dirty="0">
                          <a:effectLst/>
                        </a:rPr>
                        <a:t>Inhabilita a la persona trabajadora para la realización de las tareas fundamentales de su profesión </a:t>
                      </a:r>
                      <a:r>
                        <a:rPr lang="es-ES_tradnl" sz="2000" dirty="0" err="1">
                          <a:effectLst/>
                        </a:rPr>
                        <a:t>habitúal</a:t>
                      </a:r>
                      <a:r>
                        <a:rPr lang="es-ES_tradnl" sz="2000" dirty="0">
                          <a:effectLst/>
                        </a:rPr>
                        <a:t>, siempre que pueda dedicarse a otras distintas.</a:t>
                      </a:r>
                      <a:endParaRPr lang="es-ES" sz="2000" dirty="0">
                        <a:effectLst/>
                      </a:endParaRPr>
                    </a:p>
                    <a:p>
                      <a:pPr marL="72000" marR="36195">
                        <a:lnSpc>
                          <a:spcPct val="100000"/>
                        </a:lnSpc>
                        <a:spcAft>
                          <a:spcPts val="0"/>
                        </a:spcAft>
                      </a:pPr>
                      <a:r>
                        <a:rPr lang="es-ES_tradnl" sz="2000" dirty="0">
                          <a:effectLst/>
                        </a:rPr>
                        <a:t>La persona trabajadora tiene la opción de solicitar una adap­tación de su puesto de trabajo a sus nuevas necesidades.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marR="36195">
                        <a:lnSpc>
                          <a:spcPct val="100000"/>
                        </a:lnSpc>
                        <a:spcAft>
                          <a:spcPts val="0"/>
                        </a:spcAft>
                      </a:pPr>
                      <a:r>
                        <a:rPr lang="es-ES_tradnl" sz="2000" dirty="0">
                          <a:effectLst/>
                        </a:rPr>
                        <a:t>Pensión vitalicia de un 55 % de la base reguladora que se incrementará en un 20 % si se trata de una incapacidad permanente cualificada (más de 55 años y sin empleo). Puede ser sustituida por una indemnización cuando el suje­to sea menor de 60 años.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73804142"/>
                  </a:ext>
                </a:extLst>
              </a:tr>
            </a:tbl>
          </a:graphicData>
        </a:graphic>
      </p:graphicFrame>
    </p:spTree>
    <p:extLst>
      <p:ext uri="{BB962C8B-B14F-4D97-AF65-F5344CB8AC3E}">
        <p14:creationId xmlns:p14="http://schemas.microsoft.com/office/powerpoint/2010/main" val="241689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98425" y="1039907"/>
            <a:ext cx="11995150" cy="5342963"/>
          </a:xfrm>
        </p:spPr>
        <p:txBody>
          <a:bodyPr>
            <a:normAutofit/>
          </a:bodyPr>
          <a:lstStyle/>
          <a:p>
            <a:pPr marL="72000" indent="0" algn="just">
              <a:lnSpc>
                <a:spcPct val="100000"/>
              </a:lnSpc>
              <a:spcBef>
                <a:spcPts val="0"/>
              </a:spcBef>
              <a:spcAft>
                <a:spcPts val="0"/>
              </a:spcAft>
              <a:buNone/>
            </a:pPr>
            <a:r>
              <a:rPr lang="es-ES" sz="2500" dirty="0">
                <a:solidFill>
                  <a:schemeClr val="dk1"/>
                </a:solidFill>
              </a:rPr>
              <a:t>La </a:t>
            </a:r>
            <a:r>
              <a:rPr lang="es-ES" sz="2500" b="1" dirty="0">
                <a:solidFill>
                  <a:schemeClr val="dk1"/>
                </a:solidFill>
              </a:rPr>
              <a:t>incapacidad permanente (IP): </a:t>
            </a:r>
            <a:r>
              <a:rPr lang="es-ES" sz="2500" dirty="0">
                <a:solidFill>
                  <a:schemeClr val="dk1"/>
                </a:solidFill>
              </a:rPr>
              <a:t>situación del trabajador que, después de haber sido dado de alta médicamente, presenta reducciones anatómicas o funcionales graves, previsiblemente definitivas, que disminuyen o anulan su capacidad de trabajo. Grados:</a:t>
            </a:r>
          </a:p>
          <a:p>
            <a:pPr marL="72000" indent="0" algn="ctr">
              <a:lnSpc>
                <a:spcPct val="100000"/>
              </a:lnSpc>
              <a:spcBef>
                <a:spcPts val="0"/>
              </a:spcBef>
              <a:spcAft>
                <a:spcPts val="0"/>
              </a:spcAft>
              <a:buNone/>
            </a:pPr>
            <a:endParaRPr lang="es-ES" sz="2500" dirty="0">
              <a:solidFill>
                <a:schemeClr val="dk1"/>
              </a:solidFill>
            </a:endParaRPr>
          </a:p>
          <a:p>
            <a:pPr algn="just"/>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Incapacidad permanente</a:t>
            </a:r>
            <a:endParaRPr lang="es-ES" sz="4000" dirty="0">
              <a:solidFill>
                <a:srgbClr val="0070C0"/>
              </a:solidFill>
            </a:endParaRPr>
          </a:p>
        </p:txBody>
      </p:sp>
      <p:graphicFrame>
        <p:nvGraphicFramePr>
          <p:cNvPr id="5" name="Tabla 4">
            <a:extLst>
              <a:ext uri="{FF2B5EF4-FFF2-40B4-BE49-F238E27FC236}">
                <a16:creationId xmlns:a16="http://schemas.microsoft.com/office/drawing/2014/main" id="{4739AD59-3A7D-4650-8B99-12E3FC0B7BF1}"/>
              </a:ext>
            </a:extLst>
          </p:cNvPr>
          <p:cNvGraphicFramePr>
            <a:graphicFrameLocks noGrp="1"/>
          </p:cNvGraphicFramePr>
          <p:nvPr>
            <p:extLst>
              <p:ext uri="{D42A27DB-BD31-4B8C-83A1-F6EECF244321}">
                <p14:modId xmlns:p14="http://schemas.microsoft.com/office/powerpoint/2010/main" val="781107945"/>
              </p:ext>
            </p:extLst>
          </p:nvPr>
        </p:nvGraphicFramePr>
        <p:xfrm>
          <a:off x="358588" y="2400437"/>
          <a:ext cx="11308977" cy="3776246"/>
        </p:xfrm>
        <a:graphic>
          <a:graphicData uri="http://schemas.openxmlformats.org/drawingml/2006/table">
            <a:tbl>
              <a:tblPr>
                <a:tableStyleId>{5C22544A-7EE6-4342-B048-85BDC9FD1C3A}</a:tableStyleId>
              </a:tblPr>
              <a:tblGrid>
                <a:gridCol w="1703294">
                  <a:extLst>
                    <a:ext uri="{9D8B030D-6E8A-4147-A177-3AD203B41FA5}">
                      <a16:colId xmlns:a16="http://schemas.microsoft.com/office/drawing/2014/main" val="1437212329"/>
                    </a:ext>
                  </a:extLst>
                </a:gridCol>
                <a:gridCol w="4894730">
                  <a:extLst>
                    <a:ext uri="{9D8B030D-6E8A-4147-A177-3AD203B41FA5}">
                      <a16:colId xmlns:a16="http://schemas.microsoft.com/office/drawing/2014/main" val="2888971999"/>
                    </a:ext>
                  </a:extLst>
                </a:gridCol>
                <a:gridCol w="4710953">
                  <a:extLst>
                    <a:ext uri="{9D8B030D-6E8A-4147-A177-3AD203B41FA5}">
                      <a16:colId xmlns:a16="http://schemas.microsoft.com/office/drawing/2014/main" val="3391149967"/>
                    </a:ext>
                  </a:extLst>
                </a:gridCol>
              </a:tblGrid>
              <a:tr h="454806">
                <a:tc>
                  <a:txBody>
                    <a:bodyPr/>
                    <a:lstStyle/>
                    <a:p>
                      <a:pPr marL="36000">
                        <a:lnSpc>
                          <a:spcPct val="100000"/>
                        </a:lnSpc>
                        <a:spcAft>
                          <a:spcPts val="0"/>
                        </a:spcAft>
                      </a:pPr>
                      <a:r>
                        <a:rPr lang="es-ES_tradnl" sz="2000" dirty="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72000" algn="ctr">
                        <a:lnSpc>
                          <a:spcPct val="100000"/>
                        </a:lnSpc>
                        <a:spcAft>
                          <a:spcPts val="0"/>
                        </a:spcAft>
                      </a:pPr>
                      <a:r>
                        <a:rPr lang="es-ES_tradnl" sz="2000" b="1" dirty="0">
                          <a:effectLst/>
                        </a:rPr>
                        <a:t>Grados de incapacidad</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72000" algn="ctr">
                        <a:lnSpc>
                          <a:spcPct val="100000"/>
                        </a:lnSpc>
                        <a:spcAft>
                          <a:spcPts val="0"/>
                        </a:spcAft>
                      </a:pPr>
                      <a:r>
                        <a:rPr lang="es-ES_tradnl" sz="2000" b="1" dirty="0">
                          <a:effectLst/>
                        </a:rPr>
                        <a:t>Prestación</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extLst>
                  <a:ext uri="{0D108BD9-81ED-4DB2-BD59-A6C34878D82A}">
                    <a16:rowId xmlns:a16="http://schemas.microsoft.com/office/drawing/2014/main" val="481373271"/>
                  </a:ext>
                </a:extLst>
              </a:tr>
              <a:tr h="1239164">
                <a:tc>
                  <a:txBody>
                    <a:bodyPr/>
                    <a:lstStyle/>
                    <a:p>
                      <a:pPr marL="72000">
                        <a:lnSpc>
                          <a:spcPct val="100000"/>
                        </a:lnSpc>
                        <a:spcAft>
                          <a:spcPts val="0"/>
                        </a:spcAft>
                      </a:pPr>
                      <a:r>
                        <a:rPr lang="es-ES_tradnl"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Incapacidad</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p>
                      <a:pPr marL="72000">
                        <a:lnSpc>
                          <a:spcPct val="100000"/>
                        </a:lnSpc>
                        <a:spcAft>
                          <a:spcPts val="0"/>
                        </a:spcAft>
                      </a:pPr>
                      <a:r>
                        <a:rPr lang="es-ES_tradnl"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absoluta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72000" marR="36195">
                        <a:lnSpc>
                          <a:spcPct val="100000"/>
                        </a:lnSpc>
                        <a:spcAft>
                          <a:spcPts val="0"/>
                        </a:spcAft>
                      </a:pP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Impide el ejercicio de todo tipo de profesión u oficio.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marR="36195">
                        <a:lnSpc>
                          <a:spcPct val="100000"/>
                        </a:lnSpc>
                        <a:spcAft>
                          <a:spcPts val="0"/>
                        </a:spcAft>
                      </a:pPr>
                      <a:r>
                        <a:rPr lang="es-ES_tradnl"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Pensión vitalicia: 100 </a:t>
                      </a:r>
                      <a:r>
                        <a:rPr lang="es-ES_tradnl" sz="2000" i="1">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r>
                        <a:rPr lang="es-ES_tradnl"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la base reguladora.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4973669"/>
                  </a:ext>
                </a:extLst>
              </a:tr>
              <a:tr h="2082276">
                <a:tc>
                  <a:txBody>
                    <a:bodyPr/>
                    <a:lstStyle/>
                    <a:p>
                      <a:pPr marL="72000">
                        <a:lnSpc>
                          <a:spcPct val="100000"/>
                        </a:lnSpc>
                        <a:spcAft>
                          <a:spcPts val="0"/>
                        </a:spcAft>
                      </a:pPr>
                      <a:r>
                        <a:rPr lang="es-ES_tradnl"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Gran incapacidad</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72000" marR="36195">
                        <a:lnSpc>
                          <a:spcPct val="100000"/>
                        </a:lnSpc>
                        <a:spcAft>
                          <a:spcPts val="0"/>
                        </a:spcAft>
                      </a:pP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Situación en la que se halla una persona afectada por una incapacidad absoluta que necesita de la asistencia de otra persona para realizar los actos más esenciales de la vida (comer, desplazarse, vestirse...).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marR="36195">
                        <a:lnSpc>
                          <a:spcPct val="100000"/>
                        </a:lnSpc>
                        <a:spcAft>
                          <a:spcPts val="0"/>
                        </a:spcAft>
                      </a:pP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Pensión vitalicia: 100 </a:t>
                      </a:r>
                      <a:r>
                        <a:rPr lang="es-ES_tradnl" sz="2000" i="1" dirty="0">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la base reguladora, incrementa­do con un complemento que no podrá ser inferior al 45 </a:t>
                      </a:r>
                      <a:r>
                        <a:rPr lang="es-ES_tradnl" sz="2000" i="1" dirty="0">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la pensión.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73804142"/>
                  </a:ext>
                </a:extLst>
              </a:tr>
            </a:tbl>
          </a:graphicData>
        </a:graphic>
      </p:graphicFrame>
    </p:spTree>
    <p:extLst>
      <p:ext uri="{BB962C8B-B14F-4D97-AF65-F5344CB8AC3E}">
        <p14:creationId xmlns:p14="http://schemas.microsoft.com/office/powerpoint/2010/main" val="299438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4" y="1192306"/>
            <a:ext cx="11966531" cy="5145741"/>
          </a:xfrm>
        </p:spPr>
        <p:txBody>
          <a:bodyPr>
            <a:normAutofit fontScale="92500" lnSpcReduction="10000"/>
          </a:bodyPr>
          <a:lstStyle/>
          <a:p>
            <a:pPr algn="just"/>
            <a:r>
              <a:rPr lang="es-ES" sz="3000" dirty="0">
                <a:solidFill>
                  <a:schemeClr val="dk1"/>
                </a:solidFill>
              </a:rPr>
              <a:t>El</a:t>
            </a:r>
            <a:r>
              <a:rPr lang="es-ES" sz="3000" b="1" dirty="0">
                <a:solidFill>
                  <a:schemeClr val="dk1"/>
                </a:solidFill>
              </a:rPr>
              <a:t> desempleo </a:t>
            </a:r>
            <a:r>
              <a:rPr lang="es-ES" sz="3000" dirty="0">
                <a:solidFill>
                  <a:schemeClr val="dk1"/>
                </a:solidFill>
              </a:rPr>
              <a:t>es la situación en la que se encuentran las personas que, pudiendo y queriendo trabajar, pierden su empleo o ven reducida su jornada laboral, entre un 10 y un 70 %, con la correspondiente pérdida o reducción salarial. </a:t>
            </a:r>
          </a:p>
          <a:p>
            <a:pPr algn="just"/>
            <a:r>
              <a:rPr lang="es-ES" sz="3000" b="1" dirty="0">
                <a:solidFill>
                  <a:schemeClr val="dk1"/>
                </a:solidFill>
              </a:rPr>
              <a:t>Situación legal de desempleo</a:t>
            </a:r>
            <a:r>
              <a:rPr lang="es-ES" sz="3800" dirty="0">
                <a:solidFill>
                  <a:schemeClr val="dk1"/>
                </a:solidFill>
              </a:rPr>
              <a:t>:</a:t>
            </a:r>
          </a:p>
          <a:p>
            <a:pPr algn="ctr"/>
            <a:endParaRPr lang="es-ES" sz="9800" dirty="0">
              <a:solidFill>
                <a:schemeClr val="dk1"/>
              </a:solidFill>
            </a:endParaRPr>
          </a:p>
          <a:p>
            <a:pPr algn="just"/>
            <a:endParaRPr lang="es-ES" sz="9800" dirty="0">
              <a:solidFill>
                <a:schemeClr val="dk1"/>
              </a:solidFill>
            </a:endParaRP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Desempleo</a:t>
            </a:r>
            <a:endParaRPr lang="es-ES" sz="4000" dirty="0">
              <a:solidFill>
                <a:srgbClr val="0070C0"/>
              </a:solidFill>
            </a:endParaRPr>
          </a:p>
        </p:txBody>
      </p:sp>
      <p:graphicFrame>
        <p:nvGraphicFramePr>
          <p:cNvPr id="2" name="Tabla 1">
            <a:extLst>
              <a:ext uri="{FF2B5EF4-FFF2-40B4-BE49-F238E27FC236}">
                <a16:creationId xmlns:a16="http://schemas.microsoft.com/office/drawing/2014/main" id="{DCB6B520-72B1-42A0-9004-A2E464BAAF30}"/>
              </a:ext>
            </a:extLst>
          </p:cNvPr>
          <p:cNvGraphicFramePr>
            <a:graphicFrameLocks noGrp="1"/>
          </p:cNvGraphicFramePr>
          <p:nvPr>
            <p:extLst>
              <p:ext uri="{D42A27DB-BD31-4B8C-83A1-F6EECF244321}">
                <p14:modId xmlns:p14="http://schemas.microsoft.com/office/powerpoint/2010/main" val="1391450301"/>
              </p:ext>
            </p:extLst>
          </p:nvPr>
        </p:nvGraphicFramePr>
        <p:xfrm>
          <a:off x="154978" y="2927555"/>
          <a:ext cx="11882041" cy="3078798"/>
        </p:xfrm>
        <a:graphic>
          <a:graphicData uri="http://schemas.openxmlformats.org/drawingml/2006/table">
            <a:tbl>
              <a:tblPr>
                <a:tableStyleId>{5C22544A-7EE6-4342-B048-85BDC9FD1C3A}</a:tableStyleId>
              </a:tblPr>
              <a:tblGrid>
                <a:gridCol w="2704187">
                  <a:extLst>
                    <a:ext uri="{9D8B030D-6E8A-4147-A177-3AD203B41FA5}">
                      <a16:colId xmlns:a16="http://schemas.microsoft.com/office/drawing/2014/main" val="2217955052"/>
                    </a:ext>
                  </a:extLst>
                </a:gridCol>
                <a:gridCol w="9177854">
                  <a:extLst>
                    <a:ext uri="{9D8B030D-6E8A-4147-A177-3AD203B41FA5}">
                      <a16:colId xmlns:a16="http://schemas.microsoft.com/office/drawing/2014/main" val="231549544"/>
                    </a:ext>
                  </a:extLst>
                </a:gridCol>
              </a:tblGrid>
              <a:tr h="1130012">
                <a:tc>
                  <a:txBody>
                    <a:bodyPr/>
                    <a:lstStyle/>
                    <a:p>
                      <a:pPr marL="36195" marR="36195">
                        <a:lnSpc>
                          <a:spcPct val="107000"/>
                        </a:lnSpc>
                        <a:spcAft>
                          <a:spcPts val="0"/>
                        </a:spcAft>
                      </a:pPr>
                      <a:r>
                        <a:rPr lang="es-ES_tradnl" sz="2400" b="1" dirty="0">
                          <a:effectLst/>
                        </a:rPr>
                        <a:t>No se encuentran en situación legal de desempleo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6195" marR="36195">
                        <a:lnSpc>
                          <a:spcPct val="107000"/>
                        </a:lnSpc>
                        <a:spcAft>
                          <a:spcPts val="0"/>
                        </a:spcAft>
                        <a:tabLst>
                          <a:tab pos="389890" algn="l"/>
                        </a:tabLst>
                      </a:pPr>
                      <a:r>
                        <a:rPr lang="es-ES_tradnl" sz="2400" dirty="0">
                          <a:effectLst/>
                        </a:rPr>
                        <a:t>• Quienes cesan voluntariamente en el trabajo.</a:t>
                      </a:r>
                      <a:endParaRPr lang="es-ES" sz="2400" dirty="0">
                        <a:effectLst/>
                      </a:endParaRPr>
                    </a:p>
                    <a:p>
                      <a:pPr marL="36195" marR="36195">
                        <a:lnSpc>
                          <a:spcPct val="107000"/>
                        </a:lnSpc>
                        <a:spcAft>
                          <a:spcPts val="0"/>
                        </a:spcAft>
                        <a:tabLst>
                          <a:tab pos="389890" algn="l"/>
                        </a:tabLst>
                      </a:pPr>
                      <a:r>
                        <a:rPr lang="es-ES_tradnl" sz="2400" dirty="0">
                          <a:effectLst/>
                        </a:rPr>
                        <a:t>• Quienes, encontrándose en paro, no acreditan su disponibilidad para    buscar activamente un empleo y para aceptar una colocación adecuada.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09291660"/>
                  </a:ext>
                </a:extLst>
              </a:tr>
              <a:tr h="1130012">
                <a:tc>
                  <a:txBody>
                    <a:bodyPr/>
                    <a:lstStyle/>
                    <a:p>
                      <a:pPr marL="36195" marR="36195">
                        <a:lnSpc>
                          <a:spcPct val="107000"/>
                        </a:lnSpc>
                        <a:spcAft>
                          <a:spcPts val="0"/>
                        </a:spcAft>
                      </a:pPr>
                      <a:r>
                        <a:rPr lang="es-ES_tradnl" sz="2400" b="1" dirty="0">
                          <a:effectLst/>
                        </a:rPr>
                        <a:t>Desempleo parcial</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6195" marR="36195">
                        <a:lnSpc>
                          <a:spcPct val="107000"/>
                        </a:lnSpc>
                        <a:spcAft>
                          <a:spcPts val="0"/>
                        </a:spcAft>
                      </a:pPr>
                      <a:r>
                        <a:rPr lang="es-ES_tradnl" sz="2400" dirty="0">
                          <a:effectLst/>
                        </a:rPr>
                        <a:t>La persona trabajadora ve reducida temporalmente su jornada ordinaria de trabajo, entre un 10 y un 70 %, siempre que el salario se vea reducido en la misma proporción.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4518726"/>
                  </a:ext>
                </a:extLst>
              </a:tr>
              <a:tr h="747697">
                <a:tc>
                  <a:txBody>
                    <a:bodyPr/>
                    <a:lstStyle/>
                    <a:p>
                      <a:pPr marL="36195" marR="36195">
                        <a:lnSpc>
                          <a:spcPct val="107000"/>
                        </a:lnSpc>
                        <a:spcAft>
                          <a:spcPts val="0"/>
                        </a:spcAft>
                      </a:pPr>
                      <a:r>
                        <a:rPr lang="es-ES_tradnl" sz="2400" b="1" dirty="0">
                          <a:effectLst/>
                        </a:rPr>
                        <a:t>Desempleo total</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6195" marR="36195">
                        <a:lnSpc>
                          <a:spcPct val="107000"/>
                        </a:lnSpc>
                        <a:spcAft>
                          <a:spcPts val="0"/>
                        </a:spcAft>
                      </a:pPr>
                      <a:r>
                        <a:rPr lang="es-ES_tradnl" sz="2400" dirty="0">
                          <a:effectLst/>
                        </a:rPr>
                        <a:t>La persona trabajadora cesa en su actividad y se ve privado del salario, ya sea de forma definitiva o temporal.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7369779"/>
                  </a:ext>
                </a:extLst>
              </a:tr>
            </a:tbl>
          </a:graphicData>
        </a:graphic>
      </p:graphicFrame>
    </p:spTree>
    <p:extLst>
      <p:ext uri="{BB962C8B-B14F-4D97-AF65-F5344CB8AC3E}">
        <p14:creationId xmlns:p14="http://schemas.microsoft.com/office/powerpoint/2010/main" val="686557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97224" y="1192306"/>
            <a:ext cx="11797551" cy="5405718"/>
          </a:xfrm>
        </p:spPr>
        <p:txBody>
          <a:bodyPr>
            <a:normAutofit fontScale="25000" lnSpcReduction="20000"/>
          </a:bodyPr>
          <a:lstStyle/>
          <a:p>
            <a:pPr algn="just"/>
            <a:r>
              <a:rPr lang="es-ES" sz="9600" dirty="0">
                <a:solidFill>
                  <a:schemeClr val="dk1"/>
                </a:solidFill>
              </a:rPr>
              <a:t>La protección por desempleo se articula en dos niveles: </a:t>
            </a:r>
            <a:r>
              <a:rPr lang="es-ES" sz="9600" b="1" dirty="0">
                <a:solidFill>
                  <a:schemeClr val="dk1"/>
                </a:solidFill>
              </a:rPr>
              <a:t>contributivo</a:t>
            </a:r>
            <a:r>
              <a:rPr lang="es-ES" sz="9600" dirty="0">
                <a:solidFill>
                  <a:schemeClr val="dk1"/>
                </a:solidFill>
              </a:rPr>
              <a:t> y </a:t>
            </a:r>
            <a:r>
              <a:rPr lang="es-ES" sz="9600" b="1" dirty="0">
                <a:solidFill>
                  <a:schemeClr val="dk1"/>
                </a:solidFill>
              </a:rPr>
              <a:t>asistenciaI</a:t>
            </a:r>
            <a:r>
              <a:rPr lang="es-ES" sz="9600" dirty="0">
                <a:solidFill>
                  <a:schemeClr val="dk1"/>
                </a:solidFill>
              </a:rPr>
              <a:t>.</a:t>
            </a:r>
          </a:p>
          <a:p>
            <a:pPr algn="just"/>
            <a:r>
              <a:rPr lang="es-ES" sz="9600" b="1" dirty="0">
                <a:solidFill>
                  <a:schemeClr val="dk1"/>
                </a:solidFill>
              </a:rPr>
              <a:t>Nivel contributivo. Prestación por desempleo</a:t>
            </a:r>
            <a:r>
              <a:rPr lang="es-ES" sz="9600" dirty="0">
                <a:solidFill>
                  <a:schemeClr val="dk1"/>
                </a:solidFill>
              </a:rPr>
              <a:t>: para las personas que se encuentran en situación legal de desempleo, siempre que acrediten un periodo mínimo de ocupación cotizada a la Seguridad Social y cumplan los demás requisitos legales.</a:t>
            </a:r>
          </a:p>
          <a:p>
            <a:pPr algn="just"/>
            <a:r>
              <a:rPr lang="es-ES" sz="9600" b="1" dirty="0">
                <a:solidFill>
                  <a:schemeClr val="dk1"/>
                </a:solidFill>
              </a:rPr>
              <a:t>Requisitos</a:t>
            </a:r>
            <a:r>
              <a:rPr lang="es-ES" sz="9600" dirty="0">
                <a:solidFill>
                  <a:schemeClr val="dk1"/>
                </a:solidFill>
              </a:rPr>
              <a:t>:</a:t>
            </a:r>
          </a:p>
          <a:p>
            <a:pPr indent="0" algn="just">
              <a:buFont typeface="Wingdings" panose="05000000000000000000" pitchFamily="2" charset="2"/>
              <a:buChar char="v"/>
            </a:pPr>
            <a:r>
              <a:rPr lang="es-ES" sz="9600" dirty="0">
                <a:solidFill>
                  <a:schemeClr val="dk1"/>
                </a:solidFill>
              </a:rPr>
              <a:t>Estar afiliado a la Seguridad Social y en situación de alta o asimilada al alta (incapacidad temporal, nacimiento y cuidado de menor).</a:t>
            </a:r>
          </a:p>
          <a:p>
            <a:pPr indent="0" algn="just">
              <a:buFont typeface="Wingdings" panose="05000000000000000000" pitchFamily="2" charset="2"/>
              <a:buChar char="v"/>
            </a:pPr>
            <a:r>
              <a:rPr lang="es-ES" sz="9600" dirty="0">
                <a:solidFill>
                  <a:schemeClr val="dk1"/>
                </a:solidFill>
              </a:rPr>
              <a:t>Encontrarse en situación legal de desempleo.</a:t>
            </a:r>
          </a:p>
          <a:p>
            <a:pPr indent="0" algn="just">
              <a:buFont typeface="Wingdings" panose="05000000000000000000" pitchFamily="2" charset="2"/>
              <a:buChar char="v"/>
            </a:pPr>
            <a:r>
              <a:rPr lang="es-ES" sz="9600" dirty="0">
                <a:solidFill>
                  <a:schemeClr val="dk1"/>
                </a:solidFill>
              </a:rPr>
              <a:t>Acreditar un periodo mínimo de cotización de </a:t>
            </a:r>
            <a:r>
              <a:rPr lang="es-ES" sz="9600" b="1" dirty="0">
                <a:solidFill>
                  <a:schemeClr val="dk1"/>
                </a:solidFill>
              </a:rPr>
              <a:t>360 </a:t>
            </a:r>
            <a:r>
              <a:rPr lang="es-ES" sz="9600" dirty="0">
                <a:solidFill>
                  <a:schemeClr val="dk1"/>
                </a:solidFill>
              </a:rPr>
              <a:t>días dentro de los </a:t>
            </a:r>
            <a:r>
              <a:rPr lang="es-ES" sz="9600" b="1" dirty="0">
                <a:solidFill>
                  <a:schemeClr val="dk1"/>
                </a:solidFill>
              </a:rPr>
              <a:t>seis</a:t>
            </a:r>
            <a:r>
              <a:rPr lang="es-ES" sz="9600" dirty="0">
                <a:solidFill>
                  <a:schemeClr val="dk1"/>
                </a:solidFill>
              </a:rPr>
              <a:t> años anteriores a la situación legal de desempleo.</a:t>
            </a:r>
          </a:p>
          <a:p>
            <a:pPr indent="0" algn="just">
              <a:buFont typeface="Wingdings" panose="05000000000000000000" pitchFamily="2" charset="2"/>
              <a:buChar char="v"/>
            </a:pPr>
            <a:r>
              <a:rPr lang="es-ES" sz="9600" dirty="0">
                <a:solidFill>
                  <a:schemeClr val="dk1"/>
                </a:solidFill>
              </a:rPr>
              <a:t>No haber cumplido la </a:t>
            </a:r>
            <a:r>
              <a:rPr lang="es-ES" sz="9600" b="1" dirty="0">
                <a:solidFill>
                  <a:schemeClr val="dk1"/>
                </a:solidFill>
              </a:rPr>
              <a:t>edad</a:t>
            </a:r>
            <a:r>
              <a:rPr lang="es-ES" sz="9600" dirty="0">
                <a:solidFill>
                  <a:schemeClr val="dk1"/>
                </a:solidFill>
              </a:rPr>
              <a:t> establecida para tener derecho a la pensión contributiva de </a:t>
            </a:r>
            <a:r>
              <a:rPr lang="es-ES" sz="9600" b="1" dirty="0">
                <a:solidFill>
                  <a:schemeClr val="dk1"/>
                </a:solidFill>
              </a:rPr>
              <a:t>jubilación</a:t>
            </a:r>
            <a:r>
              <a:rPr lang="es-ES" sz="9600" dirty="0">
                <a:solidFill>
                  <a:schemeClr val="dk1"/>
                </a:solidFill>
              </a:rPr>
              <a:t>, salvo que la persona trabajadora no tuviera acreditado el periodo de cotización requerido.</a:t>
            </a:r>
          </a:p>
          <a:p>
            <a:pPr indent="0" algn="just">
              <a:buFont typeface="Wingdings" panose="05000000000000000000" pitchFamily="2" charset="2"/>
              <a:buChar char="v"/>
            </a:pPr>
            <a:r>
              <a:rPr lang="es-ES" sz="9600" dirty="0">
                <a:solidFill>
                  <a:schemeClr val="dk1"/>
                </a:solidFill>
              </a:rPr>
              <a:t>Haber </a:t>
            </a:r>
            <a:r>
              <a:rPr lang="es-ES" sz="9600" b="1" dirty="0">
                <a:solidFill>
                  <a:schemeClr val="dk1"/>
                </a:solidFill>
              </a:rPr>
              <a:t>trabajado por cuenta ajena</a:t>
            </a:r>
            <a:r>
              <a:rPr lang="es-ES" sz="9600" dirty="0">
                <a:solidFill>
                  <a:schemeClr val="dk1"/>
                </a:solidFill>
              </a:rPr>
              <a:t>. Las personas trabajadoras autónomas tienen una prestación específica de protección.</a:t>
            </a:r>
          </a:p>
          <a:p>
            <a:pPr algn="ctr"/>
            <a:endParaRPr lang="es-ES" sz="9800" dirty="0">
              <a:solidFill>
                <a:schemeClr val="dk1"/>
              </a:solidFill>
            </a:endParaRPr>
          </a:p>
          <a:p>
            <a:pPr algn="just"/>
            <a:endParaRPr lang="es-ES" sz="9800" dirty="0">
              <a:solidFill>
                <a:schemeClr val="dk1"/>
              </a:solidFill>
            </a:endParaRP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Desempleo</a:t>
            </a:r>
            <a:endParaRPr lang="es-ES" sz="4000" dirty="0">
              <a:solidFill>
                <a:srgbClr val="0070C0"/>
              </a:solidFill>
            </a:endParaRPr>
          </a:p>
        </p:txBody>
      </p:sp>
    </p:spTree>
    <p:extLst>
      <p:ext uri="{BB962C8B-B14F-4D97-AF65-F5344CB8AC3E}">
        <p14:creationId xmlns:p14="http://schemas.microsoft.com/office/powerpoint/2010/main" val="3308343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97224" y="896471"/>
            <a:ext cx="11797551" cy="5701553"/>
          </a:xfrm>
        </p:spPr>
        <p:txBody>
          <a:bodyPr>
            <a:normAutofit fontScale="85000" lnSpcReduction="20000"/>
          </a:bodyPr>
          <a:lstStyle/>
          <a:p>
            <a:pPr algn="just"/>
            <a:r>
              <a:rPr lang="es-ES" sz="4000" b="1" dirty="0">
                <a:solidFill>
                  <a:schemeClr val="dk1"/>
                </a:solidFill>
              </a:rPr>
              <a:t>Nivel contributivo</a:t>
            </a:r>
            <a:r>
              <a:rPr lang="es-ES" sz="4000" dirty="0">
                <a:solidFill>
                  <a:schemeClr val="dk1"/>
                </a:solidFill>
              </a:rPr>
              <a:t>: prestación por desempleo para las personas que se encuentran en situación legal de desempleo, siempre que acrediten un periodo mínimo de ocupación cotizada a la Seguridad Social y cumplan los demás requisitos legales.</a:t>
            </a:r>
          </a:p>
          <a:p>
            <a:pPr algn="just"/>
            <a:r>
              <a:rPr lang="es-ES" sz="4000" b="1" dirty="0">
                <a:solidFill>
                  <a:schemeClr val="dk1"/>
                </a:solidFill>
              </a:rPr>
              <a:t>Cuantía y límites de la prestación</a:t>
            </a:r>
            <a:r>
              <a:rPr lang="es-ES" sz="4000" dirty="0">
                <a:solidFill>
                  <a:schemeClr val="dk1"/>
                </a:solidFill>
              </a:rPr>
              <a:t>:</a:t>
            </a:r>
          </a:p>
          <a:p>
            <a:pPr algn="ctr"/>
            <a:endParaRPr lang="es-ES" sz="9600" dirty="0">
              <a:solidFill>
                <a:schemeClr val="dk1"/>
              </a:solidFill>
            </a:endParaRPr>
          </a:p>
          <a:p>
            <a:pPr algn="ctr"/>
            <a:endParaRPr lang="es-ES" sz="9800" dirty="0">
              <a:solidFill>
                <a:schemeClr val="dk1"/>
              </a:solidFill>
            </a:endParaRPr>
          </a:p>
          <a:p>
            <a:pPr algn="just"/>
            <a:endParaRPr lang="es-ES" sz="9800" dirty="0">
              <a:solidFill>
                <a:schemeClr val="dk1"/>
              </a:solidFill>
            </a:endParaRPr>
          </a:p>
          <a:p>
            <a:pPr algn="just"/>
            <a:r>
              <a:rPr lang="es-ES" sz="2400" dirty="0">
                <a:solidFill>
                  <a:schemeClr val="dk1"/>
                </a:solidFill>
              </a:rPr>
              <a:t> </a:t>
            </a: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0"/>
            <a:ext cx="11882041" cy="896471"/>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Desempleo</a:t>
            </a:r>
            <a:endParaRPr lang="es-ES" sz="4000" dirty="0">
              <a:solidFill>
                <a:srgbClr val="0070C0"/>
              </a:solidFill>
            </a:endParaRPr>
          </a:p>
        </p:txBody>
      </p:sp>
      <p:graphicFrame>
        <p:nvGraphicFramePr>
          <p:cNvPr id="2" name="Tabla 1">
            <a:extLst>
              <a:ext uri="{FF2B5EF4-FFF2-40B4-BE49-F238E27FC236}">
                <a16:creationId xmlns:a16="http://schemas.microsoft.com/office/drawing/2014/main" id="{75D917A6-0D01-4075-95D3-122340C0ADAF}"/>
              </a:ext>
            </a:extLst>
          </p:cNvPr>
          <p:cNvGraphicFramePr>
            <a:graphicFrameLocks noGrp="1"/>
          </p:cNvGraphicFramePr>
          <p:nvPr>
            <p:extLst>
              <p:ext uri="{D42A27DB-BD31-4B8C-83A1-F6EECF244321}">
                <p14:modId xmlns:p14="http://schemas.microsoft.com/office/powerpoint/2010/main" val="709178159"/>
              </p:ext>
            </p:extLst>
          </p:nvPr>
        </p:nvGraphicFramePr>
        <p:xfrm>
          <a:off x="1048870" y="3572347"/>
          <a:ext cx="10219766" cy="2743200"/>
        </p:xfrm>
        <a:graphic>
          <a:graphicData uri="http://schemas.openxmlformats.org/drawingml/2006/table">
            <a:tbl>
              <a:tblPr>
                <a:tableStyleId>{5C22544A-7EE6-4342-B048-85BDC9FD1C3A}</a:tableStyleId>
              </a:tblPr>
              <a:tblGrid>
                <a:gridCol w="1506733">
                  <a:extLst>
                    <a:ext uri="{9D8B030D-6E8A-4147-A177-3AD203B41FA5}">
                      <a16:colId xmlns:a16="http://schemas.microsoft.com/office/drawing/2014/main" val="2886234239"/>
                    </a:ext>
                  </a:extLst>
                </a:gridCol>
                <a:gridCol w="1540300">
                  <a:extLst>
                    <a:ext uri="{9D8B030D-6E8A-4147-A177-3AD203B41FA5}">
                      <a16:colId xmlns:a16="http://schemas.microsoft.com/office/drawing/2014/main" val="647971487"/>
                    </a:ext>
                  </a:extLst>
                </a:gridCol>
                <a:gridCol w="1905380">
                  <a:extLst>
                    <a:ext uri="{9D8B030D-6E8A-4147-A177-3AD203B41FA5}">
                      <a16:colId xmlns:a16="http://schemas.microsoft.com/office/drawing/2014/main" val="3190752095"/>
                    </a:ext>
                  </a:extLst>
                </a:gridCol>
                <a:gridCol w="1669175">
                  <a:extLst>
                    <a:ext uri="{9D8B030D-6E8A-4147-A177-3AD203B41FA5}">
                      <a16:colId xmlns:a16="http://schemas.microsoft.com/office/drawing/2014/main" val="267267297"/>
                    </a:ext>
                  </a:extLst>
                </a:gridCol>
                <a:gridCol w="1708543">
                  <a:extLst>
                    <a:ext uri="{9D8B030D-6E8A-4147-A177-3AD203B41FA5}">
                      <a16:colId xmlns:a16="http://schemas.microsoft.com/office/drawing/2014/main" val="3068778546"/>
                    </a:ext>
                  </a:extLst>
                </a:gridCol>
                <a:gridCol w="1889635">
                  <a:extLst>
                    <a:ext uri="{9D8B030D-6E8A-4147-A177-3AD203B41FA5}">
                      <a16:colId xmlns:a16="http://schemas.microsoft.com/office/drawing/2014/main" val="1949231378"/>
                    </a:ext>
                  </a:extLst>
                </a:gridCol>
              </a:tblGrid>
              <a:tr h="289827">
                <a:tc gridSpan="2">
                  <a:txBody>
                    <a:bodyPr/>
                    <a:lstStyle/>
                    <a:p>
                      <a:pPr marL="72000" algn="ctr">
                        <a:lnSpc>
                          <a:spcPct val="100000"/>
                        </a:lnSpc>
                        <a:spcBef>
                          <a:spcPts val="0"/>
                        </a:spcBef>
                        <a:spcAft>
                          <a:spcPts val="0"/>
                        </a:spcAft>
                      </a:pPr>
                      <a:r>
                        <a:rPr lang="es-ES_tradnl" sz="2000" b="1" dirty="0">
                          <a:effectLst/>
                        </a:rPr>
                        <a:t>Cuantía</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s-ES"/>
                    </a:p>
                  </a:txBody>
                  <a:tcPr/>
                </a:tc>
                <a:tc gridSpan="2">
                  <a:txBody>
                    <a:bodyPr/>
                    <a:lstStyle/>
                    <a:p>
                      <a:pPr marL="72000" algn="ctr">
                        <a:lnSpc>
                          <a:spcPct val="100000"/>
                        </a:lnSpc>
                        <a:spcBef>
                          <a:spcPts val="0"/>
                        </a:spcBef>
                        <a:spcAft>
                          <a:spcPts val="0"/>
                        </a:spcAft>
                      </a:pPr>
                      <a:r>
                        <a:rPr lang="es-ES_tradnl" sz="2000" b="1" dirty="0">
                          <a:effectLst/>
                        </a:rPr>
                        <a:t>Límites máximos</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s-ES"/>
                    </a:p>
                  </a:txBody>
                  <a:tcPr/>
                </a:tc>
                <a:tc gridSpan="2">
                  <a:txBody>
                    <a:bodyPr/>
                    <a:lstStyle/>
                    <a:p>
                      <a:pPr marL="72000" algn="ctr">
                        <a:lnSpc>
                          <a:spcPct val="100000"/>
                        </a:lnSpc>
                        <a:spcBef>
                          <a:spcPts val="0"/>
                        </a:spcBef>
                        <a:spcAft>
                          <a:spcPts val="0"/>
                        </a:spcAft>
                      </a:pPr>
                      <a:r>
                        <a:rPr lang="es-ES_tradnl" sz="2000" b="1" dirty="0">
                          <a:effectLst/>
                        </a:rPr>
                        <a:t>Límites mínimos</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s-ES"/>
                    </a:p>
                  </a:txBody>
                  <a:tcPr/>
                </a:tc>
                <a:extLst>
                  <a:ext uri="{0D108BD9-81ED-4DB2-BD59-A6C34878D82A}">
                    <a16:rowId xmlns:a16="http://schemas.microsoft.com/office/drawing/2014/main" val="1316108057"/>
                  </a:ext>
                </a:extLst>
              </a:tr>
              <a:tr h="775458">
                <a:tc>
                  <a:txBody>
                    <a:bodyPr/>
                    <a:lstStyle/>
                    <a:p>
                      <a:pPr marL="72000">
                        <a:lnSpc>
                          <a:spcPct val="100000"/>
                        </a:lnSpc>
                        <a:spcBef>
                          <a:spcPts val="0"/>
                        </a:spcBef>
                        <a:spcAft>
                          <a:spcPts val="0"/>
                        </a:spcAft>
                      </a:pPr>
                      <a:r>
                        <a:rPr lang="es-ES_tradnl" sz="2000" b="1" dirty="0">
                          <a:effectLst/>
                        </a:rPr>
                        <a:t>Los primeros 180 días</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2000">
                        <a:lnSpc>
                          <a:spcPct val="100000"/>
                        </a:lnSpc>
                        <a:spcBef>
                          <a:spcPts val="0"/>
                        </a:spcBef>
                        <a:spcAft>
                          <a:spcPts val="0"/>
                        </a:spcAft>
                      </a:pPr>
                      <a:r>
                        <a:rPr lang="es-ES_tradnl" sz="2000" dirty="0">
                          <a:effectLst/>
                        </a:rPr>
                        <a:t>70 % de la base reguladora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nSpc>
                          <a:spcPct val="100000"/>
                        </a:lnSpc>
                        <a:spcBef>
                          <a:spcPts val="0"/>
                        </a:spcBef>
                        <a:spcAft>
                          <a:spcPts val="0"/>
                        </a:spcAft>
                      </a:pPr>
                      <a:r>
                        <a:rPr lang="es-ES_tradnl" sz="2000" dirty="0">
                          <a:effectLst/>
                        </a:rPr>
                        <a:t>Sin hijos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nSpc>
                          <a:spcPct val="100000"/>
                        </a:lnSpc>
                        <a:spcBef>
                          <a:spcPts val="0"/>
                        </a:spcBef>
                        <a:spcAft>
                          <a:spcPts val="0"/>
                        </a:spcAft>
                      </a:pPr>
                      <a:r>
                        <a:rPr lang="es-ES_tradnl" sz="2000">
                          <a:effectLst/>
                        </a:rPr>
                        <a:t>175 % del IPREM</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nSpc>
                          <a:spcPct val="100000"/>
                        </a:lnSpc>
                        <a:spcBef>
                          <a:spcPts val="0"/>
                        </a:spcBef>
                        <a:spcAft>
                          <a:spcPts val="0"/>
                        </a:spcAft>
                      </a:pPr>
                      <a:r>
                        <a:rPr lang="es-ES_tradnl" sz="2000">
                          <a:effectLst/>
                        </a:rPr>
                        <a:t>Sin hijos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nSpc>
                          <a:spcPct val="100000"/>
                        </a:lnSpc>
                        <a:spcBef>
                          <a:spcPts val="0"/>
                        </a:spcBef>
                        <a:spcAft>
                          <a:spcPts val="0"/>
                        </a:spcAft>
                      </a:pPr>
                      <a:r>
                        <a:rPr lang="es-ES_tradnl" sz="2000" dirty="0">
                          <a:effectLst/>
                        </a:rPr>
                        <a:t>80% del IPREM</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4447777"/>
                  </a:ext>
                </a:extLst>
              </a:tr>
              <a:tr h="516972">
                <a:tc rowSpan="2">
                  <a:txBody>
                    <a:bodyPr/>
                    <a:lstStyle/>
                    <a:p>
                      <a:pPr marL="72000">
                        <a:lnSpc>
                          <a:spcPct val="100000"/>
                        </a:lnSpc>
                        <a:spcBef>
                          <a:spcPts val="0"/>
                        </a:spcBef>
                        <a:spcAft>
                          <a:spcPts val="0"/>
                        </a:spcAft>
                      </a:pPr>
                      <a:r>
                        <a:rPr lang="es-ES_tradnl" sz="2000" b="1" dirty="0">
                          <a:effectLst/>
                        </a:rPr>
                        <a:t>A partir del día 181</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2">
                  <a:txBody>
                    <a:bodyPr/>
                    <a:lstStyle/>
                    <a:p>
                      <a:pPr marL="72000">
                        <a:lnSpc>
                          <a:spcPct val="100000"/>
                        </a:lnSpc>
                        <a:spcBef>
                          <a:spcPts val="0"/>
                        </a:spcBef>
                        <a:spcAft>
                          <a:spcPts val="0"/>
                        </a:spcAft>
                      </a:pPr>
                      <a:r>
                        <a:rPr lang="es-ES_tradnl" sz="2000" dirty="0">
                          <a:effectLst/>
                        </a:rPr>
                        <a:t>60 % de la base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72000">
                        <a:lnSpc>
                          <a:spcPct val="100000"/>
                        </a:lnSpc>
                        <a:spcBef>
                          <a:spcPts val="0"/>
                        </a:spcBef>
                        <a:spcAft>
                          <a:spcPts val="0"/>
                        </a:spcAft>
                      </a:pPr>
                      <a:r>
                        <a:rPr lang="es-ES_tradnl" sz="2000" dirty="0">
                          <a:effectLst/>
                        </a:rPr>
                        <a:t>reguladora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nSpc>
                          <a:spcPct val="100000"/>
                        </a:lnSpc>
                        <a:spcBef>
                          <a:spcPts val="0"/>
                        </a:spcBef>
                        <a:spcAft>
                          <a:spcPts val="0"/>
                        </a:spcAft>
                      </a:pPr>
                      <a:r>
                        <a:rPr lang="es-ES_tradnl" sz="2000" dirty="0">
                          <a:effectLst/>
                        </a:rPr>
                        <a:t>Con un hijo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nSpc>
                          <a:spcPct val="100000"/>
                        </a:lnSpc>
                        <a:spcBef>
                          <a:spcPts val="0"/>
                        </a:spcBef>
                        <a:spcAft>
                          <a:spcPts val="0"/>
                        </a:spcAft>
                      </a:pPr>
                      <a:r>
                        <a:rPr lang="es-ES_tradnl" sz="2000">
                          <a:effectLst/>
                        </a:rPr>
                        <a:t>200 % del IPREM</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72000">
                        <a:lnSpc>
                          <a:spcPct val="100000"/>
                        </a:lnSpc>
                        <a:spcBef>
                          <a:spcPts val="0"/>
                        </a:spcBef>
                        <a:spcAft>
                          <a:spcPts val="0"/>
                        </a:spcAft>
                      </a:pPr>
                      <a:r>
                        <a:rPr lang="es-ES_tradnl" sz="2000">
                          <a:effectLst/>
                        </a:rPr>
                        <a:t>Con hijos a cargo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72000">
                        <a:lnSpc>
                          <a:spcPct val="100000"/>
                        </a:lnSpc>
                        <a:spcBef>
                          <a:spcPts val="0"/>
                        </a:spcBef>
                        <a:spcAft>
                          <a:spcPts val="0"/>
                        </a:spcAft>
                      </a:pPr>
                      <a:r>
                        <a:rPr lang="es-ES_tradnl" sz="2000" dirty="0">
                          <a:effectLst/>
                        </a:rPr>
                        <a:t>107 % del IPREM</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602421"/>
                  </a:ext>
                </a:extLst>
              </a:tr>
              <a:tr h="516972">
                <a:tc vMerge="1">
                  <a:txBody>
                    <a:bodyPr/>
                    <a:lstStyle/>
                    <a:p>
                      <a:endParaRPr lang="es-ES"/>
                    </a:p>
                  </a:txBody>
                  <a:tcPr/>
                </a:tc>
                <a:tc vMerge="1">
                  <a:txBody>
                    <a:bodyPr/>
                    <a:lstStyle/>
                    <a:p>
                      <a:pPr marL="72000">
                        <a:lnSpc>
                          <a:spcPct val="100000"/>
                        </a:lnSpc>
                        <a:spcBef>
                          <a:spcPts val="0"/>
                        </a:spcBef>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nSpc>
                          <a:spcPct val="100000"/>
                        </a:lnSpc>
                        <a:spcBef>
                          <a:spcPts val="0"/>
                        </a:spcBef>
                        <a:spcAft>
                          <a:spcPts val="0"/>
                        </a:spcAft>
                        <a:tabLst>
                          <a:tab pos="1185545" algn="l"/>
                        </a:tabLst>
                      </a:pPr>
                      <a:r>
                        <a:rPr lang="es-ES_tradnl" sz="2000" dirty="0">
                          <a:effectLst/>
                        </a:rPr>
                        <a:t>Con dos o más hijos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nSpc>
                          <a:spcPct val="100000"/>
                        </a:lnSpc>
                        <a:spcBef>
                          <a:spcPts val="0"/>
                        </a:spcBef>
                        <a:spcAft>
                          <a:spcPts val="0"/>
                        </a:spcAft>
                        <a:tabLst>
                          <a:tab pos="1185545" algn="l"/>
                        </a:tabLst>
                      </a:pPr>
                      <a:r>
                        <a:rPr lang="es-ES_tradnl" sz="2000" dirty="0">
                          <a:effectLst/>
                        </a:rPr>
                        <a:t>225 % del IPREM</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153763735"/>
                  </a:ext>
                </a:extLst>
              </a:tr>
              <a:tr h="258486">
                <a:tc gridSpan="6">
                  <a:txBody>
                    <a:bodyPr/>
                    <a:lstStyle/>
                    <a:p>
                      <a:pPr marL="72000">
                        <a:lnSpc>
                          <a:spcPct val="100000"/>
                        </a:lnSpc>
                        <a:spcBef>
                          <a:spcPts val="0"/>
                        </a:spcBef>
                        <a:spcAft>
                          <a:spcPts val="0"/>
                        </a:spcAft>
                      </a:pPr>
                      <a:r>
                        <a:rPr lang="es-ES_tradnl" sz="2000" dirty="0">
                          <a:effectLst/>
                        </a:rPr>
                        <a:t>El IPREM a tener en cuenta se incrementa con una sexta parte (pagas extraordinarias).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42801053"/>
                  </a:ext>
                </a:extLst>
              </a:tr>
            </a:tbl>
          </a:graphicData>
        </a:graphic>
      </p:graphicFrame>
      <p:pic>
        <p:nvPicPr>
          <p:cNvPr id="5" name="Imagen 4">
            <a:extLst>
              <a:ext uri="{FF2B5EF4-FFF2-40B4-BE49-F238E27FC236}">
                <a16:creationId xmlns:a16="http://schemas.microsoft.com/office/drawing/2014/main" id="{F2F90698-815E-4737-8B85-B0172895F65B}"/>
              </a:ext>
            </a:extLst>
          </p:cNvPr>
          <p:cNvPicPr>
            <a:picLocks noChangeAspect="1"/>
          </p:cNvPicPr>
          <p:nvPr/>
        </p:nvPicPr>
        <p:blipFill>
          <a:blip r:embed="rId2"/>
          <a:stretch>
            <a:fillRect/>
          </a:stretch>
        </p:blipFill>
        <p:spPr>
          <a:xfrm>
            <a:off x="1048869" y="2880044"/>
            <a:ext cx="10219766" cy="548955"/>
          </a:xfrm>
          <a:prstGeom prst="rect">
            <a:avLst/>
          </a:prstGeom>
        </p:spPr>
      </p:pic>
    </p:spTree>
    <p:extLst>
      <p:ext uri="{BB962C8B-B14F-4D97-AF65-F5344CB8AC3E}">
        <p14:creationId xmlns:p14="http://schemas.microsoft.com/office/powerpoint/2010/main" val="1760483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97224" y="1192306"/>
            <a:ext cx="11797551" cy="5405718"/>
          </a:xfrm>
        </p:spPr>
        <p:txBody>
          <a:bodyPr>
            <a:normAutofit fontScale="92500" lnSpcReduction="20000"/>
          </a:bodyPr>
          <a:lstStyle/>
          <a:p>
            <a:pPr algn="just"/>
            <a:r>
              <a:rPr lang="es-ES" sz="3000" b="1" dirty="0">
                <a:solidFill>
                  <a:schemeClr val="dk1"/>
                </a:solidFill>
              </a:rPr>
              <a:t>Nivel contributivo</a:t>
            </a:r>
            <a:r>
              <a:rPr lang="es-ES" sz="3000" dirty="0">
                <a:solidFill>
                  <a:schemeClr val="dk1"/>
                </a:solidFill>
              </a:rPr>
              <a:t>: </a:t>
            </a:r>
            <a:r>
              <a:rPr lang="es-ES" sz="3000" b="1" dirty="0">
                <a:solidFill>
                  <a:schemeClr val="dk1"/>
                </a:solidFill>
              </a:rPr>
              <a:t>Duración de la prestación </a:t>
            </a:r>
            <a:r>
              <a:rPr lang="es-ES" sz="3000" dirty="0">
                <a:solidFill>
                  <a:schemeClr val="dk1"/>
                </a:solidFill>
              </a:rPr>
              <a:t>en función de los días cotizados</a:t>
            </a:r>
          </a:p>
          <a:p>
            <a:pPr algn="ctr"/>
            <a:endParaRPr lang="es-ES" sz="5100" dirty="0">
              <a:solidFill>
                <a:schemeClr val="dk1"/>
              </a:solidFill>
            </a:endParaRPr>
          </a:p>
          <a:p>
            <a:pPr algn="ctr"/>
            <a:endParaRPr lang="es-ES" sz="9600" dirty="0">
              <a:solidFill>
                <a:schemeClr val="dk1"/>
              </a:solidFill>
            </a:endParaRPr>
          </a:p>
          <a:p>
            <a:pPr algn="ctr"/>
            <a:endParaRPr lang="es-ES" sz="9800" dirty="0">
              <a:solidFill>
                <a:schemeClr val="dk1"/>
              </a:solidFill>
            </a:endParaRPr>
          </a:p>
          <a:p>
            <a:pPr algn="just"/>
            <a:endParaRPr lang="es-ES" sz="9800" dirty="0">
              <a:solidFill>
                <a:schemeClr val="dk1"/>
              </a:solidFill>
            </a:endParaRP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Desempleo</a:t>
            </a:r>
            <a:endParaRPr lang="es-ES" sz="4000" dirty="0">
              <a:solidFill>
                <a:srgbClr val="0070C0"/>
              </a:solidFill>
            </a:endParaRPr>
          </a:p>
        </p:txBody>
      </p:sp>
      <p:graphicFrame>
        <p:nvGraphicFramePr>
          <p:cNvPr id="5" name="Tabla 4">
            <a:extLst>
              <a:ext uri="{FF2B5EF4-FFF2-40B4-BE49-F238E27FC236}">
                <a16:creationId xmlns:a16="http://schemas.microsoft.com/office/drawing/2014/main" id="{E67B2A1C-3F16-4069-8ACE-1D49226E26B9}"/>
              </a:ext>
            </a:extLst>
          </p:cNvPr>
          <p:cNvGraphicFramePr>
            <a:graphicFrameLocks noGrp="1"/>
          </p:cNvGraphicFramePr>
          <p:nvPr>
            <p:extLst>
              <p:ext uri="{D42A27DB-BD31-4B8C-83A1-F6EECF244321}">
                <p14:modId xmlns:p14="http://schemas.microsoft.com/office/powerpoint/2010/main" val="3807281844"/>
              </p:ext>
            </p:extLst>
          </p:nvPr>
        </p:nvGraphicFramePr>
        <p:xfrm>
          <a:off x="858708" y="1698812"/>
          <a:ext cx="10390094" cy="4284984"/>
        </p:xfrm>
        <a:graphic>
          <a:graphicData uri="http://schemas.openxmlformats.org/drawingml/2006/table">
            <a:tbl>
              <a:tblPr>
                <a:tableStyleId>{5C22544A-7EE6-4342-B048-85BDC9FD1C3A}</a:tableStyleId>
              </a:tblPr>
              <a:tblGrid>
                <a:gridCol w="5208494">
                  <a:extLst>
                    <a:ext uri="{9D8B030D-6E8A-4147-A177-3AD203B41FA5}">
                      <a16:colId xmlns:a16="http://schemas.microsoft.com/office/drawing/2014/main" val="1207375140"/>
                    </a:ext>
                  </a:extLst>
                </a:gridCol>
                <a:gridCol w="5181600">
                  <a:extLst>
                    <a:ext uri="{9D8B030D-6E8A-4147-A177-3AD203B41FA5}">
                      <a16:colId xmlns:a16="http://schemas.microsoft.com/office/drawing/2014/main" val="3369189286"/>
                    </a:ext>
                  </a:extLst>
                </a:gridCol>
              </a:tblGrid>
              <a:tr h="568314">
                <a:tc>
                  <a:txBody>
                    <a:bodyPr/>
                    <a:lstStyle/>
                    <a:p>
                      <a:pPr marL="71755" algn="ctr">
                        <a:lnSpc>
                          <a:spcPct val="107000"/>
                        </a:lnSpc>
                        <a:spcAft>
                          <a:spcPts val="0"/>
                        </a:spcAft>
                      </a:pPr>
                      <a:r>
                        <a:rPr lang="es-ES_tradnl" sz="2000" b="1" dirty="0">
                          <a:effectLst/>
                        </a:rPr>
                        <a:t>Días cotizados en los seis últimos años</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b="1" dirty="0">
                          <a:effectLst/>
                        </a:rPr>
                        <a:t>Duración de la prestación</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17456236"/>
                  </a:ext>
                </a:extLst>
              </a:tr>
              <a:tr h="345855">
                <a:tc>
                  <a:txBody>
                    <a:bodyPr/>
                    <a:lstStyle/>
                    <a:p>
                      <a:pPr marL="71755">
                        <a:lnSpc>
                          <a:spcPct val="107000"/>
                        </a:lnSpc>
                        <a:spcAft>
                          <a:spcPts val="0"/>
                        </a:spcAft>
                      </a:pPr>
                      <a:r>
                        <a:rPr lang="es-ES_tradnl" sz="2000" b="1" dirty="0">
                          <a:effectLst/>
                        </a:rPr>
                        <a:t>De 360 a 539</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dirty="0">
                          <a:effectLst/>
                        </a:rPr>
                        <a:t>120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439218"/>
                  </a:ext>
                </a:extLst>
              </a:tr>
              <a:tr h="333689">
                <a:tc>
                  <a:txBody>
                    <a:bodyPr/>
                    <a:lstStyle/>
                    <a:p>
                      <a:pPr marL="71755">
                        <a:lnSpc>
                          <a:spcPct val="107000"/>
                        </a:lnSpc>
                        <a:spcAft>
                          <a:spcPts val="0"/>
                        </a:spcAft>
                      </a:pPr>
                      <a:r>
                        <a:rPr lang="es-ES_tradnl" sz="2000" b="1" dirty="0">
                          <a:effectLst/>
                        </a:rPr>
                        <a:t>De 540 a 719</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dirty="0">
                          <a:effectLst/>
                        </a:rPr>
                        <a:t>180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444961"/>
                  </a:ext>
                </a:extLst>
              </a:tr>
              <a:tr h="333689">
                <a:tc>
                  <a:txBody>
                    <a:bodyPr/>
                    <a:lstStyle/>
                    <a:p>
                      <a:pPr marL="71755">
                        <a:lnSpc>
                          <a:spcPct val="107000"/>
                        </a:lnSpc>
                        <a:spcAft>
                          <a:spcPts val="0"/>
                        </a:spcAft>
                      </a:pPr>
                      <a:r>
                        <a:rPr lang="es-ES_tradnl" sz="2000" b="1" dirty="0">
                          <a:effectLst/>
                        </a:rPr>
                        <a:t>De 720 a 899</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dirty="0">
                          <a:effectLst/>
                        </a:rPr>
                        <a:t>240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14078"/>
                  </a:ext>
                </a:extLst>
              </a:tr>
              <a:tr h="333689">
                <a:tc>
                  <a:txBody>
                    <a:bodyPr/>
                    <a:lstStyle/>
                    <a:p>
                      <a:pPr marL="71755">
                        <a:lnSpc>
                          <a:spcPct val="107000"/>
                        </a:lnSpc>
                        <a:spcAft>
                          <a:spcPts val="0"/>
                        </a:spcAft>
                      </a:pPr>
                      <a:r>
                        <a:rPr lang="es-ES_tradnl" sz="2000" b="1" dirty="0">
                          <a:effectLst/>
                        </a:rPr>
                        <a:t>De 900 a 1079</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dirty="0">
                          <a:effectLst/>
                        </a:rPr>
                        <a:t>300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86958"/>
                  </a:ext>
                </a:extLst>
              </a:tr>
              <a:tr h="338034">
                <a:tc>
                  <a:txBody>
                    <a:bodyPr/>
                    <a:lstStyle/>
                    <a:p>
                      <a:pPr marL="71755">
                        <a:lnSpc>
                          <a:spcPct val="107000"/>
                        </a:lnSpc>
                        <a:spcAft>
                          <a:spcPts val="0"/>
                        </a:spcAft>
                      </a:pPr>
                      <a:r>
                        <a:rPr lang="es-ES_tradnl" sz="2000" b="1" dirty="0">
                          <a:effectLst/>
                        </a:rPr>
                        <a:t>De 1080 a 1259</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dirty="0">
                          <a:effectLst/>
                        </a:rPr>
                        <a:t>360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679211"/>
                  </a:ext>
                </a:extLst>
              </a:tr>
              <a:tr h="333689">
                <a:tc>
                  <a:txBody>
                    <a:bodyPr/>
                    <a:lstStyle/>
                    <a:p>
                      <a:pPr marL="71755">
                        <a:lnSpc>
                          <a:spcPct val="107000"/>
                        </a:lnSpc>
                        <a:spcAft>
                          <a:spcPts val="0"/>
                        </a:spcAft>
                      </a:pPr>
                      <a:r>
                        <a:rPr lang="es-ES_tradnl" sz="2000" b="1" dirty="0">
                          <a:effectLst/>
                        </a:rPr>
                        <a:t>De 1260 a 1439</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dirty="0">
                          <a:effectLst/>
                        </a:rPr>
                        <a:t>420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670289"/>
                  </a:ext>
                </a:extLst>
              </a:tr>
              <a:tr h="333689">
                <a:tc>
                  <a:txBody>
                    <a:bodyPr/>
                    <a:lstStyle/>
                    <a:p>
                      <a:pPr marL="71755">
                        <a:lnSpc>
                          <a:spcPct val="107000"/>
                        </a:lnSpc>
                        <a:spcAft>
                          <a:spcPts val="0"/>
                        </a:spcAft>
                      </a:pPr>
                      <a:r>
                        <a:rPr lang="es-ES_tradnl" sz="2000" b="1" dirty="0">
                          <a:effectLst/>
                        </a:rPr>
                        <a:t>De 1440 a 1619</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dirty="0">
                          <a:effectLst/>
                        </a:rPr>
                        <a:t>480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291843"/>
                  </a:ext>
                </a:extLst>
              </a:tr>
              <a:tr h="342379">
                <a:tc>
                  <a:txBody>
                    <a:bodyPr/>
                    <a:lstStyle/>
                    <a:p>
                      <a:pPr marL="71755">
                        <a:lnSpc>
                          <a:spcPct val="107000"/>
                        </a:lnSpc>
                        <a:spcAft>
                          <a:spcPts val="0"/>
                        </a:spcAft>
                      </a:pPr>
                      <a:r>
                        <a:rPr lang="es-ES_tradnl" sz="2000" b="1" dirty="0">
                          <a:effectLst/>
                        </a:rPr>
                        <a:t>De 1620 a 1799</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dirty="0">
                          <a:effectLst/>
                        </a:rPr>
                        <a:t>540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121465"/>
                  </a:ext>
                </a:extLst>
              </a:tr>
              <a:tr h="312834">
                <a:tc>
                  <a:txBody>
                    <a:bodyPr/>
                    <a:lstStyle/>
                    <a:p>
                      <a:pPr marL="71755">
                        <a:lnSpc>
                          <a:spcPct val="107000"/>
                        </a:lnSpc>
                        <a:spcAft>
                          <a:spcPts val="0"/>
                        </a:spcAft>
                      </a:pPr>
                      <a:r>
                        <a:rPr lang="es-ES_tradnl" sz="2000" b="1" dirty="0">
                          <a:effectLst/>
                        </a:rPr>
                        <a:t>De 1800 a 1979</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dirty="0">
                          <a:effectLst/>
                        </a:rPr>
                        <a:t>600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060278"/>
                  </a:ext>
                </a:extLst>
              </a:tr>
              <a:tr h="345855">
                <a:tc>
                  <a:txBody>
                    <a:bodyPr/>
                    <a:lstStyle/>
                    <a:p>
                      <a:pPr marL="71755">
                        <a:lnSpc>
                          <a:spcPct val="107000"/>
                        </a:lnSpc>
                        <a:spcAft>
                          <a:spcPts val="0"/>
                        </a:spcAft>
                      </a:pPr>
                      <a:r>
                        <a:rPr lang="es-ES_tradnl" sz="2000" b="1" dirty="0">
                          <a:effectLst/>
                        </a:rPr>
                        <a:t>De 1980 a 2159</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dirty="0">
                          <a:effectLst/>
                        </a:rPr>
                        <a:t>660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889436"/>
                  </a:ext>
                </a:extLst>
              </a:tr>
              <a:tr h="349966">
                <a:tc>
                  <a:txBody>
                    <a:bodyPr/>
                    <a:lstStyle/>
                    <a:p>
                      <a:pPr marL="71755">
                        <a:lnSpc>
                          <a:spcPct val="107000"/>
                        </a:lnSpc>
                        <a:spcAft>
                          <a:spcPts val="0"/>
                        </a:spcAft>
                      </a:pPr>
                      <a:r>
                        <a:rPr lang="es-ES_tradnl" sz="2000" b="1" dirty="0">
                          <a:effectLst/>
                        </a:rPr>
                        <a:t>De 2160 en adelante</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71755" algn="ctr">
                        <a:lnSpc>
                          <a:spcPct val="107000"/>
                        </a:lnSpc>
                        <a:spcAft>
                          <a:spcPts val="0"/>
                        </a:spcAft>
                      </a:pPr>
                      <a:r>
                        <a:rPr lang="es-ES_tradnl" sz="2000" dirty="0">
                          <a:effectLst/>
                        </a:rPr>
                        <a:t>720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932285"/>
                  </a:ext>
                </a:extLst>
              </a:tr>
            </a:tbl>
          </a:graphicData>
        </a:graphic>
      </p:graphicFrame>
    </p:spTree>
    <p:extLst>
      <p:ext uri="{BB962C8B-B14F-4D97-AF65-F5344CB8AC3E}">
        <p14:creationId xmlns:p14="http://schemas.microsoft.com/office/powerpoint/2010/main" val="390320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82176" y="1357241"/>
            <a:ext cx="11912600" cy="5123773"/>
          </a:xfrm>
        </p:spPr>
        <p:txBody>
          <a:bodyPr>
            <a:normAutofit/>
          </a:bodyPr>
          <a:lstStyle/>
          <a:p>
            <a:pPr algn="just"/>
            <a:r>
              <a:rPr lang="es-ES" sz="2400" dirty="0">
                <a:solidFill>
                  <a:schemeClr val="dk1"/>
                </a:solidFill>
              </a:rPr>
              <a:t>Con el presupuesto de la Seguridad Social se financia el sistema básico de protección (acción protectora), que comprende dos modalidades:</a:t>
            </a: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Acción protectora</a:t>
            </a:r>
            <a:endParaRPr lang="es-ES" sz="4000" dirty="0">
              <a:solidFill>
                <a:srgbClr val="0070C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748389310"/>
              </p:ext>
            </p:extLst>
          </p:nvPr>
        </p:nvGraphicFramePr>
        <p:xfrm>
          <a:off x="103678" y="2091895"/>
          <a:ext cx="11891098" cy="4195679"/>
        </p:xfrm>
        <a:graphic>
          <a:graphicData uri="http://schemas.openxmlformats.org/drawingml/2006/table">
            <a:tbl>
              <a:tblPr>
                <a:tableStyleId>{5C22544A-7EE6-4342-B048-85BDC9FD1C3A}</a:tableStyleId>
              </a:tblPr>
              <a:tblGrid>
                <a:gridCol w="2631209">
                  <a:extLst>
                    <a:ext uri="{9D8B030D-6E8A-4147-A177-3AD203B41FA5}">
                      <a16:colId xmlns:a16="http://schemas.microsoft.com/office/drawing/2014/main" val="1294323639"/>
                    </a:ext>
                  </a:extLst>
                </a:gridCol>
                <a:gridCol w="9259889">
                  <a:extLst>
                    <a:ext uri="{9D8B030D-6E8A-4147-A177-3AD203B41FA5}">
                      <a16:colId xmlns:a16="http://schemas.microsoft.com/office/drawing/2014/main" val="3561807192"/>
                    </a:ext>
                  </a:extLst>
                </a:gridCol>
              </a:tblGrid>
              <a:tr h="1745056">
                <a:tc>
                  <a:txBody>
                    <a:bodyPr/>
                    <a:lstStyle/>
                    <a:p>
                      <a:pPr algn="ctr">
                        <a:lnSpc>
                          <a:spcPct val="100000"/>
                        </a:lnSpc>
                        <a:spcAft>
                          <a:spcPts val="0"/>
                        </a:spcAft>
                      </a:pPr>
                      <a:r>
                        <a:rPr lang="es-ES_tradnl" sz="2300" b="1" dirty="0">
                          <a:effectLst/>
                        </a:rPr>
                        <a:t>Modalidad</a:t>
                      </a:r>
                      <a:endParaRPr lang="es-ES" sz="2300" b="1" dirty="0">
                        <a:effectLst/>
                      </a:endParaRPr>
                    </a:p>
                    <a:p>
                      <a:pPr algn="ctr">
                        <a:lnSpc>
                          <a:spcPct val="100000"/>
                        </a:lnSpc>
                        <a:spcAft>
                          <a:spcPts val="0"/>
                        </a:spcAft>
                      </a:pPr>
                      <a:r>
                        <a:rPr lang="es-ES_tradnl" sz="2300" b="1" dirty="0">
                          <a:effectLst/>
                        </a:rPr>
                        <a:t>contributiva</a:t>
                      </a:r>
                      <a:endParaRPr lang="es-ES" sz="23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08000" indent="-228600" algn="l">
                        <a:lnSpc>
                          <a:spcPct val="100000"/>
                        </a:lnSpc>
                        <a:spcBef>
                          <a:spcPts val="0"/>
                        </a:spcBef>
                        <a:spcAft>
                          <a:spcPts val="0"/>
                        </a:spcAft>
                      </a:pPr>
                      <a:r>
                        <a:rPr lang="es-ES_tradnl" sz="2300" dirty="0">
                          <a:effectLst/>
                        </a:rPr>
                        <a:t>Se financia básicamente con las cotizaciones,</a:t>
                      </a:r>
                      <a:r>
                        <a:rPr lang="es-ES_tradnl" sz="2300" baseline="0" dirty="0">
                          <a:effectLst/>
                        </a:rPr>
                        <a:t> </a:t>
                      </a:r>
                      <a:r>
                        <a:rPr lang="es-ES_tradnl" sz="2300" dirty="0">
                          <a:effectLst/>
                        </a:rPr>
                        <a:t>y comprende:</a:t>
                      </a:r>
                      <a:endParaRPr lang="es-ES" sz="2300" dirty="0">
                        <a:effectLst/>
                      </a:endParaRPr>
                    </a:p>
                    <a:p>
                      <a:pPr marL="108000" lvl="0" indent="-342900" algn="l">
                        <a:lnSpc>
                          <a:spcPct val="100000"/>
                        </a:lnSpc>
                        <a:spcBef>
                          <a:spcPts val="0"/>
                        </a:spcBef>
                        <a:spcAft>
                          <a:spcPts val="0"/>
                        </a:spcAft>
                        <a:buClr>
                          <a:srgbClr val="000000"/>
                        </a:buClr>
                        <a:buSzPts val="850"/>
                        <a:buFont typeface="Wingdings" panose="05000000000000000000" pitchFamily="2" charset="2"/>
                        <a:buChar char="v"/>
                        <a:tabLst>
                          <a:tab pos="200025" algn="l"/>
                        </a:tabLst>
                      </a:pPr>
                      <a:r>
                        <a:rPr lang="es-ES_tradnl" sz="2300" u="none" strike="noStrike" spc="0" dirty="0">
                          <a:effectLst/>
                        </a:rPr>
                        <a:t>Las prestaciones económicas de los diferentes regímenes que integran el sistema de la Seguridad Social.</a:t>
                      </a:r>
                      <a:endParaRPr lang="es-ES" sz="2300" u="none" strike="noStrike" spc="0" dirty="0">
                        <a:effectLst/>
                      </a:endParaRPr>
                    </a:p>
                    <a:p>
                      <a:pPr marL="108000" lvl="0" indent="-342900" algn="l">
                        <a:lnSpc>
                          <a:spcPct val="100000"/>
                        </a:lnSpc>
                        <a:spcBef>
                          <a:spcPts val="0"/>
                        </a:spcBef>
                        <a:spcAft>
                          <a:spcPts val="0"/>
                        </a:spcAft>
                        <a:buClr>
                          <a:srgbClr val="000000"/>
                        </a:buClr>
                        <a:buSzPts val="850"/>
                        <a:buFont typeface="Wingdings" panose="05000000000000000000" pitchFamily="2" charset="2"/>
                        <a:buChar char="v"/>
                        <a:tabLst>
                          <a:tab pos="200025" algn="l"/>
                        </a:tabLst>
                      </a:pPr>
                      <a:r>
                        <a:rPr lang="es-ES_tradnl" sz="2300" u="none" strike="noStrike" spc="0" dirty="0">
                          <a:effectLst/>
                        </a:rPr>
                        <a:t>Los gastos derivados de la gestión y la administración del nivel contributivo (afiliación, recaudación y gestión).</a:t>
                      </a:r>
                      <a:endParaRPr lang="es-ES" sz="2300" u="none" strike="noStrike" spc="0" dirty="0">
                        <a:effectLst/>
                        <a:latin typeface="Tahoma" panose="020B0604030504040204" pitchFamily="34" charset="0"/>
                        <a:ea typeface="Calibri" panose="020F050202020403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2221542"/>
                  </a:ext>
                </a:extLst>
              </a:tr>
              <a:tr h="2443079">
                <a:tc>
                  <a:txBody>
                    <a:bodyPr/>
                    <a:lstStyle/>
                    <a:p>
                      <a:pPr algn="ctr">
                        <a:lnSpc>
                          <a:spcPct val="100000"/>
                        </a:lnSpc>
                        <a:spcAft>
                          <a:spcPts val="0"/>
                        </a:spcAft>
                      </a:pPr>
                      <a:r>
                        <a:rPr lang="es-ES_tradnl" sz="2300" b="1" dirty="0">
                          <a:effectLst/>
                        </a:rPr>
                        <a:t>Modalidad</a:t>
                      </a:r>
                      <a:endParaRPr lang="es-ES" sz="2300" b="1" dirty="0">
                        <a:effectLst/>
                      </a:endParaRPr>
                    </a:p>
                    <a:p>
                      <a:pPr algn="ctr">
                        <a:lnSpc>
                          <a:spcPct val="100000"/>
                        </a:lnSpc>
                        <a:spcAft>
                          <a:spcPts val="0"/>
                        </a:spcAft>
                      </a:pPr>
                      <a:r>
                        <a:rPr lang="es-ES_tradnl" sz="2300" b="1" dirty="0">
                          <a:effectLst/>
                        </a:rPr>
                        <a:t>no</a:t>
                      </a:r>
                      <a:r>
                        <a:rPr lang="es-ES_tradnl" sz="2300" b="1" baseline="0" dirty="0">
                          <a:effectLst/>
                        </a:rPr>
                        <a:t> </a:t>
                      </a:r>
                      <a:r>
                        <a:rPr lang="es-ES_tradnl" sz="2300" b="1" dirty="0">
                          <a:effectLst/>
                        </a:rPr>
                        <a:t>contributiva </a:t>
                      </a:r>
                      <a:r>
                        <a:rPr lang="es-ES_tradnl" sz="2300" dirty="0">
                          <a:effectLst/>
                        </a:rPr>
                        <a:t>(asistencial)</a:t>
                      </a:r>
                      <a:endParaRPr lang="es-E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228600" algn="just">
                        <a:lnSpc>
                          <a:spcPct val="100000"/>
                        </a:lnSpc>
                        <a:spcBef>
                          <a:spcPts val="0"/>
                        </a:spcBef>
                        <a:spcAft>
                          <a:spcPts val="0"/>
                        </a:spcAft>
                      </a:pPr>
                      <a:r>
                        <a:rPr lang="es-ES_tradnl" sz="2300" dirty="0">
                          <a:effectLst/>
                        </a:rPr>
                        <a:t>Se financia con cargo a los presupuestos generales del Estado y comprende:</a:t>
                      </a:r>
                      <a:endParaRPr lang="es-ES" sz="2300" dirty="0">
                        <a:effectLst/>
                      </a:endParaRPr>
                    </a:p>
                    <a:p>
                      <a:pPr marL="108000" lvl="0" indent="-342900" algn="just">
                        <a:lnSpc>
                          <a:spcPct val="100000"/>
                        </a:lnSpc>
                        <a:spcBef>
                          <a:spcPts val="0"/>
                        </a:spcBef>
                        <a:spcAft>
                          <a:spcPts val="0"/>
                        </a:spcAft>
                        <a:buClr>
                          <a:srgbClr val="000000"/>
                        </a:buClr>
                        <a:buSzPts val="850"/>
                        <a:buFont typeface="Wingdings" panose="05000000000000000000" pitchFamily="2" charset="2"/>
                        <a:buChar char="v"/>
                        <a:tabLst>
                          <a:tab pos="200025" algn="l"/>
                        </a:tabLst>
                      </a:pPr>
                      <a:r>
                        <a:rPr lang="es-ES_tradnl" sz="2300" u="none" strike="noStrike" spc="0" dirty="0">
                          <a:effectLst/>
                        </a:rPr>
                        <a:t>Las prestaciones y los servicios de asistencia sanitaria, salvo que se deriven de accidentes de trabajo y enfermedades profesionales.</a:t>
                      </a:r>
                      <a:endParaRPr lang="es-ES" sz="2300" u="none" strike="noStrike" spc="0" dirty="0">
                        <a:effectLst/>
                      </a:endParaRPr>
                    </a:p>
                    <a:p>
                      <a:pPr marL="108000" lvl="0" indent="-342900" algn="just">
                        <a:lnSpc>
                          <a:spcPct val="100000"/>
                        </a:lnSpc>
                        <a:spcBef>
                          <a:spcPts val="0"/>
                        </a:spcBef>
                        <a:spcAft>
                          <a:spcPts val="0"/>
                        </a:spcAft>
                        <a:buClr>
                          <a:srgbClr val="000000"/>
                        </a:buClr>
                        <a:buSzPts val="850"/>
                        <a:buFont typeface="Wingdings" panose="05000000000000000000" pitchFamily="2" charset="2"/>
                        <a:buChar char="v"/>
                        <a:tabLst>
                          <a:tab pos="200025" algn="l"/>
                        </a:tabLst>
                      </a:pPr>
                      <a:r>
                        <a:rPr lang="es-ES_tradnl" sz="2300" u="none" strike="noStrike" spc="0" dirty="0">
                          <a:effectLst/>
                        </a:rPr>
                        <a:t>Las pensiones no contributivas por incapacidad y jubilación.</a:t>
                      </a:r>
                    </a:p>
                    <a:p>
                      <a:pPr marL="108000" lvl="0" indent="-342900" algn="just">
                        <a:lnSpc>
                          <a:spcPct val="100000"/>
                        </a:lnSpc>
                        <a:spcBef>
                          <a:spcPts val="0"/>
                        </a:spcBef>
                        <a:spcAft>
                          <a:spcPts val="0"/>
                        </a:spcAft>
                        <a:buClr>
                          <a:srgbClr val="000000"/>
                        </a:buClr>
                        <a:buSzPts val="850"/>
                        <a:buFont typeface="Wingdings" panose="05000000000000000000" pitchFamily="2" charset="2"/>
                        <a:buChar char="v"/>
                        <a:tabLst>
                          <a:tab pos="200025" algn="l"/>
                        </a:tabLst>
                      </a:pPr>
                      <a:r>
                        <a:rPr lang="es-ES_tradnl" sz="2300" u="none" strike="noStrike" spc="0" dirty="0">
                          <a:effectLst/>
                        </a:rPr>
                        <a:t>Nivel asistencial de la protección por desempleo.</a:t>
                      </a:r>
                      <a:endParaRPr lang="es-ES" sz="2300" u="none" strike="noStrike" spc="0" dirty="0">
                        <a:effectLst/>
                      </a:endParaRPr>
                    </a:p>
                    <a:p>
                      <a:pPr marL="108000" lvl="0" indent="-342900" algn="just">
                        <a:lnSpc>
                          <a:spcPct val="100000"/>
                        </a:lnSpc>
                        <a:spcBef>
                          <a:spcPts val="0"/>
                        </a:spcBef>
                        <a:spcAft>
                          <a:spcPts val="0"/>
                        </a:spcAft>
                        <a:buClr>
                          <a:srgbClr val="000000"/>
                        </a:buClr>
                        <a:buSzPts val="850"/>
                        <a:buFont typeface="Wingdings" panose="05000000000000000000" pitchFamily="2" charset="2"/>
                        <a:buChar char="v"/>
                        <a:tabLst>
                          <a:tab pos="200025" algn="l"/>
                        </a:tabLst>
                      </a:pPr>
                      <a:r>
                        <a:rPr lang="es-ES_tradnl" sz="2300" u="none" strike="noStrike" spc="0" dirty="0">
                          <a:effectLst/>
                        </a:rPr>
                        <a:t>Los complementos a mínimos de las pensiones de la Seguridad Social.</a:t>
                      </a:r>
                      <a:endParaRPr lang="es-ES" sz="2300" u="none" strike="noStrike" spc="0" dirty="0">
                        <a:effectLst/>
                        <a:latin typeface="Tahoma" panose="020B0604030504040204" pitchFamily="34" charset="0"/>
                        <a:ea typeface="Calibri" panose="020F050202020403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73636"/>
                  </a:ext>
                </a:extLst>
              </a:tr>
            </a:tbl>
          </a:graphicData>
        </a:graphic>
      </p:graphicFrame>
    </p:spTree>
    <p:extLst>
      <p:ext uri="{BB962C8B-B14F-4D97-AF65-F5344CB8AC3E}">
        <p14:creationId xmlns:p14="http://schemas.microsoft.com/office/powerpoint/2010/main" val="2910467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97224" y="1192306"/>
            <a:ext cx="11797551" cy="5405718"/>
          </a:xfrm>
        </p:spPr>
        <p:txBody>
          <a:bodyPr>
            <a:normAutofit fontScale="32500" lnSpcReduction="20000"/>
          </a:bodyPr>
          <a:lstStyle/>
          <a:p>
            <a:pPr algn="just"/>
            <a:r>
              <a:rPr lang="es-ES" sz="9600" b="1" dirty="0">
                <a:solidFill>
                  <a:schemeClr val="dk1"/>
                </a:solidFill>
              </a:rPr>
              <a:t>Nivel asistencial. Subsidio por desempleo: </a:t>
            </a:r>
            <a:r>
              <a:rPr lang="es-ES" sz="9600" dirty="0">
                <a:solidFill>
                  <a:schemeClr val="dk1"/>
                </a:solidFill>
              </a:rPr>
              <a:t>es la ayuda para quienes han agotado la prestación contributiva o no tienen derecho a ella por no haber cotizado lo suficiente.</a:t>
            </a:r>
          </a:p>
          <a:p>
            <a:pPr algn="just"/>
            <a:r>
              <a:rPr lang="es-ES" sz="9600" b="1" dirty="0">
                <a:solidFill>
                  <a:schemeClr val="dk1"/>
                </a:solidFill>
              </a:rPr>
              <a:t>Requisitos</a:t>
            </a:r>
            <a:r>
              <a:rPr lang="es-ES" sz="9600" dirty="0">
                <a:solidFill>
                  <a:schemeClr val="dk1"/>
                </a:solidFill>
              </a:rPr>
              <a:t>: </a:t>
            </a:r>
          </a:p>
          <a:p>
            <a:pPr algn="just">
              <a:buFont typeface="Wingdings" panose="05000000000000000000" pitchFamily="2" charset="2"/>
              <a:buChar char="v"/>
            </a:pPr>
            <a:r>
              <a:rPr lang="es-ES" sz="9600" dirty="0">
                <a:solidFill>
                  <a:schemeClr val="dk1"/>
                </a:solidFill>
              </a:rPr>
              <a:t>Estar inscritas como demandantes de empleo y no haber rechazado ninguna oferta de trabajo adecuada ni haberse negado a participar en acciones de promoción, formación o reconversión, además</a:t>
            </a:r>
          </a:p>
          <a:p>
            <a:pPr algn="just">
              <a:buFont typeface="Wingdings" panose="05000000000000000000" pitchFamily="2" charset="2"/>
              <a:buChar char="v"/>
            </a:pPr>
            <a:r>
              <a:rPr lang="es-ES" sz="9600" dirty="0">
                <a:solidFill>
                  <a:schemeClr val="dk1"/>
                </a:solidFill>
              </a:rPr>
              <a:t>Carecer de rentas de cualquier naturaleza superiores, en cómputo mensual, al 75 % del SMI, excluida la parte proporcional de las dos pagas extraordinarias.</a:t>
            </a:r>
          </a:p>
          <a:p>
            <a:pPr marL="0" indent="0" algn="just">
              <a:buNone/>
            </a:pPr>
            <a:r>
              <a:rPr lang="es-ES" sz="9600" dirty="0">
                <a:solidFill>
                  <a:schemeClr val="dk1"/>
                </a:solidFill>
              </a:rPr>
              <a:t> </a:t>
            </a:r>
          </a:p>
          <a:p>
            <a:pPr algn="just"/>
            <a:endParaRPr lang="es-ES" sz="9800" dirty="0">
              <a:solidFill>
                <a:schemeClr val="dk1"/>
              </a:solidFill>
            </a:endParaRP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Desempleo</a:t>
            </a:r>
            <a:endParaRPr lang="es-ES" sz="4000" dirty="0">
              <a:solidFill>
                <a:srgbClr val="0070C0"/>
              </a:solidFill>
            </a:endParaRPr>
          </a:p>
        </p:txBody>
      </p:sp>
    </p:spTree>
    <p:extLst>
      <p:ext uri="{BB962C8B-B14F-4D97-AF65-F5344CB8AC3E}">
        <p14:creationId xmlns:p14="http://schemas.microsoft.com/office/powerpoint/2010/main" val="3318870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54979" y="1066800"/>
            <a:ext cx="11797551" cy="5405718"/>
          </a:xfrm>
        </p:spPr>
        <p:txBody>
          <a:bodyPr>
            <a:normAutofit/>
          </a:bodyPr>
          <a:lstStyle/>
          <a:p>
            <a:pPr algn="just"/>
            <a:r>
              <a:rPr lang="es-ES" sz="3000" b="1" dirty="0">
                <a:solidFill>
                  <a:schemeClr val="dk1"/>
                </a:solidFill>
              </a:rPr>
              <a:t>Nivel asistencial. Cuantía y duración</a:t>
            </a:r>
            <a:r>
              <a:rPr lang="es-ES" sz="3000" dirty="0">
                <a:solidFill>
                  <a:schemeClr val="dk1"/>
                </a:solidFill>
              </a:rPr>
              <a:t>:</a:t>
            </a:r>
          </a:p>
          <a:p>
            <a:pPr algn="ctr"/>
            <a:endParaRPr lang="es-ES" sz="3000" dirty="0">
              <a:solidFill>
                <a:schemeClr val="dk1"/>
              </a:solidFill>
            </a:endParaRPr>
          </a:p>
          <a:p>
            <a:pPr marL="0" indent="0" algn="ctr">
              <a:buNone/>
            </a:pPr>
            <a:endParaRPr lang="es-ES" sz="9600" dirty="0">
              <a:solidFill>
                <a:schemeClr val="dk1"/>
              </a:solidFill>
            </a:endParaRPr>
          </a:p>
          <a:p>
            <a:pPr algn="just"/>
            <a:endParaRPr lang="es-ES" sz="9800" dirty="0">
              <a:solidFill>
                <a:schemeClr val="dk1"/>
              </a:solidFill>
            </a:endParaRP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Desempleo</a:t>
            </a:r>
            <a:endParaRPr lang="es-ES" sz="4000" dirty="0">
              <a:solidFill>
                <a:srgbClr val="0070C0"/>
              </a:solidFill>
            </a:endParaRPr>
          </a:p>
        </p:txBody>
      </p:sp>
      <p:graphicFrame>
        <p:nvGraphicFramePr>
          <p:cNvPr id="5" name="Tabla 4">
            <a:extLst>
              <a:ext uri="{FF2B5EF4-FFF2-40B4-BE49-F238E27FC236}">
                <a16:creationId xmlns:a16="http://schemas.microsoft.com/office/drawing/2014/main" id="{4B4609C4-AD1B-437A-B666-5613D5308E23}"/>
              </a:ext>
            </a:extLst>
          </p:cNvPr>
          <p:cNvGraphicFramePr>
            <a:graphicFrameLocks noGrp="1"/>
          </p:cNvGraphicFramePr>
          <p:nvPr>
            <p:extLst>
              <p:ext uri="{D42A27DB-BD31-4B8C-83A1-F6EECF244321}">
                <p14:modId xmlns:p14="http://schemas.microsoft.com/office/powerpoint/2010/main" val="2079612486"/>
              </p:ext>
            </p:extLst>
          </p:nvPr>
        </p:nvGraphicFramePr>
        <p:xfrm>
          <a:off x="226695" y="2751338"/>
          <a:ext cx="11686384" cy="3554028"/>
        </p:xfrm>
        <a:graphic>
          <a:graphicData uri="http://schemas.openxmlformats.org/drawingml/2006/table">
            <a:tbl>
              <a:tblPr>
                <a:tableStyleId>{5C22544A-7EE6-4342-B048-85BDC9FD1C3A}</a:tableStyleId>
              </a:tblPr>
              <a:tblGrid>
                <a:gridCol w="4703892">
                  <a:extLst>
                    <a:ext uri="{9D8B030D-6E8A-4147-A177-3AD203B41FA5}">
                      <a16:colId xmlns:a16="http://schemas.microsoft.com/office/drawing/2014/main" val="3407022125"/>
                    </a:ext>
                  </a:extLst>
                </a:gridCol>
                <a:gridCol w="2008094">
                  <a:extLst>
                    <a:ext uri="{9D8B030D-6E8A-4147-A177-3AD203B41FA5}">
                      <a16:colId xmlns:a16="http://schemas.microsoft.com/office/drawing/2014/main" val="2711540078"/>
                    </a:ext>
                  </a:extLst>
                </a:gridCol>
                <a:gridCol w="2079811">
                  <a:extLst>
                    <a:ext uri="{9D8B030D-6E8A-4147-A177-3AD203B41FA5}">
                      <a16:colId xmlns:a16="http://schemas.microsoft.com/office/drawing/2014/main" val="3708867455"/>
                    </a:ext>
                  </a:extLst>
                </a:gridCol>
                <a:gridCol w="1764183">
                  <a:extLst>
                    <a:ext uri="{9D8B030D-6E8A-4147-A177-3AD203B41FA5}">
                      <a16:colId xmlns:a16="http://schemas.microsoft.com/office/drawing/2014/main" val="2799366086"/>
                    </a:ext>
                  </a:extLst>
                </a:gridCol>
                <a:gridCol w="1130404">
                  <a:extLst>
                    <a:ext uri="{9D8B030D-6E8A-4147-A177-3AD203B41FA5}">
                      <a16:colId xmlns:a16="http://schemas.microsoft.com/office/drawing/2014/main" val="445387796"/>
                    </a:ext>
                  </a:extLst>
                </a:gridCol>
              </a:tblGrid>
              <a:tr h="276847">
                <a:tc>
                  <a:txBody>
                    <a:bodyPr/>
                    <a:lstStyle/>
                    <a:p>
                      <a:pPr marL="36000" algn="ctr">
                        <a:lnSpc>
                          <a:spcPct val="100000"/>
                        </a:lnSpc>
                        <a:spcAft>
                          <a:spcPts val="0"/>
                        </a:spcAft>
                      </a:pPr>
                      <a:r>
                        <a:rPr lang="es-ES_tradnl" sz="2000" b="1" dirty="0">
                          <a:effectLst/>
                        </a:rPr>
                        <a:t>Beneficiarios del subsidio por desempleo</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4">
                  <a:txBody>
                    <a:bodyPr/>
                    <a:lstStyle/>
                    <a:p>
                      <a:pPr marL="36000" algn="ctr">
                        <a:lnSpc>
                          <a:spcPct val="100000"/>
                        </a:lnSpc>
                        <a:spcAft>
                          <a:spcPts val="0"/>
                        </a:spcAft>
                      </a:pPr>
                      <a:r>
                        <a:rPr lang="es-ES_tradnl" sz="2000" b="1" dirty="0">
                          <a:effectLst/>
                        </a:rPr>
                        <a:t>Duración del Subsidio</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022078605"/>
                  </a:ext>
                </a:extLst>
              </a:tr>
              <a:tr h="1107387">
                <a:tc rowSpan="5">
                  <a:txBody>
                    <a:bodyPr/>
                    <a:lstStyle/>
                    <a:p>
                      <a:pPr marL="36000" algn="just">
                        <a:lnSpc>
                          <a:spcPct val="100000"/>
                        </a:lnSpc>
                        <a:spcAft>
                          <a:spcPts val="0"/>
                        </a:spcAft>
                      </a:pPr>
                      <a:r>
                        <a:rPr lang="es-ES_tradnl" sz="2400" b="1" dirty="0">
                          <a:solidFill>
                            <a:schemeClr val="tx1"/>
                          </a:solidFill>
                          <a:effectLst/>
                        </a:rPr>
                        <a:t>Personas trabajadoras que han agotado la prestación contributiva.</a:t>
                      </a:r>
                      <a:endParaRPr lang="es-ES" sz="2400" b="1" dirty="0">
                        <a:solidFill>
                          <a:schemeClr val="tx1"/>
                        </a:solidFill>
                        <a:effectLst/>
                      </a:endParaRPr>
                    </a:p>
                    <a:p>
                      <a:pPr marL="36000" algn="just">
                        <a:lnSpc>
                          <a:spcPct val="100000"/>
                        </a:lnSpc>
                        <a:spcAft>
                          <a:spcPts val="0"/>
                        </a:spcAft>
                      </a:pPr>
                      <a:r>
                        <a:rPr lang="es-ES_tradnl" sz="2000" dirty="0">
                          <a:effectLst/>
                        </a:rPr>
                        <a:t>Depende de los siguientes factores: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6000">
                        <a:lnSpc>
                          <a:spcPct val="100000"/>
                        </a:lnSpc>
                        <a:spcAft>
                          <a:spcPts val="0"/>
                        </a:spcAft>
                      </a:pPr>
                      <a:r>
                        <a:rPr lang="es-ES_tradnl" sz="2000" dirty="0">
                          <a:effectLst/>
                        </a:rPr>
                        <a:t>Acreditación</a:t>
                      </a:r>
                      <a:endParaRPr lang="es-ES" sz="2000" dirty="0">
                        <a:effectLst/>
                      </a:endParaRPr>
                    </a:p>
                    <a:p>
                      <a:pPr marL="36000">
                        <a:lnSpc>
                          <a:spcPct val="100000"/>
                        </a:lnSpc>
                        <a:spcAft>
                          <a:spcPts val="0"/>
                        </a:spcAft>
                      </a:pPr>
                      <a:r>
                        <a:rPr lang="es-ES_tradnl" sz="2000" dirty="0">
                          <a:effectLst/>
                        </a:rPr>
                        <a:t>responsabilidades</a:t>
                      </a:r>
                      <a:endParaRPr lang="es-ES" sz="2000" dirty="0">
                        <a:effectLst/>
                      </a:endParaRPr>
                    </a:p>
                    <a:p>
                      <a:pPr marL="36000">
                        <a:lnSpc>
                          <a:spcPct val="100000"/>
                        </a:lnSpc>
                        <a:spcAft>
                          <a:spcPts val="0"/>
                        </a:spcAft>
                      </a:pPr>
                      <a:r>
                        <a:rPr lang="es-ES_tradnl" sz="2000" dirty="0">
                          <a:effectLst/>
                        </a:rPr>
                        <a:t>familiares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6000">
                        <a:lnSpc>
                          <a:spcPct val="100000"/>
                        </a:lnSpc>
                        <a:spcAft>
                          <a:spcPts val="0"/>
                        </a:spcAft>
                      </a:pPr>
                      <a:r>
                        <a:rPr lang="es-ES_tradnl" sz="2000" dirty="0">
                          <a:effectLst/>
                        </a:rPr>
                        <a:t>Edad en la fecha de agotamiento de la prestación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6000">
                        <a:lnSpc>
                          <a:spcPct val="100000"/>
                        </a:lnSpc>
                        <a:spcAft>
                          <a:spcPts val="0"/>
                        </a:spcAft>
                      </a:pPr>
                      <a:r>
                        <a:rPr lang="es-ES_tradnl" sz="2000" dirty="0">
                          <a:effectLst/>
                        </a:rPr>
                        <a:t>Duración de la prestación por desempleo agotada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6000">
                        <a:lnSpc>
                          <a:spcPct val="100000"/>
                        </a:lnSpc>
                        <a:spcAft>
                          <a:spcPts val="0"/>
                        </a:spcAft>
                      </a:pPr>
                      <a:r>
                        <a:rPr lang="es-ES_tradnl" sz="2000" dirty="0">
                          <a:effectLst/>
                        </a:rPr>
                        <a:t>Duración máxima subsidio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44260609"/>
                  </a:ext>
                </a:extLst>
              </a:tr>
              <a:tr h="466162">
                <a:tc vMerge="1">
                  <a:txBody>
                    <a:bodyPr/>
                    <a:lstStyle/>
                    <a:p>
                      <a:endParaRPr lang="es-ES"/>
                    </a:p>
                  </a:txBody>
                  <a:tcPr/>
                </a:tc>
                <a:tc>
                  <a:txBody>
                    <a:bodyPr/>
                    <a:lstStyle/>
                    <a:p>
                      <a:pPr marL="36000" algn="ctr">
                        <a:lnSpc>
                          <a:spcPct val="100000"/>
                        </a:lnSpc>
                        <a:spcAft>
                          <a:spcPts val="0"/>
                        </a:spcAft>
                      </a:pPr>
                      <a:r>
                        <a:rPr lang="es-ES_tradnl" sz="2000" dirty="0">
                          <a:effectLst/>
                        </a:rPr>
                        <a:t>No necesaria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dirty="0">
                          <a:effectLst/>
                        </a:rPr>
                        <a:t>&lt;45</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dirty="0">
                          <a:effectLst/>
                        </a:rPr>
                        <a:t>&gt; = 360 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a:effectLst/>
                        </a:rPr>
                        <a:t>6 meses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963419"/>
                  </a:ext>
                </a:extLst>
              </a:tr>
              <a:tr h="512792">
                <a:tc vMerge="1">
                  <a:txBody>
                    <a:bodyPr/>
                    <a:lstStyle/>
                    <a:p>
                      <a:endParaRPr lang="es-ES"/>
                    </a:p>
                  </a:txBody>
                  <a:tcPr/>
                </a:tc>
                <a:tc>
                  <a:txBody>
                    <a:bodyPr/>
                    <a:lstStyle/>
                    <a:p>
                      <a:pPr marL="36000" algn="ctr">
                        <a:lnSpc>
                          <a:spcPct val="100000"/>
                        </a:lnSpc>
                        <a:spcAft>
                          <a:spcPts val="0"/>
                        </a:spcAft>
                      </a:pPr>
                      <a:r>
                        <a:rPr lang="es-ES_tradnl" sz="2000" dirty="0">
                          <a:effectLst/>
                        </a:rPr>
                        <a:t>No necesaria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dirty="0">
                          <a:effectLst/>
                        </a:rPr>
                        <a:t>&gt;45</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dirty="0">
                          <a:effectLst/>
                        </a:rPr>
                        <a:t>&gt; = 120 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a:effectLst/>
                        </a:rPr>
                        <a:t>6 meses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847585"/>
                  </a:ext>
                </a:extLst>
              </a:tr>
              <a:tr h="508241">
                <a:tc vMerge="1">
                  <a:txBody>
                    <a:bodyPr/>
                    <a:lstStyle/>
                    <a:p>
                      <a:endParaRPr lang="es-ES"/>
                    </a:p>
                  </a:txBody>
                  <a:tcPr/>
                </a:tc>
                <a:tc>
                  <a:txBody>
                    <a:bodyPr/>
                    <a:lstStyle/>
                    <a:p>
                      <a:pPr marL="36000" algn="ctr">
                        <a:lnSpc>
                          <a:spcPct val="100000"/>
                        </a:lnSpc>
                        <a:spcAft>
                          <a:spcPts val="0"/>
                        </a:spcAft>
                      </a:pPr>
                      <a:r>
                        <a:rPr lang="es-ES_tradnl" sz="2000" dirty="0">
                          <a:effectLst/>
                        </a:rPr>
                        <a:t>Sí</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dirty="0">
                          <a:effectLst/>
                        </a:rPr>
                        <a:t>Indiferente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dirty="0">
                          <a:effectLst/>
                        </a:rPr>
                        <a:t>&gt; = 120 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dirty="0">
                          <a:effectLst/>
                        </a:rPr>
                        <a:t>24 meses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9994408"/>
                  </a:ext>
                </a:extLst>
              </a:tr>
              <a:tr h="542833">
                <a:tc vMerge="1">
                  <a:txBody>
                    <a:bodyPr/>
                    <a:lstStyle/>
                    <a:p>
                      <a:endParaRPr lang="es-ES"/>
                    </a:p>
                  </a:txBody>
                  <a:tcPr/>
                </a:tc>
                <a:tc>
                  <a:txBody>
                    <a:bodyPr/>
                    <a:lstStyle/>
                    <a:p>
                      <a:pPr marL="36000" algn="ctr">
                        <a:lnSpc>
                          <a:spcPct val="100000"/>
                        </a:lnSpc>
                        <a:spcAft>
                          <a:spcPts val="0"/>
                        </a:spcAft>
                      </a:pPr>
                      <a:r>
                        <a:rPr lang="es-ES_tradnl" sz="2000" dirty="0">
                          <a:effectLst/>
                        </a:rPr>
                        <a:t>Sí</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a:effectLst/>
                        </a:rPr>
                        <a:t>Indiferente</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dirty="0">
                          <a:effectLst/>
                        </a:rPr>
                        <a:t>&gt; = 180 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ctr">
                        <a:lnSpc>
                          <a:spcPct val="100000"/>
                        </a:lnSpc>
                        <a:spcAft>
                          <a:spcPts val="0"/>
                        </a:spcAft>
                      </a:pPr>
                      <a:r>
                        <a:rPr lang="es-ES_tradnl" sz="2000" dirty="0">
                          <a:effectLst/>
                        </a:rPr>
                        <a:t>30 meses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1733177"/>
                  </a:ext>
                </a:extLst>
              </a:tr>
            </a:tbl>
          </a:graphicData>
        </a:graphic>
      </p:graphicFrame>
      <p:graphicFrame>
        <p:nvGraphicFramePr>
          <p:cNvPr id="2" name="Tabla 1">
            <a:extLst>
              <a:ext uri="{FF2B5EF4-FFF2-40B4-BE49-F238E27FC236}">
                <a16:creationId xmlns:a16="http://schemas.microsoft.com/office/drawing/2014/main" id="{77E011D6-DFFF-462F-BF45-6B5A811F9D76}"/>
              </a:ext>
            </a:extLst>
          </p:cNvPr>
          <p:cNvGraphicFramePr>
            <a:graphicFrameLocks noGrp="1"/>
          </p:cNvGraphicFramePr>
          <p:nvPr>
            <p:extLst>
              <p:ext uri="{D42A27DB-BD31-4B8C-83A1-F6EECF244321}">
                <p14:modId xmlns:p14="http://schemas.microsoft.com/office/powerpoint/2010/main" val="1557087827"/>
              </p:ext>
            </p:extLst>
          </p:nvPr>
        </p:nvGraphicFramePr>
        <p:xfrm>
          <a:off x="239470" y="1442784"/>
          <a:ext cx="11664983" cy="1246632"/>
        </p:xfrm>
        <a:graphic>
          <a:graphicData uri="http://schemas.openxmlformats.org/drawingml/2006/table">
            <a:tbl>
              <a:tblPr firstRow="1" firstCol="1" bandRow="1">
                <a:tableStyleId>{5C22544A-7EE6-4342-B048-85BDC9FD1C3A}</a:tableStyleId>
              </a:tblPr>
              <a:tblGrid>
                <a:gridCol w="8868995">
                  <a:extLst>
                    <a:ext uri="{9D8B030D-6E8A-4147-A177-3AD203B41FA5}">
                      <a16:colId xmlns:a16="http://schemas.microsoft.com/office/drawing/2014/main" val="1536422924"/>
                    </a:ext>
                  </a:extLst>
                </a:gridCol>
                <a:gridCol w="2795988">
                  <a:extLst>
                    <a:ext uri="{9D8B030D-6E8A-4147-A177-3AD203B41FA5}">
                      <a16:colId xmlns:a16="http://schemas.microsoft.com/office/drawing/2014/main" val="1031988811"/>
                    </a:ext>
                  </a:extLst>
                </a:gridCol>
              </a:tblGrid>
              <a:tr h="236720">
                <a:tc>
                  <a:txBody>
                    <a:bodyPr/>
                    <a:lstStyle/>
                    <a:p>
                      <a:pPr marL="342900" lvl="0" indent="-342900" algn="ctr">
                        <a:lnSpc>
                          <a:spcPct val="107000"/>
                        </a:lnSpc>
                        <a:spcAft>
                          <a:spcPts val="0"/>
                        </a:spcAft>
                        <a:buFont typeface="Calibri" panose="020F0502020204030204" pitchFamily="34" charset="0"/>
                        <a:buChar char=" "/>
                        <a:tabLst>
                          <a:tab pos="457200" algn="l"/>
                        </a:tabLst>
                      </a:pPr>
                      <a:r>
                        <a:rPr lang="es-ES" sz="2000" dirty="0">
                          <a:solidFill>
                            <a:schemeClr val="tx1"/>
                          </a:solidFill>
                          <a:effectLst/>
                        </a:rPr>
                        <a:t>Tiempo</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ctr">
                        <a:lnSpc>
                          <a:spcPct val="107000"/>
                        </a:lnSpc>
                        <a:spcAft>
                          <a:spcPts val="0"/>
                        </a:spcAft>
                        <a:buFont typeface="Calibri" panose="020F0502020204030204" pitchFamily="34" charset="0"/>
                        <a:buChar char=" "/>
                        <a:tabLst>
                          <a:tab pos="457200" algn="l"/>
                        </a:tabLst>
                      </a:pPr>
                      <a:r>
                        <a:rPr lang="es-ES" sz="2000" dirty="0">
                          <a:solidFill>
                            <a:schemeClr val="tx1"/>
                          </a:solidFill>
                          <a:effectLst/>
                        </a:rPr>
                        <a:t>% IPREM vigente</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538702"/>
                  </a:ext>
                </a:extLst>
              </a:tr>
              <a:tr h="236720">
                <a:tc>
                  <a:txBody>
                    <a:bodyPr/>
                    <a:lstStyle/>
                    <a:p>
                      <a:pPr marL="342900" lvl="0" indent="-342900">
                        <a:lnSpc>
                          <a:spcPct val="107000"/>
                        </a:lnSpc>
                        <a:spcAft>
                          <a:spcPts val="0"/>
                        </a:spcAft>
                        <a:buFont typeface="Calibri" panose="020F0502020204030204" pitchFamily="34" charset="0"/>
                        <a:buChar char=" "/>
                        <a:tabLst>
                          <a:tab pos="457200" algn="l"/>
                        </a:tabLst>
                      </a:pPr>
                      <a:r>
                        <a:rPr lang="es-ES" sz="2000" dirty="0">
                          <a:solidFill>
                            <a:schemeClr val="tx1"/>
                          </a:solidFill>
                          <a:effectLst/>
                        </a:rPr>
                        <a:t>Los seis primeros meses (180 primeros días)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ctr">
                        <a:lnSpc>
                          <a:spcPct val="107000"/>
                        </a:lnSpc>
                        <a:spcAft>
                          <a:spcPts val="0"/>
                        </a:spcAft>
                        <a:buFont typeface="Calibri" panose="020F0502020204030204" pitchFamily="34" charset="0"/>
                        <a:buChar char=" "/>
                        <a:tabLst>
                          <a:tab pos="457200" algn="l"/>
                        </a:tabLst>
                      </a:pPr>
                      <a:r>
                        <a:rPr lang="es-ES" sz="2000" dirty="0">
                          <a:effectLst/>
                        </a:rPr>
                        <a:t>95 %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8651898"/>
                  </a:ext>
                </a:extLst>
              </a:tr>
              <a:tr h="236720">
                <a:tc>
                  <a:txBody>
                    <a:bodyPr/>
                    <a:lstStyle/>
                    <a:p>
                      <a:pPr marL="342900" lvl="0" indent="-342900">
                        <a:lnSpc>
                          <a:spcPct val="107000"/>
                        </a:lnSpc>
                        <a:spcAft>
                          <a:spcPts val="0"/>
                        </a:spcAft>
                        <a:buFont typeface="Calibri" panose="020F0502020204030204" pitchFamily="34" charset="0"/>
                        <a:buChar char=" "/>
                        <a:tabLst>
                          <a:tab pos="457200" algn="l"/>
                        </a:tabLst>
                      </a:pPr>
                      <a:r>
                        <a:rPr lang="es-ES" sz="2000" dirty="0">
                          <a:solidFill>
                            <a:schemeClr val="tx1"/>
                          </a:solidFill>
                          <a:effectLst/>
                        </a:rPr>
                        <a:t>Los seis meses siguientes (desde el día 181 al día 360)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gn="ctr">
                        <a:lnSpc>
                          <a:spcPct val="107000"/>
                        </a:lnSpc>
                        <a:spcAft>
                          <a:spcPts val="0"/>
                        </a:spcAft>
                        <a:buFont typeface="Calibri" panose="020F0502020204030204" pitchFamily="34" charset="0"/>
                        <a:buChar char=" "/>
                        <a:tabLst>
                          <a:tab pos="457200" algn="l"/>
                        </a:tabLst>
                      </a:pPr>
                      <a:r>
                        <a:rPr lang="es-ES" sz="2000" dirty="0">
                          <a:effectLst/>
                        </a:rPr>
                        <a:t>90 %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449580"/>
                  </a:ext>
                </a:extLst>
              </a:tr>
              <a:tr h="236720">
                <a:tc>
                  <a:txBody>
                    <a:bodyPr/>
                    <a:lstStyle/>
                    <a:p>
                      <a:pPr marL="342900" lvl="0" indent="-342900">
                        <a:lnSpc>
                          <a:spcPct val="107000"/>
                        </a:lnSpc>
                        <a:spcAft>
                          <a:spcPts val="0"/>
                        </a:spcAft>
                        <a:buFont typeface="Calibri" panose="020F0502020204030204" pitchFamily="34" charset="0"/>
                        <a:buChar char=" "/>
                        <a:tabLst>
                          <a:tab pos="457200" algn="l"/>
                        </a:tabLst>
                      </a:pPr>
                      <a:r>
                        <a:rPr lang="es-ES" sz="2000" dirty="0">
                          <a:solidFill>
                            <a:schemeClr val="tx1"/>
                          </a:solidFill>
                          <a:effectLst/>
                        </a:rPr>
                        <a:t>El resto de la prestación hasta 21 meses (a partir del día 361)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ctr">
                        <a:lnSpc>
                          <a:spcPct val="107000"/>
                        </a:lnSpc>
                        <a:spcAft>
                          <a:spcPts val="0"/>
                        </a:spcAft>
                        <a:buFont typeface="Calibri" panose="020F0502020204030204" pitchFamily="34" charset="0"/>
                        <a:buChar char=" "/>
                        <a:tabLst>
                          <a:tab pos="457200" algn="l"/>
                        </a:tabLst>
                      </a:pPr>
                      <a:r>
                        <a:rPr lang="es-ES" sz="2000" dirty="0">
                          <a:effectLst/>
                        </a:rPr>
                        <a:t>80 %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130939"/>
                  </a:ext>
                </a:extLst>
              </a:tr>
            </a:tbl>
          </a:graphicData>
        </a:graphic>
      </p:graphicFrame>
    </p:spTree>
    <p:extLst>
      <p:ext uri="{BB962C8B-B14F-4D97-AF65-F5344CB8AC3E}">
        <p14:creationId xmlns:p14="http://schemas.microsoft.com/office/powerpoint/2010/main" val="873376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54979" y="1066800"/>
            <a:ext cx="11797551" cy="5405718"/>
          </a:xfrm>
        </p:spPr>
        <p:txBody>
          <a:bodyPr>
            <a:normAutofit/>
          </a:bodyPr>
          <a:lstStyle/>
          <a:p>
            <a:pPr algn="just"/>
            <a:r>
              <a:rPr lang="es-ES" sz="3000" b="1" dirty="0">
                <a:solidFill>
                  <a:schemeClr val="dk1"/>
                </a:solidFill>
              </a:rPr>
              <a:t>Nivel asistencial. Cuantía y duración</a:t>
            </a:r>
            <a:r>
              <a:rPr lang="es-ES" sz="2600" dirty="0">
                <a:solidFill>
                  <a:schemeClr val="dk1"/>
                </a:solidFill>
              </a:rPr>
              <a:t>:</a:t>
            </a:r>
          </a:p>
          <a:p>
            <a:pPr algn="ctr"/>
            <a:endParaRPr lang="es-ES" sz="2600" dirty="0">
              <a:solidFill>
                <a:schemeClr val="dk1"/>
              </a:solidFill>
            </a:endParaRPr>
          </a:p>
          <a:p>
            <a:pPr algn="just"/>
            <a:endParaRPr lang="es-ES" sz="3000" dirty="0">
              <a:solidFill>
                <a:schemeClr val="dk1"/>
              </a:solidFill>
            </a:endParaRPr>
          </a:p>
          <a:p>
            <a:pPr marL="0" indent="0" algn="ctr">
              <a:buNone/>
            </a:pPr>
            <a:endParaRPr lang="es-ES" sz="9600" dirty="0">
              <a:solidFill>
                <a:schemeClr val="dk1"/>
              </a:solidFill>
            </a:endParaRPr>
          </a:p>
          <a:p>
            <a:pPr algn="just"/>
            <a:endParaRPr lang="es-ES" sz="9800" dirty="0">
              <a:solidFill>
                <a:schemeClr val="dk1"/>
              </a:solidFill>
            </a:endParaRP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65668"/>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Desempleo</a:t>
            </a:r>
            <a:endParaRPr lang="es-ES" sz="4000" dirty="0">
              <a:solidFill>
                <a:srgbClr val="0070C0"/>
              </a:solidFill>
            </a:endParaRPr>
          </a:p>
        </p:txBody>
      </p:sp>
      <p:graphicFrame>
        <p:nvGraphicFramePr>
          <p:cNvPr id="2" name="Tabla 1">
            <a:extLst>
              <a:ext uri="{FF2B5EF4-FFF2-40B4-BE49-F238E27FC236}">
                <a16:creationId xmlns:a16="http://schemas.microsoft.com/office/drawing/2014/main" id="{A355F992-35CC-45B8-B968-2392162A288A}"/>
              </a:ext>
            </a:extLst>
          </p:cNvPr>
          <p:cNvGraphicFramePr>
            <a:graphicFrameLocks noGrp="1"/>
          </p:cNvGraphicFramePr>
          <p:nvPr>
            <p:extLst>
              <p:ext uri="{D42A27DB-BD31-4B8C-83A1-F6EECF244321}">
                <p14:modId xmlns:p14="http://schemas.microsoft.com/office/powerpoint/2010/main" val="2771508227"/>
              </p:ext>
            </p:extLst>
          </p:nvPr>
        </p:nvGraphicFramePr>
        <p:xfrm>
          <a:off x="265484" y="2445455"/>
          <a:ext cx="11687044" cy="3863791"/>
        </p:xfrm>
        <a:graphic>
          <a:graphicData uri="http://schemas.openxmlformats.org/drawingml/2006/table">
            <a:tbl>
              <a:tblPr>
                <a:tableStyleId>{5C22544A-7EE6-4342-B048-85BDC9FD1C3A}</a:tableStyleId>
              </a:tblPr>
              <a:tblGrid>
                <a:gridCol w="4538249">
                  <a:extLst>
                    <a:ext uri="{9D8B030D-6E8A-4147-A177-3AD203B41FA5}">
                      <a16:colId xmlns:a16="http://schemas.microsoft.com/office/drawing/2014/main" val="4095190345"/>
                    </a:ext>
                  </a:extLst>
                </a:gridCol>
                <a:gridCol w="2313486">
                  <a:extLst>
                    <a:ext uri="{9D8B030D-6E8A-4147-A177-3AD203B41FA5}">
                      <a16:colId xmlns:a16="http://schemas.microsoft.com/office/drawing/2014/main" val="3839616417"/>
                    </a:ext>
                  </a:extLst>
                </a:gridCol>
                <a:gridCol w="2465223">
                  <a:extLst>
                    <a:ext uri="{9D8B030D-6E8A-4147-A177-3AD203B41FA5}">
                      <a16:colId xmlns:a16="http://schemas.microsoft.com/office/drawing/2014/main" val="2657949733"/>
                    </a:ext>
                  </a:extLst>
                </a:gridCol>
                <a:gridCol w="2370086">
                  <a:extLst>
                    <a:ext uri="{9D8B030D-6E8A-4147-A177-3AD203B41FA5}">
                      <a16:colId xmlns:a16="http://schemas.microsoft.com/office/drawing/2014/main" val="1327170151"/>
                    </a:ext>
                  </a:extLst>
                </a:gridCol>
              </a:tblGrid>
              <a:tr h="14343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000" dirty="0">
                          <a:effectLst/>
                        </a:rPr>
                        <a:t> </a:t>
                      </a:r>
                      <a:r>
                        <a:rPr lang="es-ES_tradnl" sz="2000" b="1" dirty="0">
                          <a:effectLst/>
                        </a:rPr>
                        <a:t>Beneficiarios del subsidio por desempleo</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000" b="1" dirty="0">
                          <a:effectLst/>
                        </a:rPr>
                        <a:t>Duración del Subsidio</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hMerge="1">
                  <a:txBody>
                    <a:bodyPr/>
                    <a:lstStyle/>
                    <a:p>
                      <a:pPr algn="ctr">
                        <a:lnSpc>
                          <a:spcPct val="100000"/>
                        </a:lnSpc>
                        <a:spcAft>
                          <a:spcPts val="0"/>
                        </a:spcAft>
                      </a:pP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hMerge="1">
                  <a:txBody>
                    <a:bodyPr/>
                    <a:lstStyle/>
                    <a:p>
                      <a:pPr algn="ctr">
                        <a:lnSpc>
                          <a:spcPct val="100000"/>
                        </a:lnSpc>
                        <a:spcAft>
                          <a:spcPts val="0"/>
                        </a:spcAft>
                      </a:pP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extLst>
                  <a:ext uri="{0D108BD9-81ED-4DB2-BD59-A6C34878D82A}">
                    <a16:rowId xmlns:a16="http://schemas.microsoft.com/office/drawing/2014/main" val="4251870795"/>
                  </a:ext>
                </a:extLst>
              </a:tr>
              <a:tr h="1091076">
                <a:tc vMerge="1">
                  <a:txBody>
                    <a:bodyPr/>
                    <a:lstStyle/>
                    <a:p>
                      <a:pPr>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ctr">
                        <a:lnSpc>
                          <a:spcPct val="100000"/>
                        </a:lnSpc>
                        <a:spcAft>
                          <a:spcPts val="0"/>
                        </a:spcAft>
                      </a:pPr>
                      <a:r>
                        <a:rPr lang="es-ES_tradnl" sz="2000" b="1" dirty="0">
                          <a:effectLst/>
                        </a:rPr>
                        <a:t>Periodo mínimo de ocupación cotizada</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lnSpc>
                          <a:spcPct val="100000"/>
                        </a:lnSpc>
                        <a:spcAft>
                          <a:spcPts val="0"/>
                        </a:spcAft>
                      </a:pPr>
                      <a:r>
                        <a:rPr lang="es-ES_tradnl" sz="2000" b="1" dirty="0">
                          <a:effectLst/>
                        </a:rPr>
                        <a:t>Acreditación de responsabilidades familiares</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lnSpc>
                          <a:spcPct val="100000"/>
                        </a:lnSpc>
                        <a:spcAft>
                          <a:spcPts val="0"/>
                        </a:spcAft>
                      </a:pPr>
                      <a:r>
                        <a:rPr lang="es-ES_tradnl" sz="2000" b="1" dirty="0">
                          <a:effectLst/>
                        </a:rPr>
                        <a:t>Duración máxima del subsidio</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extLst>
                  <a:ext uri="{0D108BD9-81ED-4DB2-BD59-A6C34878D82A}">
                    <a16:rowId xmlns:a16="http://schemas.microsoft.com/office/drawing/2014/main" val="1300702400"/>
                  </a:ext>
                </a:extLst>
              </a:tr>
              <a:tr h="493583">
                <a:tc rowSpan="5">
                  <a:txBody>
                    <a:bodyPr/>
                    <a:lstStyle/>
                    <a:p>
                      <a:pPr>
                        <a:lnSpc>
                          <a:spcPct val="100000"/>
                        </a:lnSpc>
                        <a:spcAft>
                          <a:spcPts val="0"/>
                        </a:spcAft>
                      </a:pPr>
                      <a:r>
                        <a:rPr lang="es-ES_tradnl" sz="2000" b="1" dirty="0">
                          <a:effectLst/>
                        </a:rPr>
                        <a:t>Duración del subsidio por cotizaciones insuficiente.</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lnSpc>
                          <a:spcPct val="100000"/>
                        </a:lnSpc>
                        <a:spcAft>
                          <a:spcPts val="0"/>
                        </a:spcAft>
                      </a:pPr>
                      <a:r>
                        <a:rPr lang="es-ES_tradnl" sz="2000" dirty="0">
                          <a:effectLst/>
                        </a:rPr>
                        <a:t>3 meses (90 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s-ES_tradnl" sz="2000" dirty="0">
                          <a:effectLst/>
                        </a:rPr>
                        <a:t>No necesaria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s-ES_tradnl" sz="2000" dirty="0">
                          <a:effectLst/>
                        </a:rPr>
                        <a:t>3 meses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66200027"/>
                  </a:ext>
                </a:extLst>
              </a:tr>
              <a:tr h="493583">
                <a:tc vMerge="1">
                  <a:txBody>
                    <a:bodyPr/>
                    <a:lstStyle/>
                    <a:p>
                      <a:endParaRPr lang="es-ES"/>
                    </a:p>
                  </a:txBody>
                  <a:tcPr/>
                </a:tc>
                <a:tc>
                  <a:txBody>
                    <a:bodyPr/>
                    <a:lstStyle/>
                    <a:p>
                      <a:pPr algn="ctr">
                        <a:lnSpc>
                          <a:spcPct val="100000"/>
                        </a:lnSpc>
                        <a:spcAft>
                          <a:spcPts val="0"/>
                        </a:spcAft>
                      </a:pPr>
                      <a:r>
                        <a:rPr lang="es-ES_tradnl" sz="2000" dirty="0">
                          <a:effectLst/>
                        </a:rPr>
                        <a:t>4 meses (120 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s-ES_tradnl" sz="2000" dirty="0">
                          <a:effectLst/>
                        </a:rPr>
                        <a:t>No necesaria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s-ES_tradnl" sz="2000" dirty="0">
                          <a:effectLst/>
                        </a:rPr>
                        <a:t>4 meses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22684511"/>
                  </a:ext>
                </a:extLst>
              </a:tr>
              <a:tr h="493583">
                <a:tc vMerge="1">
                  <a:txBody>
                    <a:bodyPr/>
                    <a:lstStyle/>
                    <a:p>
                      <a:endParaRPr lang="es-ES"/>
                    </a:p>
                  </a:txBody>
                  <a:tcPr/>
                </a:tc>
                <a:tc>
                  <a:txBody>
                    <a:bodyPr/>
                    <a:lstStyle/>
                    <a:p>
                      <a:pPr algn="ctr">
                        <a:lnSpc>
                          <a:spcPct val="100000"/>
                        </a:lnSpc>
                        <a:spcAft>
                          <a:spcPts val="0"/>
                        </a:spcAft>
                      </a:pPr>
                      <a:r>
                        <a:rPr lang="es-ES_tradnl" sz="2000" dirty="0">
                          <a:effectLst/>
                        </a:rPr>
                        <a:t>5 meses (150 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s-ES_tradnl" sz="2000" dirty="0">
                          <a:effectLst/>
                        </a:rPr>
                        <a:t>No necesaria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s-ES_tradnl" sz="2000" dirty="0">
                          <a:effectLst/>
                        </a:rPr>
                        <a:t>5 meses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68203803"/>
                  </a:ext>
                </a:extLst>
              </a:tr>
              <a:tr h="493583">
                <a:tc vMerge="1">
                  <a:txBody>
                    <a:bodyPr/>
                    <a:lstStyle/>
                    <a:p>
                      <a:endParaRPr lang="es-ES"/>
                    </a:p>
                  </a:txBody>
                  <a:tcPr/>
                </a:tc>
                <a:tc>
                  <a:txBody>
                    <a:bodyPr/>
                    <a:lstStyle/>
                    <a:p>
                      <a:pPr algn="ctr">
                        <a:lnSpc>
                          <a:spcPct val="100000"/>
                        </a:lnSpc>
                        <a:spcAft>
                          <a:spcPts val="0"/>
                        </a:spcAft>
                      </a:pPr>
                      <a:r>
                        <a:rPr lang="es-ES_tradnl" sz="2000" dirty="0">
                          <a:effectLst/>
                        </a:rPr>
                        <a:t>6 meses (180 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s-ES_tradnl" sz="2000" dirty="0">
                          <a:effectLst/>
                        </a:rPr>
                        <a:t>No necesaria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s-ES_tradnl" sz="2000" dirty="0">
                          <a:effectLst/>
                        </a:rPr>
                        <a:t>6 meses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9539928"/>
                  </a:ext>
                </a:extLst>
              </a:tr>
              <a:tr h="493583">
                <a:tc vMerge="1">
                  <a:txBody>
                    <a:bodyPr/>
                    <a:lstStyle/>
                    <a:p>
                      <a:endParaRPr lang="es-ES"/>
                    </a:p>
                  </a:txBody>
                  <a:tcPr/>
                </a:tc>
                <a:tc>
                  <a:txBody>
                    <a:bodyPr/>
                    <a:lstStyle/>
                    <a:p>
                      <a:pPr algn="ctr">
                        <a:lnSpc>
                          <a:spcPct val="100000"/>
                        </a:lnSpc>
                        <a:spcAft>
                          <a:spcPts val="0"/>
                        </a:spcAft>
                      </a:pPr>
                      <a:r>
                        <a:rPr lang="es-ES_tradnl" sz="2000">
                          <a:effectLst/>
                        </a:rPr>
                        <a:t>6 meses (180 días)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s-ES_tradnl" sz="2000" dirty="0">
                          <a:effectLst/>
                        </a:rPr>
                        <a:t>Sí</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s-ES_tradnl" sz="2000" dirty="0">
                          <a:effectLst/>
                        </a:rPr>
                        <a:t>21 meses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64293954"/>
                  </a:ext>
                </a:extLst>
              </a:tr>
            </a:tbl>
          </a:graphicData>
        </a:graphic>
      </p:graphicFrame>
      <p:pic>
        <p:nvPicPr>
          <p:cNvPr id="6" name="Imagen 5">
            <a:extLst>
              <a:ext uri="{FF2B5EF4-FFF2-40B4-BE49-F238E27FC236}">
                <a16:creationId xmlns:a16="http://schemas.microsoft.com/office/drawing/2014/main" id="{26F37FA7-D871-B274-8A1F-6410DBE5BCDF}"/>
              </a:ext>
            </a:extLst>
          </p:cNvPr>
          <p:cNvPicPr>
            <a:picLocks noChangeAspect="1"/>
          </p:cNvPicPr>
          <p:nvPr/>
        </p:nvPicPr>
        <p:blipFill>
          <a:blip r:embed="rId2"/>
          <a:stretch>
            <a:fillRect/>
          </a:stretch>
        </p:blipFill>
        <p:spPr>
          <a:xfrm>
            <a:off x="265485" y="1404885"/>
            <a:ext cx="11687045" cy="1075765"/>
          </a:xfrm>
          <a:prstGeom prst="rect">
            <a:avLst/>
          </a:prstGeom>
        </p:spPr>
      </p:pic>
    </p:spTree>
    <p:extLst>
      <p:ext uri="{BB962C8B-B14F-4D97-AF65-F5344CB8AC3E}">
        <p14:creationId xmlns:p14="http://schemas.microsoft.com/office/powerpoint/2010/main" val="2014572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54979" y="1066800"/>
            <a:ext cx="11797551" cy="5405718"/>
          </a:xfrm>
        </p:spPr>
        <p:txBody>
          <a:bodyPr>
            <a:normAutofit fontScale="92500" lnSpcReduction="10000"/>
          </a:bodyPr>
          <a:lstStyle/>
          <a:p>
            <a:pPr algn="just"/>
            <a:r>
              <a:rPr lang="es-ES" sz="3000" b="1" dirty="0">
                <a:solidFill>
                  <a:schemeClr val="dk1"/>
                </a:solidFill>
              </a:rPr>
              <a:t>Nivel asistencial. Subsidio por desempleo</a:t>
            </a:r>
          </a:p>
          <a:p>
            <a:pPr algn="just"/>
            <a:r>
              <a:rPr lang="es-ES" sz="3000" b="1" dirty="0">
                <a:solidFill>
                  <a:schemeClr val="dk1"/>
                </a:solidFill>
              </a:rPr>
              <a:t>Duración</a:t>
            </a:r>
            <a:r>
              <a:rPr lang="es-ES" sz="3000" dirty="0">
                <a:solidFill>
                  <a:schemeClr val="dk1"/>
                </a:solidFill>
              </a:rPr>
              <a:t>: dependerá de los meses cotizados y de las responsabilidades familiares, y su cuantía mensual será 80 % del IPREM, sin incluir las pagas extra.</a:t>
            </a:r>
          </a:p>
          <a:p>
            <a:pPr algn="ctr"/>
            <a:endParaRPr lang="es-ES" sz="2600" dirty="0">
              <a:solidFill>
                <a:schemeClr val="dk1"/>
              </a:solidFill>
            </a:endParaRPr>
          </a:p>
          <a:p>
            <a:pPr algn="ctr"/>
            <a:endParaRPr lang="es-ES" sz="3000" dirty="0">
              <a:solidFill>
                <a:schemeClr val="dk1"/>
              </a:solidFill>
            </a:endParaRPr>
          </a:p>
          <a:p>
            <a:pPr marL="0" indent="0" algn="ctr">
              <a:buNone/>
            </a:pPr>
            <a:endParaRPr lang="es-ES" sz="9600" dirty="0">
              <a:solidFill>
                <a:schemeClr val="dk1"/>
              </a:solidFill>
            </a:endParaRPr>
          </a:p>
          <a:p>
            <a:pPr algn="just"/>
            <a:endParaRPr lang="es-ES" sz="9800" dirty="0">
              <a:solidFill>
                <a:schemeClr val="dk1"/>
              </a:solidFill>
            </a:endParaRP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65668"/>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Desempleo</a:t>
            </a:r>
            <a:endParaRPr lang="es-ES" sz="4000" dirty="0">
              <a:solidFill>
                <a:srgbClr val="0070C0"/>
              </a:solidFill>
            </a:endParaRPr>
          </a:p>
        </p:txBody>
      </p:sp>
      <p:graphicFrame>
        <p:nvGraphicFramePr>
          <p:cNvPr id="5" name="Tabla 4">
            <a:extLst>
              <a:ext uri="{FF2B5EF4-FFF2-40B4-BE49-F238E27FC236}">
                <a16:creationId xmlns:a16="http://schemas.microsoft.com/office/drawing/2014/main" id="{7D2BDF12-E2F7-4A41-8A61-8951B86D7ACF}"/>
              </a:ext>
            </a:extLst>
          </p:cNvPr>
          <p:cNvGraphicFramePr>
            <a:graphicFrameLocks noGrp="1"/>
          </p:cNvGraphicFramePr>
          <p:nvPr>
            <p:extLst>
              <p:ext uri="{D42A27DB-BD31-4B8C-83A1-F6EECF244321}">
                <p14:modId xmlns:p14="http://schemas.microsoft.com/office/powerpoint/2010/main" val="4196747192"/>
              </p:ext>
            </p:extLst>
          </p:nvPr>
        </p:nvGraphicFramePr>
        <p:xfrm>
          <a:off x="475130" y="2366683"/>
          <a:ext cx="11017623" cy="3896795"/>
        </p:xfrm>
        <a:graphic>
          <a:graphicData uri="http://schemas.openxmlformats.org/drawingml/2006/table">
            <a:tbl>
              <a:tblPr>
                <a:tableStyleId>{5C22544A-7EE6-4342-B048-85BDC9FD1C3A}</a:tableStyleId>
              </a:tblPr>
              <a:tblGrid>
                <a:gridCol w="4831976">
                  <a:extLst>
                    <a:ext uri="{9D8B030D-6E8A-4147-A177-3AD203B41FA5}">
                      <a16:colId xmlns:a16="http://schemas.microsoft.com/office/drawing/2014/main" val="2169337660"/>
                    </a:ext>
                  </a:extLst>
                </a:gridCol>
                <a:gridCol w="6185647">
                  <a:extLst>
                    <a:ext uri="{9D8B030D-6E8A-4147-A177-3AD203B41FA5}">
                      <a16:colId xmlns:a16="http://schemas.microsoft.com/office/drawing/2014/main" val="2009459749"/>
                    </a:ext>
                  </a:extLst>
                </a:gridCol>
              </a:tblGrid>
              <a:tr h="0">
                <a:tc>
                  <a:txBody>
                    <a:bodyPr/>
                    <a:lstStyle/>
                    <a:p>
                      <a:pPr marL="36000" marR="0" lvl="0" indent="0" algn="ctr" defTabSz="914400" rtl="0" eaLnBrk="1" fontAlgn="auto" latinLnBrk="0" hangingPunct="1">
                        <a:lnSpc>
                          <a:spcPct val="100000"/>
                        </a:lnSpc>
                        <a:spcBef>
                          <a:spcPts val="0"/>
                        </a:spcBef>
                        <a:spcAft>
                          <a:spcPts val="0"/>
                        </a:spcAft>
                        <a:buClrTx/>
                        <a:buSzTx/>
                        <a:buFontTx/>
                        <a:buNone/>
                        <a:tabLst/>
                        <a:defRPr/>
                      </a:pPr>
                      <a:r>
                        <a:rPr lang="es-ES_tradnl" sz="2200" b="1" dirty="0">
                          <a:effectLst/>
                        </a:rPr>
                        <a:t>Beneficiarios del subsidio por desempleo</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solidFill>
                      <a:schemeClr val="accent1"/>
                    </a:solidFill>
                  </a:tcPr>
                </a:tc>
                <a:tc>
                  <a:txBody>
                    <a:bodyPr/>
                    <a:lstStyle/>
                    <a:p>
                      <a:pPr marL="36000" marR="0" lvl="0" indent="0" algn="ctr" defTabSz="914400" rtl="0" eaLnBrk="1" fontAlgn="auto" latinLnBrk="0" hangingPunct="1">
                        <a:lnSpc>
                          <a:spcPct val="100000"/>
                        </a:lnSpc>
                        <a:spcBef>
                          <a:spcPts val="0"/>
                        </a:spcBef>
                        <a:spcAft>
                          <a:spcPts val="0"/>
                        </a:spcAft>
                        <a:buClrTx/>
                        <a:buSzTx/>
                        <a:buFontTx/>
                        <a:buNone/>
                        <a:tabLst/>
                        <a:defRPr/>
                      </a:pPr>
                      <a:r>
                        <a:rPr lang="es-ES_tradnl" sz="2200" b="1" dirty="0">
                          <a:effectLst/>
                        </a:rPr>
                        <a:t>Duración del Subsidio</a:t>
                      </a:r>
                      <a:endParaRPr lang="es-ES" sz="2200" b="1" dirty="0">
                        <a:effectLst/>
                        <a:latin typeface="Calibri" panose="020F0502020204030204" pitchFamily="34" charset="0"/>
                        <a:ea typeface="Calibri" panose="020F0502020204030204" pitchFamily="34" charset="0"/>
                        <a:cs typeface="Times New Roman" panose="02020603050405020304" pitchFamily="18" charset="0"/>
                      </a:endParaRPr>
                    </a:p>
                    <a:p>
                      <a:pPr marL="36000" algn="ctr">
                        <a:lnSpc>
                          <a:spcPct val="100000"/>
                        </a:lnSpc>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solidFill>
                      <a:schemeClr val="accent1"/>
                    </a:solidFill>
                  </a:tcPr>
                </a:tc>
                <a:extLst>
                  <a:ext uri="{0D108BD9-81ED-4DB2-BD59-A6C34878D82A}">
                    <a16:rowId xmlns:a16="http://schemas.microsoft.com/office/drawing/2014/main" val="3852828597"/>
                  </a:ext>
                </a:extLst>
              </a:tr>
              <a:tr h="1849582">
                <a:tc>
                  <a:txBody>
                    <a:bodyPr/>
                    <a:lstStyle/>
                    <a:p>
                      <a:pPr marL="36000">
                        <a:lnSpc>
                          <a:spcPct val="100000"/>
                        </a:lnSpc>
                        <a:spcAft>
                          <a:spcPts val="0"/>
                        </a:spcAft>
                      </a:pPr>
                      <a:r>
                        <a:rPr lang="es-ES_tradnl" sz="2200" b="1" dirty="0">
                          <a:effectLst/>
                        </a:rPr>
                        <a:t>Mayores de 52 años que estén en situación legal de desempleo </a:t>
                      </a:r>
                      <a:r>
                        <a:rPr lang="es-ES_tradnl" sz="2200" dirty="0">
                          <a:effectLst/>
                        </a:rPr>
                        <a:t>y no tengan derecho a una prestación contri­butiva por desempleo, siempre que hayan cotizado, al menos, tres meses.</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36000">
                        <a:lnSpc>
                          <a:spcPct val="100000"/>
                        </a:lnSpc>
                        <a:spcAft>
                          <a:spcPts val="0"/>
                        </a:spcAft>
                      </a:pPr>
                      <a:r>
                        <a:rPr lang="es-ES" sz="2200" dirty="0">
                          <a:effectLst/>
                        </a:rPr>
                        <a:t>Duración hasta alcanzar la edad ordinaria para tener derecho a jubilación contributiva.</a:t>
                      </a:r>
                    </a:p>
                    <a:p>
                      <a:pPr marL="36000">
                        <a:lnSpc>
                          <a:spcPct val="100000"/>
                        </a:lnSpc>
                        <a:spcAft>
                          <a:spcPts val="0"/>
                        </a:spcAft>
                      </a:pPr>
                      <a:r>
                        <a:rPr lang="es-ES_tradnl" sz="2200" dirty="0">
                          <a:effectLst/>
                        </a:rPr>
                        <a:t>Además de lo anterior, es necesario no tener la condición de persona trabajadora fija discontinua, tener quince años cotizados (dos de ellos dentro de los últimos quince años) y haber cotizado al desempleo al menos durante seis años en su vida laboral.</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2662395"/>
                  </a:ext>
                </a:extLst>
              </a:tr>
              <a:tr h="543995">
                <a:tc gridSpan="2">
                  <a:txBody>
                    <a:bodyPr/>
                    <a:lstStyle/>
                    <a:p>
                      <a:pPr marL="36000" algn="ctr">
                        <a:lnSpc>
                          <a:spcPct val="100000"/>
                        </a:lnSpc>
                        <a:spcAft>
                          <a:spcPts val="0"/>
                        </a:spcAft>
                      </a:pPr>
                      <a:r>
                        <a:rPr lang="es-ES_tradnl" sz="2200" dirty="0">
                          <a:effectLst/>
                        </a:rPr>
                        <a:t>No se exige tener responsabilidades familiares.     (</a:t>
                      </a:r>
                      <a:r>
                        <a:rPr lang="es-ES_tradnl" sz="2200" dirty="0">
                          <a:effectLst/>
                          <a:hlinkClick r:id="rId2"/>
                        </a:rPr>
                        <a:t>otros subsidios por desempleo</a:t>
                      </a:r>
                      <a:r>
                        <a:rPr lang="es-ES_tradnl" sz="2200" dirty="0">
                          <a:effectLst/>
                        </a:rPr>
                        <a:t>)</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hMerge="1">
                  <a:txBody>
                    <a:bodyPr/>
                    <a:lstStyle/>
                    <a:p>
                      <a:endParaRPr lang="es-ES"/>
                    </a:p>
                  </a:txBody>
                  <a:tcPr/>
                </a:tc>
                <a:extLst>
                  <a:ext uri="{0D108BD9-81ED-4DB2-BD59-A6C34878D82A}">
                    <a16:rowId xmlns:a16="http://schemas.microsoft.com/office/drawing/2014/main" val="1957190434"/>
                  </a:ext>
                </a:extLst>
              </a:tr>
            </a:tbl>
          </a:graphicData>
        </a:graphic>
      </p:graphicFrame>
    </p:spTree>
    <p:extLst>
      <p:ext uri="{BB962C8B-B14F-4D97-AF65-F5344CB8AC3E}">
        <p14:creationId xmlns:p14="http://schemas.microsoft.com/office/powerpoint/2010/main" val="2953182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4" y="1192306"/>
            <a:ext cx="11966531" cy="5145741"/>
          </a:xfrm>
        </p:spPr>
        <p:txBody>
          <a:bodyPr>
            <a:normAutofit fontScale="77500" lnSpcReduction="20000"/>
          </a:bodyPr>
          <a:lstStyle/>
          <a:p>
            <a:pPr algn="just"/>
            <a:r>
              <a:rPr lang="es-ES" sz="2800" dirty="0">
                <a:solidFill>
                  <a:schemeClr val="dk1"/>
                </a:solidFill>
              </a:rPr>
              <a:t>La </a:t>
            </a:r>
            <a:r>
              <a:rPr lang="es-ES" sz="2800" b="1" dirty="0">
                <a:solidFill>
                  <a:schemeClr val="dk1"/>
                </a:solidFill>
              </a:rPr>
              <a:t>jubilación</a:t>
            </a:r>
            <a:r>
              <a:rPr lang="es-ES" sz="2800" dirty="0">
                <a:solidFill>
                  <a:schemeClr val="dk1"/>
                </a:solidFill>
              </a:rPr>
              <a:t> consiste en el cese en el trabajo (ya sea por cuenta propia o ajena) a causa de la edad, lo que genera el derecho a percibir una </a:t>
            </a:r>
            <a:r>
              <a:rPr lang="es-ES" sz="2800" b="1" dirty="0">
                <a:solidFill>
                  <a:schemeClr val="dk1"/>
                </a:solidFill>
              </a:rPr>
              <a:t>pensión vitalicia</a:t>
            </a:r>
            <a:r>
              <a:rPr lang="es-ES" sz="2800" dirty="0">
                <a:solidFill>
                  <a:schemeClr val="dk1"/>
                </a:solidFill>
              </a:rPr>
              <a:t>.</a:t>
            </a:r>
          </a:p>
          <a:p>
            <a:pPr algn="just"/>
            <a:r>
              <a:rPr lang="es-ES" sz="2800" b="1" dirty="0">
                <a:solidFill>
                  <a:schemeClr val="dk1"/>
                </a:solidFill>
              </a:rPr>
              <a:t>Requisitos: </a:t>
            </a:r>
            <a:r>
              <a:rPr lang="es-ES" sz="2800" dirty="0">
                <a:solidFill>
                  <a:schemeClr val="dk1"/>
                </a:solidFill>
              </a:rPr>
              <a:t>dependen de la edad y de los años cotizados en su vida laboral.</a:t>
            </a:r>
          </a:p>
          <a:p>
            <a:pPr algn="ctr"/>
            <a:endParaRPr lang="es-ES" sz="3000" dirty="0">
              <a:solidFill>
                <a:schemeClr val="dk1"/>
              </a:solidFill>
            </a:endParaRPr>
          </a:p>
          <a:p>
            <a:pPr algn="ctr"/>
            <a:endParaRPr lang="es-ES" sz="9800" dirty="0">
              <a:solidFill>
                <a:schemeClr val="dk1"/>
              </a:solidFill>
            </a:endParaRPr>
          </a:p>
          <a:p>
            <a:pPr algn="just"/>
            <a:endParaRPr lang="es-ES" sz="1400" dirty="0">
              <a:solidFill>
                <a:schemeClr val="dk1"/>
              </a:solidFill>
            </a:endParaRPr>
          </a:p>
          <a:p>
            <a:pPr algn="just"/>
            <a:endParaRPr lang="es-ES" sz="1400" dirty="0">
              <a:solidFill>
                <a:schemeClr val="dk1"/>
              </a:solidFill>
            </a:endParaRPr>
          </a:p>
          <a:p>
            <a:pPr algn="just"/>
            <a:endParaRPr lang="es-ES" sz="1400" dirty="0">
              <a:solidFill>
                <a:schemeClr val="dk1"/>
              </a:solidFill>
            </a:endParaRPr>
          </a:p>
          <a:p>
            <a:pPr algn="just"/>
            <a:endParaRPr lang="es-ES" sz="1400" dirty="0">
              <a:solidFill>
                <a:schemeClr val="dk1"/>
              </a:solidFill>
            </a:endParaRPr>
          </a:p>
          <a:p>
            <a:pPr algn="just"/>
            <a:endParaRPr lang="es-ES" sz="1400" dirty="0">
              <a:solidFill>
                <a:schemeClr val="dk1"/>
              </a:solidFill>
            </a:endParaRPr>
          </a:p>
          <a:p>
            <a:pPr algn="just"/>
            <a:endParaRPr lang="es-ES" sz="2200" dirty="0">
              <a:solidFill>
                <a:schemeClr val="dk1"/>
              </a:solidFill>
            </a:endParaRPr>
          </a:p>
          <a:p>
            <a:pPr algn="just"/>
            <a:r>
              <a:rPr lang="es-ES" sz="2600" dirty="0">
                <a:solidFill>
                  <a:schemeClr val="dk1"/>
                </a:solidFill>
              </a:rPr>
              <a:t>A efectos de </a:t>
            </a:r>
            <a:r>
              <a:rPr lang="es-ES" sz="2600" b="1" dirty="0">
                <a:solidFill>
                  <a:schemeClr val="dk1"/>
                </a:solidFill>
              </a:rPr>
              <a:t>incapacidad permanente y de jubilación</a:t>
            </a:r>
            <a:r>
              <a:rPr lang="es-ES" sz="2600" dirty="0">
                <a:solidFill>
                  <a:schemeClr val="dk1"/>
                </a:solidFill>
              </a:rPr>
              <a:t>, se computarán a favor de la </a:t>
            </a:r>
            <a:r>
              <a:rPr lang="es-ES" sz="2600" b="1" dirty="0">
                <a:solidFill>
                  <a:schemeClr val="dk1"/>
                </a:solidFill>
              </a:rPr>
              <a:t>trabajadora</a:t>
            </a:r>
            <a:r>
              <a:rPr lang="es-ES" sz="2600" dirty="0">
                <a:solidFill>
                  <a:schemeClr val="dk1"/>
                </a:solidFill>
              </a:rPr>
              <a:t> solicitante un total de 112 días completos de cotización por cada parto de un solo hijo y 14 más por cada hijo a partir del segundo, si el parto fuera múltiple.</a:t>
            </a:r>
          </a:p>
          <a:p>
            <a:pPr algn="just"/>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a:t>
            </a:r>
            <a:endParaRPr lang="es-ES" sz="4000" dirty="0">
              <a:solidFill>
                <a:srgbClr val="0070C0"/>
              </a:solidFill>
            </a:endParaRPr>
          </a:p>
        </p:txBody>
      </p:sp>
      <p:graphicFrame>
        <p:nvGraphicFramePr>
          <p:cNvPr id="15" name="Tabla 14">
            <a:extLst>
              <a:ext uri="{FF2B5EF4-FFF2-40B4-BE49-F238E27FC236}">
                <a16:creationId xmlns:a16="http://schemas.microsoft.com/office/drawing/2014/main" id="{C4652724-AD11-4BBF-8863-CB44E5B78E04}"/>
              </a:ext>
            </a:extLst>
          </p:cNvPr>
          <p:cNvGraphicFramePr>
            <a:graphicFrameLocks noGrp="1"/>
          </p:cNvGraphicFramePr>
          <p:nvPr>
            <p:extLst>
              <p:ext uri="{D42A27DB-BD31-4B8C-83A1-F6EECF244321}">
                <p14:modId xmlns:p14="http://schemas.microsoft.com/office/powerpoint/2010/main" val="3101908726"/>
              </p:ext>
            </p:extLst>
          </p:nvPr>
        </p:nvGraphicFramePr>
        <p:xfrm>
          <a:off x="322728" y="2578877"/>
          <a:ext cx="11546541" cy="2712265"/>
        </p:xfrm>
        <a:graphic>
          <a:graphicData uri="http://schemas.openxmlformats.org/drawingml/2006/table">
            <a:tbl>
              <a:tblPr firstRow="1" firstCol="1" bandRow="1">
                <a:tableStyleId>{5C22544A-7EE6-4342-B048-85BDC9FD1C3A}</a:tableStyleId>
              </a:tblPr>
              <a:tblGrid>
                <a:gridCol w="2656678">
                  <a:extLst>
                    <a:ext uri="{9D8B030D-6E8A-4147-A177-3AD203B41FA5}">
                      <a16:colId xmlns:a16="http://schemas.microsoft.com/office/drawing/2014/main" val="1797290552"/>
                    </a:ext>
                  </a:extLst>
                </a:gridCol>
                <a:gridCol w="8889863">
                  <a:extLst>
                    <a:ext uri="{9D8B030D-6E8A-4147-A177-3AD203B41FA5}">
                      <a16:colId xmlns:a16="http://schemas.microsoft.com/office/drawing/2014/main" val="1683217094"/>
                    </a:ext>
                  </a:extLst>
                </a:gridCol>
              </a:tblGrid>
              <a:tr h="1738059">
                <a:tc>
                  <a:txBody>
                    <a:bodyPr/>
                    <a:lstStyle/>
                    <a:p>
                      <a:pPr>
                        <a:lnSpc>
                          <a:spcPct val="107000"/>
                        </a:lnSpc>
                        <a:spcAft>
                          <a:spcPts val="0"/>
                        </a:spcAft>
                        <a:tabLst>
                          <a:tab pos="1894205" algn="l"/>
                        </a:tabLst>
                      </a:pPr>
                      <a:r>
                        <a:rPr lang="es-ES_tradnl" sz="1600" b="1" dirty="0">
                          <a:solidFill>
                            <a:schemeClr val="tx1"/>
                          </a:solidFill>
                          <a:effectLst/>
                        </a:rPr>
                        <a:t>Tener cumplidos 65 años. </a:t>
                      </a:r>
                      <a:endParaRPr lang="es-E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4" marR="53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7000"/>
                        </a:lnSpc>
                        <a:spcAft>
                          <a:spcPts val="0"/>
                        </a:spcAft>
                        <a:tabLst>
                          <a:tab pos="1897380" algn="l"/>
                        </a:tabLst>
                      </a:pPr>
                      <a:r>
                        <a:rPr lang="es-ES_tradnl" sz="1600" b="0" kern="1200" dirty="0">
                          <a:solidFill>
                            <a:schemeClr val="dk1"/>
                          </a:solidFill>
                          <a:effectLst/>
                          <a:latin typeface="+mn-lt"/>
                          <a:ea typeface="+mn-ea"/>
                          <a:cs typeface="+mn-cs"/>
                        </a:rPr>
                        <a:t>Desde enero de 2013, a esta edad se le suma un mes más por año hasta el año 2019, en el que se empezaron a sumar dos meses por año hasta el 2027, en el que se precisará tener 67 años:</a:t>
                      </a:r>
                      <a:endParaRPr lang="es-ES" sz="1600" b="0" kern="1200" dirty="0">
                        <a:solidFill>
                          <a:schemeClr val="dk1"/>
                        </a:solidFill>
                        <a:effectLst/>
                        <a:latin typeface="+mn-lt"/>
                        <a:ea typeface="+mn-ea"/>
                        <a:cs typeface="+mn-cs"/>
                      </a:endParaRPr>
                    </a:p>
                    <a:p>
                      <a:pPr marL="0" algn="l" defTabSz="914400" rtl="0" eaLnBrk="1" latinLnBrk="0" hangingPunct="1">
                        <a:lnSpc>
                          <a:spcPct val="107000"/>
                        </a:lnSpc>
                        <a:spcAft>
                          <a:spcPts val="0"/>
                        </a:spcAft>
                        <a:tabLst>
                          <a:tab pos="1897380" algn="l"/>
                        </a:tabLst>
                      </a:pPr>
                      <a:r>
                        <a:rPr lang="es-ES_tradnl" sz="1600" b="0" kern="1200" dirty="0">
                          <a:solidFill>
                            <a:schemeClr val="dk1"/>
                          </a:solidFill>
                          <a:effectLst/>
                          <a:latin typeface="+mn-lt"/>
                          <a:ea typeface="+mn-ea"/>
                          <a:cs typeface="+mn-cs"/>
                        </a:rPr>
                        <a:t>2025: 66 + 8 meses</a:t>
                      </a:r>
                      <a:endParaRPr lang="es-ES" sz="1600" b="0" kern="1200" dirty="0">
                        <a:solidFill>
                          <a:schemeClr val="dk1"/>
                        </a:solidFill>
                        <a:effectLst/>
                        <a:latin typeface="+mn-lt"/>
                        <a:ea typeface="+mn-ea"/>
                        <a:cs typeface="+mn-cs"/>
                      </a:endParaRPr>
                    </a:p>
                    <a:p>
                      <a:pPr marL="0" algn="l" defTabSz="914400" rtl="0" eaLnBrk="1" latinLnBrk="0" hangingPunct="1">
                        <a:lnSpc>
                          <a:spcPct val="107000"/>
                        </a:lnSpc>
                        <a:spcAft>
                          <a:spcPts val="0"/>
                        </a:spcAft>
                        <a:tabLst>
                          <a:tab pos="1897380" algn="l"/>
                        </a:tabLst>
                      </a:pPr>
                      <a:r>
                        <a:rPr lang="es-ES_tradnl" sz="1600" b="0" kern="1200" dirty="0">
                          <a:solidFill>
                            <a:schemeClr val="dk1"/>
                          </a:solidFill>
                          <a:effectLst/>
                          <a:latin typeface="+mn-lt"/>
                          <a:ea typeface="+mn-ea"/>
                          <a:cs typeface="+mn-cs"/>
                        </a:rPr>
                        <a:t>2026: 66 +10 meses</a:t>
                      </a:r>
                      <a:endParaRPr lang="es-ES" sz="1600" b="0" kern="1200" dirty="0">
                        <a:solidFill>
                          <a:schemeClr val="dk1"/>
                        </a:solidFill>
                        <a:effectLst/>
                        <a:latin typeface="+mn-lt"/>
                        <a:ea typeface="+mn-ea"/>
                        <a:cs typeface="+mn-cs"/>
                      </a:endParaRPr>
                    </a:p>
                    <a:p>
                      <a:pPr marL="0" algn="l" defTabSz="914400" rtl="0" eaLnBrk="1" latinLnBrk="0" hangingPunct="1">
                        <a:lnSpc>
                          <a:spcPct val="107000"/>
                        </a:lnSpc>
                        <a:spcAft>
                          <a:spcPts val="0"/>
                        </a:spcAft>
                        <a:tabLst>
                          <a:tab pos="1897380" algn="l"/>
                        </a:tabLst>
                      </a:pPr>
                      <a:r>
                        <a:rPr lang="es-ES_tradnl" sz="1600" b="0" kern="1200" dirty="0">
                          <a:solidFill>
                            <a:schemeClr val="dk1"/>
                          </a:solidFill>
                          <a:effectLst/>
                          <a:latin typeface="+mn-lt"/>
                          <a:ea typeface="+mn-ea"/>
                          <a:cs typeface="+mn-cs"/>
                        </a:rPr>
                        <a:t>2027: 67 años</a:t>
                      </a:r>
                      <a:endParaRPr lang="es-ES" sz="1600" b="0" kern="1200" dirty="0">
                        <a:solidFill>
                          <a:schemeClr val="dk1"/>
                        </a:solidFill>
                        <a:effectLst/>
                        <a:latin typeface="+mn-lt"/>
                        <a:ea typeface="+mn-ea"/>
                        <a:cs typeface="+mn-cs"/>
                      </a:endParaRPr>
                    </a:p>
                    <a:p>
                      <a:pPr marL="0" algn="l" defTabSz="914400" rtl="0" eaLnBrk="1" latinLnBrk="0" hangingPunct="1">
                        <a:lnSpc>
                          <a:spcPct val="107000"/>
                        </a:lnSpc>
                        <a:spcAft>
                          <a:spcPts val="0"/>
                        </a:spcAft>
                        <a:tabLst>
                          <a:tab pos="1897380" algn="l"/>
                        </a:tabLst>
                      </a:pPr>
                      <a:r>
                        <a:rPr lang="es-ES_tradnl" sz="1600" b="0" kern="1200" dirty="0">
                          <a:solidFill>
                            <a:schemeClr val="dk1"/>
                          </a:solidFill>
                          <a:effectLst/>
                          <a:latin typeface="+mn-lt"/>
                          <a:ea typeface="+mn-ea"/>
                          <a:cs typeface="+mn-cs"/>
                        </a:rPr>
                        <a:t>No obstante, los que en 2026 hayan cotizado 38 años y 3 meses y en 2027 38 años y 6 meses podrán jubilarse a los 65 años y con el 100% de la pensión.</a:t>
                      </a:r>
                      <a:endParaRPr lang="es-ES" sz="1600" b="0" kern="1200" dirty="0">
                        <a:solidFill>
                          <a:schemeClr val="dk1"/>
                        </a:solidFill>
                        <a:effectLst/>
                        <a:latin typeface="+mn-lt"/>
                        <a:ea typeface="+mn-ea"/>
                        <a:cs typeface="+mn-cs"/>
                      </a:endParaRPr>
                    </a:p>
                  </a:txBody>
                  <a:tcPr marL="53204" marR="53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436682245"/>
                  </a:ext>
                </a:extLst>
              </a:tr>
              <a:tr h="897435">
                <a:tc>
                  <a:txBody>
                    <a:bodyPr/>
                    <a:lstStyle/>
                    <a:p>
                      <a:pPr>
                        <a:lnSpc>
                          <a:spcPct val="107000"/>
                        </a:lnSpc>
                        <a:spcAft>
                          <a:spcPts val="0"/>
                        </a:spcAft>
                        <a:tabLst>
                          <a:tab pos="1897380" algn="l"/>
                        </a:tabLst>
                      </a:pPr>
                      <a:r>
                        <a:rPr lang="es-ES_tradnl" sz="1600" b="1" dirty="0">
                          <a:solidFill>
                            <a:schemeClr val="tx1"/>
                          </a:solidFill>
                          <a:effectLst/>
                        </a:rPr>
                        <a:t>Tener cotizados quince años </a:t>
                      </a:r>
                      <a:endParaRPr lang="es-E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4" marR="53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tabLst>
                          <a:tab pos="1897380" algn="l"/>
                        </a:tabLst>
                      </a:pPr>
                      <a:r>
                        <a:rPr lang="es-ES_tradnl" sz="1600" dirty="0">
                          <a:effectLst/>
                        </a:rPr>
                        <a:t>(sin incluir los «días cuota», correspondientes a las pagas extra cotizadas). Al menos dos años deben estar comprendidos en los 15 inmediatamente anteriores a la fecha de jubilación. Los 15 años de cotización pasan a ser 25 para el cálculo de la jubilación.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204" marR="53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5087097"/>
                  </a:ext>
                </a:extLst>
              </a:tr>
            </a:tbl>
          </a:graphicData>
        </a:graphic>
      </p:graphicFrame>
    </p:spTree>
    <p:extLst>
      <p:ext uri="{BB962C8B-B14F-4D97-AF65-F5344CB8AC3E}">
        <p14:creationId xmlns:p14="http://schemas.microsoft.com/office/powerpoint/2010/main" val="334546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5" y="1075765"/>
            <a:ext cx="11966531" cy="5145741"/>
          </a:xfrm>
        </p:spPr>
        <p:txBody>
          <a:bodyPr>
            <a:normAutofit fontScale="25000" lnSpcReduction="20000"/>
          </a:bodyPr>
          <a:lstStyle/>
          <a:p>
            <a:pPr algn="just"/>
            <a:r>
              <a:rPr lang="es-ES" sz="12800" dirty="0">
                <a:solidFill>
                  <a:schemeClr val="dk1"/>
                </a:solidFill>
              </a:rPr>
              <a:t>En determinados casos, se permiten:</a:t>
            </a:r>
          </a:p>
          <a:p>
            <a:pPr algn="just">
              <a:buFont typeface="Wingdings" panose="05000000000000000000" pitchFamily="2" charset="2"/>
              <a:buChar char="v"/>
            </a:pPr>
            <a:r>
              <a:rPr lang="es-ES" sz="12800" b="1" dirty="0">
                <a:solidFill>
                  <a:schemeClr val="dk1"/>
                </a:solidFill>
              </a:rPr>
              <a:t>Jubilación anticipada</a:t>
            </a:r>
            <a:r>
              <a:rPr lang="es-ES" sz="12800" dirty="0">
                <a:solidFill>
                  <a:schemeClr val="dk1"/>
                </a:solidFill>
              </a:rPr>
              <a:t>. Solo en determinados casos, (60 años o más afiliados al mutualismo laboral con anterioridad al 1 de enero de 1967).</a:t>
            </a:r>
          </a:p>
          <a:p>
            <a:pPr algn="just">
              <a:buFont typeface="Wingdings" panose="05000000000000000000" pitchFamily="2" charset="2"/>
              <a:buChar char="v"/>
            </a:pPr>
            <a:r>
              <a:rPr lang="es-ES" sz="12800" b="1" dirty="0">
                <a:solidFill>
                  <a:schemeClr val="dk1"/>
                </a:solidFill>
              </a:rPr>
              <a:t>Jubilación parcial</a:t>
            </a:r>
            <a:r>
              <a:rPr lang="es-ES" sz="12800" dirty="0">
                <a:solidFill>
                  <a:schemeClr val="dk1"/>
                </a:solidFill>
              </a:rPr>
              <a:t>. Se admite en dos casos diferenciados según la edad del jubilado:</a:t>
            </a:r>
          </a:p>
          <a:p>
            <a:pPr lvl="1" algn="just">
              <a:buFont typeface="Wingdings" panose="05000000000000000000" pitchFamily="2" charset="2"/>
              <a:buChar char="§"/>
            </a:pPr>
            <a:r>
              <a:rPr lang="es-ES" sz="12800" b="1" dirty="0">
                <a:solidFill>
                  <a:schemeClr val="dk1"/>
                </a:solidFill>
              </a:rPr>
              <a:t>Jubilación parcial con 65 años</a:t>
            </a:r>
            <a:r>
              <a:rPr lang="es-ES" sz="12800" dirty="0">
                <a:solidFill>
                  <a:schemeClr val="dk1"/>
                </a:solidFill>
              </a:rPr>
              <a:t>: se admite con o sin contrato de relevo a partir de los 65 años y la reducción de la jornada de trabajo debe estar entre un 25 y un 50 %.</a:t>
            </a:r>
          </a:p>
          <a:p>
            <a:pPr lvl="1" algn="just">
              <a:buFont typeface="Wingdings" panose="05000000000000000000" pitchFamily="2" charset="2"/>
              <a:buChar char="§"/>
            </a:pPr>
            <a:r>
              <a:rPr lang="es-ES" sz="12800" b="1" dirty="0">
                <a:solidFill>
                  <a:schemeClr val="dk1"/>
                </a:solidFill>
              </a:rPr>
              <a:t>Jubilación parcial de menores de 65 años</a:t>
            </a:r>
            <a:r>
              <a:rPr lang="es-ES" sz="12800" dirty="0">
                <a:solidFill>
                  <a:schemeClr val="dk1"/>
                </a:solidFill>
              </a:rPr>
              <a:t>: solo se admite con contrato de relevo y a partir de los 60 años si son mutualistas o de los 61 años en el resto de los casos.</a:t>
            </a:r>
          </a:p>
          <a:p>
            <a:pPr marL="91440" lvl="1" indent="-91440" algn="just">
              <a:spcBef>
                <a:spcPts val="1200"/>
              </a:spcBef>
              <a:spcAft>
                <a:spcPts val="200"/>
              </a:spcAft>
              <a:buSzPct val="100000"/>
              <a:buFont typeface="Wingdings" panose="05000000000000000000" pitchFamily="2" charset="2"/>
              <a:buChar char="v"/>
            </a:pPr>
            <a:r>
              <a:rPr lang="es-ES" sz="12800" b="1" dirty="0">
                <a:solidFill>
                  <a:schemeClr val="dk1"/>
                </a:solidFill>
              </a:rPr>
              <a:t>Jubilación parcial y la flexible, </a:t>
            </a:r>
            <a:r>
              <a:rPr lang="es-ES" sz="12800" dirty="0">
                <a:solidFill>
                  <a:schemeClr val="dk1"/>
                </a:solidFill>
              </a:rPr>
              <a:t>que permite compatibilizar un trabajo a tiempo parcial con la pensión, que se reduce proporcionalmente.</a:t>
            </a:r>
          </a:p>
          <a:p>
            <a:pPr marL="201168" lvl="1" indent="0" algn="just">
              <a:buNone/>
            </a:pPr>
            <a:endParaRPr lang="es-ES" sz="12800" dirty="0">
              <a:solidFill>
                <a:schemeClr val="dk1"/>
              </a:solidFill>
            </a:endParaRPr>
          </a:p>
          <a:p>
            <a:pPr algn="ctr"/>
            <a:endParaRPr lang="es-ES" sz="3000" dirty="0">
              <a:solidFill>
                <a:schemeClr val="dk1"/>
              </a:solidFill>
            </a:endParaRPr>
          </a:p>
          <a:p>
            <a:pPr algn="ctr"/>
            <a:endParaRPr lang="es-ES" sz="9800" dirty="0">
              <a:solidFill>
                <a:schemeClr val="dk1"/>
              </a:solidFill>
            </a:endParaRPr>
          </a:p>
          <a:p>
            <a:pPr algn="just"/>
            <a:endParaRPr lang="es-ES" sz="9800" dirty="0">
              <a:solidFill>
                <a:schemeClr val="dk1"/>
              </a:solidFill>
            </a:endParaRP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4" y="0"/>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a:t>
            </a:r>
            <a:endParaRPr lang="es-ES" sz="4000" dirty="0">
              <a:solidFill>
                <a:srgbClr val="0070C0"/>
              </a:solidFill>
            </a:endParaRPr>
          </a:p>
        </p:txBody>
      </p:sp>
    </p:spTree>
    <p:extLst>
      <p:ext uri="{BB962C8B-B14F-4D97-AF65-F5344CB8AC3E}">
        <p14:creationId xmlns:p14="http://schemas.microsoft.com/office/powerpoint/2010/main" val="473727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5" y="1192306"/>
            <a:ext cx="11966531" cy="5154707"/>
          </a:xfrm>
        </p:spPr>
        <p:txBody>
          <a:bodyPr>
            <a:normAutofit fontScale="25000" lnSpcReduction="20000"/>
          </a:bodyPr>
          <a:lstStyle/>
          <a:p>
            <a:pPr algn="just"/>
            <a:r>
              <a:rPr lang="es-ES" sz="11200" b="1" dirty="0">
                <a:solidFill>
                  <a:schemeClr val="dk1"/>
                </a:solidFill>
              </a:rPr>
              <a:t>Cuantía</a:t>
            </a:r>
            <a:r>
              <a:rPr lang="es-ES" sz="11200" dirty="0">
                <a:solidFill>
                  <a:schemeClr val="dk1"/>
                </a:solidFill>
              </a:rPr>
              <a:t> de la prestación para la pensión de jubilación se calcula aplicando a la base reguladora un porcentaje que varía según el número de años cotizados por la persona trabajadora.</a:t>
            </a:r>
          </a:p>
          <a:p>
            <a:pPr algn="just"/>
            <a:r>
              <a:rPr lang="es-ES" sz="11200" dirty="0">
                <a:solidFill>
                  <a:schemeClr val="dk1"/>
                </a:solidFill>
              </a:rPr>
              <a:t>La </a:t>
            </a:r>
            <a:r>
              <a:rPr lang="es-ES" sz="11200" b="1" dirty="0">
                <a:solidFill>
                  <a:schemeClr val="dk1"/>
                </a:solidFill>
                <a:hlinkClick r:id="rId2"/>
              </a:rPr>
              <a:t>base reguladora</a:t>
            </a:r>
            <a:r>
              <a:rPr lang="es-ES" sz="11200" b="1" dirty="0">
                <a:solidFill>
                  <a:schemeClr val="dk1"/>
                </a:solidFill>
              </a:rPr>
              <a:t>: </a:t>
            </a:r>
            <a:r>
              <a:rPr lang="es-ES" sz="11200" dirty="0">
                <a:solidFill>
                  <a:schemeClr val="dk1"/>
                </a:solidFill>
              </a:rPr>
              <a:t>A partir de 2026, se podrá realizar de dos maneras. La propia Seguridad Social aplicará de oficio la que resulte más beneficiosa:</a:t>
            </a:r>
          </a:p>
          <a:p>
            <a:pPr algn="just">
              <a:buFont typeface="Wingdings" panose="05000000000000000000" pitchFamily="2" charset="2"/>
              <a:buChar char="v"/>
            </a:pPr>
            <a:r>
              <a:rPr lang="es-ES" sz="11200" dirty="0">
                <a:solidFill>
                  <a:schemeClr val="dk1"/>
                </a:solidFill>
              </a:rPr>
              <a:t>Se divide entre 350 meses la suma de las bases de cotización de los últimos 25 años (300 meses) anteriores a la jubilación.</a:t>
            </a:r>
          </a:p>
          <a:p>
            <a:pPr algn="just">
              <a:buFont typeface="Wingdings" panose="05000000000000000000" pitchFamily="2" charset="2"/>
              <a:buChar char="v"/>
            </a:pPr>
            <a:endParaRPr lang="es-ES" sz="11200" dirty="0">
              <a:solidFill>
                <a:schemeClr val="dk1"/>
              </a:solidFill>
            </a:endParaRPr>
          </a:p>
          <a:p>
            <a:pPr algn="just">
              <a:buFont typeface="Wingdings" panose="05000000000000000000" pitchFamily="2" charset="2"/>
              <a:buChar char="v"/>
            </a:pPr>
            <a:endParaRPr lang="es-ES" sz="11200" dirty="0">
              <a:solidFill>
                <a:schemeClr val="dk1"/>
              </a:solidFill>
            </a:endParaRPr>
          </a:p>
          <a:p>
            <a:pPr algn="just">
              <a:buFont typeface="Wingdings" panose="05000000000000000000" pitchFamily="2" charset="2"/>
              <a:buChar char="v"/>
            </a:pPr>
            <a:r>
              <a:rPr lang="es-ES" sz="11200" dirty="0">
                <a:solidFill>
                  <a:schemeClr val="dk1"/>
                </a:solidFill>
              </a:rPr>
              <a:t>Se eligen las 302 bases de cotización de mayor importe de los 304 meses anteriores a la jubilación, se suman y se dividen entre 352,33. Este sistema de cálculo irá evolucionando progresivamente hasta considerar los mejores 27 años de cotización de entre los 29 años anteriores a la jubilación en 2037 y años sucesivos.</a:t>
            </a:r>
          </a:p>
          <a:p>
            <a:pPr algn="just"/>
            <a:endParaRPr lang="es-ES" sz="9800" dirty="0">
              <a:solidFill>
                <a:schemeClr val="dk1"/>
              </a:solidFill>
            </a:endParaRP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a:t>
            </a:r>
            <a:endParaRPr lang="es-ES" sz="4000" dirty="0">
              <a:solidFill>
                <a:srgbClr val="0070C0"/>
              </a:solidFill>
            </a:endParaRPr>
          </a:p>
        </p:txBody>
      </p:sp>
      <p:pic>
        <p:nvPicPr>
          <p:cNvPr id="6" name="Imagen 5">
            <a:extLst>
              <a:ext uri="{FF2B5EF4-FFF2-40B4-BE49-F238E27FC236}">
                <a16:creationId xmlns:a16="http://schemas.microsoft.com/office/drawing/2014/main" id="{C6124F56-1946-4D03-83AF-0458DE8E5C88}"/>
              </a:ext>
            </a:extLst>
          </p:cNvPr>
          <p:cNvPicPr>
            <a:picLocks noChangeAspect="1"/>
          </p:cNvPicPr>
          <p:nvPr/>
        </p:nvPicPr>
        <p:blipFill>
          <a:blip r:embed="rId3"/>
          <a:stretch>
            <a:fillRect/>
          </a:stretch>
        </p:blipFill>
        <p:spPr>
          <a:xfrm>
            <a:off x="3761117" y="3769659"/>
            <a:ext cx="5546785" cy="793630"/>
          </a:xfrm>
          <a:prstGeom prst="rect">
            <a:avLst/>
          </a:prstGeom>
        </p:spPr>
      </p:pic>
    </p:spTree>
    <p:extLst>
      <p:ext uri="{BB962C8B-B14F-4D97-AF65-F5344CB8AC3E}">
        <p14:creationId xmlns:p14="http://schemas.microsoft.com/office/powerpoint/2010/main" val="2565879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5" y="1192306"/>
            <a:ext cx="11966531" cy="5154707"/>
          </a:xfrm>
        </p:spPr>
        <p:txBody>
          <a:bodyPr>
            <a:normAutofit fontScale="25000" lnSpcReduction="20000"/>
          </a:bodyPr>
          <a:lstStyle/>
          <a:p>
            <a:r>
              <a:rPr lang="es-ES" sz="9600" b="1" dirty="0"/>
              <a:t>Método para hacer el cálculo de la pensión de jubilación</a:t>
            </a:r>
            <a:r>
              <a:rPr lang="es-ES" sz="9600" dirty="0"/>
              <a:t>:</a:t>
            </a:r>
          </a:p>
          <a:p>
            <a:endParaRPr lang="es-ES" sz="9800" dirty="0">
              <a:solidFill>
                <a:schemeClr val="dk1"/>
              </a:solidFill>
            </a:endParaRPr>
          </a:p>
          <a:p>
            <a:pPr algn="ctr"/>
            <a:endParaRPr lang="es-ES" sz="9600" b="1" dirty="0">
              <a:solidFill>
                <a:schemeClr val="dk1"/>
              </a:solidFill>
            </a:endParaRPr>
          </a:p>
          <a:p>
            <a:pPr algn="just"/>
            <a:endParaRPr lang="es-ES" sz="9600" b="1" dirty="0">
              <a:solidFill>
                <a:schemeClr val="dk1"/>
              </a:solidFill>
            </a:endParaRPr>
          </a:p>
          <a:p>
            <a:pPr algn="just"/>
            <a:endParaRPr lang="es-ES" sz="9600" b="1" dirty="0">
              <a:solidFill>
                <a:schemeClr val="dk1"/>
              </a:solidFill>
            </a:endParaRPr>
          </a:p>
          <a:p>
            <a:pPr algn="just"/>
            <a:endParaRPr lang="es-ES" sz="9600" b="1" dirty="0">
              <a:solidFill>
                <a:schemeClr val="dk1"/>
              </a:solidFill>
            </a:endParaRPr>
          </a:p>
          <a:p>
            <a:pPr algn="just"/>
            <a:endParaRPr lang="es-ES" sz="9600" b="1" dirty="0">
              <a:solidFill>
                <a:schemeClr val="dk1"/>
              </a:solidFill>
            </a:endParaRPr>
          </a:p>
          <a:p>
            <a:pPr algn="just"/>
            <a:endParaRPr lang="es-ES" sz="9600" b="1" dirty="0">
              <a:solidFill>
                <a:schemeClr val="dk1"/>
              </a:solidFill>
            </a:endParaRPr>
          </a:p>
          <a:p>
            <a:pPr algn="just"/>
            <a:r>
              <a:rPr lang="es-ES" sz="9600" b="1" dirty="0">
                <a:solidFill>
                  <a:schemeClr val="dk1"/>
                </a:solidFill>
              </a:rPr>
              <a:t>Porcentaje adicional</a:t>
            </a:r>
            <a:r>
              <a:rPr lang="es-ES" sz="9600" dirty="0">
                <a:solidFill>
                  <a:schemeClr val="dk1"/>
                </a:solidFill>
              </a:rPr>
              <a:t>: Cuando se acceda a la pensión de jubilación a una edad superior a 65 o 67 años, si se acreditan 38,5 años cotizados se reconocerá al interesado un porcentaje adicional por cada año completo cotizado entre le fecha en que cumplió dicha edad y la del reconocimiento de la pensión, cuya cuantía estará fijada en función de los años de cotización acreditados.</a:t>
            </a:r>
          </a:p>
          <a:p>
            <a:pPr algn="just"/>
            <a:endParaRPr lang="es-ES" sz="9800" dirty="0">
              <a:solidFill>
                <a:schemeClr val="dk1"/>
              </a:solidFill>
            </a:endParaRP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a:t>
            </a:r>
            <a:endParaRPr lang="es-ES" sz="4000" dirty="0">
              <a:solidFill>
                <a:srgbClr val="0070C0"/>
              </a:solidFill>
            </a:endParaRPr>
          </a:p>
        </p:txBody>
      </p:sp>
      <p:graphicFrame>
        <p:nvGraphicFramePr>
          <p:cNvPr id="5" name="Tabla 4">
            <a:extLst>
              <a:ext uri="{FF2B5EF4-FFF2-40B4-BE49-F238E27FC236}">
                <a16:creationId xmlns:a16="http://schemas.microsoft.com/office/drawing/2014/main" id="{B66A9E36-53BB-4224-9CD1-DE98BCB28264}"/>
              </a:ext>
            </a:extLst>
          </p:cNvPr>
          <p:cNvGraphicFramePr>
            <a:graphicFrameLocks noGrp="1"/>
          </p:cNvGraphicFramePr>
          <p:nvPr>
            <p:extLst>
              <p:ext uri="{D42A27DB-BD31-4B8C-83A1-F6EECF244321}">
                <p14:modId xmlns:p14="http://schemas.microsoft.com/office/powerpoint/2010/main" val="112349248"/>
              </p:ext>
            </p:extLst>
          </p:nvPr>
        </p:nvGraphicFramePr>
        <p:xfrm>
          <a:off x="331694" y="1694329"/>
          <a:ext cx="11663082" cy="2926080"/>
        </p:xfrm>
        <a:graphic>
          <a:graphicData uri="http://schemas.openxmlformats.org/drawingml/2006/table">
            <a:tbl>
              <a:tblPr>
                <a:tableStyleId>{5C22544A-7EE6-4342-B048-85BDC9FD1C3A}</a:tableStyleId>
              </a:tblPr>
              <a:tblGrid>
                <a:gridCol w="3168710">
                  <a:extLst>
                    <a:ext uri="{9D8B030D-6E8A-4147-A177-3AD203B41FA5}">
                      <a16:colId xmlns:a16="http://schemas.microsoft.com/office/drawing/2014/main" val="3261289651"/>
                    </a:ext>
                  </a:extLst>
                </a:gridCol>
                <a:gridCol w="8494372">
                  <a:extLst>
                    <a:ext uri="{9D8B030D-6E8A-4147-A177-3AD203B41FA5}">
                      <a16:colId xmlns:a16="http://schemas.microsoft.com/office/drawing/2014/main" val="741152013"/>
                    </a:ext>
                  </a:extLst>
                </a:gridCol>
              </a:tblGrid>
              <a:tr h="2411506">
                <a:tc>
                  <a:txBody>
                    <a:bodyPr/>
                    <a:lstStyle/>
                    <a:p>
                      <a:pPr marL="72000" algn="ctr">
                        <a:lnSpc>
                          <a:spcPct val="100000"/>
                        </a:lnSpc>
                        <a:spcAft>
                          <a:spcPts val="0"/>
                        </a:spcAft>
                      </a:pPr>
                      <a:r>
                        <a:rPr lang="es-ES_tradnl" sz="2400" b="1" dirty="0">
                          <a:effectLst/>
                        </a:rPr>
                        <a:t>Porcentaje a aplicar 2026</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just">
                        <a:lnSpc>
                          <a:spcPct val="100000"/>
                        </a:lnSpc>
                        <a:spcAft>
                          <a:spcPts val="0"/>
                        </a:spcAft>
                      </a:pPr>
                      <a:r>
                        <a:rPr lang="es-ES" sz="2400" dirty="0">
                          <a:effectLst/>
                        </a:rPr>
                        <a:t>El método para calcular la pensión de jubilación implica aplicar a la base reguladora un porcentaje en función de los años cotizados:</a:t>
                      </a:r>
                    </a:p>
                    <a:p>
                      <a:pPr marL="414900" indent="-342900" algn="just">
                        <a:lnSpc>
                          <a:spcPct val="100000"/>
                        </a:lnSpc>
                        <a:spcAft>
                          <a:spcPts val="0"/>
                        </a:spcAft>
                        <a:buFont typeface="Wingdings" panose="05000000000000000000" pitchFamily="2" charset="2"/>
                        <a:buChar char="ü"/>
                      </a:pPr>
                      <a:r>
                        <a:rPr lang="es-ES" sz="2400" dirty="0">
                          <a:effectLst/>
                        </a:rPr>
                        <a:t>50% de la base reguladora por los primeros 15 años (que da derecho a la pensión mínima).</a:t>
                      </a:r>
                    </a:p>
                    <a:p>
                      <a:pPr marL="414900" indent="-342900" algn="just">
                        <a:lnSpc>
                          <a:spcPct val="100000"/>
                        </a:lnSpc>
                        <a:spcAft>
                          <a:spcPts val="0"/>
                        </a:spcAft>
                        <a:buFont typeface="Wingdings" panose="05000000000000000000" pitchFamily="2" charset="2"/>
                        <a:buChar char="ü"/>
                      </a:pPr>
                      <a:r>
                        <a:rPr lang="es-ES" sz="2400" dirty="0">
                          <a:effectLst/>
                        </a:rPr>
                        <a:t>A partir del 16º año cotizado, entre los meses 1 y 49 el porcentaje a aplicar es del 0,21%.</a:t>
                      </a:r>
                    </a:p>
                    <a:p>
                      <a:pPr marL="414900" indent="-342900" algn="just">
                        <a:lnSpc>
                          <a:spcPct val="100000"/>
                        </a:lnSpc>
                        <a:spcAft>
                          <a:spcPts val="0"/>
                        </a:spcAft>
                        <a:buFont typeface="Wingdings" panose="05000000000000000000" pitchFamily="2" charset="2"/>
                        <a:buChar char="ü"/>
                      </a:pPr>
                      <a:r>
                        <a:rPr lang="es-ES" sz="2400" dirty="0">
                          <a:effectLst/>
                        </a:rPr>
                        <a:t>Del 0,19% por cada uno de los siguientes 209. </a:t>
                      </a:r>
                    </a:p>
                    <a:p>
                      <a:pPr marL="72000" indent="0" algn="just">
                        <a:lnSpc>
                          <a:spcPct val="100000"/>
                        </a:lnSpc>
                        <a:spcAft>
                          <a:spcPts val="0"/>
                        </a:spcAft>
                        <a:buFont typeface="Wingdings" panose="05000000000000000000" pitchFamily="2" charset="2"/>
                        <a:buNone/>
                      </a:pPr>
                      <a:r>
                        <a:rPr lang="es-ES" sz="2400" kern="1200" dirty="0">
                          <a:solidFill>
                            <a:schemeClr val="dk1"/>
                          </a:solidFill>
                          <a:effectLst/>
                          <a:latin typeface="+mn-lt"/>
                          <a:ea typeface="+mn-ea"/>
                          <a:cs typeface="+mn-cs"/>
                        </a:rPr>
                        <a:t>Sin que el porcentaje aplicable a la base reguladora supere el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4924494"/>
                  </a:ext>
                </a:extLst>
              </a:tr>
            </a:tbl>
          </a:graphicData>
        </a:graphic>
      </p:graphicFrame>
    </p:spTree>
    <p:extLst>
      <p:ext uri="{BB962C8B-B14F-4D97-AF65-F5344CB8AC3E}">
        <p14:creationId xmlns:p14="http://schemas.microsoft.com/office/powerpoint/2010/main" val="3449559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93045" y="1192306"/>
            <a:ext cx="11886220" cy="5109492"/>
          </a:xfrm>
        </p:spPr>
        <p:txBody>
          <a:bodyPr>
            <a:normAutofit fontScale="25000" lnSpcReduction="20000"/>
          </a:bodyPr>
          <a:lstStyle/>
          <a:p>
            <a:r>
              <a:rPr lang="es-ES" sz="9600" b="1" dirty="0"/>
              <a:t>Método para hacer el cálculo de la pensión de jubilación</a:t>
            </a:r>
            <a:r>
              <a:rPr lang="es-ES" sz="9600" dirty="0"/>
              <a:t>:</a:t>
            </a:r>
          </a:p>
          <a:p>
            <a:pPr algn="ctr"/>
            <a:endParaRPr lang="es-ES" sz="9600" dirty="0"/>
          </a:p>
          <a:p>
            <a:endParaRPr lang="es-ES" sz="9800" dirty="0">
              <a:solidFill>
                <a:schemeClr val="dk1"/>
              </a:solidFill>
            </a:endParaRPr>
          </a:p>
          <a:p>
            <a:pPr algn="ctr"/>
            <a:endParaRPr lang="es-ES" sz="9600" b="1" dirty="0">
              <a:solidFill>
                <a:schemeClr val="dk1"/>
              </a:solidFill>
            </a:endParaRPr>
          </a:p>
          <a:p>
            <a:pPr algn="just"/>
            <a:endParaRPr lang="es-ES" sz="9600" b="1" dirty="0">
              <a:solidFill>
                <a:schemeClr val="dk1"/>
              </a:solidFill>
            </a:endParaRPr>
          </a:p>
          <a:p>
            <a:pPr algn="just"/>
            <a:endParaRPr lang="es-ES" sz="9600" b="1" dirty="0">
              <a:solidFill>
                <a:schemeClr val="dk1"/>
              </a:solidFill>
            </a:endParaRPr>
          </a:p>
          <a:p>
            <a:pPr algn="just"/>
            <a:endParaRPr lang="es-ES" sz="9600" b="1" dirty="0">
              <a:solidFill>
                <a:schemeClr val="dk1"/>
              </a:solidFill>
            </a:endParaRPr>
          </a:p>
          <a:p>
            <a:pPr algn="just"/>
            <a:endParaRPr lang="es-ES" sz="9600" b="1" dirty="0">
              <a:solidFill>
                <a:schemeClr val="dk1"/>
              </a:solidFill>
            </a:endParaRPr>
          </a:p>
          <a:p>
            <a:pPr algn="just"/>
            <a:endParaRPr lang="es-ES" sz="9600" b="1" dirty="0">
              <a:solidFill>
                <a:schemeClr val="dk1"/>
              </a:solidFill>
            </a:endParaRPr>
          </a:p>
          <a:p>
            <a:pPr algn="just"/>
            <a:endParaRPr lang="es-ES" sz="9800" dirty="0">
              <a:solidFill>
                <a:schemeClr val="dk1"/>
              </a:solidFill>
            </a:endParaRPr>
          </a:p>
          <a:p>
            <a:pPr algn="just"/>
            <a:r>
              <a:rPr lang="es-ES" sz="2400" dirty="0">
                <a:solidFill>
                  <a:schemeClr val="dk1"/>
                </a:solidFill>
              </a:rPr>
              <a:t> </a:t>
            </a: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a:t>
            </a:r>
            <a:endParaRPr lang="es-ES" sz="4000" dirty="0">
              <a:solidFill>
                <a:srgbClr val="0070C0"/>
              </a:solidFill>
            </a:endParaRPr>
          </a:p>
        </p:txBody>
      </p:sp>
      <p:pic>
        <p:nvPicPr>
          <p:cNvPr id="2050" name="Picture 2" descr="https://www.bbvamijubilacion.es/wp-content/uploads/2025/09/Porcentajes-aplicados-en-cada-ano-de-acceso-la-jubilacion-hasta-2027-y-a-partir-de-2027.png">
            <a:extLst>
              <a:ext uri="{FF2B5EF4-FFF2-40B4-BE49-F238E27FC236}">
                <a16:creationId xmlns:a16="http://schemas.microsoft.com/office/drawing/2014/main" id="{C95CF090-921F-4B98-8DC5-75AFAB488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73" y="1619250"/>
            <a:ext cx="10768482"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763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4" y="1071281"/>
            <a:ext cx="11966531" cy="5239871"/>
          </a:xfrm>
        </p:spPr>
        <p:txBody>
          <a:bodyPr>
            <a:noAutofit/>
          </a:bodyPr>
          <a:lstStyle/>
          <a:p>
            <a:pPr algn="just"/>
            <a:r>
              <a:rPr lang="es-ES" sz="3200" b="1" dirty="0">
                <a:solidFill>
                  <a:schemeClr val="dk1"/>
                </a:solidFill>
              </a:rPr>
              <a:t>Complemento a las pensiones </a:t>
            </a:r>
            <a:r>
              <a:rPr lang="es-ES" sz="3200" dirty="0">
                <a:solidFill>
                  <a:schemeClr val="dk1"/>
                </a:solidFill>
              </a:rPr>
              <a:t>dirigido a la reducción de la brecha de género (Real Decreto-Ley 3/2021, de 2 de febrero): Con efectos de 4 de febrero de 2021 se sustituye el «complemento por aportación demográfica a la Seguridad Social en las pensiones contributivas de jubilación, viudedad e Incapacidad permanente», por un nuevo complemento dirigido a la reducción de la brecha de género.</a:t>
            </a:r>
          </a:p>
          <a:p>
            <a:pPr algn="just">
              <a:buFont typeface="Wingdings" panose="05000000000000000000" pitchFamily="2" charset="2"/>
              <a:buChar char="§"/>
            </a:pPr>
            <a:r>
              <a:rPr lang="es-ES" sz="3200" dirty="0">
                <a:solidFill>
                  <a:schemeClr val="dk1"/>
                </a:solidFill>
              </a:rPr>
              <a:t>Se concederá a cualquiera de los dos progenitores que más perjudicado se haya visto en su carrera laboral.</a:t>
            </a:r>
          </a:p>
          <a:p>
            <a:pPr algn="just">
              <a:buFont typeface="Wingdings" panose="05000000000000000000" pitchFamily="2" charset="2"/>
              <a:buChar char="§"/>
            </a:pPr>
            <a:r>
              <a:rPr lang="es-ES" sz="3200" dirty="0">
                <a:solidFill>
                  <a:schemeClr val="dk1"/>
                </a:solidFill>
              </a:rPr>
              <a:t>En los supuestos de que ninguno de los dos padres viera perjudicada su carrera de cotización, el complemento será reconocido a la madre o al progenitor con menor pensión en el caso de las parejas del mismo sexo.</a:t>
            </a:r>
          </a:p>
          <a:p>
            <a:pPr algn="ctr"/>
            <a:endParaRPr lang="es-ES" sz="3200" dirty="0">
              <a:solidFill>
                <a:schemeClr val="dk1"/>
              </a:solidFill>
            </a:endParaRPr>
          </a:p>
          <a:p>
            <a:pPr algn="just"/>
            <a:endParaRPr lang="es-ES" sz="3200" dirty="0">
              <a:solidFill>
                <a:schemeClr val="dk1"/>
              </a:solidFill>
            </a:endParaRPr>
          </a:p>
          <a:p>
            <a:pPr algn="just"/>
            <a:r>
              <a:rPr lang="es-ES" sz="3200" dirty="0">
                <a:solidFill>
                  <a:schemeClr val="dk1"/>
                </a:solidFill>
              </a:rPr>
              <a:t> </a:t>
            </a:r>
          </a:p>
          <a:p>
            <a:pPr algn="just"/>
            <a:endParaRPr lang="es-ES" sz="32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a:t>
            </a:r>
            <a:endParaRPr lang="es-ES" sz="4000" dirty="0">
              <a:solidFill>
                <a:srgbClr val="0070C0"/>
              </a:solidFill>
            </a:endParaRPr>
          </a:p>
        </p:txBody>
      </p:sp>
    </p:spTree>
    <p:extLst>
      <p:ext uri="{BB962C8B-B14F-4D97-AF65-F5344CB8AC3E}">
        <p14:creationId xmlns:p14="http://schemas.microsoft.com/office/powerpoint/2010/main" val="70275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03678" y="1460759"/>
            <a:ext cx="11912600" cy="4797584"/>
          </a:xfrm>
        </p:spPr>
        <p:txBody>
          <a:bodyPr>
            <a:normAutofit/>
          </a:bodyPr>
          <a:lstStyle/>
          <a:p>
            <a:pPr algn="just"/>
            <a:r>
              <a:rPr lang="es-ES" sz="2400" dirty="0">
                <a:solidFill>
                  <a:schemeClr val="dk1"/>
                </a:solidFill>
              </a:rPr>
              <a:t>La </a:t>
            </a:r>
            <a:r>
              <a:rPr lang="es-ES" sz="2400" b="1" dirty="0">
                <a:solidFill>
                  <a:schemeClr val="dk1"/>
                </a:solidFill>
              </a:rPr>
              <a:t>acción protectora </a:t>
            </a:r>
            <a:r>
              <a:rPr lang="es-ES" sz="2400" dirty="0">
                <a:solidFill>
                  <a:schemeClr val="dk1"/>
                </a:solidFill>
              </a:rPr>
              <a:t>de la Seguridad Social garantiza a las personas trabajadoras comprendidas dentro de su campo de aplicación, y a los familiares o asimilados que estén a su cargo, las prestaciones siguientes:</a:t>
            </a:r>
          </a:p>
          <a:p>
            <a:pPr algn="ctr"/>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Acción protectora</a:t>
            </a:r>
            <a:endParaRPr lang="es-ES" sz="4000" dirty="0">
              <a:solidFill>
                <a:srgbClr val="0070C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244493197"/>
              </p:ext>
            </p:extLst>
          </p:nvPr>
        </p:nvGraphicFramePr>
        <p:xfrm>
          <a:off x="307571" y="2784764"/>
          <a:ext cx="11504814" cy="2879357"/>
        </p:xfrm>
        <a:graphic>
          <a:graphicData uri="http://schemas.openxmlformats.org/drawingml/2006/table">
            <a:tbl>
              <a:tblPr>
                <a:tableStyleId>{5C22544A-7EE6-4342-B048-85BDC9FD1C3A}</a:tableStyleId>
              </a:tblPr>
              <a:tblGrid>
                <a:gridCol w="2783857">
                  <a:extLst>
                    <a:ext uri="{9D8B030D-6E8A-4147-A177-3AD203B41FA5}">
                      <a16:colId xmlns:a16="http://schemas.microsoft.com/office/drawing/2014/main" val="923325700"/>
                    </a:ext>
                  </a:extLst>
                </a:gridCol>
                <a:gridCol w="8720957">
                  <a:extLst>
                    <a:ext uri="{9D8B030D-6E8A-4147-A177-3AD203B41FA5}">
                      <a16:colId xmlns:a16="http://schemas.microsoft.com/office/drawing/2014/main" val="1522139898"/>
                    </a:ext>
                  </a:extLst>
                </a:gridCol>
              </a:tblGrid>
              <a:tr h="527237">
                <a:tc gridSpan="2">
                  <a:txBody>
                    <a:bodyPr/>
                    <a:lstStyle/>
                    <a:p>
                      <a:pPr algn="ctr">
                        <a:lnSpc>
                          <a:spcPts val="1030"/>
                        </a:lnSpc>
                        <a:spcAft>
                          <a:spcPts val="0"/>
                        </a:spcAft>
                      </a:pPr>
                      <a:r>
                        <a:rPr lang="es-ES_tradnl" sz="2400" b="1" dirty="0">
                          <a:effectLst/>
                        </a:rPr>
                        <a:t>Prestaciones en especie</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ES"/>
                    </a:p>
                  </a:txBody>
                  <a:tcPr/>
                </a:tc>
                <a:extLst>
                  <a:ext uri="{0D108BD9-81ED-4DB2-BD59-A6C34878D82A}">
                    <a16:rowId xmlns:a16="http://schemas.microsoft.com/office/drawing/2014/main" val="1685390419"/>
                  </a:ext>
                </a:extLst>
              </a:tr>
              <a:tr h="1132920">
                <a:tc rowSpan="2">
                  <a:txBody>
                    <a:bodyPr/>
                    <a:lstStyle/>
                    <a:p>
                      <a:pPr marL="72000" lvl="0" indent="-144000">
                        <a:lnSpc>
                          <a:spcPct val="100000"/>
                        </a:lnSpc>
                        <a:spcAft>
                          <a:spcPts val="0"/>
                        </a:spcAft>
                        <a:buClr>
                          <a:srgbClr val="000000"/>
                        </a:buClr>
                        <a:buSzPts val="850"/>
                        <a:buFont typeface="Wingdings" panose="05000000000000000000" pitchFamily="2" charset="2"/>
                        <a:buChar char="§"/>
                        <a:tabLst>
                          <a:tab pos="67310" algn="l"/>
                        </a:tabLst>
                      </a:pPr>
                      <a:r>
                        <a:rPr lang="es-ES_tradnl" sz="2000" b="1" u="none" strike="noStrike" spc="0" dirty="0">
                          <a:effectLst/>
                        </a:rPr>
                        <a:t>Asistencia sanitaria</a:t>
                      </a:r>
                      <a:endParaRPr lang="es-ES" sz="2000" b="1" u="none" strike="noStrike" spc="0" dirty="0">
                        <a:effectLst/>
                      </a:endParaRPr>
                    </a:p>
                    <a:p>
                      <a:pPr marL="72000" lvl="0" indent="-144000">
                        <a:lnSpc>
                          <a:spcPct val="100000"/>
                        </a:lnSpc>
                        <a:spcAft>
                          <a:spcPts val="0"/>
                        </a:spcAft>
                        <a:buClr>
                          <a:srgbClr val="000000"/>
                        </a:buClr>
                        <a:buSzPts val="850"/>
                        <a:buFont typeface="Wingdings" panose="05000000000000000000" pitchFamily="2" charset="2"/>
                        <a:buChar char="§"/>
                        <a:tabLst>
                          <a:tab pos="73025" algn="l"/>
                        </a:tabLst>
                      </a:pPr>
                      <a:r>
                        <a:rPr lang="es-ES_tradnl" sz="2000" b="1" u="none" strike="noStrike" spc="0" dirty="0">
                          <a:effectLst/>
                        </a:rPr>
                        <a:t>Prestación farmacéutica</a:t>
                      </a:r>
                      <a:endParaRPr lang="es-ES" sz="2000" b="1" u="none" strike="noStrike" spc="0" dirty="0">
                        <a:effectLst/>
                      </a:endParaRPr>
                    </a:p>
                    <a:p>
                      <a:pPr marL="72000" lvl="0" indent="-144000">
                        <a:lnSpc>
                          <a:spcPct val="100000"/>
                        </a:lnSpc>
                        <a:spcAft>
                          <a:spcPts val="0"/>
                        </a:spcAft>
                        <a:buClr>
                          <a:srgbClr val="000000"/>
                        </a:buClr>
                        <a:buSzPts val="850"/>
                        <a:buFont typeface="Wingdings" panose="05000000000000000000" pitchFamily="2" charset="2"/>
                        <a:buChar char="§"/>
                        <a:tabLst>
                          <a:tab pos="67310" algn="l"/>
                        </a:tabLst>
                      </a:pPr>
                      <a:r>
                        <a:rPr lang="es-ES_tradnl" sz="2000" b="1" u="none" strike="noStrike" spc="0" dirty="0">
                          <a:effectLst/>
                        </a:rPr>
                        <a:t>Servicios sociales</a:t>
                      </a:r>
                      <a:endParaRPr lang="es-ES" sz="2000" b="1" u="none" strike="noStrike" spc="0" dirty="0">
                        <a:effectLst/>
                        <a:latin typeface="Tahoma" panose="020B0604030504040204" pitchFamily="34" charset="0"/>
                        <a:ea typeface="Calibri" panose="020F050202020403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36000">
                        <a:lnSpc>
                          <a:spcPct val="100000"/>
                        </a:lnSpc>
                        <a:spcAft>
                          <a:spcPts val="0"/>
                        </a:spcAft>
                      </a:pPr>
                      <a:r>
                        <a:rPr lang="es-ES_tradnl" sz="2000" dirty="0">
                          <a:effectLst/>
                        </a:rPr>
                        <a:t>Prestación de servicios médicos y farmacéuticos, servicios de recuperación física, prótesis y ortopedia destinados a conservar y recuperar la salud.</a:t>
                      </a:r>
                      <a:endParaRPr lang="es-ES" sz="20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2879061"/>
                  </a:ext>
                </a:extLst>
              </a:tr>
              <a:tr h="1132920">
                <a:tc vMerge="1">
                  <a:txBody>
                    <a:bodyPr/>
                    <a:lstStyle/>
                    <a:p>
                      <a:endParaRPr lang="es-ES"/>
                    </a:p>
                  </a:txBody>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es-ES_tradnl" sz="2000" dirty="0">
                          <a:effectLst/>
                        </a:rPr>
                        <a:t>Tienen derecho a la asistencia sanitaria la persona trabajadora, su cónyuge, hijos y ascendientes que convivan con ella y a su cargo. También tienen este derecho pensionistas y desempleados.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6000">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651602"/>
                  </a:ext>
                </a:extLst>
              </a:tr>
            </a:tbl>
          </a:graphicData>
        </a:graphic>
      </p:graphicFrame>
    </p:spTree>
    <p:extLst>
      <p:ext uri="{BB962C8B-B14F-4D97-AF65-F5344CB8AC3E}">
        <p14:creationId xmlns:p14="http://schemas.microsoft.com/office/powerpoint/2010/main" val="26725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4" y="1071281"/>
            <a:ext cx="11966531" cy="5239871"/>
          </a:xfrm>
        </p:spPr>
        <p:txBody>
          <a:bodyPr>
            <a:noAutofit/>
          </a:bodyPr>
          <a:lstStyle/>
          <a:p>
            <a:pPr algn="just"/>
            <a:r>
              <a:rPr lang="es-ES" sz="3200" b="1" dirty="0">
                <a:solidFill>
                  <a:schemeClr val="dk1"/>
                </a:solidFill>
              </a:rPr>
              <a:t>Complemento a las pensiones </a:t>
            </a:r>
            <a:r>
              <a:rPr lang="es-ES" sz="3200" dirty="0">
                <a:solidFill>
                  <a:schemeClr val="dk1"/>
                </a:solidFill>
              </a:rPr>
              <a:t>dirigido a la reducción de la brecha de género (Real Decreto-Ley 3/2021, de 2 de febrero):</a:t>
            </a:r>
          </a:p>
          <a:p>
            <a:pPr algn="just"/>
            <a:r>
              <a:rPr lang="es-ES" sz="3200" b="1" dirty="0">
                <a:solidFill>
                  <a:schemeClr val="dk1"/>
                </a:solidFill>
              </a:rPr>
              <a:t>Requisitos</a:t>
            </a:r>
            <a:r>
              <a:rPr lang="es-ES" sz="3200" dirty="0">
                <a:solidFill>
                  <a:schemeClr val="dk1"/>
                </a:solidFill>
              </a:rPr>
              <a:t>:</a:t>
            </a:r>
          </a:p>
          <a:p>
            <a:pPr algn="just"/>
            <a:r>
              <a:rPr lang="es-ES" sz="3200" b="1" dirty="0">
                <a:solidFill>
                  <a:schemeClr val="dk1"/>
                </a:solidFill>
              </a:rPr>
              <a:t>Accediste a tu pensión a partir del 4 de febrero de 2021.</a:t>
            </a:r>
          </a:p>
          <a:p>
            <a:pPr algn="just">
              <a:buFont typeface="Wingdings" panose="05000000000000000000" pitchFamily="2" charset="2"/>
              <a:buChar char="v"/>
            </a:pPr>
            <a:r>
              <a:rPr lang="es-ES" sz="3200" dirty="0">
                <a:solidFill>
                  <a:schemeClr val="dk1"/>
                </a:solidFill>
              </a:rPr>
              <a:t>No te han reconocido el complemento por maternidad o para la reducción de la brecha de género con anterioridad.</a:t>
            </a:r>
          </a:p>
          <a:p>
            <a:pPr algn="just">
              <a:buFont typeface="Wingdings" panose="05000000000000000000" pitchFamily="2" charset="2"/>
              <a:buChar char="v"/>
            </a:pPr>
            <a:r>
              <a:rPr lang="es-ES" sz="3200" dirty="0">
                <a:solidFill>
                  <a:schemeClr val="dk1"/>
                </a:solidFill>
              </a:rPr>
              <a:t>Has tenido al menos 1 hija o hijo a lo largo de tu vida.</a:t>
            </a:r>
          </a:p>
          <a:p>
            <a:pPr algn="just">
              <a:buFont typeface="Wingdings" panose="05000000000000000000" pitchFamily="2" charset="2"/>
              <a:buChar char="v"/>
            </a:pPr>
            <a:r>
              <a:rPr lang="es-ES" sz="3200" dirty="0">
                <a:solidFill>
                  <a:schemeClr val="dk1"/>
                </a:solidFill>
              </a:rPr>
              <a:t>La cuantía de tu pensión es inferior a la del otro progenitor.</a:t>
            </a:r>
          </a:p>
          <a:p>
            <a:pPr algn="just"/>
            <a:endParaRPr lang="es-ES" sz="3200" dirty="0">
              <a:solidFill>
                <a:schemeClr val="dk1"/>
              </a:solidFill>
            </a:endParaRPr>
          </a:p>
          <a:p>
            <a:pPr algn="just"/>
            <a:endParaRPr lang="es-ES" sz="3200" dirty="0">
              <a:solidFill>
                <a:schemeClr val="dk1"/>
              </a:solidFill>
            </a:endParaRPr>
          </a:p>
          <a:p>
            <a:pPr algn="just"/>
            <a:endParaRPr lang="es-ES" sz="3200" dirty="0">
              <a:solidFill>
                <a:schemeClr val="dk1"/>
              </a:solidFill>
            </a:endParaRPr>
          </a:p>
          <a:p>
            <a:pPr algn="just"/>
            <a:endParaRPr lang="es-ES" sz="3200" dirty="0">
              <a:solidFill>
                <a:schemeClr val="dk1"/>
              </a:solidFill>
            </a:endParaRPr>
          </a:p>
          <a:p>
            <a:pPr algn="just"/>
            <a:r>
              <a:rPr lang="es-ES" sz="3200" dirty="0">
                <a:solidFill>
                  <a:schemeClr val="dk1"/>
                </a:solidFill>
              </a:rPr>
              <a:t> </a:t>
            </a:r>
          </a:p>
          <a:p>
            <a:pPr algn="just"/>
            <a:endParaRPr lang="es-ES" sz="32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a:t>
            </a:r>
            <a:endParaRPr lang="es-ES" sz="4000" dirty="0">
              <a:solidFill>
                <a:srgbClr val="0070C0"/>
              </a:solidFill>
            </a:endParaRPr>
          </a:p>
        </p:txBody>
      </p:sp>
    </p:spTree>
    <p:extLst>
      <p:ext uri="{BB962C8B-B14F-4D97-AF65-F5344CB8AC3E}">
        <p14:creationId xmlns:p14="http://schemas.microsoft.com/office/powerpoint/2010/main" val="1693585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4" y="1071281"/>
            <a:ext cx="11966531" cy="5239871"/>
          </a:xfrm>
        </p:spPr>
        <p:txBody>
          <a:bodyPr>
            <a:noAutofit/>
          </a:bodyPr>
          <a:lstStyle/>
          <a:p>
            <a:pPr algn="just"/>
            <a:r>
              <a:rPr lang="es-ES" sz="3200" b="1" dirty="0">
                <a:solidFill>
                  <a:schemeClr val="dk1"/>
                </a:solidFill>
              </a:rPr>
              <a:t>Complemento a las pensiones </a:t>
            </a:r>
            <a:r>
              <a:rPr lang="es-ES" sz="3200" dirty="0">
                <a:solidFill>
                  <a:schemeClr val="dk1"/>
                </a:solidFill>
              </a:rPr>
              <a:t>dirigido a la reducción de la brecha de género (Real Decreto-Ley 3/2021, de 2 de febrero):</a:t>
            </a:r>
          </a:p>
          <a:p>
            <a:pPr algn="just"/>
            <a:r>
              <a:rPr lang="es-ES" sz="3200" b="1" dirty="0">
                <a:solidFill>
                  <a:schemeClr val="dk1"/>
                </a:solidFill>
              </a:rPr>
              <a:t>Requisitos</a:t>
            </a:r>
            <a:r>
              <a:rPr lang="es-ES" sz="3200" dirty="0">
                <a:solidFill>
                  <a:schemeClr val="dk1"/>
                </a:solidFill>
              </a:rPr>
              <a:t>:</a:t>
            </a:r>
          </a:p>
          <a:p>
            <a:pPr algn="just"/>
            <a:r>
              <a:rPr lang="es-ES" sz="3200" b="1" dirty="0">
                <a:solidFill>
                  <a:schemeClr val="dk1"/>
                </a:solidFill>
              </a:rPr>
              <a:t>Si accediste a tu pensión entre el 1 de enero de 2016 y el 3 de febrero de 2021.</a:t>
            </a:r>
          </a:p>
          <a:p>
            <a:pPr algn="just">
              <a:buFont typeface="Wingdings" panose="05000000000000000000" pitchFamily="2" charset="2"/>
              <a:buChar char="v"/>
            </a:pPr>
            <a:r>
              <a:rPr lang="es-ES" sz="3200" dirty="0">
                <a:solidFill>
                  <a:schemeClr val="dk1"/>
                </a:solidFill>
              </a:rPr>
              <a:t>No te han reconocido el complemento por maternidad o para la reducción de la brecha de género con anterioridad.</a:t>
            </a:r>
          </a:p>
          <a:p>
            <a:pPr algn="just">
              <a:buFont typeface="Wingdings" panose="05000000000000000000" pitchFamily="2" charset="2"/>
              <a:buChar char="v"/>
            </a:pPr>
            <a:r>
              <a:rPr lang="es-ES" sz="3200" dirty="0">
                <a:solidFill>
                  <a:schemeClr val="dk1"/>
                </a:solidFill>
              </a:rPr>
              <a:t>Haber tenido al menos 2 hijas o hijos.</a:t>
            </a:r>
          </a:p>
          <a:p>
            <a:pPr algn="just"/>
            <a:endParaRPr lang="es-ES" sz="3200" dirty="0">
              <a:solidFill>
                <a:schemeClr val="dk1"/>
              </a:solidFill>
            </a:endParaRPr>
          </a:p>
          <a:p>
            <a:pPr algn="just"/>
            <a:r>
              <a:rPr lang="es-ES" sz="3200" dirty="0">
                <a:solidFill>
                  <a:schemeClr val="dk1"/>
                </a:solidFill>
              </a:rPr>
              <a:t> </a:t>
            </a:r>
          </a:p>
          <a:p>
            <a:pPr algn="just"/>
            <a:endParaRPr lang="es-ES" sz="32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a:t>
            </a:r>
            <a:endParaRPr lang="es-ES" sz="4000" dirty="0">
              <a:solidFill>
                <a:srgbClr val="0070C0"/>
              </a:solidFill>
            </a:endParaRPr>
          </a:p>
        </p:txBody>
      </p:sp>
    </p:spTree>
    <p:extLst>
      <p:ext uri="{BB962C8B-B14F-4D97-AF65-F5344CB8AC3E}">
        <p14:creationId xmlns:p14="http://schemas.microsoft.com/office/powerpoint/2010/main" val="3363243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4" y="1071281"/>
            <a:ext cx="11966531" cy="5239871"/>
          </a:xfrm>
        </p:spPr>
        <p:txBody>
          <a:bodyPr>
            <a:noAutofit/>
          </a:bodyPr>
          <a:lstStyle/>
          <a:p>
            <a:pPr algn="just"/>
            <a:r>
              <a:rPr lang="es-ES" sz="3200" b="1" dirty="0">
                <a:solidFill>
                  <a:schemeClr val="dk1"/>
                </a:solidFill>
              </a:rPr>
              <a:t>Complemento a las pensiones </a:t>
            </a:r>
            <a:r>
              <a:rPr lang="es-ES" sz="3200" dirty="0">
                <a:solidFill>
                  <a:schemeClr val="dk1"/>
                </a:solidFill>
              </a:rPr>
              <a:t>dirigido a la reducción de la brecha de género (Real Decreto-Ley 3/2021, de 2 de febrero):</a:t>
            </a:r>
          </a:p>
          <a:p>
            <a:pPr algn="just"/>
            <a:r>
              <a:rPr lang="es-ES" sz="3200" b="1" dirty="0">
                <a:solidFill>
                  <a:schemeClr val="dk1"/>
                </a:solidFill>
              </a:rPr>
              <a:t>Cuantía: </a:t>
            </a:r>
            <a:r>
              <a:rPr lang="es-ES" sz="3200" dirty="0">
                <a:solidFill>
                  <a:schemeClr val="dk1"/>
                </a:solidFill>
              </a:rPr>
              <a:t>36,90 € al mes por cada hijo, con un máximo de 4 (14 pagas).</a:t>
            </a:r>
          </a:p>
          <a:p>
            <a:pPr algn="just"/>
            <a:r>
              <a:rPr lang="es-ES" sz="3200" b="1" dirty="0">
                <a:solidFill>
                  <a:schemeClr val="dk1"/>
                </a:solidFill>
              </a:rPr>
              <a:t>Solicitud</a:t>
            </a:r>
            <a:r>
              <a:rPr lang="es-ES" sz="3200" dirty="0">
                <a:solidFill>
                  <a:schemeClr val="dk1"/>
                </a:solidFill>
              </a:rPr>
              <a:t>: Se solicita junto con la pensión ante el Instituto Nacional de la Seguridad Social (INSS).</a:t>
            </a:r>
          </a:p>
          <a:p>
            <a:pPr algn="just"/>
            <a:r>
              <a:rPr lang="es-ES" sz="3200" b="1" dirty="0">
                <a:solidFill>
                  <a:schemeClr val="dk1"/>
                </a:solidFill>
              </a:rPr>
              <a:t>Compatibilidad</a:t>
            </a:r>
            <a:r>
              <a:rPr lang="es-ES" sz="3200" dirty="0">
                <a:solidFill>
                  <a:schemeClr val="dk1"/>
                </a:solidFill>
              </a:rPr>
              <a:t>: Es compatible con las pensiones máximas y no se tiene en cuenta para los complementos a mínimos</a:t>
            </a:r>
          </a:p>
          <a:p>
            <a:pPr algn="just"/>
            <a:r>
              <a:rPr lang="es-ES" sz="3200" dirty="0">
                <a:solidFill>
                  <a:schemeClr val="dk1"/>
                </a:solidFill>
              </a:rPr>
              <a:t> </a:t>
            </a:r>
          </a:p>
          <a:p>
            <a:pPr algn="just"/>
            <a:endParaRPr lang="es-ES" sz="32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a:t>
            </a:r>
            <a:endParaRPr lang="es-ES" sz="4000" dirty="0">
              <a:solidFill>
                <a:srgbClr val="0070C0"/>
              </a:solidFill>
            </a:endParaRPr>
          </a:p>
        </p:txBody>
      </p:sp>
    </p:spTree>
    <p:extLst>
      <p:ext uri="{BB962C8B-B14F-4D97-AF65-F5344CB8AC3E}">
        <p14:creationId xmlns:p14="http://schemas.microsoft.com/office/powerpoint/2010/main" val="1384464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4" y="1071281"/>
            <a:ext cx="11966531" cy="5239871"/>
          </a:xfrm>
        </p:spPr>
        <p:txBody>
          <a:bodyPr>
            <a:noAutofit/>
          </a:bodyPr>
          <a:lstStyle/>
          <a:p>
            <a:pPr algn="just"/>
            <a:r>
              <a:rPr lang="es-ES" sz="3200" dirty="0">
                <a:solidFill>
                  <a:schemeClr val="dk1"/>
                </a:solidFill>
              </a:rPr>
              <a:t>Son prestaciones económicas que se reconocen a aquellos ciudadanos que:</a:t>
            </a:r>
          </a:p>
          <a:p>
            <a:pPr algn="just">
              <a:buFont typeface="Wingdings" panose="05000000000000000000" pitchFamily="2" charset="2"/>
              <a:buChar char="v"/>
            </a:pPr>
            <a:r>
              <a:rPr lang="es-ES" sz="3200" dirty="0">
                <a:solidFill>
                  <a:schemeClr val="dk1"/>
                </a:solidFill>
              </a:rPr>
              <a:t>Se encuentren en una </a:t>
            </a:r>
            <a:r>
              <a:rPr lang="es-ES" sz="3200" b="1" dirty="0">
                <a:solidFill>
                  <a:schemeClr val="dk1"/>
                </a:solidFill>
              </a:rPr>
              <a:t>situación de necesidad</a:t>
            </a:r>
            <a:r>
              <a:rPr lang="es-ES" sz="3200" dirty="0">
                <a:solidFill>
                  <a:schemeClr val="dk1"/>
                </a:solidFill>
              </a:rPr>
              <a:t>.</a:t>
            </a:r>
          </a:p>
          <a:p>
            <a:pPr algn="just">
              <a:buFont typeface="Wingdings" panose="05000000000000000000" pitchFamily="2" charset="2"/>
              <a:buChar char="v"/>
            </a:pPr>
            <a:r>
              <a:rPr lang="es-ES" sz="3200" b="1" dirty="0">
                <a:solidFill>
                  <a:schemeClr val="dk1"/>
                </a:solidFill>
              </a:rPr>
              <a:t>Carezcan de recursos suficientes </a:t>
            </a:r>
            <a:r>
              <a:rPr lang="es-ES" sz="3200" dirty="0">
                <a:solidFill>
                  <a:schemeClr val="dk1"/>
                </a:solidFill>
              </a:rPr>
              <a:t>para su subsistencia en los términos legalmente establecidos.</a:t>
            </a:r>
          </a:p>
          <a:p>
            <a:pPr algn="just">
              <a:buFont typeface="Wingdings" panose="05000000000000000000" pitchFamily="2" charset="2"/>
              <a:buChar char="v"/>
            </a:pPr>
            <a:r>
              <a:rPr lang="es-ES" sz="3200" dirty="0">
                <a:solidFill>
                  <a:schemeClr val="dk1"/>
                </a:solidFill>
              </a:rPr>
              <a:t>No hubieran </a:t>
            </a:r>
            <a:r>
              <a:rPr lang="es-ES" sz="3200" b="1" dirty="0">
                <a:solidFill>
                  <a:schemeClr val="dk1"/>
                </a:solidFill>
              </a:rPr>
              <a:t>cotizado</a:t>
            </a:r>
            <a:r>
              <a:rPr lang="es-ES" sz="3200" dirty="0">
                <a:solidFill>
                  <a:schemeClr val="dk1"/>
                </a:solidFill>
              </a:rPr>
              <a:t> o no lo hubieran hecho durante el tiempo suficiente para alcanzar las pensiones contributivas.</a:t>
            </a:r>
          </a:p>
          <a:p>
            <a:pPr algn="just"/>
            <a:r>
              <a:rPr lang="es-ES" sz="3200" dirty="0">
                <a:solidFill>
                  <a:schemeClr val="dk1"/>
                </a:solidFill>
              </a:rPr>
              <a:t>La</a:t>
            </a:r>
            <a:r>
              <a:rPr lang="es-ES" sz="3200" b="1" dirty="0">
                <a:solidFill>
                  <a:schemeClr val="dk1"/>
                </a:solidFill>
              </a:rPr>
              <a:t> gestión </a:t>
            </a:r>
            <a:r>
              <a:rPr lang="es-ES" sz="3200" dirty="0">
                <a:solidFill>
                  <a:schemeClr val="dk1"/>
                </a:solidFill>
              </a:rPr>
              <a:t>de estas pensiones está atribuida a los órganos competentes de cada Comunidad Autónoma y a las Direcciones provinciales del IMSERSO en las ciudades de Ceuta y Melilla.</a:t>
            </a:r>
          </a:p>
          <a:p>
            <a:pPr algn="just"/>
            <a:endParaRPr lang="es-ES" sz="3200" dirty="0">
              <a:solidFill>
                <a:schemeClr val="dk1"/>
              </a:solidFill>
            </a:endParaRPr>
          </a:p>
          <a:p>
            <a:pPr algn="just"/>
            <a:r>
              <a:rPr lang="es-ES" sz="3200" dirty="0">
                <a:solidFill>
                  <a:schemeClr val="dk1"/>
                </a:solidFill>
              </a:rPr>
              <a:t> </a:t>
            </a:r>
          </a:p>
          <a:p>
            <a:pPr algn="just"/>
            <a:endParaRPr lang="es-ES" sz="32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 no contributiva</a:t>
            </a:r>
            <a:endParaRPr lang="es-ES" sz="4000" dirty="0">
              <a:solidFill>
                <a:srgbClr val="0070C0"/>
              </a:solidFill>
            </a:endParaRPr>
          </a:p>
        </p:txBody>
      </p:sp>
    </p:spTree>
    <p:extLst>
      <p:ext uri="{BB962C8B-B14F-4D97-AF65-F5344CB8AC3E}">
        <p14:creationId xmlns:p14="http://schemas.microsoft.com/office/powerpoint/2010/main" val="4192881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5" y="1501588"/>
            <a:ext cx="11966531" cy="4504765"/>
          </a:xfrm>
        </p:spPr>
        <p:txBody>
          <a:bodyPr>
            <a:noAutofit/>
          </a:bodyPr>
          <a:lstStyle/>
          <a:p>
            <a:pPr algn="just"/>
            <a:r>
              <a:rPr lang="es-ES" sz="3200" dirty="0">
                <a:solidFill>
                  <a:schemeClr val="dk1"/>
                </a:solidFill>
              </a:rPr>
              <a:t>La </a:t>
            </a:r>
            <a:r>
              <a:rPr lang="es-ES" sz="3200" b="1" dirty="0">
                <a:solidFill>
                  <a:schemeClr val="dk1"/>
                </a:solidFill>
              </a:rPr>
              <a:t>pensión no contributiva </a:t>
            </a:r>
            <a:r>
              <a:rPr lang="es-ES" sz="3200" dirty="0">
                <a:solidFill>
                  <a:schemeClr val="dk1"/>
                </a:solidFill>
              </a:rPr>
              <a:t>de jubilación o incapacidad asegura a personas en estado de necesidad, además de una </a:t>
            </a:r>
            <a:r>
              <a:rPr lang="es-ES" sz="3200" b="1" dirty="0">
                <a:solidFill>
                  <a:schemeClr val="dk1"/>
                </a:solidFill>
              </a:rPr>
              <a:t>prestación económica</a:t>
            </a:r>
            <a:r>
              <a:rPr lang="es-ES" sz="3200" dirty="0">
                <a:solidFill>
                  <a:schemeClr val="dk1"/>
                </a:solidFill>
              </a:rPr>
              <a:t>, </a:t>
            </a:r>
            <a:r>
              <a:rPr lang="es-ES" sz="3200" b="1" dirty="0">
                <a:solidFill>
                  <a:schemeClr val="dk1"/>
                </a:solidFill>
              </a:rPr>
              <a:t>asistencia médico-farmacéutica </a:t>
            </a:r>
            <a:r>
              <a:rPr lang="es-ES" sz="3200" dirty="0">
                <a:solidFill>
                  <a:schemeClr val="dk1"/>
                </a:solidFill>
              </a:rPr>
              <a:t>gratuita y </a:t>
            </a:r>
            <a:r>
              <a:rPr lang="es-ES" sz="3200" b="1" dirty="0">
                <a:solidFill>
                  <a:schemeClr val="dk1"/>
                </a:solidFill>
              </a:rPr>
              <a:t>servicios sociales</a:t>
            </a:r>
            <a:r>
              <a:rPr lang="es-ES" sz="3200" dirty="0">
                <a:solidFill>
                  <a:schemeClr val="dk1"/>
                </a:solidFill>
              </a:rPr>
              <a:t> complementarios.</a:t>
            </a:r>
          </a:p>
          <a:p>
            <a:pPr algn="just"/>
            <a:r>
              <a:rPr lang="es-ES" sz="3200" dirty="0">
                <a:solidFill>
                  <a:schemeClr val="dk1"/>
                </a:solidFill>
              </a:rPr>
              <a:t>Dentro de esta modalidad, se encuentran las siguientes pensiones:</a:t>
            </a:r>
          </a:p>
          <a:p>
            <a:pPr algn="just">
              <a:buFont typeface="Wingdings" panose="05000000000000000000" pitchFamily="2" charset="2"/>
              <a:buChar char="v"/>
            </a:pPr>
            <a:r>
              <a:rPr lang="es-ES" sz="3200" dirty="0">
                <a:solidFill>
                  <a:schemeClr val="dk1"/>
                </a:solidFill>
              </a:rPr>
              <a:t>Pensión no contributiva de incapacidad.</a:t>
            </a:r>
          </a:p>
          <a:p>
            <a:pPr algn="just">
              <a:buFont typeface="Wingdings" panose="05000000000000000000" pitchFamily="2" charset="2"/>
              <a:buChar char="v"/>
            </a:pPr>
            <a:r>
              <a:rPr lang="es-ES" sz="3200" dirty="0">
                <a:solidFill>
                  <a:schemeClr val="dk1"/>
                </a:solidFill>
              </a:rPr>
              <a:t>Pensión no contributiva de jubilación.</a:t>
            </a:r>
          </a:p>
          <a:p>
            <a:pPr algn="just">
              <a:buFont typeface="Wingdings" panose="05000000000000000000" pitchFamily="2" charset="2"/>
              <a:buChar char="v"/>
            </a:pPr>
            <a:r>
              <a:rPr lang="es-ES" sz="3200" dirty="0">
                <a:solidFill>
                  <a:schemeClr val="dk1"/>
                </a:solidFill>
              </a:rPr>
              <a:t>Complemento por alquiler a pensionistas no contributivos.</a:t>
            </a:r>
          </a:p>
          <a:p>
            <a:pPr algn="just"/>
            <a:r>
              <a:rPr lang="es-ES" sz="3200" dirty="0">
                <a:solidFill>
                  <a:schemeClr val="dk1"/>
                </a:solidFill>
              </a:rPr>
              <a:t> </a:t>
            </a:r>
          </a:p>
          <a:p>
            <a:pPr algn="just"/>
            <a:endParaRPr lang="es-ES" sz="32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 no contributiva</a:t>
            </a:r>
            <a:endParaRPr lang="es-ES" sz="4000" dirty="0">
              <a:solidFill>
                <a:srgbClr val="0070C0"/>
              </a:solidFill>
            </a:endParaRPr>
          </a:p>
        </p:txBody>
      </p:sp>
    </p:spTree>
    <p:extLst>
      <p:ext uri="{BB962C8B-B14F-4D97-AF65-F5344CB8AC3E}">
        <p14:creationId xmlns:p14="http://schemas.microsoft.com/office/powerpoint/2010/main" val="331183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5" y="1084729"/>
            <a:ext cx="11966531" cy="5307105"/>
          </a:xfrm>
        </p:spPr>
        <p:txBody>
          <a:bodyPr>
            <a:noAutofit/>
          </a:bodyPr>
          <a:lstStyle/>
          <a:p>
            <a:pPr algn="just"/>
            <a:r>
              <a:rPr lang="es-ES" sz="3200" b="1" dirty="0">
                <a:solidFill>
                  <a:schemeClr val="dk1"/>
                </a:solidFill>
              </a:rPr>
              <a:t>Pensiones no contributivas por incapacidad</a:t>
            </a:r>
            <a:r>
              <a:rPr lang="es-ES" sz="3200" dirty="0">
                <a:solidFill>
                  <a:schemeClr val="dk1"/>
                </a:solidFill>
              </a:rPr>
              <a:t>: consiste en una prestación económica individualizada, de carácter periódico.</a:t>
            </a:r>
          </a:p>
          <a:p>
            <a:pPr algn="just"/>
            <a:r>
              <a:rPr lang="es-ES" sz="3200" b="1" dirty="0">
                <a:solidFill>
                  <a:schemeClr val="dk1"/>
                </a:solidFill>
              </a:rPr>
              <a:t>Requisitos</a:t>
            </a:r>
            <a:r>
              <a:rPr lang="es-ES" sz="3200" dirty="0">
                <a:solidFill>
                  <a:schemeClr val="dk1"/>
                </a:solidFill>
              </a:rPr>
              <a:t>:</a:t>
            </a:r>
          </a:p>
          <a:p>
            <a:pPr algn="just"/>
            <a:r>
              <a:rPr lang="es-ES" sz="3200" b="1" dirty="0"/>
              <a:t>Edad</a:t>
            </a:r>
            <a:r>
              <a:rPr lang="es-ES" sz="3200" dirty="0"/>
              <a:t>: ser mayor de 18 y menor de 65.</a:t>
            </a:r>
          </a:p>
          <a:p>
            <a:pPr algn="just"/>
            <a:r>
              <a:rPr lang="es-ES" sz="3200" b="1" dirty="0"/>
              <a:t>Residencia</a:t>
            </a:r>
            <a:r>
              <a:rPr lang="es-ES" sz="3200" dirty="0"/>
              <a:t>: en territorio español durante un período de 5 años, de los cuales 2 consecutivos e inmediatamente anteriores a la solicitud.</a:t>
            </a:r>
          </a:p>
          <a:p>
            <a:pPr algn="just"/>
            <a:r>
              <a:rPr lang="es-ES" sz="3200" b="1" dirty="0"/>
              <a:t>Discapacidad</a:t>
            </a:r>
            <a:r>
              <a:rPr lang="es-ES" sz="3200" dirty="0"/>
              <a:t>: grado de discapacidad ≥ 65%.</a:t>
            </a:r>
          </a:p>
          <a:p>
            <a:pPr algn="just"/>
            <a:r>
              <a:rPr lang="es-ES" sz="3200" b="1" dirty="0"/>
              <a:t>Carecer de rentas o ingresos suficientes</a:t>
            </a:r>
            <a:r>
              <a:rPr lang="es-ES" sz="3200" dirty="0"/>
              <a:t>: rentas o ingresos en cómputo anual para el 2026, inferiores a 8.803,20 euros anuales. Con todo, si son inferiores a 8.803,20 € anuales y </a:t>
            </a:r>
            <a:r>
              <a:rPr lang="es-ES" sz="3200" dirty="0">
                <a:hlinkClick r:id="rId2"/>
              </a:rPr>
              <a:t>se convive con familiares</a:t>
            </a:r>
            <a:endParaRPr lang="es-ES" sz="32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 no contributiva</a:t>
            </a:r>
            <a:endParaRPr lang="es-ES" sz="4000" dirty="0">
              <a:solidFill>
                <a:srgbClr val="0070C0"/>
              </a:solidFill>
            </a:endParaRPr>
          </a:p>
        </p:txBody>
      </p:sp>
    </p:spTree>
    <p:extLst>
      <p:ext uri="{BB962C8B-B14F-4D97-AF65-F5344CB8AC3E}">
        <p14:creationId xmlns:p14="http://schemas.microsoft.com/office/powerpoint/2010/main" val="60479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5" y="1084729"/>
            <a:ext cx="11966531" cy="5307105"/>
          </a:xfrm>
        </p:spPr>
        <p:txBody>
          <a:bodyPr>
            <a:noAutofit/>
          </a:bodyPr>
          <a:lstStyle/>
          <a:p>
            <a:pPr algn="just"/>
            <a:r>
              <a:rPr lang="es-ES" sz="3200" b="1" dirty="0">
                <a:solidFill>
                  <a:schemeClr val="dk1"/>
                </a:solidFill>
              </a:rPr>
              <a:t>Cuantía: </a:t>
            </a:r>
            <a:r>
              <a:rPr lang="es-ES" sz="3200" dirty="0"/>
              <a:t>La cuantía de las pensiones no contributivas de incapacidad y jubilación se estableció para el año 2026 en </a:t>
            </a:r>
            <a:r>
              <a:rPr lang="es-ES" sz="3200" b="1" dirty="0"/>
              <a:t>8.803,20</a:t>
            </a:r>
            <a:r>
              <a:rPr lang="es-ES" sz="3200" dirty="0"/>
              <a:t> €/anuales, que se abonan en 12 mensualidades más dos pagas extraordinarias al año.</a:t>
            </a:r>
          </a:p>
          <a:p>
            <a:pPr algn="just"/>
            <a:endParaRPr lang="es-ES" sz="3200" dirty="0"/>
          </a:p>
          <a:p>
            <a:pPr algn="just"/>
            <a:endParaRPr lang="es-ES" sz="3200" dirty="0"/>
          </a:p>
          <a:p>
            <a:pPr algn="just"/>
            <a:endParaRPr lang="es-ES" sz="3200" dirty="0"/>
          </a:p>
          <a:p>
            <a:pPr algn="just"/>
            <a:r>
              <a:rPr lang="es-ES" sz="3200" dirty="0"/>
              <a:t>Cuantía individual, más de un beneficiario/a en una misma familia:</a:t>
            </a:r>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 no contributiva</a:t>
            </a:r>
            <a:endParaRPr lang="es-ES" sz="4000" dirty="0">
              <a:solidFill>
                <a:srgbClr val="0070C0"/>
              </a:solidFill>
            </a:endParaRPr>
          </a:p>
        </p:txBody>
      </p:sp>
      <p:graphicFrame>
        <p:nvGraphicFramePr>
          <p:cNvPr id="2" name="Tabla 1">
            <a:extLst>
              <a:ext uri="{FF2B5EF4-FFF2-40B4-BE49-F238E27FC236}">
                <a16:creationId xmlns:a16="http://schemas.microsoft.com/office/drawing/2014/main" id="{B7EA7BCF-F4A8-47D0-AC34-E3A0FB64A004}"/>
              </a:ext>
            </a:extLst>
          </p:cNvPr>
          <p:cNvGraphicFramePr>
            <a:graphicFrameLocks noGrp="1"/>
          </p:cNvGraphicFramePr>
          <p:nvPr>
            <p:extLst>
              <p:ext uri="{D42A27DB-BD31-4B8C-83A1-F6EECF244321}">
                <p14:modId xmlns:p14="http://schemas.microsoft.com/office/powerpoint/2010/main" val="3518641917"/>
              </p:ext>
            </p:extLst>
          </p:nvPr>
        </p:nvGraphicFramePr>
        <p:xfrm>
          <a:off x="1990165" y="2524746"/>
          <a:ext cx="8175811" cy="1558290"/>
        </p:xfrm>
        <a:graphic>
          <a:graphicData uri="http://schemas.openxmlformats.org/drawingml/2006/table">
            <a:tbl>
              <a:tblPr firstRow="1" firstCol="1" bandRow="1">
                <a:tableStyleId>{5C22544A-7EE6-4342-B048-85BDC9FD1C3A}</a:tableStyleId>
              </a:tblPr>
              <a:tblGrid>
                <a:gridCol w="4163426">
                  <a:extLst>
                    <a:ext uri="{9D8B030D-6E8A-4147-A177-3AD203B41FA5}">
                      <a16:colId xmlns:a16="http://schemas.microsoft.com/office/drawing/2014/main" val="2713657983"/>
                    </a:ext>
                  </a:extLst>
                </a:gridCol>
                <a:gridCol w="1981718">
                  <a:extLst>
                    <a:ext uri="{9D8B030D-6E8A-4147-A177-3AD203B41FA5}">
                      <a16:colId xmlns:a16="http://schemas.microsoft.com/office/drawing/2014/main" val="2453694570"/>
                    </a:ext>
                  </a:extLst>
                </a:gridCol>
                <a:gridCol w="2030667">
                  <a:extLst>
                    <a:ext uri="{9D8B030D-6E8A-4147-A177-3AD203B41FA5}">
                      <a16:colId xmlns:a16="http://schemas.microsoft.com/office/drawing/2014/main" val="2290942090"/>
                    </a:ext>
                  </a:extLst>
                </a:gridCol>
              </a:tblGrid>
              <a:tr h="0">
                <a:tc gridSpan="3">
                  <a:txBody>
                    <a:bodyPr/>
                    <a:lstStyle/>
                    <a:p>
                      <a:pPr algn="ctr">
                        <a:lnSpc>
                          <a:spcPct val="107000"/>
                        </a:lnSpc>
                        <a:spcAft>
                          <a:spcPts val="800"/>
                        </a:spcAft>
                      </a:pPr>
                      <a:r>
                        <a:rPr lang="es-ES" sz="2000" b="1" dirty="0">
                          <a:solidFill>
                            <a:schemeClr val="tx1"/>
                          </a:solidFill>
                          <a:effectLst/>
                        </a:rPr>
                        <a:t>Cuantías básicas para 2026</a:t>
                      </a:r>
                      <a:endParaRPr lang="es-E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864528358"/>
                  </a:ext>
                </a:extLst>
              </a:tr>
              <a:tr h="0">
                <a:tc>
                  <a:txBody>
                    <a:bodyPr/>
                    <a:lstStyle/>
                    <a:p>
                      <a:pPr>
                        <a:lnSpc>
                          <a:spcPct val="107000"/>
                        </a:lnSpc>
                        <a:spcAft>
                          <a:spcPts val="0"/>
                        </a:spcAft>
                      </a:pPr>
                      <a:r>
                        <a:rPr lang="es-ES" sz="2000" b="1" dirty="0">
                          <a:solidFill>
                            <a:schemeClr val="tx1"/>
                          </a:solidFill>
                          <a:effectLst/>
                        </a:rPr>
                        <a:t>Cuantía</a:t>
                      </a:r>
                      <a:endParaRPr lang="es-E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b="0" dirty="0">
                          <a:solidFill>
                            <a:schemeClr val="tx1"/>
                          </a:solidFill>
                          <a:effectLst/>
                        </a:rPr>
                        <a:t>Anual</a:t>
                      </a:r>
                      <a:endParaRPr lang="es-E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a:effectLst/>
                        </a:rPr>
                        <a:t>Mensual</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373719"/>
                  </a:ext>
                </a:extLst>
              </a:tr>
              <a:tr h="0">
                <a:tc>
                  <a:txBody>
                    <a:bodyPr/>
                    <a:lstStyle/>
                    <a:p>
                      <a:pPr>
                        <a:lnSpc>
                          <a:spcPct val="107000"/>
                        </a:lnSpc>
                        <a:spcAft>
                          <a:spcPts val="0"/>
                        </a:spcAft>
                      </a:pPr>
                      <a:r>
                        <a:rPr lang="es-ES" sz="2000" b="1" dirty="0">
                          <a:solidFill>
                            <a:schemeClr val="tx1"/>
                          </a:solidFill>
                          <a:effectLst/>
                        </a:rPr>
                        <a:t>Íntegra</a:t>
                      </a:r>
                      <a:endParaRPr lang="es-E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b="0" dirty="0">
                          <a:solidFill>
                            <a:schemeClr val="tx1"/>
                          </a:solidFill>
                          <a:effectLst/>
                        </a:rPr>
                        <a:t>8.803,20 €</a:t>
                      </a:r>
                      <a:endParaRPr lang="es-E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effectLst/>
                        </a:rPr>
                        <a:t>628,80 €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803637"/>
                  </a:ext>
                </a:extLst>
              </a:tr>
              <a:tr h="0">
                <a:tc>
                  <a:txBody>
                    <a:bodyPr/>
                    <a:lstStyle/>
                    <a:p>
                      <a:pPr>
                        <a:lnSpc>
                          <a:spcPct val="107000"/>
                        </a:lnSpc>
                        <a:spcAft>
                          <a:spcPts val="0"/>
                        </a:spcAft>
                      </a:pPr>
                      <a:r>
                        <a:rPr lang="es-ES" sz="2000" b="1" dirty="0">
                          <a:solidFill>
                            <a:schemeClr val="tx1"/>
                          </a:solidFill>
                          <a:effectLst/>
                        </a:rPr>
                        <a:t>Mínima 25%</a:t>
                      </a:r>
                      <a:endParaRPr lang="es-E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b="0" dirty="0">
                          <a:solidFill>
                            <a:schemeClr val="tx1"/>
                          </a:solidFill>
                          <a:effectLst/>
                        </a:rPr>
                        <a:t>2.200,80 €</a:t>
                      </a:r>
                      <a:endParaRPr lang="es-E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effectLst/>
                        </a:rPr>
                        <a:t>157,20 €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4875464"/>
                  </a:ext>
                </a:extLst>
              </a:tr>
              <a:tr h="0">
                <a:tc>
                  <a:txBody>
                    <a:bodyPr/>
                    <a:lstStyle/>
                    <a:p>
                      <a:pPr>
                        <a:lnSpc>
                          <a:spcPct val="107000"/>
                        </a:lnSpc>
                        <a:spcAft>
                          <a:spcPts val="0"/>
                        </a:spcAft>
                      </a:pPr>
                      <a:r>
                        <a:rPr lang="es-ES" sz="2000" b="1" dirty="0">
                          <a:solidFill>
                            <a:schemeClr val="tx1"/>
                          </a:solidFill>
                          <a:effectLst/>
                        </a:rPr>
                        <a:t>Íntegra más Incremento 50%</a:t>
                      </a:r>
                      <a:endParaRPr lang="es-E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b="0" dirty="0">
                          <a:solidFill>
                            <a:schemeClr val="tx1"/>
                          </a:solidFill>
                          <a:effectLst/>
                        </a:rPr>
                        <a:t>13.204,80 €</a:t>
                      </a:r>
                      <a:endParaRPr lang="es-E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effectLst/>
                        </a:rPr>
                        <a:t>943,20 €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6362501"/>
                  </a:ext>
                </a:extLst>
              </a:tr>
            </a:tbl>
          </a:graphicData>
        </a:graphic>
      </p:graphicFrame>
      <p:graphicFrame>
        <p:nvGraphicFramePr>
          <p:cNvPr id="5" name="Tabla 4">
            <a:extLst>
              <a:ext uri="{FF2B5EF4-FFF2-40B4-BE49-F238E27FC236}">
                <a16:creationId xmlns:a16="http://schemas.microsoft.com/office/drawing/2014/main" id="{333B62A3-FADA-4BFE-8FB5-670B09D3B655}"/>
              </a:ext>
            </a:extLst>
          </p:cNvPr>
          <p:cNvGraphicFramePr>
            <a:graphicFrameLocks noGrp="1"/>
          </p:cNvGraphicFramePr>
          <p:nvPr>
            <p:extLst>
              <p:ext uri="{D42A27DB-BD31-4B8C-83A1-F6EECF244321}">
                <p14:modId xmlns:p14="http://schemas.microsoft.com/office/powerpoint/2010/main" val="1625636589"/>
              </p:ext>
            </p:extLst>
          </p:nvPr>
        </p:nvGraphicFramePr>
        <p:xfrm>
          <a:off x="1891554" y="4975960"/>
          <a:ext cx="8274422" cy="1327267"/>
        </p:xfrm>
        <a:graphic>
          <a:graphicData uri="http://schemas.openxmlformats.org/drawingml/2006/table">
            <a:tbl>
              <a:tblPr firstRow="1" firstCol="1" bandRow="1">
                <a:tableStyleId>{5C22544A-7EE6-4342-B048-85BDC9FD1C3A}</a:tableStyleId>
              </a:tblPr>
              <a:tblGrid>
                <a:gridCol w="4294094">
                  <a:extLst>
                    <a:ext uri="{9D8B030D-6E8A-4147-A177-3AD203B41FA5}">
                      <a16:colId xmlns:a16="http://schemas.microsoft.com/office/drawing/2014/main" val="2302957200"/>
                    </a:ext>
                  </a:extLst>
                </a:gridCol>
                <a:gridCol w="1963271">
                  <a:extLst>
                    <a:ext uri="{9D8B030D-6E8A-4147-A177-3AD203B41FA5}">
                      <a16:colId xmlns:a16="http://schemas.microsoft.com/office/drawing/2014/main" val="668678763"/>
                    </a:ext>
                  </a:extLst>
                </a:gridCol>
                <a:gridCol w="2017057">
                  <a:extLst>
                    <a:ext uri="{9D8B030D-6E8A-4147-A177-3AD203B41FA5}">
                      <a16:colId xmlns:a16="http://schemas.microsoft.com/office/drawing/2014/main" val="4193519808"/>
                    </a:ext>
                  </a:extLst>
                </a:gridCol>
              </a:tblGrid>
              <a:tr h="392293">
                <a:tc>
                  <a:txBody>
                    <a:bodyPr/>
                    <a:lstStyle/>
                    <a:p>
                      <a:pPr algn="ctr">
                        <a:lnSpc>
                          <a:spcPct val="107000"/>
                        </a:lnSpc>
                        <a:spcAft>
                          <a:spcPts val="0"/>
                        </a:spcAft>
                      </a:pPr>
                      <a:r>
                        <a:rPr lang="es-ES" sz="2000" dirty="0" err="1">
                          <a:solidFill>
                            <a:schemeClr val="tx1"/>
                          </a:solidFill>
                          <a:effectLst/>
                        </a:rPr>
                        <a:t>Nº</a:t>
                      </a:r>
                      <a:r>
                        <a:rPr lang="es-ES" sz="2000" dirty="0">
                          <a:solidFill>
                            <a:schemeClr val="tx1"/>
                          </a:solidFill>
                          <a:effectLst/>
                        </a:rPr>
                        <a:t> beneficiarios</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solidFill>
                            <a:schemeClr val="tx1"/>
                          </a:solidFill>
                          <a:effectLst/>
                        </a:rPr>
                        <a:t>Anual</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solidFill>
                            <a:schemeClr val="tx1"/>
                          </a:solidFill>
                          <a:effectLst/>
                        </a:rPr>
                        <a:t>Mensual</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20077"/>
                  </a:ext>
                </a:extLst>
              </a:tr>
              <a:tr h="276388">
                <a:tc>
                  <a:txBody>
                    <a:bodyPr/>
                    <a:lstStyle/>
                    <a:p>
                      <a:pPr algn="ctr">
                        <a:lnSpc>
                          <a:spcPct val="107000"/>
                        </a:lnSpc>
                        <a:spcAft>
                          <a:spcPts val="800"/>
                        </a:spcAft>
                      </a:pPr>
                      <a:r>
                        <a:rPr lang="es-ES" sz="2000" dirty="0">
                          <a:solidFill>
                            <a:schemeClr val="tx1"/>
                          </a:solidFill>
                          <a:effectLst/>
                        </a:rPr>
                        <a:t>2</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solidFill>
                            <a:schemeClr val="tx1"/>
                          </a:solidFill>
                          <a:effectLst/>
                        </a:rPr>
                        <a:t>7.482,72 €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solidFill>
                            <a:schemeClr val="tx1"/>
                          </a:solidFill>
                          <a:effectLst/>
                        </a:rPr>
                        <a:t>534,48 €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1195430"/>
                  </a:ext>
                </a:extLst>
              </a:tr>
              <a:tr h="303135">
                <a:tc>
                  <a:txBody>
                    <a:bodyPr/>
                    <a:lstStyle/>
                    <a:p>
                      <a:pPr algn="ctr">
                        <a:lnSpc>
                          <a:spcPct val="107000"/>
                        </a:lnSpc>
                        <a:spcAft>
                          <a:spcPts val="800"/>
                        </a:spcAft>
                      </a:pPr>
                      <a:r>
                        <a:rPr lang="es-ES" sz="2000" dirty="0">
                          <a:solidFill>
                            <a:schemeClr val="tx1"/>
                          </a:solidFill>
                          <a:effectLst/>
                        </a:rPr>
                        <a:t>3</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a:solidFill>
                            <a:schemeClr val="tx1"/>
                          </a:solidFill>
                          <a:effectLst/>
                        </a:rPr>
                        <a:t>7.042,56 €</a:t>
                      </a:r>
                      <a:endParaRPr lang="es-E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solidFill>
                            <a:schemeClr val="tx1"/>
                          </a:solidFill>
                          <a:effectLst/>
                        </a:rPr>
                        <a:t>503,04 €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8616070"/>
                  </a:ext>
                </a:extLst>
              </a:tr>
              <a:tr h="256348">
                <a:tc>
                  <a:txBody>
                    <a:bodyPr/>
                    <a:lstStyle/>
                    <a:p>
                      <a:pPr algn="ctr">
                        <a:lnSpc>
                          <a:spcPct val="107000"/>
                        </a:lnSpc>
                        <a:spcAft>
                          <a:spcPts val="800"/>
                        </a:spcAft>
                      </a:pPr>
                      <a:r>
                        <a:rPr lang="es-ES" sz="2000" dirty="0">
                          <a:solidFill>
                            <a:schemeClr val="tx1"/>
                          </a:solidFill>
                          <a:effectLst/>
                        </a:rPr>
                        <a:t>4</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solidFill>
                            <a:schemeClr val="tx1"/>
                          </a:solidFill>
                          <a:effectLst/>
                        </a:rPr>
                        <a:t>6.822,48 €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solidFill>
                            <a:schemeClr val="tx1"/>
                          </a:solidFill>
                          <a:effectLst/>
                        </a:rPr>
                        <a:t>487,32 €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5559693"/>
                  </a:ext>
                </a:extLst>
              </a:tr>
            </a:tbl>
          </a:graphicData>
        </a:graphic>
      </p:graphicFrame>
    </p:spTree>
    <p:extLst>
      <p:ext uri="{BB962C8B-B14F-4D97-AF65-F5344CB8AC3E}">
        <p14:creationId xmlns:p14="http://schemas.microsoft.com/office/powerpoint/2010/main" val="2793000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5" y="1084729"/>
            <a:ext cx="11966531" cy="5307105"/>
          </a:xfrm>
        </p:spPr>
        <p:txBody>
          <a:bodyPr>
            <a:noAutofit/>
          </a:bodyPr>
          <a:lstStyle/>
          <a:p>
            <a:pPr algn="just"/>
            <a:r>
              <a:rPr lang="es-ES" sz="3200" b="1" dirty="0">
                <a:solidFill>
                  <a:schemeClr val="dk1"/>
                </a:solidFill>
              </a:rPr>
              <a:t>Pensiones no contributivas de jubilación</a:t>
            </a:r>
            <a:r>
              <a:rPr lang="es-ES" sz="3200" dirty="0">
                <a:solidFill>
                  <a:schemeClr val="dk1"/>
                </a:solidFill>
              </a:rPr>
              <a:t>: prestación económica individualizada, de carácter periódico.</a:t>
            </a:r>
          </a:p>
          <a:p>
            <a:pPr algn="just"/>
            <a:r>
              <a:rPr lang="es-ES" sz="3200" b="1" dirty="0">
                <a:solidFill>
                  <a:schemeClr val="dk1"/>
                </a:solidFill>
              </a:rPr>
              <a:t>Requisitos</a:t>
            </a:r>
            <a:r>
              <a:rPr lang="es-ES" sz="3200" dirty="0">
                <a:solidFill>
                  <a:schemeClr val="dk1"/>
                </a:solidFill>
              </a:rPr>
              <a:t>:</a:t>
            </a:r>
          </a:p>
          <a:p>
            <a:pPr algn="just"/>
            <a:r>
              <a:rPr lang="es-ES" sz="3200" b="1" dirty="0"/>
              <a:t>Edad: </a:t>
            </a:r>
            <a:r>
              <a:rPr lang="es-ES" sz="3200" dirty="0"/>
              <a:t>tener sesenta y cinco años o más</a:t>
            </a:r>
            <a:r>
              <a:rPr lang="es-ES" sz="3200" b="1" dirty="0"/>
              <a:t>.</a:t>
            </a:r>
          </a:p>
          <a:p>
            <a:pPr algn="just"/>
            <a:r>
              <a:rPr lang="es-ES" sz="3200" b="1" dirty="0"/>
              <a:t>Residencia: </a:t>
            </a:r>
            <a:r>
              <a:rPr lang="es-ES" sz="3200" dirty="0"/>
              <a:t>residir en territorio español durante un período de 10 años en el período que media entre 16 años y el devengo de la pensión, de los cuales 2 consecutivos e inmediatamente anteriores la solicitud.</a:t>
            </a:r>
          </a:p>
          <a:p>
            <a:pPr algn="just"/>
            <a:r>
              <a:rPr lang="es-ES" sz="3200" b="1" dirty="0"/>
              <a:t>Carecer de rentas o ingresos suficientes: </a:t>
            </a:r>
            <a:r>
              <a:rPr lang="es-ES" sz="3200" dirty="0"/>
              <a:t>existe carencia, cuando las rentas o ingresos de que se disponga, en cómputo anual para el 2026, sean inferiores a 8.803,20 euros anuales.</a:t>
            </a:r>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 no contributiva</a:t>
            </a:r>
            <a:endParaRPr lang="es-ES" sz="4000" dirty="0">
              <a:solidFill>
                <a:srgbClr val="0070C0"/>
              </a:solidFill>
            </a:endParaRPr>
          </a:p>
        </p:txBody>
      </p:sp>
    </p:spTree>
    <p:extLst>
      <p:ext uri="{BB962C8B-B14F-4D97-AF65-F5344CB8AC3E}">
        <p14:creationId xmlns:p14="http://schemas.microsoft.com/office/powerpoint/2010/main" val="1751718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5" y="1084729"/>
            <a:ext cx="11966531" cy="5307105"/>
          </a:xfrm>
        </p:spPr>
        <p:txBody>
          <a:bodyPr>
            <a:noAutofit/>
          </a:bodyPr>
          <a:lstStyle/>
          <a:p>
            <a:pPr algn="just"/>
            <a:r>
              <a:rPr lang="es-ES" sz="3200" b="1" dirty="0">
                <a:solidFill>
                  <a:schemeClr val="dk1"/>
                </a:solidFill>
              </a:rPr>
              <a:t>Pensiones no contributivas de jubilación</a:t>
            </a:r>
            <a:r>
              <a:rPr lang="es-ES" sz="3200" dirty="0">
                <a:solidFill>
                  <a:schemeClr val="dk1"/>
                </a:solidFill>
              </a:rPr>
              <a:t>:</a:t>
            </a:r>
            <a:endParaRPr lang="es-ES" sz="3200" b="1" dirty="0">
              <a:solidFill>
                <a:schemeClr val="dk1"/>
              </a:solidFill>
            </a:endParaRPr>
          </a:p>
          <a:p>
            <a:pPr algn="just"/>
            <a:r>
              <a:rPr lang="es-ES" sz="3200" b="1" dirty="0">
                <a:solidFill>
                  <a:schemeClr val="dk1"/>
                </a:solidFill>
              </a:rPr>
              <a:t>Cuantía: </a:t>
            </a:r>
            <a:r>
              <a:rPr lang="es-ES" sz="3200" dirty="0"/>
              <a:t>La cuantía de las pensiones no contributivas de jubilación se estableció para el año 2026 en 8.803,20 €/anuales, que se abonan en 12 mensualidades más dos pagas extraordinarias al año:</a:t>
            </a:r>
          </a:p>
          <a:p>
            <a:pPr algn="just"/>
            <a:endParaRPr lang="es-ES" sz="3200" dirty="0"/>
          </a:p>
          <a:p>
            <a:pPr algn="just"/>
            <a:endParaRPr lang="es-ES" sz="3200" dirty="0"/>
          </a:p>
          <a:p>
            <a:pPr algn="just"/>
            <a:r>
              <a:rPr lang="es-ES" sz="3200" dirty="0"/>
              <a:t>Cuantía individual, más de un beneficiario/a en una misma familia:</a:t>
            </a:r>
          </a:p>
          <a:p>
            <a:pPr algn="just"/>
            <a:endParaRPr lang="es-ES" sz="3200" dirty="0"/>
          </a:p>
          <a:p>
            <a:pPr algn="ctr"/>
            <a:endParaRPr lang="es-ES" sz="32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 no contributiva</a:t>
            </a:r>
            <a:endParaRPr lang="es-ES" sz="4000" dirty="0">
              <a:solidFill>
                <a:srgbClr val="0070C0"/>
              </a:solidFill>
            </a:endParaRPr>
          </a:p>
        </p:txBody>
      </p:sp>
      <p:graphicFrame>
        <p:nvGraphicFramePr>
          <p:cNvPr id="7" name="Tabla 6">
            <a:extLst>
              <a:ext uri="{FF2B5EF4-FFF2-40B4-BE49-F238E27FC236}">
                <a16:creationId xmlns:a16="http://schemas.microsoft.com/office/drawing/2014/main" id="{8EEE18DB-5A1E-4E20-A8DD-40E4535E4ABA}"/>
              </a:ext>
            </a:extLst>
          </p:cNvPr>
          <p:cNvGraphicFramePr>
            <a:graphicFrameLocks noGrp="1"/>
          </p:cNvGraphicFramePr>
          <p:nvPr>
            <p:extLst>
              <p:ext uri="{D42A27DB-BD31-4B8C-83A1-F6EECF244321}">
                <p14:modId xmlns:p14="http://schemas.microsoft.com/office/powerpoint/2010/main" val="500112239"/>
              </p:ext>
            </p:extLst>
          </p:nvPr>
        </p:nvGraphicFramePr>
        <p:xfrm>
          <a:off x="2086533" y="3137108"/>
          <a:ext cx="8305799" cy="1246632"/>
        </p:xfrm>
        <a:graphic>
          <a:graphicData uri="http://schemas.openxmlformats.org/drawingml/2006/table">
            <a:tbl>
              <a:tblPr firstRow="1" firstCol="1" bandRow="1">
                <a:tableStyleId>{5C22544A-7EE6-4342-B048-85BDC9FD1C3A}</a:tableStyleId>
              </a:tblPr>
              <a:tblGrid>
                <a:gridCol w="4350126">
                  <a:extLst>
                    <a:ext uri="{9D8B030D-6E8A-4147-A177-3AD203B41FA5}">
                      <a16:colId xmlns:a16="http://schemas.microsoft.com/office/drawing/2014/main" val="654891636"/>
                    </a:ext>
                  </a:extLst>
                </a:gridCol>
                <a:gridCol w="1918447">
                  <a:extLst>
                    <a:ext uri="{9D8B030D-6E8A-4147-A177-3AD203B41FA5}">
                      <a16:colId xmlns:a16="http://schemas.microsoft.com/office/drawing/2014/main" val="4018306213"/>
                    </a:ext>
                  </a:extLst>
                </a:gridCol>
                <a:gridCol w="2037226">
                  <a:extLst>
                    <a:ext uri="{9D8B030D-6E8A-4147-A177-3AD203B41FA5}">
                      <a16:colId xmlns:a16="http://schemas.microsoft.com/office/drawing/2014/main" val="3715250286"/>
                    </a:ext>
                  </a:extLst>
                </a:gridCol>
              </a:tblGrid>
              <a:tr h="304609">
                <a:tc gridSpan="3">
                  <a:txBody>
                    <a:bodyPr/>
                    <a:lstStyle/>
                    <a:p>
                      <a:pPr algn="ctr">
                        <a:lnSpc>
                          <a:spcPct val="107000"/>
                        </a:lnSpc>
                        <a:spcAft>
                          <a:spcPts val="800"/>
                        </a:spcAft>
                      </a:pPr>
                      <a:r>
                        <a:rPr lang="es-ES" sz="2000" b="1">
                          <a:solidFill>
                            <a:schemeClr val="tx1"/>
                          </a:solidFill>
                          <a:effectLst/>
                        </a:rPr>
                        <a:t>Cuantías básicas para 2026</a:t>
                      </a:r>
                      <a:endParaRPr lang="es-E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14797977"/>
                  </a:ext>
                </a:extLst>
              </a:tr>
              <a:tr h="0">
                <a:tc>
                  <a:txBody>
                    <a:bodyPr/>
                    <a:lstStyle/>
                    <a:p>
                      <a:pPr>
                        <a:lnSpc>
                          <a:spcPct val="107000"/>
                        </a:lnSpc>
                        <a:spcAft>
                          <a:spcPts val="0"/>
                        </a:spcAft>
                      </a:pPr>
                      <a:r>
                        <a:rPr lang="es-ES" sz="2000" b="1" dirty="0">
                          <a:solidFill>
                            <a:schemeClr val="tx1"/>
                          </a:solidFill>
                          <a:effectLst/>
                        </a:rPr>
                        <a:t>Cuantía</a:t>
                      </a:r>
                      <a:endParaRPr lang="es-E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effectLst/>
                        </a:rPr>
                        <a:t>Anual</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a:effectLst/>
                        </a:rPr>
                        <a:t>Mensual</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5404344"/>
                  </a:ext>
                </a:extLst>
              </a:tr>
              <a:tr h="248173">
                <a:tc>
                  <a:txBody>
                    <a:bodyPr/>
                    <a:lstStyle/>
                    <a:p>
                      <a:pPr>
                        <a:lnSpc>
                          <a:spcPct val="107000"/>
                        </a:lnSpc>
                        <a:spcAft>
                          <a:spcPts val="0"/>
                        </a:spcAft>
                      </a:pPr>
                      <a:r>
                        <a:rPr lang="es-ES" sz="2000" b="1" dirty="0">
                          <a:solidFill>
                            <a:schemeClr val="tx1"/>
                          </a:solidFill>
                          <a:effectLst/>
                        </a:rPr>
                        <a:t>Íntegra</a:t>
                      </a:r>
                      <a:endParaRPr lang="es-E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a:effectLst/>
                        </a:rPr>
                        <a:t>8.803,20 €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a:effectLst/>
                        </a:rPr>
                        <a:t>628,80 €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7320816"/>
                  </a:ext>
                </a:extLst>
              </a:tr>
              <a:tr h="248173">
                <a:tc>
                  <a:txBody>
                    <a:bodyPr/>
                    <a:lstStyle/>
                    <a:p>
                      <a:pPr>
                        <a:lnSpc>
                          <a:spcPct val="107000"/>
                        </a:lnSpc>
                        <a:spcAft>
                          <a:spcPts val="0"/>
                        </a:spcAft>
                      </a:pPr>
                      <a:r>
                        <a:rPr lang="es-ES" sz="2000" b="1" dirty="0">
                          <a:solidFill>
                            <a:schemeClr val="tx1"/>
                          </a:solidFill>
                          <a:effectLst/>
                        </a:rPr>
                        <a:t>Mínima 25%</a:t>
                      </a:r>
                      <a:endParaRPr lang="es-E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a:effectLst/>
                        </a:rPr>
                        <a:t>2.200,80 €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dirty="0">
                          <a:effectLst/>
                        </a:rPr>
                        <a:t>157,20 €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400646"/>
                  </a:ext>
                </a:extLst>
              </a:tr>
            </a:tbl>
          </a:graphicData>
        </a:graphic>
      </p:graphicFrame>
      <p:pic>
        <p:nvPicPr>
          <p:cNvPr id="9" name="Imagen 8">
            <a:extLst>
              <a:ext uri="{FF2B5EF4-FFF2-40B4-BE49-F238E27FC236}">
                <a16:creationId xmlns:a16="http://schemas.microsoft.com/office/drawing/2014/main" id="{50489D8E-3C5F-482F-B793-255B1D11D59C}"/>
              </a:ext>
            </a:extLst>
          </p:cNvPr>
          <p:cNvPicPr>
            <a:picLocks noChangeAspect="1"/>
          </p:cNvPicPr>
          <p:nvPr/>
        </p:nvPicPr>
        <p:blipFill>
          <a:blip r:embed="rId2"/>
          <a:stretch>
            <a:fillRect/>
          </a:stretch>
        </p:blipFill>
        <p:spPr>
          <a:xfrm>
            <a:off x="2086532" y="4867834"/>
            <a:ext cx="8305800" cy="1460708"/>
          </a:xfrm>
          <a:prstGeom prst="rect">
            <a:avLst/>
          </a:prstGeom>
        </p:spPr>
      </p:pic>
    </p:spTree>
    <p:extLst>
      <p:ext uri="{BB962C8B-B14F-4D97-AF65-F5344CB8AC3E}">
        <p14:creationId xmlns:p14="http://schemas.microsoft.com/office/powerpoint/2010/main" val="3962648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5" y="1084729"/>
            <a:ext cx="11966531" cy="5307105"/>
          </a:xfrm>
        </p:spPr>
        <p:txBody>
          <a:bodyPr>
            <a:noAutofit/>
          </a:bodyPr>
          <a:lstStyle/>
          <a:p>
            <a:pPr algn="just"/>
            <a:r>
              <a:rPr lang="es-ES" sz="3200" b="1" dirty="0">
                <a:solidFill>
                  <a:schemeClr val="dk1"/>
                </a:solidFill>
              </a:rPr>
              <a:t>Complemento por alquiler a pensionistas no contributivos</a:t>
            </a:r>
            <a:r>
              <a:rPr lang="es-ES" sz="3200" dirty="0">
                <a:solidFill>
                  <a:schemeClr val="dk1"/>
                </a:solidFill>
              </a:rPr>
              <a:t>: prestación económica individualizada.</a:t>
            </a:r>
          </a:p>
          <a:p>
            <a:pPr algn="just"/>
            <a:r>
              <a:rPr lang="es-ES" sz="3200" b="1" dirty="0">
                <a:solidFill>
                  <a:schemeClr val="dk1"/>
                </a:solidFill>
              </a:rPr>
              <a:t>Requisitos</a:t>
            </a:r>
            <a:r>
              <a:rPr lang="es-ES" sz="3200" dirty="0">
                <a:solidFill>
                  <a:schemeClr val="dk1"/>
                </a:solidFill>
              </a:rPr>
              <a:t>:</a:t>
            </a:r>
          </a:p>
          <a:p>
            <a:pPr algn="just">
              <a:buFont typeface="Wingdings" panose="05000000000000000000" pitchFamily="2" charset="2"/>
              <a:buChar char="v"/>
            </a:pPr>
            <a:r>
              <a:rPr lang="es-ES" sz="3200" dirty="0"/>
              <a:t>Pensión no contributiva de jubilación o invalidez de la SS.</a:t>
            </a:r>
          </a:p>
          <a:p>
            <a:pPr algn="just">
              <a:buFont typeface="Wingdings" panose="05000000000000000000" pitchFamily="2" charset="2"/>
              <a:buChar char="v"/>
            </a:pPr>
            <a:r>
              <a:rPr lang="es-ES" sz="3200" dirty="0"/>
              <a:t>Carecer de vivienda en propiedad y titular de arrendamiento.</a:t>
            </a:r>
          </a:p>
          <a:p>
            <a:pPr algn="just">
              <a:buFont typeface="Wingdings" panose="05000000000000000000" pitchFamily="2" charset="2"/>
              <a:buChar char="v"/>
            </a:pPr>
            <a:r>
              <a:rPr lang="es-ES" sz="3200" dirty="0"/>
              <a:t>No tener con el arrendador relación o parentesco de hasta 3º grado.</a:t>
            </a:r>
          </a:p>
          <a:p>
            <a:pPr algn="just">
              <a:buFont typeface="Wingdings" panose="05000000000000000000" pitchFamily="2" charset="2"/>
              <a:buChar char="v"/>
            </a:pPr>
            <a:r>
              <a:rPr lang="es-ES" sz="3200" dirty="0"/>
              <a:t>Domicilio habitual en una vivienda alquilada, cuando la vigencia del arrendamiento ≥1 año y residiera ≥ 180 días anteriores a la solicitud.</a:t>
            </a:r>
          </a:p>
          <a:p>
            <a:pPr algn="just">
              <a:buFont typeface="Wingdings" panose="05000000000000000000" pitchFamily="2" charset="2"/>
              <a:buChar char="v"/>
            </a:pPr>
            <a:r>
              <a:rPr lang="es-ES" sz="3200" dirty="0"/>
              <a:t>Sólo tendrá derecho el primer titular del contrato de arrendamiento.</a:t>
            </a:r>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 no contributiva</a:t>
            </a:r>
            <a:endParaRPr lang="es-ES" sz="4000" dirty="0">
              <a:solidFill>
                <a:srgbClr val="0070C0"/>
              </a:solidFill>
            </a:endParaRPr>
          </a:p>
        </p:txBody>
      </p:sp>
    </p:spTree>
    <p:extLst>
      <p:ext uri="{BB962C8B-B14F-4D97-AF65-F5344CB8AC3E}">
        <p14:creationId xmlns:p14="http://schemas.microsoft.com/office/powerpoint/2010/main" val="113027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03678" y="1460759"/>
            <a:ext cx="11912600" cy="4797584"/>
          </a:xfrm>
        </p:spPr>
        <p:txBody>
          <a:bodyPr>
            <a:normAutofit/>
          </a:bodyPr>
          <a:lstStyle/>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Acción protectora</a:t>
            </a:r>
            <a:endParaRPr lang="es-ES" sz="4000" dirty="0">
              <a:solidFill>
                <a:srgbClr val="0070C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007991908"/>
              </p:ext>
            </p:extLst>
          </p:nvPr>
        </p:nvGraphicFramePr>
        <p:xfrm>
          <a:off x="0" y="1470212"/>
          <a:ext cx="12179204" cy="4651452"/>
        </p:xfrm>
        <a:graphic>
          <a:graphicData uri="http://schemas.openxmlformats.org/drawingml/2006/table">
            <a:tbl>
              <a:tblPr>
                <a:tableStyleId>{5C22544A-7EE6-4342-B048-85BDC9FD1C3A}</a:tableStyleId>
              </a:tblPr>
              <a:tblGrid>
                <a:gridCol w="3777270">
                  <a:extLst>
                    <a:ext uri="{9D8B030D-6E8A-4147-A177-3AD203B41FA5}">
                      <a16:colId xmlns:a16="http://schemas.microsoft.com/office/drawing/2014/main" val="2810965225"/>
                    </a:ext>
                  </a:extLst>
                </a:gridCol>
                <a:gridCol w="8401934">
                  <a:extLst>
                    <a:ext uri="{9D8B030D-6E8A-4147-A177-3AD203B41FA5}">
                      <a16:colId xmlns:a16="http://schemas.microsoft.com/office/drawing/2014/main" val="1963686272"/>
                    </a:ext>
                  </a:extLst>
                </a:gridCol>
              </a:tblGrid>
              <a:tr h="397716">
                <a:tc gridSpan="2">
                  <a:txBody>
                    <a:bodyPr/>
                    <a:lstStyle/>
                    <a:p>
                      <a:pPr algn="ctr">
                        <a:lnSpc>
                          <a:spcPct val="100000"/>
                        </a:lnSpc>
                        <a:spcAft>
                          <a:spcPts val="0"/>
                        </a:spcAft>
                      </a:pPr>
                      <a:r>
                        <a:rPr lang="es-ES_tradnl" sz="2000" b="1" dirty="0">
                          <a:effectLst/>
                        </a:rPr>
                        <a:t>Prestaciones económicas</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ES"/>
                    </a:p>
                  </a:txBody>
                  <a:tcPr/>
                </a:tc>
                <a:extLst>
                  <a:ext uri="{0D108BD9-81ED-4DB2-BD59-A6C34878D82A}">
                    <a16:rowId xmlns:a16="http://schemas.microsoft.com/office/drawing/2014/main" val="116684146"/>
                  </a:ext>
                </a:extLst>
              </a:tr>
              <a:tr h="1153097">
                <a:tc>
                  <a:txBody>
                    <a:bodyPr/>
                    <a:lstStyle/>
                    <a:p>
                      <a:pPr>
                        <a:lnSpc>
                          <a:spcPct val="100000"/>
                        </a:lnSpc>
                        <a:spcAft>
                          <a:spcPts val="0"/>
                        </a:spcAft>
                      </a:pPr>
                      <a:r>
                        <a:rPr lang="es-ES_tradnl" sz="2000" b="1" dirty="0">
                          <a:effectLst/>
                        </a:rPr>
                        <a:t>Prestaciones</a:t>
                      </a:r>
                      <a:r>
                        <a:rPr lang="es-ES_tradnl" sz="2000" dirty="0">
                          <a:effectLst/>
                        </a:rPr>
                        <a:t> de pago periódico y duración temporal.</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342900" lvl="0" indent="-342900" algn="l" defTabSz="914400" rtl="0" eaLnBrk="1" latinLnBrk="0" hangingPunct="1">
                        <a:lnSpc>
                          <a:spcPct val="100000"/>
                        </a:lnSpc>
                        <a:spcAft>
                          <a:spcPts val="0"/>
                        </a:spcAft>
                        <a:buClr>
                          <a:srgbClr val="000000"/>
                        </a:buClr>
                        <a:buSzPts val="700"/>
                        <a:buFont typeface="Wingdings" panose="05000000000000000000" pitchFamily="2" charset="2"/>
                        <a:buChar char="q"/>
                        <a:tabLst>
                          <a:tab pos="73025" algn="l"/>
                        </a:tabLst>
                      </a:pPr>
                      <a:r>
                        <a:rPr lang="es-ES_tradnl" sz="2000" u="none" strike="noStrike" kern="1200" spc="0" dirty="0">
                          <a:solidFill>
                            <a:schemeClr val="dk1"/>
                          </a:solidFill>
                          <a:effectLst/>
                          <a:latin typeface="+mn-lt"/>
                          <a:ea typeface="+mn-ea"/>
                          <a:cs typeface="+mn-cs"/>
                        </a:rPr>
                        <a:t>Incapacidad temporal.</a:t>
                      </a:r>
                      <a:endParaRPr lang="es-ES" sz="2000" u="none" strike="noStrike" kern="1200" spc="0" dirty="0">
                        <a:solidFill>
                          <a:schemeClr val="dk1"/>
                        </a:solidFill>
                        <a:effectLst/>
                        <a:latin typeface="+mn-lt"/>
                        <a:ea typeface="+mn-ea"/>
                        <a:cs typeface="+mn-cs"/>
                      </a:endParaRPr>
                    </a:p>
                    <a:p>
                      <a:pPr marL="342900" lvl="0" indent="-342900" algn="l" defTabSz="914400" rtl="0" eaLnBrk="1" latinLnBrk="0" hangingPunct="1">
                        <a:lnSpc>
                          <a:spcPct val="100000"/>
                        </a:lnSpc>
                        <a:spcAft>
                          <a:spcPts val="0"/>
                        </a:spcAft>
                        <a:buClr>
                          <a:srgbClr val="000000"/>
                        </a:buClr>
                        <a:buSzPts val="700"/>
                        <a:buFont typeface="Wingdings" panose="05000000000000000000" pitchFamily="2" charset="2"/>
                        <a:buChar char="q"/>
                        <a:tabLst>
                          <a:tab pos="73025" algn="l"/>
                        </a:tabLst>
                      </a:pPr>
                      <a:r>
                        <a:rPr lang="es-ES_tradnl" sz="2000" u="none" strike="noStrike" kern="1200" spc="0" dirty="0">
                          <a:solidFill>
                            <a:schemeClr val="dk1"/>
                          </a:solidFill>
                          <a:effectLst/>
                          <a:latin typeface="+mn-lt"/>
                          <a:ea typeface="+mn-ea"/>
                          <a:cs typeface="+mn-cs"/>
                        </a:rPr>
                        <a:t>Riesgos durante el embarazo y la lactancia.</a:t>
                      </a:r>
                      <a:endParaRPr lang="es-ES" sz="2000" u="none" strike="noStrike" kern="1200" spc="0" dirty="0">
                        <a:solidFill>
                          <a:schemeClr val="dk1"/>
                        </a:solidFill>
                        <a:effectLst/>
                        <a:latin typeface="+mn-lt"/>
                        <a:ea typeface="+mn-ea"/>
                        <a:cs typeface="+mn-cs"/>
                      </a:endParaRPr>
                    </a:p>
                    <a:p>
                      <a:pPr marL="342900" lvl="0" indent="-342900" algn="l" defTabSz="914400" rtl="0" eaLnBrk="1" latinLnBrk="0" hangingPunct="1">
                        <a:lnSpc>
                          <a:spcPct val="100000"/>
                        </a:lnSpc>
                        <a:spcAft>
                          <a:spcPts val="0"/>
                        </a:spcAft>
                        <a:buClr>
                          <a:srgbClr val="000000"/>
                        </a:buClr>
                        <a:buSzPts val="700"/>
                        <a:buFont typeface="Wingdings" panose="05000000000000000000" pitchFamily="2" charset="2"/>
                        <a:buChar char="q"/>
                        <a:tabLst>
                          <a:tab pos="73025" algn="l"/>
                        </a:tabLst>
                      </a:pPr>
                      <a:r>
                        <a:rPr lang="es-ES_tradnl" sz="2000" u="none" strike="noStrike" kern="1200" spc="0" dirty="0">
                          <a:solidFill>
                            <a:schemeClr val="dk1"/>
                          </a:solidFill>
                          <a:effectLst/>
                          <a:latin typeface="+mn-lt"/>
                          <a:ea typeface="+mn-ea"/>
                          <a:cs typeface="+mn-cs"/>
                        </a:rPr>
                        <a:t>Nacimiento y cuidado del menor.</a:t>
                      </a:r>
                      <a:endParaRPr lang="es-ES" sz="2000" u="none" strike="noStrike" kern="1200" spc="0" dirty="0">
                        <a:solidFill>
                          <a:schemeClr val="dk1"/>
                        </a:solidFill>
                        <a:effectLst/>
                        <a:latin typeface="+mn-lt"/>
                        <a:ea typeface="+mn-ea"/>
                        <a:cs typeface="+mn-cs"/>
                      </a:endParaRPr>
                    </a:p>
                    <a:p>
                      <a:pPr marL="342900" lvl="0" indent="-342900" algn="l" defTabSz="914400" rtl="0" eaLnBrk="1" latinLnBrk="0" hangingPunct="1">
                        <a:lnSpc>
                          <a:spcPct val="100000"/>
                        </a:lnSpc>
                        <a:spcAft>
                          <a:spcPts val="0"/>
                        </a:spcAft>
                        <a:buClr>
                          <a:srgbClr val="000000"/>
                        </a:buClr>
                        <a:buSzPts val="700"/>
                        <a:buFont typeface="Wingdings" panose="05000000000000000000" pitchFamily="2" charset="2"/>
                        <a:buChar char="q"/>
                        <a:tabLst>
                          <a:tab pos="73025" algn="l"/>
                        </a:tabLst>
                      </a:pPr>
                      <a:r>
                        <a:rPr lang="es-ES_tradnl" sz="2000" u="none" strike="noStrike" kern="1200" spc="0" dirty="0">
                          <a:solidFill>
                            <a:schemeClr val="dk1"/>
                          </a:solidFill>
                          <a:effectLst/>
                          <a:latin typeface="+mn-lt"/>
                          <a:ea typeface="+mn-ea"/>
                          <a:cs typeface="+mn-cs"/>
                        </a:rPr>
                        <a:t>Cuidados de menores afectados por cáncer u otra enfermedad grave.</a:t>
                      </a:r>
                      <a:endParaRPr lang="es-ES" sz="2000" u="none" strike="noStrike" kern="1200" spc="0" dirty="0">
                        <a:solidFill>
                          <a:schemeClr val="dk1"/>
                        </a:solidFill>
                        <a:effectLst/>
                        <a:latin typeface="+mn-lt"/>
                        <a:ea typeface="+mn-ea"/>
                        <a:cs typeface="+mn-cs"/>
                      </a:endParaRPr>
                    </a:p>
                    <a:p>
                      <a:pPr marL="342900" lvl="0" indent="-342900" algn="l" defTabSz="914400" rtl="0" eaLnBrk="1" latinLnBrk="0" hangingPunct="1">
                        <a:lnSpc>
                          <a:spcPct val="100000"/>
                        </a:lnSpc>
                        <a:spcAft>
                          <a:spcPts val="0"/>
                        </a:spcAft>
                        <a:buClr>
                          <a:srgbClr val="000000"/>
                        </a:buClr>
                        <a:buSzPts val="700"/>
                        <a:buFont typeface="Wingdings" panose="05000000000000000000" pitchFamily="2" charset="2"/>
                        <a:buChar char="q"/>
                        <a:tabLst>
                          <a:tab pos="73025" algn="l"/>
                        </a:tabLst>
                      </a:pPr>
                      <a:r>
                        <a:rPr lang="es-ES_tradnl" sz="2000" u="none" strike="noStrike" kern="1200" spc="0" dirty="0">
                          <a:solidFill>
                            <a:schemeClr val="dk1"/>
                          </a:solidFill>
                          <a:effectLst/>
                          <a:latin typeface="+mn-lt"/>
                          <a:ea typeface="+mn-ea"/>
                          <a:cs typeface="+mn-cs"/>
                        </a:rPr>
                        <a:t>Corresponsabilidad por cuidado del lactante.</a:t>
                      </a:r>
                      <a:endParaRPr lang="es-ES" sz="2000" u="none" strike="noStrike" kern="1200" spc="0" dirty="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6748331"/>
                  </a:ext>
                </a:extLst>
              </a:tr>
              <a:tr h="1010590">
                <a:tc>
                  <a:txBody>
                    <a:bodyPr/>
                    <a:lstStyle/>
                    <a:p>
                      <a:pPr>
                        <a:lnSpc>
                          <a:spcPct val="100000"/>
                        </a:lnSpc>
                        <a:spcAft>
                          <a:spcPts val="0"/>
                        </a:spcAft>
                      </a:pPr>
                      <a:r>
                        <a:rPr lang="es-ES_tradnl" sz="2000" b="1" dirty="0">
                          <a:effectLst/>
                        </a:rPr>
                        <a:t>Pensiones: </a:t>
                      </a:r>
                      <a:r>
                        <a:rPr lang="es-ES_tradnl" sz="2000" dirty="0">
                          <a:effectLst/>
                        </a:rPr>
                        <a:t>Prestaciones económicas de pago periódico y duración vitalicia o hasta una edad.</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342900" lvl="0" indent="-342900" algn="l" defTabSz="914400" rtl="0" eaLnBrk="1" latinLnBrk="0" hangingPunct="1">
                        <a:lnSpc>
                          <a:spcPct val="100000"/>
                        </a:lnSpc>
                        <a:spcAft>
                          <a:spcPts val="0"/>
                        </a:spcAft>
                        <a:buClr>
                          <a:srgbClr val="000000"/>
                        </a:buClr>
                        <a:buSzPts val="700"/>
                        <a:buFont typeface="Wingdings" panose="05000000000000000000" pitchFamily="2" charset="2"/>
                        <a:buChar char="q"/>
                        <a:tabLst>
                          <a:tab pos="73025" algn="l"/>
                        </a:tabLst>
                      </a:pPr>
                      <a:r>
                        <a:rPr lang="es-ES_tradnl" sz="2000" u="none" strike="noStrike" kern="1200" spc="0" dirty="0">
                          <a:solidFill>
                            <a:schemeClr val="dk1"/>
                          </a:solidFill>
                          <a:effectLst/>
                          <a:latin typeface="+mn-lt"/>
                          <a:ea typeface="+mn-ea"/>
                          <a:cs typeface="+mn-cs"/>
                        </a:rPr>
                        <a:t>Incapacidad permanente.</a:t>
                      </a:r>
                      <a:endParaRPr lang="es-ES" sz="2000" u="none" strike="noStrike" kern="1200" spc="0" dirty="0">
                        <a:solidFill>
                          <a:schemeClr val="dk1"/>
                        </a:solidFill>
                        <a:effectLst/>
                        <a:latin typeface="+mn-lt"/>
                        <a:ea typeface="+mn-ea"/>
                        <a:cs typeface="+mn-cs"/>
                      </a:endParaRPr>
                    </a:p>
                    <a:p>
                      <a:pPr marL="342900" lvl="0" indent="-342900" algn="l" defTabSz="914400" rtl="0" eaLnBrk="1" latinLnBrk="0" hangingPunct="1">
                        <a:lnSpc>
                          <a:spcPct val="100000"/>
                        </a:lnSpc>
                        <a:spcAft>
                          <a:spcPts val="0"/>
                        </a:spcAft>
                        <a:buClr>
                          <a:srgbClr val="000000"/>
                        </a:buClr>
                        <a:buSzPts val="700"/>
                        <a:buFont typeface="Wingdings" panose="05000000000000000000" pitchFamily="2" charset="2"/>
                        <a:buChar char="q"/>
                        <a:tabLst>
                          <a:tab pos="73025" algn="l"/>
                        </a:tabLst>
                      </a:pPr>
                      <a:r>
                        <a:rPr lang="es-ES_tradnl" sz="2000" u="none" strike="noStrike" kern="1200" spc="0" dirty="0">
                          <a:solidFill>
                            <a:schemeClr val="dk1"/>
                          </a:solidFill>
                          <a:effectLst/>
                          <a:latin typeface="+mn-lt"/>
                          <a:ea typeface="+mn-ea"/>
                          <a:cs typeface="+mn-cs"/>
                        </a:rPr>
                        <a:t>Jubilación.</a:t>
                      </a:r>
                      <a:endParaRPr lang="es-ES" sz="2000" u="none" strike="noStrike" kern="1200" spc="0" dirty="0">
                        <a:solidFill>
                          <a:schemeClr val="dk1"/>
                        </a:solidFill>
                        <a:effectLst/>
                        <a:latin typeface="+mn-lt"/>
                        <a:ea typeface="+mn-ea"/>
                        <a:cs typeface="+mn-cs"/>
                      </a:endParaRPr>
                    </a:p>
                    <a:p>
                      <a:pPr marL="342900" lvl="0" indent="-342900" algn="l" defTabSz="914400" rtl="0" eaLnBrk="1" latinLnBrk="0" hangingPunct="1">
                        <a:lnSpc>
                          <a:spcPct val="100000"/>
                        </a:lnSpc>
                        <a:spcAft>
                          <a:spcPts val="0"/>
                        </a:spcAft>
                        <a:buClr>
                          <a:srgbClr val="000000"/>
                        </a:buClr>
                        <a:buSzPts val="700"/>
                        <a:buFont typeface="Wingdings" panose="05000000000000000000" pitchFamily="2" charset="2"/>
                        <a:buChar char="q"/>
                        <a:tabLst>
                          <a:tab pos="73025" algn="l"/>
                        </a:tabLst>
                      </a:pPr>
                      <a:r>
                        <a:rPr lang="es-ES_tradnl" sz="2000" u="none" strike="noStrike" kern="1200" spc="0" dirty="0">
                          <a:solidFill>
                            <a:schemeClr val="dk1"/>
                          </a:solidFill>
                          <a:effectLst/>
                          <a:latin typeface="+mn-lt"/>
                          <a:ea typeface="+mn-ea"/>
                          <a:cs typeface="+mn-cs"/>
                        </a:rPr>
                        <a:t>Por muerte y supervivencia: viudedad y orfandad.</a:t>
                      </a:r>
                      <a:endParaRPr lang="es-ES" sz="2000" u="none" strike="noStrike" kern="1200" spc="0" dirty="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935144"/>
                  </a:ext>
                </a:extLst>
              </a:tr>
              <a:tr h="804746">
                <a:tc>
                  <a:txBody>
                    <a:bodyPr/>
                    <a:lstStyle/>
                    <a:p>
                      <a:pPr>
                        <a:lnSpc>
                          <a:spcPct val="100000"/>
                        </a:lnSpc>
                        <a:spcAft>
                          <a:spcPts val="0"/>
                        </a:spcAft>
                      </a:pPr>
                      <a:r>
                        <a:rPr lang="es-ES_tradnl" sz="2000" b="1" dirty="0">
                          <a:effectLst/>
                        </a:rPr>
                        <a:t>Indemnizaciones</a:t>
                      </a:r>
                      <a:r>
                        <a:rPr lang="es-ES_tradnl" sz="2000" dirty="0">
                          <a:effectLst/>
                        </a:rPr>
                        <a:t>: Prestaciones económicas abonadas una sola vez.</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342900" lvl="0" indent="-342900">
                        <a:lnSpc>
                          <a:spcPct val="100000"/>
                        </a:lnSpc>
                        <a:spcAft>
                          <a:spcPts val="0"/>
                        </a:spcAft>
                        <a:buClr>
                          <a:srgbClr val="000000"/>
                        </a:buClr>
                        <a:buSzPts val="700"/>
                        <a:buFont typeface="Wingdings" panose="05000000000000000000" pitchFamily="2" charset="2"/>
                        <a:buChar char="q"/>
                        <a:tabLst>
                          <a:tab pos="73025" algn="l"/>
                        </a:tabLst>
                      </a:pPr>
                      <a:r>
                        <a:rPr lang="es-ES_tradnl" sz="2000" u="none" strike="noStrike" spc="0" dirty="0">
                          <a:effectLst/>
                        </a:rPr>
                        <a:t>Lesiones permanentes no incapacitantes.</a:t>
                      </a:r>
                      <a:endParaRPr lang="es-ES" sz="2000" u="none" strike="noStrike" spc="0" dirty="0">
                        <a:effectLst/>
                      </a:endParaRPr>
                    </a:p>
                    <a:p>
                      <a:pPr marL="342900" lvl="0" indent="-342900">
                        <a:lnSpc>
                          <a:spcPct val="100000"/>
                        </a:lnSpc>
                        <a:spcAft>
                          <a:spcPts val="0"/>
                        </a:spcAft>
                        <a:buClr>
                          <a:srgbClr val="000000"/>
                        </a:buClr>
                        <a:buSzPts val="700"/>
                        <a:buFont typeface="Wingdings" panose="05000000000000000000" pitchFamily="2" charset="2"/>
                        <a:buChar char="q"/>
                        <a:tabLst>
                          <a:tab pos="73025" algn="l"/>
                        </a:tabLst>
                      </a:pPr>
                      <a:r>
                        <a:rPr lang="es-ES_tradnl" sz="2000" u="none" strike="noStrike" spc="0" dirty="0">
                          <a:effectLst/>
                        </a:rPr>
                        <a:t>Incapacidad permanente parcial.</a:t>
                      </a:r>
                      <a:endParaRPr lang="es-ES" sz="2000" u="none" strike="noStrike" spc="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850859"/>
                  </a:ext>
                </a:extLst>
              </a:tr>
              <a:tr h="697633">
                <a:tc>
                  <a:txBody>
                    <a:bodyPr/>
                    <a:lstStyle/>
                    <a:p>
                      <a:pPr>
                        <a:lnSpc>
                          <a:spcPct val="100000"/>
                        </a:lnSpc>
                        <a:spcAft>
                          <a:spcPts val="0"/>
                        </a:spcAft>
                      </a:pPr>
                      <a:r>
                        <a:rPr lang="es-ES_tradnl" sz="2000" b="1" dirty="0">
                          <a:effectLst/>
                        </a:rPr>
                        <a:t>Otras prestaciones:</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342900" lvl="0" indent="-342900">
                        <a:lnSpc>
                          <a:spcPct val="100000"/>
                        </a:lnSpc>
                        <a:spcAft>
                          <a:spcPts val="0"/>
                        </a:spcAft>
                        <a:buClr>
                          <a:srgbClr val="000000"/>
                        </a:buClr>
                        <a:buSzPts val="700"/>
                        <a:buFont typeface="Wingdings" panose="05000000000000000000" pitchFamily="2" charset="2"/>
                        <a:buChar char="q"/>
                        <a:tabLst>
                          <a:tab pos="73025" algn="l"/>
                          <a:tab pos="2767330" algn="l"/>
                        </a:tabLst>
                      </a:pPr>
                      <a:r>
                        <a:rPr lang="es-ES_tradnl" sz="2000" u="none" strike="noStrike" spc="0" dirty="0">
                          <a:effectLst/>
                        </a:rPr>
                        <a:t>Por desempleo (prestación contributiva y s</a:t>
                      </a:r>
                      <a:r>
                        <a:rPr lang="es-ES_tradnl" sz="2000" u="none" strike="noStrike" kern="1200" spc="0" dirty="0">
                          <a:solidFill>
                            <a:schemeClr val="dk1"/>
                          </a:solidFill>
                          <a:effectLst/>
                          <a:latin typeface="+mn-lt"/>
                          <a:ea typeface="+mn-ea"/>
                          <a:cs typeface="+mn-cs"/>
                        </a:rPr>
                        <a:t>ubsidio asistencial de desempleo).</a:t>
                      </a:r>
                      <a:endParaRPr lang="es-ES" sz="2000" u="none" strike="noStrike" kern="1200" spc="0" dirty="0">
                        <a:solidFill>
                          <a:schemeClr val="dk1"/>
                        </a:solidFill>
                        <a:effectLst/>
                        <a:latin typeface="+mn-lt"/>
                        <a:ea typeface="+mn-ea"/>
                        <a:cs typeface="+mn-cs"/>
                      </a:endParaRPr>
                    </a:p>
                    <a:p>
                      <a:pPr marL="342900" lvl="0" indent="-342900">
                        <a:lnSpc>
                          <a:spcPct val="100000"/>
                        </a:lnSpc>
                        <a:spcAft>
                          <a:spcPts val="0"/>
                        </a:spcAft>
                        <a:buClr>
                          <a:srgbClr val="000000"/>
                        </a:buClr>
                        <a:buSzPts val="700"/>
                        <a:buFont typeface="Wingdings" panose="05000000000000000000" pitchFamily="2" charset="2"/>
                        <a:buChar char="q"/>
                        <a:tabLst>
                          <a:tab pos="73025" algn="l"/>
                          <a:tab pos="2770505" algn="l"/>
                        </a:tabLst>
                      </a:pPr>
                      <a:r>
                        <a:rPr lang="es-ES_tradnl" sz="2000" u="none" strike="noStrike" spc="0" dirty="0">
                          <a:effectLst/>
                        </a:rPr>
                        <a:t>Protección familiar de carácter no económico.	∞ Ingreso mínimo vital.</a:t>
                      </a:r>
                      <a:endParaRPr lang="es-ES" sz="2000" u="none" strike="noStrike" spc="0" dirty="0">
                        <a:effectLst/>
                      </a:endParaRPr>
                    </a:p>
                    <a:p>
                      <a:pPr marL="342900" lvl="0" indent="-342900">
                        <a:lnSpc>
                          <a:spcPct val="100000"/>
                        </a:lnSpc>
                        <a:spcAft>
                          <a:spcPts val="0"/>
                        </a:spcAft>
                        <a:buClr>
                          <a:srgbClr val="000000"/>
                        </a:buClr>
                        <a:buSzPts val="700"/>
                        <a:buFont typeface="Wingdings" panose="05000000000000000000" pitchFamily="2" charset="2"/>
                        <a:buChar char="q"/>
                        <a:tabLst>
                          <a:tab pos="73025" algn="l"/>
                        </a:tabLst>
                      </a:pPr>
                      <a:r>
                        <a:rPr lang="es-ES_tradnl" sz="2000" u="none" strike="noStrike" spc="0" dirty="0">
                          <a:effectLst/>
                        </a:rPr>
                        <a:t>Prestación por activación del Mecanismo RED.</a:t>
                      </a:r>
                      <a:endParaRPr lang="es-ES" sz="2000" u="none" strike="noStrike" spc="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4452151"/>
                  </a:ext>
                </a:extLst>
              </a:tr>
            </a:tbl>
          </a:graphicData>
        </a:graphic>
      </p:graphicFrame>
    </p:spTree>
    <p:extLst>
      <p:ext uri="{BB962C8B-B14F-4D97-AF65-F5344CB8AC3E}">
        <p14:creationId xmlns:p14="http://schemas.microsoft.com/office/powerpoint/2010/main" val="936201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12735" y="1084729"/>
            <a:ext cx="11966531" cy="5307105"/>
          </a:xfrm>
        </p:spPr>
        <p:txBody>
          <a:bodyPr>
            <a:noAutofit/>
          </a:bodyPr>
          <a:lstStyle/>
          <a:p>
            <a:pPr algn="just"/>
            <a:r>
              <a:rPr lang="es-ES" sz="3200" b="1" dirty="0">
                <a:solidFill>
                  <a:schemeClr val="dk1"/>
                </a:solidFill>
              </a:rPr>
              <a:t>Complemento por alquiler a pensionistas no contributivos</a:t>
            </a:r>
            <a:r>
              <a:rPr lang="es-ES" sz="3200" dirty="0">
                <a:solidFill>
                  <a:schemeClr val="dk1"/>
                </a:solidFill>
              </a:rPr>
              <a:t>: prestación económica individualizada.</a:t>
            </a:r>
          </a:p>
          <a:p>
            <a:pPr algn="just"/>
            <a:r>
              <a:rPr lang="es-ES" sz="3200" b="1" dirty="0">
                <a:solidFill>
                  <a:schemeClr val="dk1"/>
                </a:solidFill>
              </a:rPr>
              <a:t>Cuantía</a:t>
            </a:r>
            <a:r>
              <a:rPr lang="es-ES" sz="3200" dirty="0">
                <a:solidFill>
                  <a:schemeClr val="dk1"/>
                </a:solidFill>
              </a:rPr>
              <a:t>:</a:t>
            </a:r>
          </a:p>
          <a:p>
            <a:pPr algn="just"/>
            <a:r>
              <a:rPr lang="es-ES" sz="3200" dirty="0">
                <a:solidFill>
                  <a:schemeClr val="dk1"/>
                </a:solidFill>
              </a:rPr>
              <a:t>La cuantía </a:t>
            </a:r>
            <a:r>
              <a:rPr lang="es-ES" sz="3200" b="1" dirty="0">
                <a:solidFill>
                  <a:schemeClr val="dk1"/>
                </a:solidFill>
              </a:rPr>
              <a:t>anual</a:t>
            </a:r>
            <a:r>
              <a:rPr lang="es-ES" sz="3200" dirty="0">
                <a:solidFill>
                  <a:schemeClr val="dk1"/>
                </a:solidFill>
              </a:rPr>
              <a:t> del complemento para alquiler, en tanto no se apruebe la Ley de presupuestos generales del Estado para el año 2026, se establece en el apartado dos del artículo 44 de la Ley 31/2022, do 23 de diciembre, de presupuestos generales del Estado para el año 2023 (BOE núm. 308, de 24 de diciembre) asciende a </a:t>
            </a:r>
            <a:r>
              <a:rPr lang="es-ES" sz="3200" b="1" dirty="0">
                <a:solidFill>
                  <a:schemeClr val="dk1"/>
                </a:solidFill>
              </a:rPr>
              <a:t>525,00 </a:t>
            </a:r>
            <a:r>
              <a:rPr lang="es-ES" sz="3200" dirty="0">
                <a:solidFill>
                  <a:schemeClr val="dk1"/>
                </a:solidFill>
              </a:rPr>
              <a:t>€ (43,75 €/mes).</a:t>
            </a:r>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116541"/>
            <a:ext cx="11882041" cy="107576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Jubilación no contributiva</a:t>
            </a:r>
            <a:endParaRPr lang="es-ES" sz="4000" dirty="0">
              <a:solidFill>
                <a:srgbClr val="0070C0"/>
              </a:solidFill>
            </a:endParaRPr>
          </a:p>
        </p:txBody>
      </p:sp>
    </p:spTree>
    <p:extLst>
      <p:ext uri="{BB962C8B-B14F-4D97-AF65-F5344CB8AC3E}">
        <p14:creationId xmlns:p14="http://schemas.microsoft.com/office/powerpoint/2010/main" val="745222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98612" y="1813940"/>
            <a:ext cx="11994776" cy="4287586"/>
          </a:xfrm>
        </p:spPr>
        <p:txBody>
          <a:bodyPr>
            <a:normAutofit/>
          </a:bodyPr>
          <a:lstStyle/>
          <a:p>
            <a:pPr algn="just"/>
            <a:r>
              <a:rPr lang="es-ES" sz="2400" dirty="0">
                <a:solidFill>
                  <a:schemeClr val="dk1"/>
                </a:solidFill>
              </a:rPr>
              <a:t>Tienen por objeto compensar la pérdida de ingresos que se produce en la familia más próxima de la persona trabajadora o pensionista fallecida.</a:t>
            </a:r>
          </a:p>
          <a:p>
            <a:pPr algn="ctr"/>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376519"/>
            <a:ext cx="11882041" cy="968188"/>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Prestaciones por muerte y supervivencia</a:t>
            </a:r>
            <a:endParaRPr lang="es-ES" sz="4000" dirty="0">
              <a:solidFill>
                <a:srgbClr val="0070C0"/>
              </a:solidFill>
            </a:endParaRPr>
          </a:p>
        </p:txBody>
      </p:sp>
      <p:graphicFrame>
        <p:nvGraphicFramePr>
          <p:cNvPr id="5" name="Tabla 4">
            <a:extLst>
              <a:ext uri="{FF2B5EF4-FFF2-40B4-BE49-F238E27FC236}">
                <a16:creationId xmlns:a16="http://schemas.microsoft.com/office/drawing/2014/main" id="{76788D15-F5CE-45FA-B4D3-645D5AECC091}"/>
              </a:ext>
            </a:extLst>
          </p:cNvPr>
          <p:cNvGraphicFramePr>
            <a:graphicFrameLocks noGrp="1"/>
          </p:cNvGraphicFramePr>
          <p:nvPr>
            <p:extLst>
              <p:ext uri="{D42A27DB-BD31-4B8C-83A1-F6EECF244321}">
                <p14:modId xmlns:p14="http://schemas.microsoft.com/office/powerpoint/2010/main" val="847364632"/>
              </p:ext>
            </p:extLst>
          </p:nvPr>
        </p:nvGraphicFramePr>
        <p:xfrm>
          <a:off x="313765" y="2591574"/>
          <a:ext cx="11564470" cy="3582016"/>
        </p:xfrm>
        <a:graphic>
          <a:graphicData uri="http://schemas.openxmlformats.org/drawingml/2006/table">
            <a:tbl>
              <a:tblPr>
                <a:tableStyleId>{5C22544A-7EE6-4342-B048-85BDC9FD1C3A}</a:tableStyleId>
              </a:tblPr>
              <a:tblGrid>
                <a:gridCol w="1747758">
                  <a:extLst>
                    <a:ext uri="{9D8B030D-6E8A-4147-A177-3AD203B41FA5}">
                      <a16:colId xmlns:a16="http://schemas.microsoft.com/office/drawing/2014/main" val="2571523812"/>
                    </a:ext>
                  </a:extLst>
                </a:gridCol>
                <a:gridCol w="9816712">
                  <a:extLst>
                    <a:ext uri="{9D8B030D-6E8A-4147-A177-3AD203B41FA5}">
                      <a16:colId xmlns:a16="http://schemas.microsoft.com/office/drawing/2014/main" val="923957793"/>
                    </a:ext>
                  </a:extLst>
                </a:gridCol>
              </a:tblGrid>
              <a:tr h="716403">
                <a:tc>
                  <a:txBody>
                    <a:bodyPr/>
                    <a:lstStyle/>
                    <a:p>
                      <a:pPr marL="72000" marR="71755">
                        <a:lnSpc>
                          <a:spcPct val="100000"/>
                        </a:lnSpc>
                        <a:spcBef>
                          <a:spcPts val="0"/>
                        </a:spcBef>
                        <a:spcAft>
                          <a:spcPts val="0"/>
                        </a:spcAft>
                      </a:pPr>
                      <a:r>
                        <a:rPr lang="es-ES_tradnl" sz="2000" b="1" dirty="0">
                          <a:solidFill>
                            <a:srgbClr val="0070C0"/>
                          </a:solidFill>
                          <a:effectLst/>
                          <a:hlinkClick r:id="rId2">
                            <a:extLst>
                              <a:ext uri="{A12FA001-AC4F-418D-AE19-62706E023703}">
                                <ahyp:hlinkClr xmlns:ahyp="http://schemas.microsoft.com/office/drawing/2018/hyperlinkcolor" val="tx"/>
                              </a:ext>
                            </a:extLst>
                          </a:hlinkClick>
                        </a:rPr>
                        <a:t>Auxilio</a:t>
                      </a:r>
                      <a:endParaRPr lang="es-ES" sz="2000" b="1" dirty="0">
                        <a:solidFill>
                          <a:srgbClr val="0070C0"/>
                        </a:solidFill>
                        <a:effectLst/>
                        <a:hlinkClick r:id="rId2">
                          <a:extLst>
                            <a:ext uri="{A12FA001-AC4F-418D-AE19-62706E023703}">
                              <ahyp:hlinkClr xmlns:ahyp="http://schemas.microsoft.com/office/drawing/2018/hyperlinkcolor" val="tx"/>
                            </a:ext>
                          </a:extLst>
                        </a:hlinkClick>
                      </a:endParaRPr>
                    </a:p>
                    <a:p>
                      <a:pPr marL="72000" marR="71755">
                        <a:lnSpc>
                          <a:spcPct val="100000"/>
                        </a:lnSpc>
                        <a:spcBef>
                          <a:spcPts val="0"/>
                        </a:spcBef>
                        <a:spcAft>
                          <a:spcPts val="0"/>
                        </a:spcAft>
                      </a:pPr>
                      <a:r>
                        <a:rPr lang="es-ES_tradnl" sz="2000" b="1" dirty="0">
                          <a:solidFill>
                            <a:srgbClr val="0070C0"/>
                          </a:solidFill>
                          <a:effectLst/>
                          <a:hlinkClick r:id="rId2">
                            <a:extLst>
                              <a:ext uri="{A12FA001-AC4F-418D-AE19-62706E023703}">
                                <ahyp:hlinkClr xmlns:ahyp="http://schemas.microsoft.com/office/drawing/2018/hyperlinkcolor" val="tx"/>
                              </a:ext>
                            </a:extLst>
                          </a:hlinkClick>
                        </a:rPr>
                        <a:t>por defunción</a:t>
                      </a:r>
                      <a:endParaRPr lang="es-E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78900" marR="71755" lvl="0" indent="-342900" algn="l" defTabSz="914400" rtl="0" eaLnBrk="1" latinLnBrk="0" hangingPunct="1">
                        <a:lnSpc>
                          <a:spcPct val="100000"/>
                        </a:lnSpc>
                        <a:spcBef>
                          <a:spcPts val="0"/>
                        </a:spcBef>
                        <a:spcAft>
                          <a:spcPts val="0"/>
                        </a:spcAft>
                        <a:buClr>
                          <a:srgbClr val="000000"/>
                        </a:buClr>
                        <a:buSzPts val="750"/>
                        <a:buFont typeface="Wingdings" panose="05000000000000000000" pitchFamily="2" charset="2"/>
                        <a:buChar char="v"/>
                        <a:tabLst>
                          <a:tab pos="1905" algn="l"/>
                        </a:tabLst>
                      </a:pPr>
                      <a:r>
                        <a:rPr lang="es-ES_tradnl" sz="2000" kern="1200" dirty="0">
                          <a:solidFill>
                            <a:schemeClr val="dk1"/>
                          </a:solidFill>
                          <a:effectLst/>
                          <a:latin typeface="+mn-lt"/>
                          <a:ea typeface="+mn-ea"/>
                          <a:cs typeface="+mn-cs"/>
                        </a:rPr>
                        <a:t>Consiste en una ayuda para pagar los gastos del sepelio.</a:t>
                      </a:r>
                      <a:endParaRPr lang="es-ES" sz="2000" kern="1200" dirty="0">
                        <a:solidFill>
                          <a:schemeClr val="dk1"/>
                        </a:solidFill>
                        <a:effectLst/>
                        <a:latin typeface="+mn-lt"/>
                        <a:ea typeface="+mn-ea"/>
                        <a:cs typeface="+mn-cs"/>
                      </a:endParaRPr>
                    </a:p>
                    <a:p>
                      <a:pPr marL="378900" marR="71755" lvl="0" indent="-342900" algn="l" defTabSz="914400" rtl="0" eaLnBrk="1" latinLnBrk="0" hangingPunct="1">
                        <a:lnSpc>
                          <a:spcPct val="100000"/>
                        </a:lnSpc>
                        <a:spcBef>
                          <a:spcPts val="0"/>
                        </a:spcBef>
                        <a:spcAft>
                          <a:spcPts val="0"/>
                        </a:spcAft>
                        <a:buClr>
                          <a:srgbClr val="000000"/>
                        </a:buClr>
                        <a:buSzPts val="750"/>
                        <a:buFont typeface="Wingdings" panose="05000000000000000000" pitchFamily="2" charset="2"/>
                        <a:buChar char="v"/>
                        <a:tabLst>
                          <a:tab pos="5080" algn="l"/>
                        </a:tabLst>
                      </a:pPr>
                      <a:r>
                        <a:rPr lang="es-ES_tradnl" sz="2000" kern="1200" dirty="0">
                          <a:solidFill>
                            <a:schemeClr val="dk1"/>
                          </a:solidFill>
                          <a:effectLst/>
                          <a:latin typeface="+mn-lt"/>
                          <a:ea typeface="+mn-ea"/>
                          <a:cs typeface="+mn-cs"/>
                        </a:rPr>
                        <a:t>Su beneficiario es la persona que los ha pagado.</a:t>
                      </a:r>
                      <a:endParaRPr lang="es-ES" sz="2000"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8019934"/>
                  </a:ext>
                </a:extLst>
              </a:tr>
              <a:tr h="2865613">
                <a:tc>
                  <a:txBody>
                    <a:bodyPr/>
                    <a:lstStyle/>
                    <a:p>
                      <a:pPr marL="72000" marR="71755">
                        <a:lnSpc>
                          <a:spcPct val="100000"/>
                        </a:lnSpc>
                        <a:spcBef>
                          <a:spcPts val="0"/>
                        </a:spcBef>
                        <a:spcAft>
                          <a:spcPts val="0"/>
                        </a:spcAft>
                      </a:pPr>
                      <a:r>
                        <a:rPr lang="es-ES_tradnl" sz="2000" b="1" dirty="0">
                          <a:solidFill>
                            <a:srgbClr val="0070C0"/>
                          </a:solidFill>
                          <a:effectLst/>
                          <a:hlinkClick r:id="rId3">
                            <a:extLst>
                              <a:ext uri="{A12FA001-AC4F-418D-AE19-62706E023703}">
                                <ahyp:hlinkClr xmlns:ahyp="http://schemas.microsoft.com/office/drawing/2018/hyperlinkcolor" val="tx"/>
                              </a:ext>
                            </a:extLst>
                          </a:hlinkClick>
                        </a:rPr>
                        <a:t>Pensión de</a:t>
                      </a:r>
                      <a:endParaRPr lang="es-ES" sz="2000" b="1" dirty="0">
                        <a:solidFill>
                          <a:srgbClr val="0070C0"/>
                        </a:solidFill>
                        <a:effectLst/>
                        <a:hlinkClick r:id="rId3">
                          <a:extLst>
                            <a:ext uri="{A12FA001-AC4F-418D-AE19-62706E023703}">
                              <ahyp:hlinkClr xmlns:ahyp="http://schemas.microsoft.com/office/drawing/2018/hyperlinkcolor" val="tx"/>
                            </a:ext>
                          </a:extLst>
                        </a:hlinkClick>
                      </a:endParaRPr>
                    </a:p>
                    <a:p>
                      <a:pPr marL="72000" marR="71755">
                        <a:lnSpc>
                          <a:spcPct val="100000"/>
                        </a:lnSpc>
                        <a:spcBef>
                          <a:spcPts val="0"/>
                        </a:spcBef>
                        <a:spcAft>
                          <a:spcPts val="0"/>
                        </a:spcAft>
                      </a:pPr>
                      <a:r>
                        <a:rPr lang="es-ES_tradnl" sz="2000" b="1" dirty="0">
                          <a:solidFill>
                            <a:srgbClr val="0070C0"/>
                          </a:solidFill>
                          <a:effectLst/>
                          <a:hlinkClick r:id="rId3">
                            <a:extLst>
                              <a:ext uri="{A12FA001-AC4F-418D-AE19-62706E023703}">
                                <ahyp:hlinkClr xmlns:ahyp="http://schemas.microsoft.com/office/drawing/2018/hyperlinkcolor" val="tx"/>
                              </a:ext>
                            </a:extLst>
                          </a:hlinkClick>
                        </a:rPr>
                        <a:t>viudedad</a:t>
                      </a:r>
                      <a:endParaRPr lang="es-E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78900" marR="71755" lvl="0" indent="-342900" algn="l" defTabSz="914400" rtl="0" eaLnBrk="1" latinLnBrk="0" hangingPunct="1">
                        <a:lnSpc>
                          <a:spcPct val="100000"/>
                        </a:lnSpc>
                        <a:spcBef>
                          <a:spcPts val="0"/>
                        </a:spcBef>
                        <a:spcAft>
                          <a:spcPts val="0"/>
                        </a:spcAft>
                        <a:buClr>
                          <a:srgbClr val="000000"/>
                        </a:buClr>
                        <a:buSzPts val="750"/>
                        <a:buFont typeface="Wingdings" panose="05000000000000000000" pitchFamily="2" charset="2"/>
                        <a:buChar char="v"/>
                      </a:pPr>
                      <a:r>
                        <a:rPr lang="es-ES_tradnl" sz="2000" kern="1200" dirty="0">
                          <a:solidFill>
                            <a:schemeClr val="dk1"/>
                          </a:solidFill>
                          <a:effectLst/>
                          <a:latin typeface="+mn-lt"/>
                          <a:ea typeface="+mn-ea"/>
                          <a:cs typeface="+mn-cs"/>
                        </a:rPr>
                        <a:t>Es una pensión vitalicia en favor del cónyuge o la pareja de hecho superviviente.</a:t>
                      </a:r>
                    </a:p>
                    <a:p>
                      <a:pPr marL="378900" marR="71755" lvl="0" indent="-342900" algn="l" defTabSz="914400" rtl="0" eaLnBrk="1" latinLnBrk="0" hangingPunct="1">
                        <a:lnSpc>
                          <a:spcPct val="100000"/>
                        </a:lnSpc>
                        <a:spcBef>
                          <a:spcPts val="0"/>
                        </a:spcBef>
                        <a:spcAft>
                          <a:spcPts val="0"/>
                        </a:spcAft>
                        <a:buClr>
                          <a:srgbClr val="000000"/>
                        </a:buClr>
                        <a:buSzPts val="750"/>
                        <a:buFont typeface="Wingdings" panose="05000000000000000000" pitchFamily="2" charset="2"/>
                        <a:buChar char="v"/>
                      </a:pPr>
                      <a:r>
                        <a:rPr lang="es-ES_tradnl" sz="2000" kern="1200" dirty="0">
                          <a:solidFill>
                            <a:schemeClr val="dk1"/>
                          </a:solidFill>
                          <a:effectLst/>
                          <a:latin typeface="+mn-lt"/>
                          <a:ea typeface="+mn-ea"/>
                          <a:cs typeface="+mn-cs"/>
                        </a:rPr>
                        <a:t>Es compatible con la percepción de las rentas del trabajo, pero se pierde al contraer un        nuevo matrimonio, excepto en ciertos casos (personas mayores o incapacitadas con un bajo nivel de renta).</a:t>
                      </a:r>
                      <a:endParaRPr lang="es-ES" sz="2000" kern="1200" dirty="0">
                        <a:solidFill>
                          <a:schemeClr val="dk1"/>
                        </a:solidFill>
                        <a:effectLst/>
                        <a:latin typeface="+mn-lt"/>
                        <a:ea typeface="+mn-ea"/>
                        <a:cs typeface="+mn-cs"/>
                      </a:endParaRPr>
                    </a:p>
                    <a:p>
                      <a:pPr marL="378900" marR="71755" lvl="0" indent="-342900" algn="l" defTabSz="914400" rtl="0" eaLnBrk="1" latinLnBrk="0" hangingPunct="1">
                        <a:lnSpc>
                          <a:spcPct val="100000"/>
                        </a:lnSpc>
                        <a:spcBef>
                          <a:spcPts val="0"/>
                        </a:spcBef>
                        <a:spcAft>
                          <a:spcPts val="0"/>
                        </a:spcAft>
                        <a:buClr>
                          <a:srgbClr val="000000"/>
                        </a:buClr>
                        <a:buSzPts val="750"/>
                        <a:buFont typeface="Wingdings" panose="05000000000000000000" pitchFamily="2" charset="2"/>
                        <a:buChar char="v"/>
                      </a:pPr>
                      <a:r>
                        <a:rPr lang="es-ES_tradnl" sz="2000" kern="1200" dirty="0">
                          <a:solidFill>
                            <a:schemeClr val="dk1"/>
                          </a:solidFill>
                          <a:effectLst/>
                          <a:latin typeface="+mn-lt"/>
                          <a:ea typeface="+mn-ea"/>
                          <a:cs typeface="+mn-cs"/>
                        </a:rPr>
                        <a:t>Con carácter general, el porcentaje de la pensión es el 52 % de la base reguladora de la persona trabajado­ra o de la pensión de jubilación. En determinados casos, puede alcanzar el 70 % (si existen cargas familiares y los ingresos familiares no sobrepasan los límites legalmente previstos).</a:t>
                      </a:r>
                      <a:endParaRPr lang="es-ES" sz="2000"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778374"/>
                  </a:ext>
                </a:extLst>
              </a:tr>
            </a:tbl>
          </a:graphicData>
        </a:graphic>
      </p:graphicFrame>
    </p:spTree>
    <p:extLst>
      <p:ext uri="{BB962C8B-B14F-4D97-AF65-F5344CB8AC3E}">
        <p14:creationId xmlns:p14="http://schemas.microsoft.com/office/powerpoint/2010/main" val="1669843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98612" y="1813940"/>
            <a:ext cx="11994776" cy="4287586"/>
          </a:xfrm>
        </p:spPr>
        <p:txBody>
          <a:bodyPr>
            <a:normAutofit/>
          </a:bodyPr>
          <a:lstStyle/>
          <a:p>
            <a:pPr algn="just"/>
            <a:r>
              <a:rPr lang="es-ES" sz="2400" dirty="0">
                <a:solidFill>
                  <a:schemeClr val="dk1"/>
                </a:solidFill>
              </a:rPr>
              <a:t>Tienen por objeto compensar la pérdida de ingresos que se produce en la familia más próxima de la persona trabajadora o pensionista fallecida.</a:t>
            </a:r>
          </a:p>
          <a:p>
            <a:pPr algn="ctr"/>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376519"/>
            <a:ext cx="11882041" cy="968188"/>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Prestaciones por muerte y supervivencia</a:t>
            </a:r>
            <a:endParaRPr lang="es-ES" sz="4000" dirty="0">
              <a:solidFill>
                <a:srgbClr val="0070C0"/>
              </a:solidFill>
            </a:endParaRPr>
          </a:p>
        </p:txBody>
      </p:sp>
      <p:graphicFrame>
        <p:nvGraphicFramePr>
          <p:cNvPr id="5" name="Tabla 4">
            <a:extLst>
              <a:ext uri="{FF2B5EF4-FFF2-40B4-BE49-F238E27FC236}">
                <a16:creationId xmlns:a16="http://schemas.microsoft.com/office/drawing/2014/main" id="{76788D15-F5CE-45FA-B4D3-645D5AECC091}"/>
              </a:ext>
            </a:extLst>
          </p:cNvPr>
          <p:cNvGraphicFramePr>
            <a:graphicFrameLocks noGrp="1"/>
          </p:cNvGraphicFramePr>
          <p:nvPr>
            <p:extLst>
              <p:ext uri="{D42A27DB-BD31-4B8C-83A1-F6EECF244321}">
                <p14:modId xmlns:p14="http://schemas.microsoft.com/office/powerpoint/2010/main" val="1096508213"/>
              </p:ext>
            </p:extLst>
          </p:nvPr>
        </p:nvGraphicFramePr>
        <p:xfrm>
          <a:off x="385482" y="2522948"/>
          <a:ext cx="11421035" cy="3657600"/>
        </p:xfrm>
        <a:graphic>
          <a:graphicData uri="http://schemas.openxmlformats.org/drawingml/2006/table">
            <a:tbl>
              <a:tblPr>
                <a:tableStyleId>{5C22544A-7EE6-4342-B048-85BDC9FD1C3A}</a:tableStyleId>
              </a:tblPr>
              <a:tblGrid>
                <a:gridCol w="1726080">
                  <a:extLst>
                    <a:ext uri="{9D8B030D-6E8A-4147-A177-3AD203B41FA5}">
                      <a16:colId xmlns:a16="http://schemas.microsoft.com/office/drawing/2014/main" val="2571523812"/>
                    </a:ext>
                  </a:extLst>
                </a:gridCol>
                <a:gridCol w="9694955">
                  <a:extLst>
                    <a:ext uri="{9D8B030D-6E8A-4147-A177-3AD203B41FA5}">
                      <a16:colId xmlns:a16="http://schemas.microsoft.com/office/drawing/2014/main" val="923957793"/>
                    </a:ext>
                  </a:extLst>
                </a:gridCol>
              </a:tblGrid>
              <a:tr h="1130935">
                <a:tc>
                  <a:txBody>
                    <a:bodyPr/>
                    <a:lstStyle/>
                    <a:p>
                      <a:pPr marL="71755" marR="71755">
                        <a:lnSpc>
                          <a:spcPct val="107000"/>
                        </a:lnSpc>
                        <a:spcAft>
                          <a:spcPts val="0"/>
                        </a:spcAft>
                      </a:pPr>
                      <a:r>
                        <a:rPr lang="es-ES_tradnl" sz="2000" b="1" dirty="0">
                          <a:solidFill>
                            <a:srgbClr val="0070C0"/>
                          </a:solidFill>
                          <a:effectLst/>
                          <a:hlinkClick r:id="rId2">
                            <a:extLst>
                              <a:ext uri="{A12FA001-AC4F-418D-AE19-62706E023703}">
                                <ahyp:hlinkClr xmlns:ahyp="http://schemas.microsoft.com/office/drawing/2018/hyperlinkcolor" val="tx"/>
                              </a:ext>
                            </a:extLst>
                          </a:hlinkClick>
                        </a:rPr>
                        <a:t>Pensión</a:t>
                      </a:r>
                      <a:endParaRPr lang="es-ES" sz="2000" b="1" dirty="0">
                        <a:solidFill>
                          <a:srgbClr val="0070C0"/>
                        </a:solidFill>
                        <a:effectLst/>
                        <a:hlinkClick r:id="rId2">
                          <a:extLst>
                            <a:ext uri="{A12FA001-AC4F-418D-AE19-62706E023703}">
                              <ahyp:hlinkClr xmlns:ahyp="http://schemas.microsoft.com/office/drawing/2018/hyperlinkcolor" val="tx"/>
                            </a:ext>
                          </a:extLst>
                        </a:hlinkClick>
                      </a:endParaRPr>
                    </a:p>
                    <a:p>
                      <a:pPr marL="71755" marR="71755">
                        <a:lnSpc>
                          <a:spcPct val="107000"/>
                        </a:lnSpc>
                        <a:spcAft>
                          <a:spcPts val="0"/>
                        </a:spcAft>
                      </a:pPr>
                      <a:r>
                        <a:rPr lang="es-ES_tradnl" sz="2000" b="1" dirty="0">
                          <a:solidFill>
                            <a:srgbClr val="0070C0"/>
                          </a:solidFill>
                          <a:effectLst/>
                          <a:hlinkClick r:id="rId2">
                            <a:extLst>
                              <a:ext uri="{A12FA001-AC4F-418D-AE19-62706E023703}">
                                <ahyp:hlinkClr xmlns:ahyp="http://schemas.microsoft.com/office/drawing/2018/hyperlinkcolor" val="tx"/>
                              </a:ext>
                            </a:extLst>
                          </a:hlinkClick>
                        </a:rPr>
                        <a:t>de orfandad</a:t>
                      </a:r>
                      <a:endParaRPr lang="es-E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78900" marR="71755" lvl="0" indent="-342900" algn="l" defTabSz="914400" rtl="0" eaLnBrk="1" latinLnBrk="0" hangingPunct="1">
                        <a:lnSpc>
                          <a:spcPct val="100000"/>
                        </a:lnSpc>
                        <a:spcBef>
                          <a:spcPts val="0"/>
                        </a:spcBef>
                        <a:spcAft>
                          <a:spcPts val="0"/>
                        </a:spcAft>
                        <a:buClr>
                          <a:srgbClr val="000000"/>
                        </a:buClr>
                        <a:buSzPts val="750"/>
                        <a:buFont typeface="Wingdings" panose="05000000000000000000" pitchFamily="2" charset="2"/>
                        <a:buChar char="v"/>
                      </a:pPr>
                      <a:r>
                        <a:rPr lang="es-ES_tradnl" sz="2000" kern="1200" dirty="0">
                          <a:solidFill>
                            <a:schemeClr val="dk1"/>
                          </a:solidFill>
                          <a:effectLst/>
                          <a:latin typeface="+mn-lt"/>
                          <a:ea typeface="+mn-ea"/>
                          <a:cs typeface="+mn-cs"/>
                        </a:rPr>
                        <a:t>Tienen derecho a ella los hijos e hijas de la persona fallecida menores de 21 años, edad ampliable hasta los 25 años si no realizan ninguna actividad laboral o cuando los ingresos resulten inferiores al SMI en cómputo anual.</a:t>
                      </a:r>
                      <a:endParaRPr lang="es-ES" sz="2000" kern="1200" dirty="0">
                        <a:solidFill>
                          <a:schemeClr val="dk1"/>
                        </a:solidFill>
                        <a:effectLst/>
                        <a:latin typeface="+mn-lt"/>
                        <a:ea typeface="+mn-ea"/>
                        <a:cs typeface="+mn-cs"/>
                      </a:endParaRPr>
                    </a:p>
                    <a:p>
                      <a:pPr marL="378900" marR="71755" lvl="0" indent="-342900" algn="l" defTabSz="914400" rtl="0" eaLnBrk="1" latinLnBrk="0" hangingPunct="1">
                        <a:lnSpc>
                          <a:spcPct val="100000"/>
                        </a:lnSpc>
                        <a:spcBef>
                          <a:spcPts val="0"/>
                        </a:spcBef>
                        <a:spcAft>
                          <a:spcPts val="0"/>
                        </a:spcAft>
                        <a:buClr>
                          <a:srgbClr val="000000"/>
                        </a:buClr>
                        <a:buSzPts val="750"/>
                        <a:buFont typeface="Wingdings" panose="05000000000000000000" pitchFamily="2" charset="2"/>
                        <a:buChar char="v"/>
                      </a:pPr>
                      <a:r>
                        <a:rPr lang="es-ES_tradnl" sz="2000" kern="1200" dirty="0">
                          <a:solidFill>
                            <a:schemeClr val="dk1"/>
                          </a:solidFill>
                          <a:effectLst/>
                          <a:latin typeface="+mn-lt"/>
                          <a:ea typeface="+mn-ea"/>
                          <a:cs typeface="+mn-cs"/>
                        </a:rPr>
                        <a:t>También los hijos que se encuentren incapacitados para trabajar.</a:t>
                      </a:r>
                      <a:endParaRPr lang="es-ES" sz="2000" kern="1200" dirty="0">
                        <a:solidFill>
                          <a:schemeClr val="dk1"/>
                        </a:solidFill>
                        <a:effectLst/>
                        <a:latin typeface="+mn-lt"/>
                        <a:ea typeface="+mn-ea"/>
                        <a:cs typeface="+mn-cs"/>
                      </a:endParaRPr>
                    </a:p>
                    <a:p>
                      <a:pPr marL="378900" marR="71755" lvl="0" indent="-342900" algn="l" defTabSz="914400" rtl="0" eaLnBrk="1" latinLnBrk="0" hangingPunct="1">
                        <a:lnSpc>
                          <a:spcPct val="100000"/>
                        </a:lnSpc>
                        <a:spcBef>
                          <a:spcPts val="0"/>
                        </a:spcBef>
                        <a:spcAft>
                          <a:spcPts val="0"/>
                        </a:spcAft>
                        <a:buClr>
                          <a:srgbClr val="000000"/>
                        </a:buClr>
                        <a:buSzPts val="750"/>
                        <a:buFont typeface="Wingdings" panose="05000000000000000000" pitchFamily="2" charset="2"/>
                        <a:buChar char="v"/>
                      </a:pPr>
                      <a:r>
                        <a:rPr lang="es-ES_tradnl" sz="2000" kern="1200" dirty="0">
                          <a:solidFill>
                            <a:schemeClr val="dk1"/>
                          </a:solidFill>
                          <a:effectLst/>
                          <a:latin typeface="+mn-lt"/>
                          <a:ea typeface="+mn-ea"/>
                          <a:cs typeface="+mn-cs"/>
                        </a:rPr>
                        <a:t>La pensión será de un 20 % de la base reguladora para cada huérfano. La suma de las pensiones de viudedad y orfandad no puede sobrepasar el 100 % de la base reguladora.</a:t>
                      </a:r>
                      <a:endParaRPr lang="es-ES" sz="2000"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4664774"/>
                  </a:ext>
                </a:extLst>
              </a:tr>
              <a:tr h="850265">
                <a:tc>
                  <a:txBody>
                    <a:bodyPr/>
                    <a:lstStyle/>
                    <a:p>
                      <a:pPr marL="71755" marR="71755">
                        <a:lnSpc>
                          <a:spcPct val="107000"/>
                        </a:lnSpc>
                        <a:spcAft>
                          <a:spcPts val="0"/>
                        </a:spcAft>
                      </a:pPr>
                      <a:r>
                        <a:rPr lang="es-ES_tradnl" sz="2000" b="1" dirty="0">
                          <a:solidFill>
                            <a:srgbClr val="0070C0"/>
                          </a:solidFill>
                          <a:effectLst/>
                          <a:hlinkClick r:id="rId3">
                            <a:extLst>
                              <a:ext uri="{A12FA001-AC4F-418D-AE19-62706E023703}">
                                <ahyp:hlinkClr xmlns:ahyp="http://schemas.microsoft.com/office/drawing/2018/hyperlinkcolor" val="tx"/>
                              </a:ext>
                            </a:extLst>
                          </a:hlinkClick>
                        </a:rPr>
                        <a:t>Pensión en favor de familiares</a:t>
                      </a:r>
                      <a:endParaRPr lang="es-E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78900" marR="71755" lvl="0" indent="-342900" algn="l" defTabSz="914400" rtl="0" eaLnBrk="1" latinLnBrk="0" hangingPunct="1">
                        <a:lnSpc>
                          <a:spcPct val="100000"/>
                        </a:lnSpc>
                        <a:spcBef>
                          <a:spcPts val="0"/>
                        </a:spcBef>
                        <a:spcAft>
                          <a:spcPts val="0"/>
                        </a:spcAft>
                        <a:buClr>
                          <a:srgbClr val="000000"/>
                        </a:buClr>
                        <a:buSzPts val="750"/>
                        <a:buFont typeface="Wingdings" panose="05000000000000000000" pitchFamily="2" charset="2"/>
                        <a:buChar char="v"/>
                      </a:pPr>
                      <a:r>
                        <a:rPr lang="es-ES_tradnl" sz="2000" kern="1200" dirty="0">
                          <a:solidFill>
                            <a:schemeClr val="dk1"/>
                          </a:solidFill>
                          <a:effectLst/>
                          <a:latin typeface="+mn-lt"/>
                          <a:ea typeface="+mn-ea"/>
                          <a:cs typeface="+mn-cs"/>
                        </a:rPr>
                        <a:t>Son beneficiarios otros familiares (nietos, hermanos, padres o abuelos) siempre que hayan convivido con la persona trabajadora fallecida y a sus expensas, al menos durante dos años, y no tengan derecho a ninguna pensión o carezcan de medios de subsistencia.</a:t>
                      </a:r>
                      <a:endParaRPr lang="es-ES" sz="2000" kern="1200" dirty="0">
                        <a:solidFill>
                          <a:schemeClr val="dk1"/>
                        </a:solidFill>
                        <a:effectLst/>
                        <a:latin typeface="+mn-lt"/>
                        <a:ea typeface="+mn-ea"/>
                        <a:cs typeface="+mn-cs"/>
                      </a:endParaRPr>
                    </a:p>
                    <a:p>
                      <a:pPr marL="378900" marR="71755" lvl="0" indent="-342900" algn="l" defTabSz="914400" rtl="0" eaLnBrk="1" latinLnBrk="0" hangingPunct="1">
                        <a:lnSpc>
                          <a:spcPct val="100000"/>
                        </a:lnSpc>
                        <a:spcBef>
                          <a:spcPts val="0"/>
                        </a:spcBef>
                        <a:spcAft>
                          <a:spcPts val="0"/>
                        </a:spcAft>
                        <a:buClr>
                          <a:srgbClr val="000000"/>
                        </a:buClr>
                        <a:buSzPts val="750"/>
                        <a:buFont typeface="Wingdings" panose="05000000000000000000" pitchFamily="2" charset="2"/>
                        <a:buChar char="v"/>
                      </a:pPr>
                      <a:r>
                        <a:rPr lang="es-ES_tradnl" sz="2000" kern="1200" dirty="0">
                          <a:solidFill>
                            <a:schemeClr val="dk1"/>
                          </a:solidFill>
                          <a:effectLst/>
                          <a:latin typeface="+mn-lt"/>
                          <a:ea typeface="+mn-ea"/>
                          <a:cs typeface="+mn-cs"/>
                        </a:rPr>
                        <a:t>La cuantía de esta pensión es también de un 20 % de la base reguladora, con el mismo límite máximo que se establece para las pensiones de orfandad si concurren varios familiares.</a:t>
                      </a:r>
                      <a:endParaRPr lang="es-ES" sz="2000"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0576337"/>
                  </a:ext>
                </a:extLst>
              </a:tr>
            </a:tbl>
          </a:graphicData>
        </a:graphic>
      </p:graphicFrame>
    </p:spTree>
    <p:extLst>
      <p:ext uri="{BB962C8B-B14F-4D97-AF65-F5344CB8AC3E}">
        <p14:creationId xmlns:p14="http://schemas.microsoft.com/office/powerpoint/2010/main" val="929337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98612" y="1813940"/>
            <a:ext cx="11994776" cy="4506178"/>
          </a:xfrm>
        </p:spPr>
        <p:txBody>
          <a:bodyPr>
            <a:normAutofit fontScale="25000" lnSpcReduction="20000"/>
          </a:bodyPr>
          <a:lstStyle/>
          <a:p>
            <a:pPr algn="just"/>
            <a:r>
              <a:rPr lang="es-ES" sz="11200" b="1" dirty="0">
                <a:solidFill>
                  <a:schemeClr val="dk1"/>
                </a:solidFill>
              </a:rPr>
              <a:t>Situación protegida: </a:t>
            </a:r>
            <a:r>
              <a:rPr lang="es-ES" sz="11200" dirty="0">
                <a:solidFill>
                  <a:schemeClr val="dk1"/>
                </a:solidFill>
              </a:rPr>
              <a:t>prevenir el riesgo de pobreza y exclusión social de las personas que viven solas o están integradas en una unidad de convivencia y carecen de recursos para cubrir sus necesidades.</a:t>
            </a:r>
          </a:p>
          <a:p>
            <a:pPr algn="just"/>
            <a:r>
              <a:rPr lang="es-ES" sz="11200" dirty="0">
                <a:solidFill>
                  <a:schemeClr val="dk1"/>
                </a:solidFill>
              </a:rPr>
              <a:t>Prestación económica, que forma parte de la acción protectora de la SS, y garantiza un nivel mínimo de renta a quienes se encuentren en situación de vulnerabilidad económica. Persigue garantizar una mejora real de oportunidades de inclusión social y laboral de las personas beneficiarias.</a:t>
            </a:r>
          </a:p>
          <a:p>
            <a:r>
              <a:rPr lang="es-ES" sz="11200" b="1" dirty="0">
                <a:solidFill>
                  <a:schemeClr val="dk1"/>
                </a:solidFill>
              </a:rPr>
              <a:t>Beneficiarios</a:t>
            </a:r>
            <a:r>
              <a:rPr lang="es-ES" sz="11200" dirty="0">
                <a:solidFill>
                  <a:schemeClr val="dk1"/>
                </a:solidFill>
              </a:rPr>
              <a:t> :</a:t>
            </a:r>
          </a:p>
          <a:p>
            <a:pPr algn="just">
              <a:buFont typeface="Wingdings" panose="05000000000000000000" pitchFamily="2" charset="2"/>
              <a:buChar char="v"/>
            </a:pPr>
            <a:r>
              <a:rPr lang="es-ES" sz="11200" b="1" dirty="0">
                <a:solidFill>
                  <a:schemeClr val="dk1"/>
                </a:solidFill>
              </a:rPr>
              <a:t>Personas que no formen parte de una unidad de convivencia (individual)</a:t>
            </a:r>
            <a:r>
              <a:rPr lang="es-ES" sz="11200" dirty="0">
                <a:solidFill>
                  <a:schemeClr val="dk1"/>
                </a:solidFill>
              </a:rPr>
              <a:t>.</a:t>
            </a:r>
          </a:p>
          <a:p>
            <a:pPr algn="just">
              <a:buFont typeface="Wingdings" panose="05000000000000000000" pitchFamily="2" charset="2"/>
              <a:buChar char="v"/>
            </a:pPr>
            <a:r>
              <a:rPr lang="es-ES" sz="11200" b="1" dirty="0">
                <a:solidFill>
                  <a:schemeClr val="dk1"/>
                </a:solidFill>
              </a:rPr>
              <a:t>Personas integrantes de unidades de convivencia</a:t>
            </a:r>
            <a:r>
              <a:rPr lang="es-ES" sz="11200" dirty="0">
                <a:solidFill>
                  <a:schemeClr val="dk1"/>
                </a:solidFill>
              </a:rPr>
              <a:t>.</a:t>
            </a: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376518"/>
            <a:ext cx="11882041" cy="1299881"/>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Ingreso mínimo vital y complemento de ayuda a la infancia</a:t>
            </a:r>
            <a:endParaRPr lang="es-ES" sz="4000" dirty="0">
              <a:solidFill>
                <a:srgbClr val="0070C0"/>
              </a:solidFill>
            </a:endParaRPr>
          </a:p>
        </p:txBody>
      </p:sp>
    </p:spTree>
    <p:extLst>
      <p:ext uri="{BB962C8B-B14F-4D97-AF65-F5344CB8AC3E}">
        <p14:creationId xmlns:p14="http://schemas.microsoft.com/office/powerpoint/2010/main" val="785911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165412"/>
            <a:ext cx="11995150" cy="5298141"/>
          </a:xfrm>
        </p:spPr>
        <p:txBody>
          <a:bodyPr>
            <a:noAutofit/>
          </a:bodyPr>
          <a:lstStyle/>
          <a:p>
            <a:r>
              <a:rPr lang="es-ES" sz="2800" b="1" dirty="0">
                <a:solidFill>
                  <a:schemeClr val="dk1"/>
                </a:solidFill>
              </a:rPr>
              <a:t>Requisitos básicos</a:t>
            </a:r>
            <a:r>
              <a:rPr lang="es-ES" sz="2800" dirty="0">
                <a:solidFill>
                  <a:schemeClr val="dk1"/>
                </a:solidFill>
              </a:rPr>
              <a:t>:</a:t>
            </a:r>
          </a:p>
          <a:p>
            <a:pPr algn="just">
              <a:buFont typeface="Wingdings" panose="05000000000000000000" pitchFamily="2" charset="2"/>
              <a:buChar char="v"/>
            </a:pPr>
            <a:r>
              <a:rPr lang="es-ES" sz="2800" dirty="0">
                <a:solidFill>
                  <a:schemeClr val="dk1"/>
                </a:solidFill>
              </a:rPr>
              <a:t>Encontrarse en situación de vulnerabilidad económica por carecer de rentas, ingresos o patrimonio suficientes. El </a:t>
            </a:r>
            <a:r>
              <a:rPr lang="es-ES" sz="2800" b="1" dirty="0">
                <a:solidFill>
                  <a:schemeClr val="dk1"/>
                </a:solidFill>
              </a:rPr>
              <a:t>máximo patrimonial </a:t>
            </a:r>
            <a:r>
              <a:rPr lang="es-ES" sz="2800" dirty="0">
                <a:solidFill>
                  <a:schemeClr val="dk1"/>
                </a:solidFill>
              </a:rPr>
              <a:t>es 3 veces la cuantía anual de la prestación en cada caso, sin computar el valor de la vivienda habitual.</a:t>
            </a:r>
          </a:p>
          <a:p>
            <a:pPr algn="just">
              <a:buFont typeface="Wingdings" panose="05000000000000000000" pitchFamily="2" charset="2"/>
              <a:buChar char="v"/>
            </a:pPr>
            <a:r>
              <a:rPr lang="es-ES" sz="2800" dirty="0">
                <a:solidFill>
                  <a:schemeClr val="dk1"/>
                </a:solidFill>
              </a:rPr>
              <a:t>Al menos 23 años, o mayor de edad o menor emancipado si tienen hijos/as o menores en régimen de guarda.</a:t>
            </a:r>
          </a:p>
          <a:p>
            <a:pPr algn="just">
              <a:buFont typeface="Wingdings" panose="05000000000000000000" pitchFamily="2" charset="2"/>
              <a:buChar char="v"/>
            </a:pPr>
            <a:r>
              <a:rPr lang="es-ES" sz="2800" dirty="0">
                <a:solidFill>
                  <a:schemeClr val="dk1"/>
                </a:solidFill>
              </a:rPr>
              <a:t>Residencia legal e ininterrumpida en España durante al menos el año anterior a la presentación de la solicitud.</a:t>
            </a:r>
          </a:p>
          <a:p>
            <a:pPr algn="just">
              <a:buFont typeface="Wingdings" panose="05000000000000000000" pitchFamily="2" charset="2"/>
              <a:buChar char="v"/>
            </a:pPr>
            <a:r>
              <a:rPr lang="es-ES" sz="2800" dirty="0">
                <a:solidFill>
                  <a:schemeClr val="dk1"/>
                </a:solidFill>
              </a:rPr>
              <a:t>Seis meses de existencia de la unidad de convivencia. </a:t>
            </a:r>
          </a:p>
          <a:p>
            <a:pPr algn="just">
              <a:buFont typeface="Wingdings" panose="05000000000000000000" pitchFamily="2" charset="2"/>
              <a:buChar char="v"/>
            </a:pPr>
            <a:r>
              <a:rPr lang="es-ES" sz="2800" dirty="0">
                <a:solidFill>
                  <a:schemeClr val="dk1"/>
                </a:solidFill>
              </a:rPr>
              <a:t>Dos años de vida independiente para personas solas menores de 30 años; un año para mayores de 30 años.</a:t>
            </a:r>
          </a:p>
          <a:p>
            <a:pPr algn="ctr"/>
            <a:endParaRPr lang="es-ES" sz="2200" dirty="0">
              <a:solidFill>
                <a:schemeClr val="dk1"/>
              </a:solidFill>
            </a:endParaRPr>
          </a:p>
          <a:p>
            <a:endParaRPr lang="es-ES" sz="2200" dirty="0">
              <a:solidFill>
                <a:schemeClr val="dk1"/>
              </a:solidFill>
            </a:endParaRPr>
          </a:p>
          <a:p>
            <a:pPr algn="ctr"/>
            <a:endParaRPr lang="es-ES" sz="22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43436" y="96960"/>
            <a:ext cx="11905128" cy="1155643"/>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 </a:t>
            </a:r>
            <a:endParaRPr lang="es-ES" sz="4000" dirty="0">
              <a:solidFill>
                <a:srgbClr val="0070C0"/>
              </a:solidFill>
            </a:endParaRPr>
          </a:p>
        </p:txBody>
      </p:sp>
    </p:spTree>
    <p:extLst>
      <p:ext uri="{BB962C8B-B14F-4D97-AF65-F5344CB8AC3E}">
        <p14:creationId xmlns:p14="http://schemas.microsoft.com/office/powerpoint/2010/main" val="355762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165412"/>
            <a:ext cx="11995150" cy="5298141"/>
          </a:xfrm>
        </p:spPr>
        <p:txBody>
          <a:bodyPr>
            <a:noAutofit/>
          </a:bodyPr>
          <a:lstStyle/>
          <a:p>
            <a:r>
              <a:rPr lang="es-ES" sz="2800" b="1" dirty="0">
                <a:solidFill>
                  <a:schemeClr val="dk1"/>
                </a:solidFill>
              </a:rPr>
              <a:t>Requisitos básicos</a:t>
            </a:r>
            <a:r>
              <a:rPr lang="es-ES" sz="2800" dirty="0">
                <a:solidFill>
                  <a:schemeClr val="dk1"/>
                </a:solidFill>
              </a:rPr>
              <a:t>:</a:t>
            </a:r>
          </a:p>
          <a:p>
            <a:pPr>
              <a:buFont typeface="Wingdings" panose="05000000000000000000" pitchFamily="2" charset="2"/>
              <a:buChar char="v"/>
            </a:pPr>
            <a:r>
              <a:rPr lang="es-ES" sz="2800" dirty="0">
                <a:solidFill>
                  <a:schemeClr val="dk1"/>
                </a:solidFill>
              </a:rPr>
              <a:t>Doce meses de cotización a la Seguridad Social para personas solas menores de 30 años. </a:t>
            </a:r>
          </a:p>
          <a:p>
            <a:pPr>
              <a:buFont typeface="Wingdings" panose="05000000000000000000" pitchFamily="2" charset="2"/>
              <a:buChar char="v"/>
            </a:pPr>
            <a:r>
              <a:rPr lang="es-ES" sz="2800" dirty="0">
                <a:solidFill>
                  <a:schemeClr val="dk1"/>
                </a:solidFill>
              </a:rPr>
              <a:t>Haber solicitado las prestaciones a las que se tenga derecho (excepto salarios sociales y rentas mínimas).</a:t>
            </a:r>
          </a:p>
          <a:p>
            <a:pPr>
              <a:buFont typeface="Wingdings" panose="05000000000000000000" pitchFamily="2" charset="2"/>
              <a:buChar char="v"/>
            </a:pPr>
            <a:r>
              <a:rPr lang="es-ES" sz="2800" dirty="0">
                <a:solidFill>
                  <a:schemeClr val="dk1"/>
                </a:solidFill>
              </a:rPr>
              <a:t>Tener cuenta bancaria.</a:t>
            </a:r>
          </a:p>
          <a:p>
            <a:pPr>
              <a:buFont typeface="Wingdings" panose="05000000000000000000" pitchFamily="2" charset="2"/>
              <a:buChar char="v"/>
            </a:pPr>
            <a:r>
              <a:rPr lang="es-ES" sz="2800" dirty="0">
                <a:solidFill>
                  <a:schemeClr val="dk1"/>
                </a:solidFill>
              </a:rPr>
              <a:t>Figurar inscrito/a como demandante de empleo (prestación aprobada y en tres meses desde la notificación).</a:t>
            </a:r>
          </a:p>
          <a:p>
            <a:pPr>
              <a:buFont typeface="Wingdings" panose="05000000000000000000" pitchFamily="2" charset="2"/>
              <a:buChar char="v"/>
            </a:pPr>
            <a:r>
              <a:rPr lang="es-ES" sz="2800" dirty="0">
                <a:solidFill>
                  <a:schemeClr val="dk1"/>
                </a:solidFill>
              </a:rPr>
              <a:t>Excepciones en los requisitos, para personas víctimas de trata, de explotación sexual y/o de violencia de género.</a:t>
            </a:r>
          </a:p>
          <a:p>
            <a:pPr algn="ctr"/>
            <a:endParaRPr lang="es-ES" sz="2200" dirty="0">
              <a:solidFill>
                <a:schemeClr val="dk1"/>
              </a:solidFill>
            </a:endParaRPr>
          </a:p>
          <a:p>
            <a:endParaRPr lang="es-ES" sz="2200" dirty="0">
              <a:solidFill>
                <a:schemeClr val="dk1"/>
              </a:solidFill>
            </a:endParaRPr>
          </a:p>
          <a:p>
            <a:pPr algn="ctr"/>
            <a:endParaRPr lang="es-ES" sz="22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43436" y="96960"/>
            <a:ext cx="11905128" cy="1155643"/>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 </a:t>
            </a:r>
            <a:endParaRPr lang="es-ES" sz="4000" dirty="0">
              <a:solidFill>
                <a:srgbClr val="0070C0"/>
              </a:solidFill>
            </a:endParaRPr>
          </a:p>
        </p:txBody>
      </p:sp>
    </p:spTree>
    <p:extLst>
      <p:ext uri="{BB962C8B-B14F-4D97-AF65-F5344CB8AC3E}">
        <p14:creationId xmlns:p14="http://schemas.microsoft.com/office/powerpoint/2010/main" val="3103551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958897"/>
            <a:ext cx="11995150" cy="4940206"/>
          </a:xfrm>
        </p:spPr>
        <p:txBody>
          <a:bodyPr>
            <a:normAutofit/>
          </a:bodyPr>
          <a:lstStyle/>
          <a:p>
            <a:r>
              <a:rPr lang="es-ES" sz="2400" b="1" dirty="0">
                <a:solidFill>
                  <a:schemeClr val="dk1"/>
                </a:solidFill>
              </a:rPr>
              <a:t>Requisitos</a:t>
            </a:r>
            <a:r>
              <a:rPr lang="es-ES" sz="2400" dirty="0">
                <a:solidFill>
                  <a:schemeClr val="dk1"/>
                </a:solidFill>
              </a:rPr>
              <a:t> referidos a las circunstancias de los </a:t>
            </a:r>
            <a:r>
              <a:rPr lang="es-ES" sz="2400" b="1" dirty="0">
                <a:solidFill>
                  <a:schemeClr val="dk1"/>
                </a:solidFill>
              </a:rPr>
              <a:t>integrantes de una unidad de convivencia</a:t>
            </a:r>
            <a:r>
              <a:rPr lang="es-ES" sz="2400" dirty="0">
                <a:solidFill>
                  <a:schemeClr val="dk1"/>
                </a:solidFill>
              </a:rPr>
              <a:t>:</a:t>
            </a:r>
          </a:p>
          <a:p>
            <a:endParaRPr lang="es-ES" sz="2400" dirty="0">
              <a:solidFill>
                <a:schemeClr val="dk1"/>
              </a:solidFill>
            </a:endParaRPr>
          </a:p>
          <a:p>
            <a:pPr algn="ctr"/>
            <a:endParaRPr lang="es-ES" sz="2400" dirty="0">
              <a:solidFill>
                <a:schemeClr val="dk1"/>
              </a:solidFill>
            </a:endParaRPr>
          </a:p>
          <a:p>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116541"/>
            <a:ext cx="11882041" cy="102332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a:t>
            </a:r>
            <a:endParaRPr lang="es-ES" sz="4000" dirty="0">
              <a:solidFill>
                <a:srgbClr val="0070C0"/>
              </a:solidFill>
            </a:endParaRPr>
          </a:p>
        </p:txBody>
      </p:sp>
      <p:graphicFrame>
        <p:nvGraphicFramePr>
          <p:cNvPr id="5" name="Tabla 4">
            <a:extLst>
              <a:ext uri="{FF2B5EF4-FFF2-40B4-BE49-F238E27FC236}">
                <a16:creationId xmlns:a16="http://schemas.microsoft.com/office/drawing/2014/main" id="{579CE433-7D57-415B-92FB-1E0001A1B52A}"/>
              </a:ext>
            </a:extLst>
          </p:cNvPr>
          <p:cNvGraphicFramePr>
            <a:graphicFrameLocks noGrp="1"/>
          </p:cNvGraphicFramePr>
          <p:nvPr>
            <p:extLst>
              <p:ext uri="{D42A27DB-BD31-4B8C-83A1-F6EECF244321}">
                <p14:modId xmlns:p14="http://schemas.microsoft.com/office/powerpoint/2010/main" val="782278870"/>
              </p:ext>
            </p:extLst>
          </p:nvPr>
        </p:nvGraphicFramePr>
        <p:xfrm>
          <a:off x="134044" y="1335741"/>
          <a:ext cx="11882041" cy="5026025"/>
        </p:xfrm>
        <a:graphic>
          <a:graphicData uri="http://schemas.openxmlformats.org/drawingml/2006/table">
            <a:tbl>
              <a:tblPr firstRow="1" firstCol="1" bandRow="1">
                <a:tableStyleId>{5C22544A-7EE6-4342-B048-85BDC9FD1C3A}</a:tableStyleId>
              </a:tblPr>
              <a:tblGrid>
                <a:gridCol w="11882041">
                  <a:extLst>
                    <a:ext uri="{9D8B030D-6E8A-4147-A177-3AD203B41FA5}">
                      <a16:colId xmlns:a16="http://schemas.microsoft.com/office/drawing/2014/main" val="3132964318"/>
                    </a:ext>
                  </a:extLst>
                </a:gridCol>
              </a:tblGrid>
              <a:tr h="394682">
                <a:tc>
                  <a:txBody>
                    <a:bodyPr/>
                    <a:lstStyle/>
                    <a:p>
                      <a:pPr algn="ctr">
                        <a:lnSpc>
                          <a:spcPct val="107000"/>
                        </a:lnSpc>
                        <a:spcAft>
                          <a:spcPts val="0"/>
                        </a:spcAft>
                      </a:pPr>
                      <a:r>
                        <a:rPr lang="es-ES" sz="2200" b="1" kern="1200" dirty="0">
                          <a:solidFill>
                            <a:schemeClr val="tx1"/>
                          </a:solidFill>
                          <a:effectLst/>
                          <a:latin typeface="+mn-lt"/>
                          <a:ea typeface="+mn-ea"/>
                          <a:cs typeface="+mn-cs"/>
                        </a:rPr>
                        <a:t>Unidad de convivencia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964507"/>
                  </a:ext>
                </a:extLst>
              </a:tr>
              <a:tr h="1434118">
                <a:tc>
                  <a:txBody>
                    <a:bodyPr/>
                    <a:lstStyle/>
                    <a:p>
                      <a:pPr algn="just">
                        <a:lnSpc>
                          <a:spcPct val="107000"/>
                        </a:lnSpc>
                        <a:spcAft>
                          <a:spcPts val="0"/>
                        </a:spcAft>
                      </a:pPr>
                      <a:r>
                        <a:rPr lang="es-ES" sz="2200" b="0" dirty="0">
                          <a:solidFill>
                            <a:schemeClr val="tx1"/>
                          </a:solidFill>
                          <a:effectLst/>
                        </a:rPr>
                        <a:t>Está formada por todas las personas que viven en el mismo domicilio, unidas:</a:t>
                      </a:r>
                    </a:p>
                    <a:p>
                      <a:pPr marL="285750" indent="-285750" algn="just">
                        <a:lnSpc>
                          <a:spcPct val="107000"/>
                        </a:lnSpc>
                        <a:spcAft>
                          <a:spcPts val="0"/>
                        </a:spcAft>
                        <a:buFont typeface="Arial" panose="020B0604020202020204" pitchFamily="34" charset="0"/>
                        <a:buChar char="•"/>
                      </a:pPr>
                      <a:r>
                        <a:rPr lang="es-ES" sz="2200" b="0" dirty="0">
                          <a:solidFill>
                            <a:schemeClr val="tx1"/>
                          </a:solidFill>
                          <a:effectLst/>
                        </a:rPr>
                        <a:t>por </a:t>
                      </a:r>
                      <a:r>
                        <a:rPr lang="es-ES" sz="2200" b="1" dirty="0">
                          <a:solidFill>
                            <a:schemeClr val="tx1"/>
                          </a:solidFill>
                          <a:effectLst/>
                        </a:rPr>
                        <a:t>matrimonio</a:t>
                      </a:r>
                      <a:r>
                        <a:rPr lang="es-ES" sz="2200" b="0" dirty="0">
                          <a:solidFill>
                            <a:schemeClr val="tx1"/>
                          </a:solidFill>
                          <a:effectLst/>
                        </a:rPr>
                        <a:t>; pareja de hecho (formalizada ≥ 2 años sin hijos, sin formalizar con hijos en común);</a:t>
                      </a:r>
                    </a:p>
                    <a:p>
                      <a:pPr marL="285750" indent="-285750" algn="just">
                        <a:lnSpc>
                          <a:spcPct val="107000"/>
                        </a:lnSpc>
                        <a:spcAft>
                          <a:spcPts val="0"/>
                        </a:spcAft>
                        <a:buFont typeface="Arial" panose="020B0604020202020204" pitchFamily="34" charset="0"/>
                        <a:buChar char="•"/>
                      </a:pPr>
                      <a:r>
                        <a:rPr lang="es-ES" sz="2200" b="0" dirty="0">
                          <a:solidFill>
                            <a:schemeClr val="tx1"/>
                          </a:solidFill>
                          <a:effectLst/>
                        </a:rPr>
                        <a:t>por </a:t>
                      </a:r>
                      <a:r>
                        <a:rPr lang="es-ES" sz="2200" b="1" dirty="0">
                          <a:solidFill>
                            <a:schemeClr val="tx1"/>
                          </a:solidFill>
                          <a:effectLst/>
                        </a:rPr>
                        <a:t>vínculo familiar </a:t>
                      </a:r>
                      <a:r>
                        <a:rPr lang="es-ES" sz="2200" b="0" dirty="0">
                          <a:solidFill>
                            <a:schemeClr val="tx1"/>
                          </a:solidFill>
                          <a:effectLst/>
                        </a:rPr>
                        <a:t>hasta 2º grado (padres, suegros, hijos, yernos, hermanos, abuelos, nietos, </a:t>
                      </a:r>
                      <a:r>
                        <a:rPr lang="es-ES" sz="2200" b="0" dirty="0" err="1">
                          <a:solidFill>
                            <a:schemeClr val="tx1"/>
                          </a:solidFill>
                          <a:effectLst/>
                        </a:rPr>
                        <a:t>etc</a:t>
                      </a:r>
                      <a:r>
                        <a:rPr lang="es-ES" sz="2200" b="0" dirty="0">
                          <a:solidFill>
                            <a:schemeClr val="tx1"/>
                          </a:solidFill>
                          <a:effectLst/>
                        </a:rPr>
                        <a:t>);</a:t>
                      </a:r>
                    </a:p>
                    <a:p>
                      <a:pPr marL="285750" indent="-285750" algn="just">
                        <a:lnSpc>
                          <a:spcPct val="107000"/>
                        </a:lnSpc>
                        <a:spcAft>
                          <a:spcPts val="0"/>
                        </a:spcAft>
                        <a:buFont typeface="Arial" panose="020B0604020202020204" pitchFamily="34" charset="0"/>
                        <a:buChar char="•"/>
                      </a:pPr>
                      <a:r>
                        <a:rPr lang="es-ES" sz="2200" b="0" dirty="0">
                          <a:solidFill>
                            <a:schemeClr val="tx1"/>
                          </a:solidFill>
                          <a:effectLst/>
                        </a:rPr>
                        <a:t>por </a:t>
                      </a:r>
                      <a:r>
                        <a:rPr lang="es-ES" sz="2200" b="1" dirty="0">
                          <a:solidFill>
                            <a:schemeClr val="tx1"/>
                          </a:solidFill>
                          <a:effectLst/>
                        </a:rPr>
                        <a:t>relación en virtud de guarda </a:t>
                      </a:r>
                      <a:r>
                        <a:rPr lang="es-ES" sz="2200" b="0" dirty="0">
                          <a:solidFill>
                            <a:schemeClr val="tx1"/>
                          </a:solidFill>
                          <a:effectLst/>
                        </a:rPr>
                        <a:t>con fines de adopción o acogimiento familiar permanente.</a:t>
                      </a:r>
                      <a:endParaRPr lang="es-E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2141957"/>
                  </a:ext>
                </a:extLst>
              </a:tr>
              <a:tr h="605694">
                <a:tc>
                  <a:txBody>
                    <a:bodyPr/>
                    <a:lstStyle/>
                    <a:p>
                      <a:pPr algn="just">
                        <a:lnSpc>
                          <a:spcPct val="107000"/>
                        </a:lnSpc>
                        <a:spcAft>
                          <a:spcPts val="0"/>
                        </a:spcAft>
                      </a:pPr>
                      <a:r>
                        <a:rPr lang="es-ES" sz="2200" b="0" dirty="0">
                          <a:solidFill>
                            <a:schemeClr val="tx1"/>
                          </a:solidFill>
                          <a:effectLst/>
                        </a:rPr>
                        <a:t>Podrán percibir la prestación, de forma individual o formando una unidad de convivencia independiente, las personas que comparten domicilio y con los vínculos de parentesco señalados:</a:t>
                      </a:r>
                      <a:endParaRPr lang="es-E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9414364"/>
                  </a:ext>
                </a:extLst>
              </a:tr>
              <a:tr h="1960156">
                <a:tc>
                  <a:txBody>
                    <a:bodyPr/>
                    <a:lstStyle/>
                    <a:p>
                      <a:pPr marL="285750" indent="-285750" algn="just">
                        <a:lnSpc>
                          <a:spcPct val="107000"/>
                        </a:lnSpc>
                        <a:spcAft>
                          <a:spcPts val="0"/>
                        </a:spcAft>
                        <a:buFont typeface="Arial" panose="020B0604020202020204" pitchFamily="34" charset="0"/>
                        <a:buChar char="•"/>
                      </a:pPr>
                      <a:r>
                        <a:rPr lang="es-ES" sz="2200" b="0" dirty="0">
                          <a:solidFill>
                            <a:schemeClr val="tx1"/>
                          </a:solidFill>
                          <a:effectLst/>
                        </a:rPr>
                        <a:t>Mujeres, víctimas de violencia de género, que hayan abandonado su domicilio familiar (acompañadas o no de sus hijos).</a:t>
                      </a:r>
                    </a:p>
                    <a:p>
                      <a:pPr marL="285750" indent="-285750" algn="just">
                        <a:lnSpc>
                          <a:spcPct val="107000"/>
                        </a:lnSpc>
                        <a:spcAft>
                          <a:spcPts val="0"/>
                        </a:spcAft>
                        <a:buFont typeface="Arial" panose="020B0604020202020204" pitchFamily="34" charset="0"/>
                        <a:buChar char="•"/>
                      </a:pPr>
                      <a:r>
                        <a:rPr lang="es-ES" sz="2200" b="0" dirty="0">
                          <a:solidFill>
                            <a:schemeClr val="tx1"/>
                          </a:solidFill>
                          <a:effectLst/>
                        </a:rPr>
                        <a:t>Personas que, </a:t>
                      </a:r>
                      <a:r>
                        <a:rPr lang="es-ES" sz="2200" b="1" dirty="0">
                          <a:solidFill>
                            <a:schemeClr val="tx1"/>
                          </a:solidFill>
                          <a:effectLst/>
                        </a:rPr>
                        <a:t>3 años anteriores</a:t>
                      </a:r>
                      <a:r>
                        <a:rPr lang="es-ES" sz="2200" b="0" dirty="0">
                          <a:solidFill>
                            <a:schemeClr val="tx1"/>
                          </a:solidFill>
                          <a:effectLst/>
                        </a:rPr>
                        <a:t>, abandonaran su domicilio familiar habitual por inicio de separación, nulidad o divorcio, o disolución de pareja de hecho, acreditando inicio de trámites para atribución de la guarda y custodia de menores.</a:t>
                      </a:r>
                    </a:p>
                    <a:p>
                      <a:pPr marL="285750" indent="-285750" algn="just">
                        <a:lnSpc>
                          <a:spcPct val="107000"/>
                        </a:lnSpc>
                        <a:spcAft>
                          <a:spcPts val="0"/>
                        </a:spcAft>
                        <a:buFont typeface="Arial" panose="020B0604020202020204" pitchFamily="34" charset="0"/>
                        <a:buChar char="•"/>
                      </a:pPr>
                      <a:r>
                        <a:rPr lang="es-ES" sz="2200" b="0" dirty="0">
                          <a:solidFill>
                            <a:schemeClr val="tx1"/>
                          </a:solidFill>
                          <a:effectLst/>
                        </a:rPr>
                        <a:t>Personas que, </a:t>
                      </a:r>
                      <a:r>
                        <a:rPr lang="es-ES" sz="2200" b="1" dirty="0">
                          <a:solidFill>
                            <a:schemeClr val="tx1"/>
                          </a:solidFill>
                          <a:effectLst/>
                        </a:rPr>
                        <a:t>3 años anteriores</a:t>
                      </a:r>
                      <a:r>
                        <a:rPr lang="es-ES" sz="2200" b="0" dirty="0">
                          <a:solidFill>
                            <a:schemeClr val="tx1"/>
                          </a:solidFill>
                          <a:effectLst/>
                        </a:rPr>
                        <a:t>, acrediten abandono de domicilio por desahucio, o por ser inhabitable por fuerza mayor.</a:t>
                      </a:r>
                      <a:endParaRPr lang="es-E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8281950"/>
                  </a:ext>
                </a:extLst>
              </a:tr>
            </a:tbl>
          </a:graphicData>
        </a:graphic>
      </p:graphicFrame>
    </p:spTree>
    <p:extLst>
      <p:ext uri="{BB962C8B-B14F-4D97-AF65-F5344CB8AC3E}">
        <p14:creationId xmlns:p14="http://schemas.microsoft.com/office/powerpoint/2010/main" val="2563445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344707"/>
            <a:ext cx="11995150" cy="4940206"/>
          </a:xfrm>
        </p:spPr>
        <p:txBody>
          <a:bodyPr>
            <a:normAutofit/>
          </a:bodyPr>
          <a:lstStyle/>
          <a:p>
            <a:r>
              <a:rPr lang="es-ES" sz="2400" b="1" dirty="0">
                <a:solidFill>
                  <a:schemeClr val="dk1"/>
                </a:solidFill>
              </a:rPr>
              <a:t>Requisitos</a:t>
            </a:r>
            <a:r>
              <a:rPr lang="es-ES" sz="2400" dirty="0">
                <a:solidFill>
                  <a:schemeClr val="dk1"/>
                </a:solidFill>
              </a:rPr>
              <a:t> referidos a las circunstancias de los </a:t>
            </a:r>
            <a:r>
              <a:rPr lang="es-ES" sz="2400" b="1" dirty="0">
                <a:solidFill>
                  <a:schemeClr val="dk1"/>
                </a:solidFill>
              </a:rPr>
              <a:t>integrantes de una unidad de convivencia</a:t>
            </a:r>
            <a:r>
              <a:rPr lang="es-ES" sz="2400" dirty="0">
                <a:solidFill>
                  <a:schemeClr val="dk1"/>
                </a:solidFill>
              </a:rPr>
              <a:t>:</a:t>
            </a:r>
          </a:p>
          <a:p>
            <a:pPr algn="ctr"/>
            <a:endParaRPr lang="es-ES" sz="2400" dirty="0">
              <a:solidFill>
                <a:schemeClr val="dk1"/>
              </a:solidFill>
            </a:endParaRPr>
          </a:p>
          <a:p>
            <a:endParaRPr lang="es-ES" sz="2400" dirty="0">
              <a:solidFill>
                <a:schemeClr val="dk1"/>
              </a:solidFill>
            </a:endParaRPr>
          </a:p>
          <a:p>
            <a:pPr algn="ctr"/>
            <a:endParaRPr lang="es-ES" sz="2400" dirty="0">
              <a:solidFill>
                <a:schemeClr val="dk1"/>
              </a:solidFill>
            </a:endParaRPr>
          </a:p>
          <a:p>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116540"/>
            <a:ext cx="11882041" cy="109848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a:t>
            </a:r>
            <a:endParaRPr lang="es-ES" sz="4000" dirty="0">
              <a:solidFill>
                <a:srgbClr val="0070C0"/>
              </a:solidFill>
            </a:endParaRPr>
          </a:p>
        </p:txBody>
      </p:sp>
      <p:graphicFrame>
        <p:nvGraphicFramePr>
          <p:cNvPr id="2" name="Tabla 1">
            <a:extLst>
              <a:ext uri="{FF2B5EF4-FFF2-40B4-BE49-F238E27FC236}">
                <a16:creationId xmlns:a16="http://schemas.microsoft.com/office/drawing/2014/main" id="{11EAD692-DBAA-4C9B-97CD-DB8A766B3024}"/>
              </a:ext>
            </a:extLst>
          </p:cNvPr>
          <p:cNvGraphicFramePr>
            <a:graphicFrameLocks noGrp="1"/>
          </p:cNvGraphicFramePr>
          <p:nvPr>
            <p:extLst>
              <p:ext uri="{D42A27DB-BD31-4B8C-83A1-F6EECF244321}">
                <p14:modId xmlns:p14="http://schemas.microsoft.com/office/powerpoint/2010/main" val="3023301278"/>
              </p:ext>
            </p:extLst>
          </p:nvPr>
        </p:nvGraphicFramePr>
        <p:xfrm>
          <a:off x="196850" y="2235577"/>
          <a:ext cx="11590142" cy="3696444"/>
        </p:xfrm>
        <a:graphic>
          <a:graphicData uri="http://schemas.openxmlformats.org/drawingml/2006/table">
            <a:tbl>
              <a:tblPr firstRow="1" firstCol="1" bandRow="1">
                <a:tableStyleId>{5C22544A-7EE6-4342-B048-85BDC9FD1C3A}</a:tableStyleId>
              </a:tblPr>
              <a:tblGrid>
                <a:gridCol w="11590142">
                  <a:extLst>
                    <a:ext uri="{9D8B030D-6E8A-4147-A177-3AD203B41FA5}">
                      <a16:colId xmlns:a16="http://schemas.microsoft.com/office/drawing/2014/main" val="180278467"/>
                    </a:ext>
                  </a:extLst>
                </a:gridCol>
              </a:tblGrid>
              <a:tr h="88142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E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s-ES" sz="2400" b="1" kern="1200" dirty="0">
                          <a:solidFill>
                            <a:schemeClr val="tx1"/>
                          </a:solidFill>
                          <a:effectLst/>
                          <a:latin typeface="+mn-lt"/>
                          <a:ea typeface="+mn-ea"/>
                          <a:cs typeface="+mn-cs"/>
                        </a:rPr>
                        <a:t>Unidad de convivencia</a:t>
                      </a:r>
                    </a:p>
                    <a:p>
                      <a:pPr algn="just">
                        <a:lnSpc>
                          <a:spcPct val="107000"/>
                        </a:lnSpc>
                        <a:spcAft>
                          <a:spcPts val="0"/>
                        </a:spcAft>
                      </a:pPr>
                      <a:endParaRPr lang="es-E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603649"/>
                  </a:ext>
                </a:extLst>
              </a:tr>
              <a:tr h="2539728">
                <a:tc>
                  <a:txBody>
                    <a:bodyPr/>
                    <a:lstStyle/>
                    <a:p>
                      <a:pPr algn="just">
                        <a:lnSpc>
                          <a:spcPct val="107000"/>
                        </a:lnSpc>
                        <a:spcAft>
                          <a:spcPts val="0"/>
                        </a:spcAft>
                      </a:pPr>
                      <a:r>
                        <a:rPr lang="es-ES" sz="2400" b="0" dirty="0">
                          <a:solidFill>
                            <a:schemeClr val="tx1"/>
                          </a:solidFill>
                          <a:effectLst/>
                        </a:rPr>
                        <a:t>También podrán ser titulares de la prestación si se encuentren en </a:t>
                      </a:r>
                      <a:r>
                        <a:rPr lang="es-ES" sz="2400" b="1" dirty="0">
                          <a:solidFill>
                            <a:schemeClr val="tx1"/>
                          </a:solidFill>
                          <a:effectLst/>
                        </a:rPr>
                        <a:t>riesgo de exclusión social </a:t>
                      </a:r>
                      <a:r>
                        <a:rPr lang="es-ES" sz="2400" b="0" dirty="0">
                          <a:solidFill>
                            <a:schemeClr val="tx1"/>
                          </a:solidFill>
                          <a:effectLst/>
                        </a:rPr>
                        <a:t>y presentan certificado expedido por los servicios sociales competentes, las personas convivientes que no tengan un vínculo familiar de hasta segundo grado, ni tengan una relación con otras personas con las que conviven en virtud de guarda con fines de adopción o acogimiento familiar permanente.</a:t>
                      </a:r>
                      <a:endParaRPr lang="es-E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204316"/>
                  </a:ext>
                </a:extLst>
              </a:tr>
            </a:tbl>
          </a:graphicData>
        </a:graphic>
      </p:graphicFrame>
    </p:spTree>
    <p:extLst>
      <p:ext uri="{BB962C8B-B14F-4D97-AF65-F5344CB8AC3E}">
        <p14:creationId xmlns:p14="http://schemas.microsoft.com/office/powerpoint/2010/main" val="3397186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344707"/>
            <a:ext cx="11995150" cy="4940206"/>
          </a:xfrm>
        </p:spPr>
        <p:txBody>
          <a:bodyPr>
            <a:normAutofit/>
          </a:bodyPr>
          <a:lstStyle/>
          <a:p>
            <a:r>
              <a:rPr lang="es-ES" sz="2600" b="1" dirty="0">
                <a:solidFill>
                  <a:schemeClr val="dk1"/>
                </a:solidFill>
              </a:rPr>
              <a:t>Requisitos </a:t>
            </a:r>
            <a:r>
              <a:rPr lang="es-ES" sz="2600" dirty="0">
                <a:solidFill>
                  <a:schemeClr val="dk1"/>
                </a:solidFill>
              </a:rPr>
              <a:t>referidos a las circunstancias personales de </a:t>
            </a:r>
            <a:r>
              <a:rPr lang="es-ES" sz="2600" b="1" dirty="0">
                <a:solidFill>
                  <a:schemeClr val="dk1"/>
                </a:solidFill>
              </a:rPr>
              <a:t>beneficiarios individuales</a:t>
            </a:r>
            <a:r>
              <a:rPr lang="es-ES" sz="2600" dirty="0">
                <a:solidFill>
                  <a:schemeClr val="dk1"/>
                </a:solidFill>
              </a:rPr>
              <a:t>:</a:t>
            </a:r>
          </a:p>
          <a:p>
            <a:pPr algn="ctr"/>
            <a:endParaRPr lang="es-ES" sz="2400" dirty="0">
              <a:solidFill>
                <a:schemeClr val="dk1"/>
              </a:solidFill>
            </a:endParaRPr>
          </a:p>
          <a:p>
            <a:endParaRPr lang="es-ES" sz="2400" dirty="0">
              <a:solidFill>
                <a:schemeClr val="dk1"/>
              </a:solidFill>
            </a:endParaRPr>
          </a:p>
          <a:p>
            <a:pPr algn="ctr"/>
            <a:endParaRPr lang="es-ES" sz="2400" dirty="0">
              <a:solidFill>
                <a:schemeClr val="dk1"/>
              </a:solidFill>
            </a:endParaRPr>
          </a:p>
          <a:p>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116541"/>
            <a:ext cx="11882041" cy="98575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a:t>
            </a:r>
            <a:endParaRPr lang="es-ES" sz="4000" dirty="0">
              <a:solidFill>
                <a:srgbClr val="0070C0"/>
              </a:solidFill>
            </a:endParaRPr>
          </a:p>
        </p:txBody>
      </p:sp>
      <p:graphicFrame>
        <p:nvGraphicFramePr>
          <p:cNvPr id="2" name="Tabla 1">
            <a:extLst>
              <a:ext uri="{FF2B5EF4-FFF2-40B4-BE49-F238E27FC236}">
                <a16:creationId xmlns:a16="http://schemas.microsoft.com/office/drawing/2014/main" id="{11EAD692-DBAA-4C9B-97CD-DB8A766B3024}"/>
              </a:ext>
            </a:extLst>
          </p:cNvPr>
          <p:cNvGraphicFramePr>
            <a:graphicFrameLocks noGrp="1"/>
          </p:cNvGraphicFramePr>
          <p:nvPr>
            <p:extLst>
              <p:ext uri="{D42A27DB-BD31-4B8C-83A1-F6EECF244321}">
                <p14:modId xmlns:p14="http://schemas.microsoft.com/office/powerpoint/2010/main" val="22808582"/>
              </p:ext>
            </p:extLst>
          </p:nvPr>
        </p:nvGraphicFramePr>
        <p:xfrm>
          <a:off x="154979" y="1828800"/>
          <a:ext cx="11694643" cy="4445405"/>
        </p:xfrm>
        <a:graphic>
          <a:graphicData uri="http://schemas.openxmlformats.org/drawingml/2006/table">
            <a:tbl>
              <a:tblPr firstRow="1" firstCol="1" bandRow="1">
                <a:tableStyleId>{5C22544A-7EE6-4342-B048-85BDC9FD1C3A}</a:tableStyleId>
              </a:tblPr>
              <a:tblGrid>
                <a:gridCol w="11694643">
                  <a:extLst>
                    <a:ext uri="{9D8B030D-6E8A-4147-A177-3AD203B41FA5}">
                      <a16:colId xmlns:a16="http://schemas.microsoft.com/office/drawing/2014/main" val="180278467"/>
                    </a:ext>
                  </a:extLst>
                </a:gridCol>
              </a:tblGrid>
              <a:tr h="88391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E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Ingreso Mínimo Vital para personas que no formen parte de una unidad de convivencia, </a:t>
                      </a:r>
                      <a:r>
                        <a:rPr lang="es-ES" sz="2600" b="1" dirty="0">
                          <a:solidFill>
                            <a:schemeClr val="tx1"/>
                          </a:solidFill>
                          <a:effectLst/>
                        </a:rPr>
                        <a:t>Descripción de persona beneficiaria individual</a:t>
                      </a:r>
                      <a:r>
                        <a:rPr lang="es-ES" sz="2600" b="0" dirty="0">
                          <a:solidFill>
                            <a:schemeClr val="tx1"/>
                          </a:solidFill>
                          <a:effectLst/>
                        </a:rPr>
                        <a:t>:</a:t>
                      </a:r>
                      <a:endParaRPr lang="es-ES"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603649"/>
                  </a:ext>
                </a:extLst>
              </a:tr>
              <a:tr h="3561491">
                <a:tc>
                  <a:txBody>
                    <a:bodyPr/>
                    <a:lstStyle/>
                    <a:p>
                      <a:pPr marL="342900" indent="-342900" algn="just">
                        <a:lnSpc>
                          <a:spcPct val="107000"/>
                        </a:lnSpc>
                        <a:spcAft>
                          <a:spcPts val="0"/>
                        </a:spcAft>
                        <a:buFont typeface="Arial" panose="020B0604020202020204" pitchFamily="34" charset="0"/>
                        <a:buChar char="•"/>
                      </a:pPr>
                      <a:r>
                        <a:rPr lang="es-ES" sz="2600" b="0" dirty="0">
                          <a:solidFill>
                            <a:schemeClr val="tx1"/>
                          </a:solidFill>
                          <a:effectLst/>
                        </a:rPr>
                        <a:t>Al menos 23 años, no casada (salvo en trámite de separación o divorcio) ni unida a otra persona como pareja de hecho, ni forme parte de otra unidad de convivencia.</a:t>
                      </a:r>
                    </a:p>
                    <a:p>
                      <a:pPr marL="342900" indent="-342900" algn="just">
                        <a:lnSpc>
                          <a:spcPct val="107000"/>
                        </a:lnSpc>
                        <a:spcAft>
                          <a:spcPts val="0"/>
                        </a:spcAft>
                        <a:buFont typeface="Arial" panose="020B0604020202020204" pitchFamily="34" charset="0"/>
                        <a:buChar char="•"/>
                      </a:pPr>
                      <a:r>
                        <a:rPr lang="es-ES" sz="2600" b="0" dirty="0">
                          <a:solidFill>
                            <a:schemeClr val="tx1"/>
                          </a:solidFill>
                          <a:effectLst/>
                        </a:rPr>
                        <a:t>Mujeres mayores de edad o menores emancipadas víctimas de violencia de género o personas víctimas de trata de seres humanos y explotación sexual.</a:t>
                      </a:r>
                    </a:p>
                    <a:p>
                      <a:pPr marL="342900" indent="-342900" algn="just">
                        <a:lnSpc>
                          <a:spcPct val="107000"/>
                        </a:lnSpc>
                        <a:spcAft>
                          <a:spcPts val="0"/>
                        </a:spcAft>
                        <a:buFont typeface="Arial" panose="020B0604020202020204" pitchFamily="34" charset="0"/>
                        <a:buChar char="•"/>
                      </a:pPr>
                      <a:r>
                        <a:rPr lang="es-ES" sz="2600" b="0" dirty="0">
                          <a:solidFill>
                            <a:schemeClr val="tx1"/>
                          </a:solidFill>
                          <a:effectLst/>
                        </a:rPr>
                        <a:t>Personas de entre 18 y 22 años que provengan de centros residenciales de protección de menores en los </a:t>
                      </a:r>
                      <a:r>
                        <a:rPr lang="es-ES" sz="2600" b="1" dirty="0">
                          <a:solidFill>
                            <a:schemeClr val="tx1"/>
                          </a:solidFill>
                          <a:effectLst/>
                        </a:rPr>
                        <a:t>tres años anteriores </a:t>
                      </a:r>
                      <a:r>
                        <a:rPr lang="es-ES" sz="2600" b="0" dirty="0">
                          <a:solidFill>
                            <a:schemeClr val="tx1"/>
                          </a:solidFill>
                          <a:effectLst/>
                        </a:rPr>
                        <a:t>a la mayoría de edad o que sean huérfanos absolutos que vivan solos sin integrarse en una unidad de convivencia.</a:t>
                      </a:r>
                      <a:endParaRPr lang="es-ES"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204316"/>
                  </a:ext>
                </a:extLst>
              </a:tr>
            </a:tbl>
          </a:graphicData>
        </a:graphic>
      </p:graphicFrame>
    </p:spTree>
    <p:extLst>
      <p:ext uri="{BB962C8B-B14F-4D97-AF65-F5344CB8AC3E}">
        <p14:creationId xmlns:p14="http://schemas.microsoft.com/office/powerpoint/2010/main" val="769820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152395"/>
            <a:ext cx="11995150" cy="4940206"/>
          </a:xfrm>
        </p:spPr>
        <p:txBody>
          <a:bodyPr>
            <a:normAutofit/>
          </a:bodyPr>
          <a:lstStyle/>
          <a:p>
            <a:r>
              <a:rPr lang="es-ES" sz="2400" b="1" dirty="0">
                <a:solidFill>
                  <a:schemeClr val="dk1"/>
                </a:solidFill>
              </a:rPr>
              <a:t>Requisitos </a:t>
            </a:r>
            <a:r>
              <a:rPr lang="es-ES" sz="2400" dirty="0">
                <a:solidFill>
                  <a:schemeClr val="dk1"/>
                </a:solidFill>
              </a:rPr>
              <a:t>referidos a las circunstancias personales de </a:t>
            </a:r>
            <a:r>
              <a:rPr lang="es-ES" sz="2400" b="1" dirty="0">
                <a:solidFill>
                  <a:schemeClr val="dk1"/>
                </a:solidFill>
              </a:rPr>
              <a:t>beneficiarios individuales</a:t>
            </a:r>
            <a:r>
              <a:rPr lang="es-ES" sz="2400" dirty="0">
                <a:solidFill>
                  <a:schemeClr val="dk1"/>
                </a:solidFill>
              </a:rPr>
              <a:t>:</a:t>
            </a:r>
          </a:p>
          <a:p>
            <a:pPr algn="ctr"/>
            <a:endParaRPr lang="es-ES" sz="2400" dirty="0">
              <a:solidFill>
                <a:schemeClr val="dk1"/>
              </a:solidFill>
            </a:endParaRPr>
          </a:p>
          <a:p>
            <a:endParaRPr lang="es-ES" sz="2400" dirty="0">
              <a:solidFill>
                <a:schemeClr val="dk1"/>
              </a:solidFill>
            </a:endParaRPr>
          </a:p>
          <a:p>
            <a:pPr algn="ctr"/>
            <a:endParaRPr lang="es-ES" sz="2400" dirty="0">
              <a:solidFill>
                <a:schemeClr val="dk1"/>
              </a:solidFill>
            </a:endParaRPr>
          </a:p>
          <a:p>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116540"/>
            <a:ext cx="11882041" cy="103585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a:t>
            </a:r>
            <a:endParaRPr lang="es-ES" sz="4000" dirty="0">
              <a:solidFill>
                <a:srgbClr val="0070C0"/>
              </a:solidFill>
            </a:endParaRPr>
          </a:p>
        </p:txBody>
      </p:sp>
      <p:graphicFrame>
        <p:nvGraphicFramePr>
          <p:cNvPr id="2" name="Tabla 1">
            <a:extLst>
              <a:ext uri="{FF2B5EF4-FFF2-40B4-BE49-F238E27FC236}">
                <a16:creationId xmlns:a16="http://schemas.microsoft.com/office/drawing/2014/main" id="{11EAD692-DBAA-4C9B-97CD-DB8A766B3024}"/>
              </a:ext>
            </a:extLst>
          </p:cNvPr>
          <p:cNvGraphicFramePr>
            <a:graphicFrameLocks noGrp="1"/>
          </p:cNvGraphicFramePr>
          <p:nvPr>
            <p:extLst>
              <p:ext uri="{D42A27DB-BD31-4B8C-83A1-F6EECF244321}">
                <p14:modId xmlns:p14="http://schemas.microsoft.com/office/powerpoint/2010/main" val="2309148814"/>
              </p:ext>
            </p:extLst>
          </p:nvPr>
        </p:nvGraphicFramePr>
        <p:xfrm>
          <a:off x="154979" y="1586753"/>
          <a:ext cx="11840171" cy="4643718"/>
        </p:xfrm>
        <a:graphic>
          <a:graphicData uri="http://schemas.openxmlformats.org/drawingml/2006/table">
            <a:tbl>
              <a:tblPr firstRow="1" firstCol="1" bandRow="1">
                <a:tableStyleId>{5C22544A-7EE6-4342-B048-85BDC9FD1C3A}</a:tableStyleId>
              </a:tblPr>
              <a:tblGrid>
                <a:gridCol w="11840171">
                  <a:extLst>
                    <a:ext uri="{9D8B030D-6E8A-4147-A177-3AD203B41FA5}">
                      <a16:colId xmlns:a16="http://schemas.microsoft.com/office/drawing/2014/main" val="180278467"/>
                    </a:ext>
                  </a:extLst>
                </a:gridCol>
              </a:tblGrid>
              <a:tr h="93961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Ingreso Mínimo Vital para personas que no formen parte de una unidad de convivencia</a:t>
                      </a:r>
                    </a:p>
                    <a:p>
                      <a:pPr marL="0" marR="0" lvl="0" indent="0" algn="ctr" defTabSz="914400" rtl="0" eaLnBrk="1" fontAlgn="auto" latinLnBrk="0" hangingPunct="1">
                        <a:lnSpc>
                          <a:spcPct val="107000"/>
                        </a:lnSpc>
                        <a:spcBef>
                          <a:spcPts val="0"/>
                        </a:spcBef>
                        <a:spcAft>
                          <a:spcPts val="0"/>
                        </a:spcAft>
                        <a:buClrTx/>
                        <a:buSzTx/>
                        <a:buFontTx/>
                        <a:buNone/>
                        <a:tabLst/>
                        <a:defRPr/>
                      </a:pPr>
                      <a:r>
                        <a:rPr lang="es-ES" sz="2400" b="1" dirty="0">
                          <a:solidFill>
                            <a:schemeClr val="tx1"/>
                          </a:solidFill>
                          <a:effectLst/>
                        </a:rPr>
                        <a:t>Criterios de independencia de persona beneficiaria individual</a:t>
                      </a:r>
                      <a:r>
                        <a:rPr lang="es-ES" sz="2400" b="0" dirty="0">
                          <a:solidFill>
                            <a:schemeClr val="tx1"/>
                          </a:solidFill>
                          <a:effectLst/>
                        </a:rPr>
                        <a:t>:</a:t>
                      </a:r>
                      <a:endParaRPr lang="es-E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603649"/>
                  </a:ext>
                </a:extLst>
              </a:tr>
              <a:tr h="3704103">
                <a:tc>
                  <a:txBody>
                    <a:bodyPr/>
                    <a:lstStyle/>
                    <a:p>
                      <a:pPr marL="342900" indent="-342900" algn="just">
                        <a:lnSpc>
                          <a:spcPct val="107000"/>
                        </a:lnSpc>
                        <a:spcAft>
                          <a:spcPts val="0"/>
                        </a:spcAft>
                        <a:buFont typeface="Arial" panose="020B0604020202020204" pitchFamily="34" charset="0"/>
                        <a:buChar char="•"/>
                      </a:pPr>
                      <a:r>
                        <a:rPr lang="es-ES" sz="2400" b="1" dirty="0">
                          <a:solidFill>
                            <a:schemeClr val="tx1"/>
                          </a:solidFill>
                          <a:effectLst/>
                        </a:rPr>
                        <a:t>Personas de entre 23 y 29 años</a:t>
                      </a:r>
                      <a:r>
                        <a:rPr lang="es-ES" sz="2400" b="0" dirty="0">
                          <a:solidFill>
                            <a:schemeClr val="tx1"/>
                          </a:solidFill>
                          <a:effectLst/>
                        </a:rPr>
                        <a:t>, hayan vivido de forma independiente durante al menos los </a:t>
                      </a:r>
                      <a:r>
                        <a:rPr lang="es-ES" sz="2400" b="1" dirty="0">
                          <a:solidFill>
                            <a:schemeClr val="tx1"/>
                          </a:solidFill>
                          <a:effectLst/>
                        </a:rPr>
                        <a:t>dos años anteriores </a:t>
                      </a:r>
                      <a:r>
                        <a:rPr lang="es-ES" sz="2400" b="0" dirty="0">
                          <a:solidFill>
                            <a:schemeClr val="tx1"/>
                          </a:solidFill>
                          <a:effectLst/>
                        </a:rPr>
                        <a:t>a la solicitud, salvo abandono del domicilio por violencia de género o inicio</a:t>
                      </a:r>
                      <a:r>
                        <a:rPr lang="es-ES" sz="2400" b="0" baseline="0" dirty="0">
                          <a:solidFill>
                            <a:schemeClr val="tx1"/>
                          </a:solidFill>
                          <a:effectLst/>
                        </a:rPr>
                        <a:t> de </a:t>
                      </a:r>
                      <a:r>
                        <a:rPr lang="es-ES" sz="2400" b="0" dirty="0">
                          <a:solidFill>
                            <a:schemeClr val="tx1"/>
                          </a:solidFill>
                          <a:effectLst/>
                        </a:rPr>
                        <a:t>trámites de separación o divorcio.</a:t>
                      </a:r>
                    </a:p>
                    <a:p>
                      <a:pPr marL="342900" indent="-342900" algn="just">
                        <a:lnSpc>
                          <a:spcPct val="107000"/>
                        </a:lnSpc>
                        <a:spcAft>
                          <a:spcPts val="0"/>
                        </a:spcAft>
                        <a:buFont typeface="Arial" panose="020B0604020202020204" pitchFamily="34" charset="0"/>
                        <a:buChar char="•"/>
                      </a:pPr>
                      <a:r>
                        <a:rPr lang="es-ES" sz="2400" b="1" dirty="0">
                          <a:solidFill>
                            <a:schemeClr val="tx1"/>
                          </a:solidFill>
                          <a:effectLst/>
                        </a:rPr>
                        <a:t>Personas mayores de 30 años</a:t>
                      </a:r>
                      <a:r>
                        <a:rPr lang="es-ES" sz="2400" b="0" dirty="0">
                          <a:solidFill>
                            <a:schemeClr val="tx1"/>
                          </a:solidFill>
                          <a:effectLst/>
                        </a:rPr>
                        <a:t>, acreditar que, durante el año inmediatamente anterior su domicilio ha sido distinto al de sus progenitores, tutores o acogedores.</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ES" sz="2400" b="1" dirty="0">
                          <a:solidFill>
                            <a:schemeClr val="tx1"/>
                          </a:solidFill>
                          <a:effectLst/>
                        </a:rPr>
                        <a:t>Personas sin hogar</a:t>
                      </a:r>
                      <a:r>
                        <a:rPr lang="es-ES" sz="2400" b="1" baseline="0" dirty="0">
                          <a:solidFill>
                            <a:schemeClr val="tx1"/>
                          </a:solidFill>
                          <a:effectLst/>
                        </a:rPr>
                        <a:t> </a:t>
                      </a:r>
                      <a:r>
                        <a:rPr lang="es-ES" sz="2400" b="0" baseline="0" dirty="0">
                          <a:solidFill>
                            <a:schemeClr val="tx1"/>
                          </a:solidFill>
                          <a:effectLst/>
                        </a:rPr>
                        <a:t>o s</a:t>
                      </a:r>
                      <a:r>
                        <a:rPr lang="es-ES" sz="2400" b="0" dirty="0">
                          <a:solidFill>
                            <a:schemeClr val="tx1"/>
                          </a:solidFill>
                          <a:effectLst/>
                        </a:rPr>
                        <a:t>i el </a:t>
                      </a:r>
                      <a:r>
                        <a:rPr lang="es-ES" sz="2400" b="1" dirty="0">
                          <a:solidFill>
                            <a:schemeClr val="tx1"/>
                          </a:solidFill>
                          <a:effectLst/>
                        </a:rPr>
                        <a:t>fin de la convivencia </a:t>
                      </a:r>
                      <a:r>
                        <a:rPr lang="es-ES" sz="2400" b="0" dirty="0">
                          <a:solidFill>
                            <a:schemeClr val="tx1"/>
                          </a:solidFill>
                          <a:effectLst/>
                        </a:rPr>
                        <a:t>con los progenitores, tutores o acogedores se ha debido al </a:t>
                      </a:r>
                      <a:r>
                        <a:rPr lang="es-ES" sz="2400" b="1" dirty="0">
                          <a:solidFill>
                            <a:schemeClr val="tx1"/>
                          </a:solidFill>
                          <a:effectLst/>
                        </a:rPr>
                        <a:t>fallecimiento</a:t>
                      </a:r>
                      <a:r>
                        <a:rPr lang="es-ES" sz="2400" b="0" dirty="0">
                          <a:solidFill>
                            <a:schemeClr val="tx1"/>
                          </a:solidFill>
                          <a:effectLst/>
                        </a:rPr>
                        <a:t> de estos,</a:t>
                      </a:r>
                      <a:r>
                        <a:rPr lang="es-ES" sz="2400" b="0" baseline="0" dirty="0">
                          <a:solidFill>
                            <a:schemeClr val="tx1"/>
                          </a:solidFill>
                          <a:effectLst/>
                        </a:rPr>
                        <a:t> no se requiere </a:t>
                      </a:r>
                      <a:r>
                        <a:rPr lang="es-ES" sz="2400" b="0" dirty="0">
                          <a:solidFill>
                            <a:schemeClr val="tx1"/>
                          </a:solidFill>
                          <a:effectLst/>
                        </a:rPr>
                        <a:t>ningún periodo mínimo de acreditación de domicilio distinto al de los progenitores ni alta en algún régimen de la SS.</a:t>
                      </a:r>
                      <a:endParaRPr lang="es-E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204316"/>
                  </a:ext>
                </a:extLst>
              </a:tr>
            </a:tbl>
          </a:graphicData>
        </a:graphic>
      </p:graphicFrame>
    </p:spTree>
    <p:extLst>
      <p:ext uri="{BB962C8B-B14F-4D97-AF65-F5344CB8AC3E}">
        <p14:creationId xmlns:p14="http://schemas.microsoft.com/office/powerpoint/2010/main" val="202858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103678" y="1460758"/>
            <a:ext cx="11912600" cy="4859359"/>
          </a:xfrm>
        </p:spPr>
        <p:txBody>
          <a:bodyPr>
            <a:normAutofit/>
          </a:bodyPr>
          <a:lstStyle/>
          <a:p>
            <a:pPr algn="ctr"/>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Acción protectora</a:t>
            </a:r>
            <a:endParaRPr lang="es-ES" sz="4000" dirty="0">
              <a:solidFill>
                <a:srgbClr val="0070C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435201719"/>
              </p:ext>
            </p:extLst>
          </p:nvPr>
        </p:nvGraphicFramePr>
        <p:xfrm>
          <a:off x="1260275" y="1412287"/>
          <a:ext cx="10183090" cy="2624335"/>
        </p:xfrm>
        <a:graphic>
          <a:graphicData uri="http://schemas.openxmlformats.org/drawingml/2006/table">
            <a:tbl>
              <a:tblPr>
                <a:tableStyleId>{5C22544A-7EE6-4342-B048-85BDC9FD1C3A}</a:tableStyleId>
              </a:tblPr>
              <a:tblGrid>
                <a:gridCol w="10183090">
                  <a:extLst>
                    <a:ext uri="{9D8B030D-6E8A-4147-A177-3AD203B41FA5}">
                      <a16:colId xmlns:a16="http://schemas.microsoft.com/office/drawing/2014/main" val="1535723802"/>
                    </a:ext>
                  </a:extLst>
                </a:gridCol>
              </a:tblGrid>
              <a:tr h="429775">
                <a:tc>
                  <a:txBody>
                    <a:bodyPr/>
                    <a:lstStyle/>
                    <a:p>
                      <a:pPr algn="ctr">
                        <a:lnSpc>
                          <a:spcPct val="100000"/>
                        </a:lnSpc>
                        <a:spcAft>
                          <a:spcPts val="0"/>
                        </a:spcAft>
                      </a:pPr>
                      <a:r>
                        <a:rPr lang="es-ES_tradnl" sz="2400" b="1" dirty="0">
                          <a:effectLst/>
                        </a:rPr>
                        <a:t>Prestaciones no contributivas</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65160669"/>
                  </a:ext>
                </a:extLst>
              </a:tr>
              <a:tr h="1967939">
                <a:tc>
                  <a:txBody>
                    <a:bodyPr/>
                    <a:lstStyle/>
                    <a:p>
                      <a:pPr marL="144000" lvl="0" indent="-144000" algn="l" defTabSz="914400" rtl="0" eaLnBrk="1" latinLnBrk="0" hangingPunct="1">
                        <a:lnSpc>
                          <a:spcPct val="100000"/>
                        </a:lnSpc>
                        <a:spcBef>
                          <a:spcPts val="0"/>
                        </a:spcBef>
                        <a:spcAft>
                          <a:spcPts val="0"/>
                        </a:spcAft>
                        <a:buClr>
                          <a:srgbClr val="000000"/>
                        </a:buClr>
                        <a:buSzPts val="700"/>
                        <a:buFont typeface="Wingdings" panose="05000000000000000000" pitchFamily="2" charset="2"/>
                        <a:buChar char="q"/>
                        <a:tabLst>
                          <a:tab pos="73025" algn="l"/>
                        </a:tabLst>
                      </a:pPr>
                      <a:r>
                        <a:rPr lang="es-ES_tradnl" sz="2400" u="none" strike="noStrike" kern="1200" spc="0" dirty="0">
                          <a:solidFill>
                            <a:schemeClr val="dk1"/>
                          </a:solidFill>
                          <a:effectLst/>
                          <a:latin typeface="+mn-lt"/>
                          <a:ea typeface="+mn-ea"/>
                          <a:cs typeface="+mn-cs"/>
                        </a:rPr>
                        <a:t>Prestaciones y servicios de asistencia sanitaria y social.</a:t>
                      </a:r>
                      <a:endParaRPr lang="es-ES" sz="2400" u="none" strike="noStrike" kern="1200" spc="0" dirty="0">
                        <a:solidFill>
                          <a:schemeClr val="dk1"/>
                        </a:solidFill>
                        <a:effectLst/>
                        <a:latin typeface="+mn-lt"/>
                        <a:ea typeface="+mn-ea"/>
                        <a:cs typeface="+mn-cs"/>
                      </a:endParaRPr>
                    </a:p>
                    <a:p>
                      <a:pPr marL="144000" lvl="0" indent="-144000" algn="l" defTabSz="914400" rtl="0" eaLnBrk="1" latinLnBrk="0" hangingPunct="1">
                        <a:lnSpc>
                          <a:spcPct val="100000"/>
                        </a:lnSpc>
                        <a:spcBef>
                          <a:spcPts val="0"/>
                        </a:spcBef>
                        <a:spcAft>
                          <a:spcPts val="0"/>
                        </a:spcAft>
                        <a:buClr>
                          <a:srgbClr val="000000"/>
                        </a:buClr>
                        <a:buSzPts val="700"/>
                        <a:buFont typeface="Wingdings" panose="05000000000000000000" pitchFamily="2" charset="2"/>
                        <a:buChar char="q"/>
                        <a:tabLst>
                          <a:tab pos="73025" algn="l"/>
                        </a:tabLst>
                      </a:pPr>
                      <a:r>
                        <a:rPr lang="es-ES_tradnl" sz="2400" u="none" strike="noStrike" kern="1200" spc="0" dirty="0">
                          <a:solidFill>
                            <a:schemeClr val="dk1"/>
                          </a:solidFill>
                          <a:effectLst/>
                          <a:latin typeface="+mn-lt"/>
                          <a:ea typeface="+mn-ea"/>
                          <a:cs typeface="+mn-cs"/>
                        </a:rPr>
                        <a:t>Jubilación.</a:t>
                      </a:r>
                      <a:endParaRPr lang="es-ES" sz="2400" u="none" strike="noStrike" kern="1200" spc="0" dirty="0">
                        <a:solidFill>
                          <a:schemeClr val="dk1"/>
                        </a:solidFill>
                        <a:effectLst/>
                        <a:latin typeface="+mn-lt"/>
                        <a:ea typeface="+mn-ea"/>
                        <a:cs typeface="+mn-cs"/>
                      </a:endParaRPr>
                    </a:p>
                    <a:p>
                      <a:pPr marL="144000" lvl="0" indent="-144000" algn="l" defTabSz="914400" rtl="0" eaLnBrk="1" latinLnBrk="0" hangingPunct="1">
                        <a:lnSpc>
                          <a:spcPct val="100000"/>
                        </a:lnSpc>
                        <a:spcBef>
                          <a:spcPts val="0"/>
                        </a:spcBef>
                        <a:spcAft>
                          <a:spcPts val="0"/>
                        </a:spcAft>
                        <a:buClr>
                          <a:srgbClr val="000000"/>
                        </a:buClr>
                        <a:buSzPts val="700"/>
                        <a:buFont typeface="Wingdings" panose="05000000000000000000" pitchFamily="2" charset="2"/>
                        <a:buChar char="q"/>
                        <a:tabLst>
                          <a:tab pos="73025" algn="l"/>
                        </a:tabLst>
                      </a:pPr>
                      <a:r>
                        <a:rPr lang="es-ES_tradnl" sz="2400" u="none" strike="noStrike" kern="1200" spc="0" dirty="0">
                          <a:solidFill>
                            <a:schemeClr val="dk1"/>
                          </a:solidFill>
                          <a:effectLst/>
                          <a:latin typeface="+mn-lt"/>
                          <a:ea typeface="+mn-ea"/>
                          <a:cs typeface="+mn-cs"/>
                        </a:rPr>
                        <a:t>Prestación para prevenir el riesgo de pobreza.</a:t>
                      </a:r>
                      <a:endParaRPr lang="es-ES" sz="2400" u="none" strike="noStrike" kern="1200" spc="0" dirty="0">
                        <a:solidFill>
                          <a:schemeClr val="dk1"/>
                        </a:solidFill>
                        <a:effectLst/>
                        <a:latin typeface="+mn-lt"/>
                        <a:ea typeface="+mn-ea"/>
                        <a:cs typeface="+mn-cs"/>
                      </a:endParaRPr>
                    </a:p>
                    <a:p>
                      <a:pPr marL="144000" lvl="0" indent="-144000" algn="l" defTabSz="914400" rtl="0" eaLnBrk="1" latinLnBrk="0" hangingPunct="1">
                        <a:lnSpc>
                          <a:spcPct val="100000"/>
                        </a:lnSpc>
                        <a:spcBef>
                          <a:spcPts val="0"/>
                        </a:spcBef>
                        <a:spcAft>
                          <a:spcPts val="0"/>
                        </a:spcAft>
                        <a:buClr>
                          <a:srgbClr val="000000"/>
                        </a:buClr>
                        <a:buSzPts val="700"/>
                        <a:buFont typeface="Wingdings" panose="05000000000000000000" pitchFamily="2" charset="2"/>
                        <a:buChar char="q"/>
                        <a:tabLst>
                          <a:tab pos="73025" algn="l"/>
                        </a:tabLst>
                      </a:pPr>
                      <a:r>
                        <a:rPr lang="es-ES_tradnl" sz="2400" u="none" strike="noStrike" kern="1200" spc="0" dirty="0">
                          <a:solidFill>
                            <a:schemeClr val="dk1"/>
                          </a:solidFill>
                          <a:effectLst/>
                          <a:latin typeface="+mn-lt"/>
                          <a:ea typeface="+mn-ea"/>
                          <a:cs typeface="+mn-cs"/>
                        </a:rPr>
                        <a:t>Pensiones no contributivas de incapacidad permanente.</a:t>
                      </a:r>
                      <a:endParaRPr lang="es-ES" sz="2400" u="none" strike="noStrike" kern="1200" spc="0" dirty="0">
                        <a:solidFill>
                          <a:schemeClr val="dk1"/>
                        </a:solidFill>
                        <a:effectLst/>
                        <a:latin typeface="+mn-lt"/>
                        <a:ea typeface="+mn-ea"/>
                        <a:cs typeface="+mn-cs"/>
                      </a:endParaRPr>
                    </a:p>
                    <a:p>
                      <a:pPr marL="144000" lvl="0" indent="-144000" algn="l" defTabSz="914400" rtl="0" eaLnBrk="1" latinLnBrk="0" hangingPunct="1">
                        <a:lnSpc>
                          <a:spcPct val="100000"/>
                        </a:lnSpc>
                        <a:spcBef>
                          <a:spcPts val="0"/>
                        </a:spcBef>
                        <a:spcAft>
                          <a:spcPts val="0"/>
                        </a:spcAft>
                        <a:buClr>
                          <a:srgbClr val="000000"/>
                        </a:buClr>
                        <a:buSzPts val="700"/>
                        <a:buFont typeface="Wingdings" panose="05000000000000000000" pitchFamily="2" charset="2"/>
                        <a:buChar char="q"/>
                        <a:tabLst>
                          <a:tab pos="73025" algn="l"/>
                        </a:tabLst>
                      </a:pPr>
                      <a:r>
                        <a:rPr lang="es-ES_tradnl" sz="2400" u="none" strike="noStrike" kern="1200" spc="0" dirty="0">
                          <a:solidFill>
                            <a:schemeClr val="dk1"/>
                          </a:solidFill>
                          <a:effectLst/>
                          <a:latin typeface="+mn-lt"/>
                          <a:ea typeface="+mn-ea"/>
                          <a:cs typeface="+mn-cs"/>
                        </a:rPr>
                        <a:t>Complementos a mínimos de las pensiones de la Seguridad Social.</a:t>
                      </a:r>
                      <a:endParaRPr lang="es-ES" sz="2400" u="none" strike="noStrike" kern="1200" spc="0" dirty="0">
                        <a:solidFill>
                          <a:schemeClr val="dk1"/>
                        </a:solidFill>
                        <a:effectLst/>
                        <a:latin typeface="+mn-lt"/>
                        <a:ea typeface="+mn-ea"/>
                        <a:cs typeface="+mn-cs"/>
                      </a:endParaRPr>
                    </a:p>
                    <a:p>
                      <a:pPr marL="144000" lvl="0" indent="-144000" algn="l" defTabSz="914400" rtl="0" eaLnBrk="1" latinLnBrk="0" hangingPunct="1">
                        <a:lnSpc>
                          <a:spcPct val="100000"/>
                        </a:lnSpc>
                        <a:spcBef>
                          <a:spcPts val="0"/>
                        </a:spcBef>
                        <a:spcAft>
                          <a:spcPts val="0"/>
                        </a:spcAft>
                        <a:buClr>
                          <a:srgbClr val="000000"/>
                        </a:buClr>
                        <a:buSzPts val="700"/>
                        <a:buFont typeface="Wingdings" panose="05000000000000000000" pitchFamily="2" charset="2"/>
                        <a:buChar char="q"/>
                        <a:tabLst>
                          <a:tab pos="73025" algn="l"/>
                        </a:tabLst>
                      </a:pPr>
                      <a:r>
                        <a:rPr lang="es-ES_tradnl" sz="2400" u="none" strike="noStrike" kern="1200" spc="0" dirty="0">
                          <a:solidFill>
                            <a:schemeClr val="dk1"/>
                          </a:solidFill>
                          <a:effectLst/>
                          <a:latin typeface="+mn-lt"/>
                          <a:ea typeface="+mn-ea"/>
                          <a:cs typeface="+mn-cs"/>
                        </a:rPr>
                        <a:t>Otras prestaciones familiares reguladas en la LGSS.</a:t>
                      </a:r>
                      <a:endParaRPr lang="es-ES" sz="2400" u="none" strike="noStrike" kern="1200" spc="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7101454"/>
                  </a:ext>
                </a:extLst>
              </a:tr>
            </a:tbl>
          </a:graphicData>
        </a:graphic>
      </p:graphicFrame>
      <p:sp>
        <p:nvSpPr>
          <p:cNvPr id="6" name="Rectángulo 5">
            <a:extLst>
              <a:ext uri="{FF2B5EF4-FFF2-40B4-BE49-F238E27FC236}">
                <a16:creationId xmlns:a16="http://schemas.microsoft.com/office/drawing/2014/main" id="{26EEEBAC-8457-438B-B802-40FB795151CA}"/>
              </a:ext>
            </a:extLst>
          </p:cNvPr>
          <p:cNvSpPr/>
          <p:nvPr/>
        </p:nvSpPr>
        <p:spPr>
          <a:xfrm>
            <a:off x="1260275" y="4036622"/>
            <a:ext cx="10183090" cy="2246769"/>
          </a:xfrm>
          <a:prstGeom prst="rect">
            <a:avLst/>
          </a:prstGeom>
        </p:spPr>
        <p:txBody>
          <a:bodyPr wrap="square">
            <a:spAutoFit/>
          </a:bodyPr>
          <a:lstStyle/>
          <a:p>
            <a:r>
              <a:rPr lang="es-ES" sz="2800" b="1" dirty="0"/>
              <a:t>Indicador público de rentas de efectos múltiples (IPREM):</a:t>
            </a:r>
          </a:p>
          <a:p>
            <a:r>
              <a:rPr lang="es-ES" sz="2800" dirty="0"/>
              <a:t>Es un índice empleado en España como referencia para la concesión de ayudas, becas, subvenciones o el subsidio por desempleo, entre otras prestaciones:</a:t>
            </a:r>
          </a:p>
          <a:p>
            <a:pPr algn="ctr"/>
            <a:endParaRPr lang="es-ES" sz="2800" dirty="0"/>
          </a:p>
        </p:txBody>
      </p:sp>
      <p:graphicFrame>
        <p:nvGraphicFramePr>
          <p:cNvPr id="7" name="Tabla 6">
            <a:extLst>
              <a:ext uri="{FF2B5EF4-FFF2-40B4-BE49-F238E27FC236}">
                <a16:creationId xmlns:a16="http://schemas.microsoft.com/office/drawing/2014/main" id="{5C03FBE0-BB15-4017-A504-BA39BB1862B0}"/>
              </a:ext>
            </a:extLst>
          </p:cNvPr>
          <p:cNvGraphicFramePr>
            <a:graphicFrameLocks noGrp="1"/>
          </p:cNvGraphicFramePr>
          <p:nvPr>
            <p:extLst>
              <p:ext uri="{D42A27DB-BD31-4B8C-83A1-F6EECF244321}">
                <p14:modId xmlns:p14="http://schemas.microsoft.com/office/powerpoint/2010/main" val="1451284991"/>
              </p:ext>
            </p:extLst>
          </p:nvPr>
        </p:nvGraphicFramePr>
        <p:xfrm>
          <a:off x="4132729" y="5334000"/>
          <a:ext cx="7310636" cy="961880"/>
        </p:xfrm>
        <a:graphic>
          <a:graphicData uri="http://schemas.openxmlformats.org/drawingml/2006/table">
            <a:tbl>
              <a:tblPr firstRow="1" firstCol="1" bandRow="1">
                <a:tableStyleId>{5C22544A-7EE6-4342-B048-85BDC9FD1C3A}</a:tableStyleId>
              </a:tblPr>
              <a:tblGrid>
                <a:gridCol w="1532965">
                  <a:extLst>
                    <a:ext uri="{9D8B030D-6E8A-4147-A177-3AD203B41FA5}">
                      <a16:colId xmlns:a16="http://schemas.microsoft.com/office/drawing/2014/main" val="2923324989"/>
                    </a:ext>
                  </a:extLst>
                </a:gridCol>
                <a:gridCol w="1882588">
                  <a:extLst>
                    <a:ext uri="{9D8B030D-6E8A-4147-A177-3AD203B41FA5}">
                      <a16:colId xmlns:a16="http://schemas.microsoft.com/office/drawing/2014/main" val="2702894276"/>
                    </a:ext>
                  </a:extLst>
                </a:gridCol>
                <a:gridCol w="2052918">
                  <a:extLst>
                    <a:ext uri="{9D8B030D-6E8A-4147-A177-3AD203B41FA5}">
                      <a16:colId xmlns:a16="http://schemas.microsoft.com/office/drawing/2014/main" val="1074044796"/>
                    </a:ext>
                  </a:extLst>
                </a:gridCol>
                <a:gridCol w="1842165">
                  <a:extLst>
                    <a:ext uri="{9D8B030D-6E8A-4147-A177-3AD203B41FA5}">
                      <a16:colId xmlns:a16="http://schemas.microsoft.com/office/drawing/2014/main" val="1253099617"/>
                    </a:ext>
                  </a:extLst>
                </a:gridCol>
              </a:tblGrid>
              <a:tr h="421341">
                <a:tc>
                  <a:txBody>
                    <a:bodyPr/>
                    <a:lstStyle/>
                    <a:p>
                      <a:pPr algn="ctr">
                        <a:lnSpc>
                          <a:spcPts val="1275"/>
                        </a:lnSpc>
                        <a:spcAft>
                          <a:spcPts val="0"/>
                        </a:spcAft>
                      </a:pPr>
                      <a:r>
                        <a:rPr lang="es-ES" sz="2400" dirty="0">
                          <a:solidFill>
                            <a:schemeClr val="tx1"/>
                          </a:solidFill>
                          <a:effectLst/>
                        </a:rPr>
                        <a:t>2025</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2400" dirty="0">
                          <a:solidFill>
                            <a:schemeClr val="tx1"/>
                          </a:solidFill>
                          <a:effectLst/>
                        </a:rPr>
                        <a:t>DIARIO</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2400" dirty="0">
                          <a:solidFill>
                            <a:schemeClr val="tx1"/>
                          </a:solidFill>
                          <a:effectLst/>
                        </a:rPr>
                        <a:t>MENSUAL</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2400" dirty="0">
                          <a:solidFill>
                            <a:schemeClr val="tx1"/>
                          </a:solidFill>
                          <a:effectLst/>
                        </a:rPr>
                        <a:t>ANUAL</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746218"/>
                  </a:ext>
                </a:extLst>
              </a:tr>
              <a:tr h="540539">
                <a:tc>
                  <a:txBody>
                    <a:bodyPr/>
                    <a:lstStyle/>
                    <a:p>
                      <a:pPr>
                        <a:lnSpc>
                          <a:spcPts val="1275"/>
                        </a:lnSpc>
                        <a:spcAft>
                          <a:spcPts val="0"/>
                        </a:spcAft>
                      </a:pPr>
                      <a:r>
                        <a:rPr lang="es-ES" sz="2400" dirty="0">
                          <a:solidFill>
                            <a:schemeClr val="tx1"/>
                          </a:solidFill>
                          <a:effectLst/>
                        </a:rPr>
                        <a:t>IMPORTES</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2400" dirty="0">
                          <a:effectLst/>
                        </a:rPr>
                        <a:t>20 €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2400" dirty="0">
                          <a:effectLst/>
                        </a:rPr>
                        <a:t>600 €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2400" dirty="0">
                          <a:effectLst/>
                        </a:rPr>
                        <a:t>7.200 €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9457734"/>
                  </a:ext>
                </a:extLst>
              </a:tr>
            </a:tbl>
          </a:graphicData>
        </a:graphic>
      </p:graphicFrame>
    </p:spTree>
    <p:extLst>
      <p:ext uri="{BB962C8B-B14F-4D97-AF65-F5344CB8AC3E}">
        <p14:creationId xmlns:p14="http://schemas.microsoft.com/office/powerpoint/2010/main" val="4288076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222599"/>
            <a:ext cx="11995150" cy="5062314"/>
          </a:xfrm>
        </p:spPr>
        <p:txBody>
          <a:bodyPr>
            <a:normAutofit/>
          </a:bodyPr>
          <a:lstStyle/>
          <a:p>
            <a:r>
              <a:rPr lang="es-ES" sz="2800" b="1" dirty="0">
                <a:solidFill>
                  <a:schemeClr val="dk1"/>
                </a:solidFill>
              </a:rPr>
              <a:t>Complemento de ayuda a la infancia:</a:t>
            </a:r>
            <a:endParaRPr lang="es-ES" sz="2800" dirty="0">
              <a:solidFill>
                <a:schemeClr val="dk1"/>
              </a:solidFill>
            </a:endParaRPr>
          </a:p>
          <a:p>
            <a:endParaRPr lang="es-ES" sz="2400" dirty="0">
              <a:solidFill>
                <a:schemeClr val="dk1"/>
              </a:solidFill>
            </a:endParaRPr>
          </a:p>
          <a:p>
            <a:pPr algn="ctr"/>
            <a:endParaRPr lang="es-ES" sz="2400" dirty="0">
              <a:solidFill>
                <a:schemeClr val="dk1"/>
              </a:solidFill>
            </a:endParaRPr>
          </a:p>
          <a:p>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116541"/>
            <a:ext cx="11882041" cy="110605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a:t>
            </a:r>
            <a:endParaRPr lang="es-ES" sz="4000" dirty="0">
              <a:solidFill>
                <a:srgbClr val="0070C0"/>
              </a:solidFill>
            </a:endParaRPr>
          </a:p>
        </p:txBody>
      </p:sp>
      <p:graphicFrame>
        <p:nvGraphicFramePr>
          <p:cNvPr id="2" name="Tabla 1">
            <a:extLst>
              <a:ext uri="{FF2B5EF4-FFF2-40B4-BE49-F238E27FC236}">
                <a16:creationId xmlns:a16="http://schemas.microsoft.com/office/drawing/2014/main" id="{11EAD692-DBAA-4C9B-97CD-DB8A766B3024}"/>
              </a:ext>
            </a:extLst>
          </p:cNvPr>
          <p:cNvGraphicFramePr>
            <a:graphicFrameLocks noGrp="1"/>
          </p:cNvGraphicFramePr>
          <p:nvPr>
            <p:extLst>
              <p:ext uri="{D42A27DB-BD31-4B8C-83A1-F6EECF244321}">
                <p14:modId xmlns:p14="http://schemas.microsoft.com/office/powerpoint/2010/main" val="963548301"/>
              </p:ext>
            </p:extLst>
          </p:nvPr>
        </p:nvGraphicFramePr>
        <p:xfrm>
          <a:off x="154979" y="1669823"/>
          <a:ext cx="11840171" cy="4492981"/>
        </p:xfrm>
        <a:graphic>
          <a:graphicData uri="http://schemas.openxmlformats.org/drawingml/2006/table">
            <a:tbl>
              <a:tblPr firstRow="1" firstCol="1" bandRow="1">
                <a:tableStyleId>{5C22544A-7EE6-4342-B048-85BDC9FD1C3A}</a:tableStyleId>
              </a:tblPr>
              <a:tblGrid>
                <a:gridCol w="11840171">
                  <a:extLst>
                    <a:ext uri="{9D8B030D-6E8A-4147-A177-3AD203B41FA5}">
                      <a16:colId xmlns:a16="http://schemas.microsoft.com/office/drawing/2014/main" val="180278467"/>
                    </a:ext>
                  </a:extLst>
                </a:gridCol>
              </a:tblGrid>
              <a:tr h="48776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 parte</a:t>
                      </a:r>
                      <a:r>
                        <a:rPr lang="es-ES" sz="2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del IMV</a:t>
                      </a:r>
                      <a:endParaRPr lang="es-E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603649"/>
                  </a:ext>
                </a:extLst>
              </a:tr>
              <a:tr h="4005219">
                <a:tc>
                  <a:txBody>
                    <a:bodyPr/>
                    <a:lstStyle/>
                    <a:p>
                      <a:pPr marL="342900" indent="-342900" algn="just">
                        <a:lnSpc>
                          <a:spcPct val="107000"/>
                        </a:lnSpc>
                        <a:spcAft>
                          <a:spcPts val="0"/>
                        </a:spcAft>
                        <a:buFont typeface="Arial" panose="020B0604020202020204" pitchFamily="34" charset="0"/>
                        <a:buChar char="•"/>
                      </a:pPr>
                      <a:r>
                        <a:rPr lang="es-ES" sz="2600" b="0" dirty="0">
                          <a:solidFill>
                            <a:schemeClr val="tx1"/>
                          </a:solidFill>
                          <a:effectLst/>
                        </a:rPr>
                        <a:t>El complemento de ayuda para la infancia tiene la naturaleza de ingreso mínimo vital, es un complemento del IMV y forma parte de este. Las prestaciones o ayudas incompatibles con el ingreso mínimo vital, también lo serán aunque únicamente se perciba el complemento de ayuda para la infancia.</a:t>
                      </a:r>
                    </a:p>
                    <a:p>
                      <a:pPr marL="342900" indent="-342900" algn="just">
                        <a:lnSpc>
                          <a:spcPct val="107000"/>
                        </a:lnSpc>
                        <a:spcAft>
                          <a:spcPts val="0"/>
                        </a:spcAft>
                        <a:buFont typeface="Arial" panose="020B0604020202020204" pitchFamily="34" charset="0"/>
                        <a:buChar char="•"/>
                      </a:pPr>
                      <a:endParaRPr lang="es-ES" sz="2600" b="0" dirty="0">
                        <a:solidFill>
                          <a:schemeClr val="tx1"/>
                        </a:solidFill>
                        <a:effectLst/>
                      </a:endParaRPr>
                    </a:p>
                    <a:p>
                      <a:pPr marL="342900" indent="-342900" algn="just">
                        <a:lnSpc>
                          <a:spcPct val="107000"/>
                        </a:lnSpc>
                        <a:spcAft>
                          <a:spcPts val="0"/>
                        </a:spcAft>
                        <a:buFont typeface="Arial" panose="020B0604020202020204" pitchFamily="34" charset="0"/>
                        <a:buChar char="•"/>
                      </a:pPr>
                      <a:r>
                        <a:rPr lang="es-ES" sz="2600" b="0" dirty="0">
                          <a:solidFill>
                            <a:schemeClr val="tx1"/>
                          </a:solidFill>
                          <a:effectLst/>
                        </a:rPr>
                        <a:t>Además, una vez reconocida la prestación, todos los beneficiarios de la prestación de ingreso mínimo vital, incluidos aquellos que únicamente sean perceptores del complemento de ayuda para la infancia, están obligados a presentar anualmente la declaración correspondiente al Impuesto sobre la Renta de las Personas Físicas.</a:t>
                      </a:r>
                      <a:endParaRPr lang="es-ES"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204316"/>
                  </a:ext>
                </a:extLst>
              </a:tr>
            </a:tbl>
          </a:graphicData>
        </a:graphic>
      </p:graphicFrame>
    </p:spTree>
    <p:extLst>
      <p:ext uri="{BB962C8B-B14F-4D97-AF65-F5344CB8AC3E}">
        <p14:creationId xmlns:p14="http://schemas.microsoft.com/office/powerpoint/2010/main" val="1393388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490597"/>
            <a:ext cx="11995150" cy="4684734"/>
          </a:xfrm>
        </p:spPr>
        <p:txBody>
          <a:bodyPr>
            <a:normAutofit lnSpcReduction="10000"/>
          </a:bodyPr>
          <a:lstStyle/>
          <a:p>
            <a:r>
              <a:rPr lang="es-ES" sz="2800" b="1" dirty="0">
                <a:solidFill>
                  <a:schemeClr val="dk1"/>
                </a:solidFill>
                <a:hlinkClick r:id="rId2"/>
              </a:rPr>
              <a:t>Cuantía</a:t>
            </a:r>
            <a:r>
              <a:rPr lang="es-ES" sz="2800" dirty="0">
                <a:solidFill>
                  <a:schemeClr val="dk1"/>
                </a:solidFill>
              </a:rPr>
              <a:t>:</a:t>
            </a:r>
          </a:p>
          <a:p>
            <a:pPr algn="ctr"/>
            <a:r>
              <a:rPr lang="es-ES" sz="2800" b="1" dirty="0">
                <a:solidFill>
                  <a:schemeClr val="dk1"/>
                </a:solidFill>
              </a:rPr>
              <a:t>Renta Garantizada – Suma de rentas e ingresos de personas beneficiarias</a:t>
            </a:r>
            <a:r>
              <a:rPr lang="es-ES" sz="2800" dirty="0">
                <a:solidFill>
                  <a:schemeClr val="dk1"/>
                </a:solidFill>
              </a:rPr>
              <a:t>,</a:t>
            </a:r>
          </a:p>
          <a:p>
            <a:r>
              <a:rPr lang="es-ES" sz="2800" dirty="0">
                <a:solidFill>
                  <a:schemeClr val="dk1"/>
                </a:solidFill>
              </a:rPr>
              <a:t>siempre que la cuantía resultante sea igual o superior a 10 euros mensuales</a:t>
            </a:r>
            <a:r>
              <a:rPr lang="es-ES" sz="2800" b="1" dirty="0">
                <a:solidFill>
                  <a:schemeClr val="dk1"/>
                </a:solidFill>
              </a:rPr>
              <a:t>.</a:t>
            </a:r>
          </a:p>
          <a:p>
            <a:r>
              <a:rPr lang="es-E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Cuantía mensual de la Renta Garantizada en 2026:</a:t>
            </a:r>
          </a:p>
          <a:p>
            <a:pPr marL="342900" indent="-342900" algn="just">
              <a:lnSpc>
                <a:spcPct val="107000"/>
              </a:lnSpc>
              <a:spcAft>
                <a:spcPts val="0"/>
              </a:spcAft>
              <a:buFont typeface="Arial" panose="020B0604020202020204" pitchFamily="34" charset="0"/>
              <a:buChar char="•"/>
            </a:pPr>
            <a:r>
              <a:rPr lang="es-ES" sz="2800" dirty="0">
                <a:solidFill>
                  <a:schemeClr val="tx1"/>
                </a:solidFill>
              </a:rPr>
              <a:t>Para un </a:t>
            </a:r>
            <a:r>
              <a:rPr lang="es-ES" sz="2800" b="1" dirty="0">
                <a:solidFill>
                  <a:schemeClr val="tx1"/>
                </a:solidFill>
              </a:rPr>
              <a:t>beneficiario individual</a:t>
            </a:r>
            <a:r>
              <a:rPr lang="es-ES" sz="2800" dirty="0">
                <a:solidFill>
                  <a:schemeClr val="tx1"/>
                </a:solidFill>
              </a:rPr>
              <a:t>: 100% del importe anual de las pensiones no contributivas dividido entre 12. (733,6€). Se incrementa un 22% con un grado de discapacidad &gt;= 65%.</a:t>
            </a:r>
          </a:p>
          <a:p>
            <a:pPr marL="342900" indent="-342900" algn="just">
              <a:lnSpc>
                <a:spcPct val="107000"/>
              </a:lnSpc>
              <a:spcAft>
                <a:spcPts val="0"/>
              </a:spcAft>
              <a:buFont typeface="Arial" panose="020B0604020202020204" pitchFamily="34" charset="0"/>
              <a:buChar char="•"/>
            </a:pPr>
            <a:r>
              <a:rPr lang="es-ES" sz="2800" dirty="0">
                <a:solidFill>
                  <a:schemeClr val="tx1"/>
                </a:solidFill>
              </a:rPr>
              <a:t>Para la </a:t>
            </a:r>
            <a:r>
              <a:rPr lang="es-ES" sz="2800" b="1" dirty="0">
                <a:solidFill>
                  <a:schemeClr val="tx1"/>
                </a:solidFill>
              </a:rPr>
              <a:t>unidad de convivencia:</a:t>
            </a:r>
            <a:r>
              <a:rPr lang="es-ES" sz="2800" dirty="0">
                <a:solidFill>
                  <a:schemeClr val="tx1"/>
                </a:solidFill>
              </a:rPr>
              <a:t> cuantía anterior incrementada en un 30% por miembro adicional a partir del segundo, máximo del 220%. Los importes son:</a:t>
            </a:r>
          </a:p>
          <a:p>
            <a:endParaRPr lang="es-ES" sz="2400" dirty="0">
              <a:solidFill>
                <a:schemeClr val="dk1"/>
              </a:solidFill>
            </a:endParaRPr>
          </a:p>
          <a:p>
            <a:endParaRPr lang="es-ES" sz="2400" dirty="0">
              <a:solidFill>
                <a:schemeClr val="dk1"/>
              </a:solidFill>
            </a:endParaRPr>
          </a:p>
          <a:p>
            <a:pPr algn="ctr"/>
            <a:endParaRPr lang="es-ES" sz="2400" dirty="0">
              <a:solidFill>
                <a:schemeClr val="dk1"/>
              </a:solidFill>
            </a:endParaRPr>
          </a:p>
          <a:p>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116541"/>
            <a:ext cx="11882041" cy="110605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a:t>
            </a:r>
            <a:endParaRPr lang="es-ES" sz="4000" dirty="0">
              <a:solidFill>
                <a:srgbClr val="0070C0"/>
              </a:solidFill>
            </a:endParaRPr>
          </a:p>
        </p:txBody>
      </p:sp>
    </p:spTree>
    <p:extLst>
      <p:ext uri="{BB962C8B-B14F-4D97-AF65-F5344CB8AC3E}">
        <p14:creationId xmlns:p14="http://schemas.microsoft.com/office/powerpoint/2010/main" val="2743694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222598"/>
            <a:ext cx="11995150" cy="5149049"/>
          </a:xfrm>
        </p:spPr>
        <p:txBody>
          <a:bodyPr>
            <a:normAutofit/>
          </a:bodyPr>
          <a:lstStyle/>
          <a:p>
            <a:r>
              <a:rPr lang="es-E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Cuantía mensual de la renta garantizada en 2026:</a:t>
            </a:r>
          </a:p>
          <a:p>
            <a:pPr algn="ctr"/>
            <a:endParaRPr lang="es-E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s-ES" sz="2400" dirty="0">
              <a:solidFill>
                <a:schemeClr val="dk1"/>
              </a:solidFill>
            </a:endParaRPr>
          </a:p>
          <a:p>
            <a:endParaRPr lang="es-ES" sz="2400" dirty="0">
              <a:solidFill>
                <a:schemeClr val="dk1"/>
              </a:solidFill>
            </a:endParaRPr>
          </a:p>
          <a:p>
            <a:pPr algn="ctr"/>
            <a:endParaRPr lang="es-ES" sz="2400" dirty="0">
              <a:solidFill>
                <a:schemeClr val="dk1"/>
              </a:solidFill>
            </a:endParaRPr>
          </a:p>
          <a:p>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116541"/>
            <a:ext cx="11882041" cy="1106056"/>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a:t>
            </a:r>
            <a:endParaRPr lang="es-ES" sz="4000" dirty="0">
              <a:solidFill>
                <a:srgbClr val="0070C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948885137"/>
              </p:ext>
            </p:extLst>
          </p:nvPr>
        </p:nvGraphicFramePr>
        <p:xfrm>
          <a:off x="1556376" y="1591058"/>
          <a:ext cx="9079245" cy="4688506"/>
        </p:xfrm>
        <a:graphic>
          <a:graphicData uri="http://schemas.openxmlformats.org/drawingml/2006/table">
            <a:tbl>
              <a:tblPr firstRow="1" firstCol="1" bandRow="1">
                <a:tableStyleId>{5C22544A-7EE6-4342-B048-85BDC9FD1C3A}</a:tableStyleId>
              </a:tblPr>
              <a:tblGrid>
                <a:gridCol w="4731690">
                  <a:extLst>
                    <a:ext uri="{9D8B030D-6E8A-4147-A177-3AD203B41FA5}">
                      <a16:colId xmlns:a16="http://schemas.microsoft.com/office/drawing/2014/main" val="892415717"/>
                    </a:ext>
                  </a:extLst>
                </a:gridCol>
                <a:gridCol w="2442575">
                  <a:extLst>
                    <a:ext uri="{9D8B030D-6E8A-4147-A177-3AD203B41FA5}">
                      <a16:colId xmlns:a16="http://schemas.microsoft.com/office/drawing/2014/main" val="3080105978"/>
                    </a:ext>
                  </a:extLst>
                </a:gridCol>
                <a:gridCol w="1904980">
                  <a:extLst>
                    <a:ext uri="{9D8B030D-6E8A-4147-A177-3AD203B41FA5}">
                      <a16:colId xmlns:a16="http://schemas.microsoft.com/office/drawing/2014/main" val="2361490562"/>
                    </a:ext>
                  </a:extLst>
                </a:gridCol>
              </a:tblGrid>
              <a:tr h="278237">
                <a:tc gridSpan="3">
                  <a:txBody>
                    <a:bodyPr/>
                    <a:lstStyle/>
                    <a:p>
                      <a:pPr algn="ctr">
                        <a:lnSpc>
                          <a:spcPct val="107000"/>
                        </a:lnSpc>
                        <a:spcAft>
                          <a:spcPts val="1500"/>
                        </a:spcAft>
                      </a:pPr>
                      <a:r>
                        <a:rPr lang="es-ES" sz="1800" dirty="0">
                          <a:solidFill>
                            <a:schemeClr val="tx1"/>
                          </a:solidFill>
                          <a:effectLst/>
                        </a:rPr>
                        <a:t>Cuantías de la renta garantizada en 2026. Unidad no monoparental</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783489487"/>
                  </a:ext>
                </a:extLst>
              </a:tr>
              <a:tr h="265996">
                <a:tc>
                  <a:txBody>
                    <a:bodyPr/>
                    <a:lstStyle/>
                    <a:p>
                      <a:pPr>
                        <a:lnSpc>
                          <a:spcPts val="1275"/>
                        </a:lnSpc>
                        <a:spcAft>
                          <a:spcPts val="0"/>
                        </a:spcAft>
                      </a:pPr>
                      <a:r>
                        <a:rPr lang="es-ES" sz="1800">
                          <a:solidFill>
                            <a:schemeClr val="tx1"/>
                          </a:solidFill>
                          <a:effectLst/>
                        </a:rPr>
                        <a:t>Unidad de convivencia</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Euros / año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effectLst/>
                        </a:rPr>
                        <a:t>Euros / mes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0110044"/>
                  </a:ext>
                </a:extLst>
              </a:tr>
              <a:tr h="265996">
                <a:tc>
                  <a:txBody>
                    <a:bodyPr/>
                    <a:lstStyle/>
                    <a:p>
                      <a:pPr>
                        <a:lnSpc>
                          <a:spcPts val="1275"/>
                        </a:lnSpc>
                        <a:spcAft>
                          <a:spcPts val="0"/>
                        </a:spcAft>
                      </a:pPr>
                      <a:r>
                        <a:rPr lang="es-ES" sz="1800">
                          <a:solidFill>
                            <a:schemeClr val="tx1"/>
                          </a:solidFill>
                          <a:effectLst/>
                        </a:rPr>
                        <a:t>Un adulto</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8.803,20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733,60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246563"/>
                  </a:ext>
                </a:extLst>
              </a:tr>
              <a:tr h="265996">
                <a:tc>
                  <a:txBody>
                    <a:bodyPr/>
                    <a:lstStyle/>
                    <a:p>
                      <a:pPr>
                        <a:lnSpc>
                          <a:spcPts val="1275"/>
                        </a:lnSpc>
                        <a:spcAft>
                          <a:spcPts val="0"/>
                        </a:spcAft>
                      </a:pPr>
                      <a:r>
                        <a:rPr lang="es-ES" sz="1800">
                          <a:solidFill>
                            <a:schemeClr val="tx1"/>
                          </a:solidFill>
                          <a:effectLst/>
                        </a:rPr>
                        <a:t>Un adulto y un menor</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effectLst/>
                        </a:rPr>
                        <a:t>11.444,16</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953,68</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2683265"/>
                  </a:ext>
                </a:extLst>
              </a:tr>
              <a:tr h="265996">
                <a:tc>
                  <a:txBody>
                    <a:bodyPr/>
                    <a:lstStyle/>
                    <a:p>
                      <a:pPr>
                        <a:lnSpc>
                          <a:spcPts val="1275"/>
                        </a:lnSpc>
                        <a:spcAft>
                          <a:spcPts val="0"/>
                        </a:spcAft>
                      </a:pPr>
                      <a:r>
                        <a:rPr lang="es-ES" sz="1800" dirty="0">
                          <a:solidFill>
                            <a:schemeClr val="tx1"/>
                          </a:solidFill>
                          <a:effectLst/>
                        </a:rPr>
                        <a:t>Un adulto y dos menores</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14.085,12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1.173,76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358478"/>
                  </a:ext>
                </a:extLst>
              </a:tr>
              <a:tr h="265996">
                <a:tc>
                  <a:txBody>
                    <a:bodyPr/>
                    <a:lstStyle/>
                    <a:p>
                      <a:pPr>
                        <a:lnSpc>
                          <a:spcPts val="1275"/>
                        </a:lnSpc>
                        <a:spcAft>
                          <a:spcPts val="0"/>
                        </a:spcAft>
                      </a:pPr>
                      <a:r>
                        <a:rPr lang="es-ES" sz="1800">
                          <a:solidFill>
                            <a:schemeClr val="tx1"/>
                          </a:solidFill>
                          <a:effectLst/>
                        </a:rPr>
                        <a:t>Un adulto y tres menores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16.726,08</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1.393,84</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987180"/>
                  </a:ext>
                </a:extLst>
              </a:tr>
              <a:tr h="265996">
                <a:tc>
                  <a:txBody>
                    <a:bodyPr/>
                    <a:lstStyle/>
                    <a:p>
                      <a:pPr>
                        <a:lnSpc>
                          <a:spcPts val="1275"/>
                        </a:lnSpc>
                        <a:spcAft>
                          <a:spcPts val="0"/>
                        </a:spcAft>
                      </a:pPr>
                      <a:r>
                        <a:rPr lang="es-ES" sz="1800">
                          <a:solidFill>
                            <a:schemeClr val="tx1"/>
                          </a:solidFill>
                          <a:effectLst/>
                        </a:rPr>
                        <a:t>Un adulto y más de tres menores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effectLst/>
                        </a:rPr>
                        <a:t>19.367,04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b="1" dirty="0">
                          <a:effectLst/>
                        </a:rPr>
                        <a:t>1.613,92</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05730"/>
                  </a:ext>
                </a:extLst>
              </a:tr>
              <a:tr h="265996">
                <a:tc>
                  <a:txBody>
                    <a:bodyPr/>
                    <a:lstStyle/>
                    <a:p>
                      <a:pPr>
                        <a:lnSpc>
                          <a:spcPts val="1275"/>
                        </a:lnSpc>
                        <a:spcAft>
                          <a:spcPts val="0"/>
                        </a:spcAft>
                      </a:pPr>
                      <a:r>
                        <a:rPr lang="es-ES" sz="1800">
                          <a:solidFill>
                            <a:schemeClr val="tx1"/>
                          </a:solidFill>
                          <a:effectLst/>
                        </a:rPr>
                        <a:t>Dos adultos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effectLst/>
                        </a:rPr>
                        <a:t>11.444,16</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953,68</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647730"/>
                  </a:ext>
                </a:extLst>
              </a:tr>
              <a:tr h="265996">
                <a:tc>
                  <a:txBody>
                    <a:bodyPr/>
                    <a:lstStyle/>
                    <a:p>
                      <a:pPr>
                        <a:lnSpc>
                          <a:spcPts val="1275"/>
                        </a:lnSpc>
                        <a:spcAft>
                          <a:spcPts val="0"/>
                        </a:spcAft>
                      </a:pPr>
                      <a:r>
                        <a:rPr lang="es-ES" sz="1800" dirty="0">
                          <a:solidFill>
                            <a:schemeClr val="tx1"/>
                          </a:solidFill>
                          <a:effectLst/>
                        </a:rPr>
                        <a:t>Dos adultos y un menor</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effectLst/>
                        </a:rPr>
                        <a:t>14.085,12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1.173,76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5108890"/>
                  </a:ext>
                </a:extLst>
              </a:tr>
              <a:tr h="265996">
                <a:tc>
                  <a:txBody>
                    <a:bodyPr/>
                    <a:lstStyle/>
                    <a:p>
                      <a:pPr>
                        <a:lnSpc>
                          <a:spcPts val="1275"/>
                        </a:lnSpc>
                        <a:spcAft>
                          <a:spcPts val="0"/>
                        </a:spcAft>
                      </a:pPr>
                      <a:r>
                        <a:rPr lang="es-ES" sz="1800">
                          <a:solidFill>
                            <a:schemeClr val="tx1"/>
                          </a:solidFill>
                          <a:effectLst/>
                        </a:rPr>
                        <a:t>Dos adultos y dos menores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16.726,08</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1.393,84</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063822"/>
                  </a:ext>
                </a:extLst>
              </a:tr>
              <a:tr h="265996">
                <a:tc>
                  <a:txBody>
                    <a:bodyPr/>
                    <a:lstStyle/>
                    <a:p>
                      <a:pPr>
                        <a:lnSpc>
                          <a:spcPts val="1275"/>
                        </a:lnSpc>
                        <a:spcAft>
                          <a:spcPts val="0"/>
                        </a:spcAft>
                      </a:pPr>
                      <a:r>
                        <a:rPr lang="es-ES" sz="1800">
                          <a:solidFill>
                            <a:schemeClr val="tx1"/>
                          </a:solidFill>
                          <a:effectLst/>
                        </a:rPr>
                        <a:t>Dos adultos y más de dos  menores </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effectLst/>
                        </a:rPr>
                        <a:t>19.367,04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b="1" dirty="0">
                          <a:effectLst/>
                        </a:rPr>
                        <a:t>1.613,92</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9735953"/>
                  </a:ext>
                </a:extLst>
              </a:tr>
              <a:tr h="265996">
                <a:tc>
                  <a:txBody>
                    <a:bodyPr/>
                    <a:lstStyle/>
                    <a:p>
                      <a:pPr>
                        <a:lnSpc>
                          <a:spcPts val="1275"/>
                        </a:lnSpc>
                        <a:spcAft>
                          <a:spcPts val="0"/>
                        </a:spcAft>
                      </a:pPr>
                      <a:r>
                        <a:rPr lang="es-ES" sz="1800">
                          <a:solidFill>
                            <a:schemeClr val="tx1"/>
                          </a:solidFill>
                          <a:effectLst/>
                        </a:rPr>
                        <a:t>Tres adultos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effectLst/>
                        </a:rPr>
                        <a:t>14.085,12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1.173,76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8935643"/>
                  </a:ext>
                </a:extLst>
              </a:tr>
              <a:tr h="265996">
                <a:tc>
                  <a:txBody>
                    <a:bodyPr/>
                    <a:lstStyle/>
                    <a:p>
                      <a:pPr>
                        <a:lnSpc>
                          <a:spcPts val="1275"/>
                        </a:lnSpc>
                        <a:spcAft>
                          <a:spcPts val="0"/>
                        </a:spcAft>
                      </a:pPr>
                      <a:r>
                        <a:rPr lang="es-ES" sz="1800">
                          <a:solidFill>
                            <a:schemeClr val="tx1"/>
                          </a:solidFill>
                          <a:effectLst/>
                        </a:rPr>
                        <a:t>Tres adultos y un menor</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effectLst/>
                        </a:rPr>
                        <a:t>16.726,08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1.393,84</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201128"/>
                  </a:ext>
                </a:extLst>
              </a:tr>
              <a:tr h="265996">
                <a:tc>
                  <a:txBody>
                    <a:bodyPr/>
                    <a:lstStyle/>
                    <a:p>
                      <a:pPr>
                        <a:lnSpc>
                          <a:spcPts val="1275"/>
                        </a:lnSpc>
                        <a:spcAft>
                          <a:spcPts val="0"/>
                        </a:spcAft>
                      </a:pPr>
                      <a:r>
                        <a:rPr lang="es-ES" sz="1800">
                          <a:solidFill>
                            <a:schemeClr val="tx1"/>
                          </a:solidFill>
                          <a:effectLst/>
                        </a:rPr>
                        <a:t>Tres adultos y más de dos menores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effectLst/>
                        </a:rPr>
                        <a:t>19.367,04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b="1" dirty="0">
                          <a:effectLst/>
                        </a:rPr>
                        <a:t>1.613,92</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733139"/>
                  </a:ext>
                </a:extLst>
              </a:tr>
              <a:tr h="265996">
                <a:tc>
                  <a:txBody>
                    <a:bodyPr/>
                    <a:lstStyle/>
                    <a:p>
                      <a:pPr>
                        <a:lnSpc>
                          <a:spcPts val="1275"/>
                        </a:lnSpc>
                        <a:spcAft>
                          <a:spcPts val="0"/>
                        </a:spcAft>
                      </a:pPr>
                      <a:r>
                        <a:rPr lang="es-ES" sz="1800">
                          <a:solidFill>
                            <a:schemeClr val="tx1"/>
                          </a:solidFill>
                          <a:effectLst/>
                        </a:rPr>
                        <a:t>Cuatro adultos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effectLst/>
                        </a:rPr>
                        <a:t>16.726,08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1.393,84</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6225332"/>
                  </a:ext>
                </a:extLst>
              </a:tr>
              <a:tr h="267045">
                <a:tc>
                  <a:txBody>
                    <a:bodyPr/>
                    <a:lstStyle/>
                    <a:p>
                      <a:pPr>
                        <a:lnSpc>
                          <a:spcPts val="1275"/>
                        </a:lnSpc>
                        <a:spcAft>
                          <a:spcPts val="0"/>
                        </a:spcAft>
                      </a:pPr>
                      <a:r>
                        <a:rPr lang="es-ES" sz="1800">
                          <a:solidFill>
                            <a:schemeClr val="tx1"/>
                          </a:solidFill>
                          <a:effectLst/>
                        </a:rPr>
                        <a:t>Cuatro adultos y un menor</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effectLst/>
                        </a:rPr>
                        <a:t>19.367,04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b="1" dirty="0">
                          <a:effectLst/>
                        </a:rPr>
                        <a:t>1.613,92</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5770236"/>
                  </a:ext>
                </a:extLst>
              </a:tr>
              <a:tr h="265996">
                <a:tc>
                  <a:txBody>
                    <a:bodyPr/>
                    <a:lstStyle/>
                    <a:p>
                      <a:pPr>
                        <a:lnSpc>
                          <a:spcPts val="1275"/>
                        </a:lnSpc>
                        <a:spcAft>
                          <a:spcPts val="0"/>
                        </a:spcAft>
                      </a:pPr>
                      <a:r>
                        <a:rPr lang="es-ES" sz="1800" dirty="0">
                          <a:solidFill>
                            <a:schemeClr val="tx1"/>
                          </a:solidFill>
                          <a:effectLst/>
                        </a:rPr>
                        <a:t>Otros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effectLst/>
                        </a:rPr>
                        <a:t>19.367,04</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b="1" dirty="0">
                          <a:effectLst/>
                        </a:rPr>
                        <a:t>1.613,92</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989" marR="42989" marT="42989" marB="429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1592940"/>
                  </a:ext>
                </a:extLst>
              </a:tr>
            </a:tbl>
          </a:graphicData>
        </a:graphic>
      </p:graphicFrame>
    </p:spTree>
    <p:extLst>
      <p:ext uri="{BB962C8B-B14F-4D97-AF65-F5344CB8AC3E}">
        <p14:creationId xmlns:p14="http://schemas.microsoft.com/office/powerpoint/2010/main" val="15446940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222598"/>
            <a:ext cx="11995150" cy="5149049"/>
          </a:xfrm>
        </p:spPr>
        <p:txBody>
          <a:bodyPr>
            <a:normAutofit/>
          </a:bodyPr>
          <a:lstStyle/>
          <a:p>
            <a:r>
              <a:rPr lang="es-E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Cuantía mensual de la renta garantizada en 2026:</a:t>
            </a:r>
          </a:p>
          <a:p>
            <a:pPr algn="ctr"/>
            <a:endParaRPr lang="es-E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s-ES" sz="2400" dirty="0">
              <a:solidFill>
                <a:schemeClr val="dk1"/>
              </a:solidFill>
            </a:endParaRPr>
          </a:p>
          <a:p>
            <a:endParaRPr lang="es-ES" sz="2400" dirty="0">
              <a:solidFill>
                <a:schemeClr val="dk1"/>
              </a:solidFill>
            </a:endParaRPr>
          </a:p>
          <a:p>
            <a:pPr algn="ctr"/>
            <a:endParaRPr lang="es-ES" sz="2400" dirty="0">
              <a:solidFill>
                <a:schemeClr val="dk1"/>
              </a:solidFill>
            </a:endParaRPr>
          </a:p>
          <a:p>
            <a:pPr algn="ctr"/>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116541"/>
            <a:ext cx="11882041" cy="1106056"/>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a:t>
            </a:r>
            <a:endParaRPr lang="es-ES" sz="4000" dirty="0">
              <a:solidFill>
                <a:srgbClr val="0070C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714920643"/>
              </p:ext>
            </p:extLst>
          </p:nvPr>
        </p:nvGraphicFramePr>
        <p:xfrm>
          <a:off x="154978" y="1734565"/>
          <a:ext cx="11840171" cy="2049540"/>
        </p:xfrm>
        <a:graphic>
          <a:graphicData uri="http://schemas.openxmlformats.org/drawingml/2006/table">
            <a:tbl>
              <a:tblPr firstRow="1" firstCol="1" bandRow="1">
                <a:tableStyleId>{5C22544A-7EE6-4342-B048-85BDC9FD1C3A}</a:tableStyleId>
              </a:tblPr>
              <a:tblGrid>
                <a:gridCol w="7263762">
                  <a:extLst>
                    <a:ext uri="{9D8B030D-6E8A-4147-A177-3AD203B41FA5}">
                      <a16:colId xmlns:a16="http://schemas.microsoft.com/office/drawing/2014/main" val="1937439914"/>
                    </a:ext>
                  </a:extLst>
                </a:gridCol>
                <a:gridCol w="2574681">
                  <a:extLst>
                    <a:ext uri="{9D8B030D-6E8A-4147-A177-3AD203B41FA5}">
                      <a16:colId xmlns:a16="http://schemas.microsoft.com/office/drawing/2014/main" val="1543872646"/>
                    </a:ext>
                  </a:extLst>
                </a:gridCol>
                <a:gridCol w="2001728">
                  <a:extLst>
                    <a:ext uri="{9D8B030D-6E8A-4147-A177-3AD203B41FA5}">
                      <a16:colId xmlns:a16="http://schemas.microsoft.com/office/drawing/2014/main" val="1158191005"/>
                    </a:ext>
                  </a:extLst>
                </a:gridCol>
              </a:tblGrid>
              <a:tr h="363013">
                <a:tc gridSpan="3">
                  <a:txBody>
                    <a:bodyPr/>
                    <a:lstStyle/>
                    <a:p>
                      <a:pPr algn="ctr">
                        <a:lnSpc>
                          <a:spcPct val="107000"/>
                        </a:lnSpc>
                        <a:spcAft>
                          <a:spcPts val="1500"/>
                        </a:spcAft>
                      </a:pPr>
                      <a:r>
                        <a:rPr lang="es-ES" sz="1800" dirty="0">
                          <a:solidFill>
                            <a:schemeClr val="tx1"/>
                          </a:solidFill>
                          <a:effectLst/>
                        </a:rPr>
                        <a:t>Unidad monoparental</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18612085"/>
                  </a:ext>
                </a:extLst>
              </a:tr>
              <a:tr h="334762">
                <a:tc>
                  <a:txBody>
                    <a:bodyPr/>
                    <a:lstStyle/>
                    <a:p>
                      <a:pPr>
                        <a:lnSpc>
                          <a:spcPts val="1275"/>
                        </a:lnSpc>
                        <a:spcAft>
                          <a:spcPts val="0"/>
                        </a:spcAft>
                      </a:pPr>
                      <a:r>
                        <a:rPr lang="es-ES" sz="1800">
                          <a:solidFill>
                            <a:schemeClr val="tx1"/>
                          </a:solidFill>
                          <a:effectLst/>
                        </a:rPr>
                        <a:t>Unidad de convivencia</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solidFill>
                            <a:schemeClr val="tx1"/>
                          </a:solidFill>
                          <a:effectLst/>
                        </a:rPr>
                        <a:t>Euros / año</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solidFill>
                            <a:schemeClr val="tx1"/>
                          </a:solidFill>
                          <a:effectLst/>
                        </a:rPr>
                        <a:t>Euros / mes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881797"/>
                  </a:ext>
                </a:extLst>
              </a:tr>
              <a:tr h="334762">
                <a:tc>
                  <a:txBody>
                    <a:bodyPr/>
                    <a:lstStyle/>
                    <a:p>
                      <a:pPr>
                        <a:lnSpc>
                          <a:spcPts val="1275"/>
                        </a:lnSpc>
                        <a:spcAft>
                          <a:spcPts val="0"/>
                        </a:spcAft>
                      </a:pPr>
                      <a:r>
                        <a:rPr lang="es-ES" sz="1800">
                          <a:solidFill>
                            <a:schemeClr val="tx1"/>
                          </a:solidFill>
                          <a:effectLst/>
                        </a:rPr>
                        <a:t>Un adulto y un menor</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solidFill>
                            <a:schemeClr val="tx1"/>
                          </a:solidFill>
                          <a:effectLst/>
                        </a:rPr>
                        <a:t>13.380,84</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solidFill>
                            <a:schemeClr val="tx1"/>
                          </a:solidFill>
                          <a:effectLst/>
                        </a:rPr>
                        <a:t>1.115,07</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76735"/>
                  </a:ext>
                </a:extLst>
              </a:tr>
              <a:tr h="334762">
                <a:tc>
                  <a:txBody>
                    <a:bodyPr/>
                    <a:lstStyle/>
                    <a:p>
                      <a:pPr>
                        <a:lnSpc>
                          <a:spcPts val="1275"/>
                        </a:lnSpc>
                        <a:spcAft>
                          <a:spcPts val="0"/>
                        </a:spcAft>
                      </a:pPr>
                      <a:r>
                        <a:rPr lang="es-ES" sz="1800">
                          <a:solidFill>
                            <a:schemeClr val="tx1"/>
                          </a:solidFill>
                          <a:effectLst/>
                        </a:rPr>
                        <a:t>Un adulto y dos menores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solidFill>
                            <a:schemeClr val="tx1"/>
                          </a:solidFill>
                          <a:effectLst/>
                        </a:rPr>
                        <a:t>16.021,80</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solidFill>
                            <a:schemeClr val="tx1"/>
                          </a:solidFill>
                          <a:effectLst/>
                        </a:rPr>
                        <a:t>1.335,15</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7651343"/>
                  </a:ext>
                </a:extLst>
              </a:tr>
              <a:tr h="334762">
                <a:tc>
                  <a:txBody>
                    <a:bodyPr/>
                    <a:lstStyle/>
                    <a:p>
                      <a:pPr>
                        <a:lnSpc>
                          <a:spcPts val="1275"/>
                        </a:lnSpc>
                        <a:spcAft>
                          <a:spcPts val="0"/>
                        </a:spcAft>
                      </a:pPr>
                      <a:r>
                        <a:rPr lang="es-ES" sz="1800">
                          <a:solidFill>
                            <a:schemeClr val="tx1"/>
                          </a:solidFill>
                          <a:effectLst/>
                        </a:rPr>
                        <a:t>Un adulto y tres menores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solidFill>
                            <a:schemeClr val="tx1"/>
                          </a:solidFill>
                          <a:effectLst/>
                        </a:rPr>
                        <a:t>18.662,76</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solidFill>
                            <a:schemeClr val="tx1"/>
                          </a:solidFill>
                          <a:effectLst/>
                        </a:rPr>
                        <a:t>1.555,23</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5100858"/>
                  </a:ext>
                </a:extLst>
              </a:tr>
              <a:tr h="334762">
                <a:tc>
                  <a:txBody>
                    <a:bodyPr/>
                    <a:lstStyle/>
                    <a:p>
                      <a:pPr>
                        <a:lnSpc>
                          <a:spcPts val="1275"/>
                        </a:lnSpc>
                        <a:spcAft>
                          <a:spcPts val="0"/>
                        </a:spcAft>
                      </a:pPr>
                      <a:r>
                        <a:rPr lang="es-ES" sz="1800">
                          <a:solidFill>
                            <a:schemeClr val="tx1"/>
                          </a:solidFill>
                          <a:effectLst/>
                        </a:rPr>
                        <a:t>Un adulto y cuatro o más menores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a:solidFill>
                            <a:schemeClr val="tx1"/>
                          </a:solidFill>
                          <a:effectLst/>
                        </a:rPr>
                        <a:t>21.303,72</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b="1" dirty="0">
                          <a:solidFill>
                            <a:schemeClr val="tx1"/>
                          </a:solidFill>
                          <a:effectLst/>
                        </a:rPr>
                        <a:t>1.775,31</a:t>
                      </a:r>
                      <a:endParaRPr lang="es-E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0816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537926377"/>
              </p:ext>
            </p:extLst>
          </p:nvPr>
        </p:nvGraphicFramePr>
        <p:xfrm>
          <a:off x="154979" y="3995804"/>
          <a:ext cx="11840172" cy="2256467"/>
        </p:xfrm>
        <a:graphic>
          <a:graphicData uri="http://schemas.openxmlformats.org/drawingml/2006/table">
            <a:tbl>
              <a:tblPr firstRow="1" firstCol="1" bandRow="1">
                <a:tableStyleId>{5C22544A-7EE6-4342-B048-85BDC9FD1C3A}</a:tableStyleId>
              </a:tblPr>
              <a:tblGrid>
                <a:gridCol w="7272955">
                  <a:extLst>
                    <a:ext uri="{9D8B030D-6E8A-4147-A177-3AD203B41FA5}">
                      <a16:colId xmlns:a16="http://schemas.microsoft.com/office/drawing/2014/main" val="2373225084"/>
                    </a:ext>
                  </a:extLst>
                </a:gridCol>
                <a:gridCol w="2605414">
                  <a:extLst>
                    <a:ext uri="{9D8B030D-6E8A-4147-A177-3AD203B41FA5}">
                      <a16:colId xmlns:a16="http://schemas.microsoft.com/office/drawing/2014/main" val="2937402726"/>
                    </a:ext>
                  </a:extLst>
                </a:gridCol>
                <a:gridCol w="1961803">
                  <a:extLst>
                    <a:ext uri="{9D8B030D-6E8A-4147-A177-3AD203B41FA5}">
                      <a16:colId xmlns:a16="http://schemas.microsoft.com/office/drawing/2014/main" val="3162138557"/>
                    </a:ext>
                  </a:extLst>
                </a:gridCol>
              </a:tblGrid>
              <a:tr h="603472">
                <a:tc gridSpan="3">
                  <a:txBody>
                    <a:bodyPr/>
                    <a:lstStyle/>
                    <a:p>
                      <a:pPr algn="ctr">
                        <a:lnSpc>
                          <a:spcPct val="107000"/>
                        </a:lnSpc>
                        <a:spcAft>
                          <a:spcPts val="1500"/>
                        </a:spcAft>
                      </a:pPr>
                      <a:r>
                        <a:rPr lang="es-ES" sz="1800" dirty="0">
                          <a:solidFill>
                            <a:schemeClr val="tx1"/>
                          </a:solidFill>
                          <a:effectLst/>
                        </a:rPr>
                        <a:t>Unidad monoparental. Progenitores/ abuelos/ guardadores o acogedores, cuando uno de ellos tenga reconocido un grado 3 de dependencia, incapacidad permanente absoluta o  gran incapacidad.</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54847367"/>
                  </a:ext>
                </a:extLst>
              </a:tr>
              <a:tr h="396810">
                <a:tc>
                  <a:txBody>
                    <a:bodyPr/>
                    <a:lstStyle/>
                    <a:p>
                      <a:pPr>
                        <a:lnSpc>
                          <a:spcPts val="1275"/>
                        </a:lnSpc>
                        <a:spcAft>
                          <a:spcPts val="0"/>
                        </a:spcAft>
                      </a:pPr>
                      <a:r>
                        <a:rPr lang="es-ES" sz="1800" dirty="0">
                          <a:solidFill>
                            <a:schemeClr val="tx1"/>
                          </a:solidFill>
                          <a:effectLst/>
                        </a:rPr>
                        <a:t>Unidad de convivencia</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solidFill>
                            <a:schemeClr val="tx1"/>
                          </a:solidFill>
                          <a:effectLst/>
                        </a:rPr>
                        <a:t>Euros / año</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solidFill>
                            <a:schemeClr val="tx1"/>
                          </a:solidFill>
                          <a:effectLst/>
                        </a:rPr>
                        <a:t>Euros / mes</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573422"/>
                  </a:ext>
                </a:extLst>
              </a:tr>
              <a:tr h="396810">
                <a:tc>
                  <a:txBody>
                    <a:bodyPr/>
                    <a:lstStyle/>
                    <a:p>
                      <a:pPr>
                        <a:lnSpc>
                          <a:spcPts val="1275"/>
                        </a:lnSpc>
                        <a:spcAft>
                          <a:spcPts val="0"/>
                        </a:spcAft>
                      </a:pPr>
                      <a:r>
                        <a:rPr lang="es-ES" sz="1800" dirty="0">
                          <a:solidFill>
                            <a:schemeClr val="tx1"/>
                          </a:solidFill>
                          <a:effectLst/>
                        </a:rPr>
                        <a:t>Dos adultos y un menor</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solidFill>
                            <a:schemeClr val="tx1"/>
                          </a:solidFill>
                          <a:effectLst/>
                        </a:rPr>
                        <a:t>16.021,80</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solidFill>
                            <a:schemeClr val="tx1"/>
                          </a:solidFill>
                          <a:effectLst/>
                        </a:rPr>
                        <a:t>1.335,15</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9710142"/>
                  </a:ext>
                </a:extLst>
              </a:tr>
              <a:tr h="396810">
                <a:tc>
                  <a:txBody>
                    <a:bodyPr/>
                    <a:lstStyle/>
                    <a:p>
                      <a:pPr>
                        <a:lnSpc>
                          <a:spcPts val="1275"/>
                        </a:lnSpc>
                        <a:spcAft>
                          <a:spcPts val="0"/>
                        </a:spcAft>
                      </a:pPr>
                      <a:r>
                        <a:rPr lang="es-ES" sz="1800">
                          <a:solidFill>
                            <a:schemeClr val="tx1"/>
                          </a:solidFill>
                          <a:effectLst/>
                        </a:rPr>
                        <a:t>Dos adultos y dos menores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solidFill>
                            <a:schemeClr val="tx1"/>
                          </a:solidFill>
                          <a:effectLst/>
                        </a:rPr>
                        <a:t>18.662,76</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solidFill>
                            <a:schemeClr val="tx1"/>
                          </a:solidFill>
                          <a:effectLst/>
                        </a:rPr>
                        <a:t>1.555,23</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108125"/>
                  </a:ext>
                </a:extLst>
              </a:tr>
              <a:tr h="396810">
                <a:tc>
                  <a:txBody>
                    <a:bodyPr/>
                    <a:lstStyle/>
                    <a:p>
                      <a:pPr>
                        <a:lnSpc>
                          <a:spcPts val="1275"/>
                        </a:lnSpc>
                        <a:spcAft>
                          <a:spcPts val="0"/>
                        </a:spcAft>
                      </a:pPr>
                      <a:r>
                        <a:rPr lang="es-ES" sz="1800" dirty="0">
                          <a:solidFill>
                            <a:schemeClr val="tx1"/>
                          </a:solidFill>
                          <a:effectLst/>
                        </a:rPr>
                        <a:t>Dos adultos y tres o más menores</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dirty="0">
                          <a:solidFill>
                            <a:schemeClr val="tx1"/>
                          </a:solidFill>
                          <a:effectLst/>
                        </a:rPr>
                        <a:t>21.303,72</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75"/>
                        </a:lnSpc>
                        <a:spcAft>
                          <a:spcPts val="0"/>
                        </a:spcAft>
                      </a:pPr>
                      <a:r>
                        <a:rPr lang="es-ES" sz="1800" b="1" dirty="0">
                          <a:solidFill>
                            <a:schemeClr val="tx1"/>
                          </a:solidFill>
                          <a:effectLst/>
                        </a:rPr>
                        <a:t>1.775,31</a:t>
                      </a:r>
                      <a:endParaRPr lang="es-E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8141733"/>
                  </a:ext>
                </a:extLst>
              </a:tr>
            </a:tbl>
          </a:graphicData>
        </a:graphic>
      </p:graphicFrame>
    </p:spTree>
    <p:extLst>
      <p:ext uri="{BB962C8B-B14F-4D97-AF65-F5344CB8AC3E}">
        <p14:creationId xmlns:p14="http://schemas.microsoft.com/office/powerpoint/2010/main" val="156660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222600"/>
            <a:ext cx="11995150" cy="5115570"/>
          </a:xfrm>
        </p:spPr>
        <p:txBody>
          <a:bodyPr>
            <a:normAutofit fontScale="85000" lnSpcReduction="20000"/>
          </a:bodyPr>
          <a:lstStyle/>
          <a:p>
            <a:r>
              <a:rPr lang="es-ES" sz="3200" b="1" dirty="0">
                <a:solidFill>
                  <a:schemeClr val="dk1"/>
                </a:solidFill>
              </a:rPr>
              <a:t>Cuantía:</a:t>
            </a:r>
          </a:p>
          <a:p>
            <a:pPr algn="just"/>
            <a:r>
              <a:rPr lang="es-ES" sz="3200" dirty="0">
                <a:solidFill>
                  <a:schemeClr val="dk1"/>
                </a:solidFill>
              </a:rPr>
              <a:t>Además de las cuantías indicadas se abonará un </a:t>
            </a:r>
            <a:r>
              <a:rPr lang="es-ES" sz="3200" b="1" dirty="0">
                <a:solidFill>
                  <a:schemeClr val="dk1"/>
                </a:solidFill>
              </a:rPr>
              <a:t>complemento mensual de ayuda para la infancia</a:t>
            </a:r>
            <a:r>
              <a:rPr lang="es-ES" sz="3200" dirty="0">
                <a:solidFill>
                  <a:schemeClr val="dk1"/>
                </a:solidFill>
              </a:rPr>
              <a:t> por cada menor de edad miembro de la unidad de convivencia (en la fecha de la solicitud), en función de la edad cumplida el día 1 de enero del correspondiente ejercicio, con arreglo a los siguientes tramos:</a:t>
            </a:r>
          </a:p>
          <a:p>
            <a:pPr algn="just">
              <a:buFont typeface="Wingdings" panose="05000000000000000000" pitchFamily="2" charset="2"/>
              <a:buChar char="v"/>
            </a:pPr>
            <a:r>
              <a:rPr lang="es-ES" sz="3200" dirty="0">
                <a:solidFill>
                  <a:schemeClr val="dk1"/>
                </a:solidFill>
              </a:rPr>
              <a:t>Menores de tres años: 115 euros.</a:t>
            </a:r>
          </a:p>
          <a:p>
            <a:pPr algn="just">
              <a:buFont typeface="Wingdings" panose="05000000000000000000" pitchFamily="2" charset="2"/>
              <a:buChar char="v"/>
            </a:pPr>
            <a:r>
              <a:rPr lang="es-ES" sz="3200" dirty="0">
                <a:solidFill>
                  <a:schemeClr val="dk1"/>
                </a:solidFill>
              </a:rPr>
              <a:t>Mayores de tres años y menores de seis años: 80,50 euros.</a:t>
            </a:r>
          </a:p>
          <a:p>
            <a:pPr algn="just">
              <a:buFont typeface="Wingdings" panose="05000000000000000000" pitchFamily="2" charset="2"/>
              <a:buChar char="v"/>
            </a:pPr>
            <a:r>
              <a:rPr lang="es-ES" sz="3200" dirty="0">
                <a:solidFill>
                  <a:schemeClr val="dk1"/>
                </a:solidFill>
              </a:rPr>
              <a:t>Mayores de seis años y menores de 18 años: 57,50 euros.</a:t>
            </a:r>
          </a:p>
          <a:p>
            <a:pPr algn="just"/>
            <a:r>
              <a:rPr lang="es-ES" sz="3200" dirty="0">
                <a:solidFill>
                  <a:schemeClr val="dk1"/>
                </a:solidFill>
              </a:rPr>
              <a:t>Las personas beneficiarias del ingreso mínimo vital se encuentran </a:t>
            </a:r>
            <a:r>
              <a:rPr lang="es-ES" sz="3200" b="1" dirty="0">
                <a:solidFill>
                  <a:schemeClr val="dk1"/>
                </a:solidFill>
              </a:rPr>
              <a:t>exentas</a:t>
            </a:r>
            <a:r>
              <a:rPr lang="es-ES" sz="3200" dirty="0">
                <a:solidFill>
                  <a:schemeClr val="dk1"/>
                </a:solidFill>
              </a:rPr>
              <a:t> de la aportación de los usuarios a la </a:t>
            </a:r>
            <a:r>
              <a:rPr lang="es-ES" sz="3200" b="1" dirty="0">
                <a:solidFill>
                  <a:schemeClr val="tx1"/>
                </a:solidFill>
              </a:rPr>
              <a:t>prestación farmacéutica </a:t>
            </a:r>
            <a:r>
              <a:rPr lang="es-ES" sz="3200" dirty="0">
                <a:solidFill>
                  <a:schemeClr val="tx1"/>
                </a:solidFill>
              </a:rPr>
              <a:t>ambulatoria</a:t>
            </a:r>
            <a:r>
              <a:rPr lang="es-ES" sz="3200" dirty="0">
                <a:solidFill>
                  <a:schemeClr val="dk1"/>
                </a:solidFill>
              </a:rPr>
              <a:t>.</a:t>
            </a:r>
          </a:p>
          <a:p>
            <a:pPr algn="just"/>
            <a:r>
              <a:rPr lang="es-ES" sz="3200" dirty="0">
                <a:solidFill>
                  <a:schemeClr val="dk1"/>
                </a:solidFill>
              </a:rPr>
              <a:t>Asimismo, estarán </a:t>
            </a:r>
            <a:r>
              <a:rPr lang="es-ES" sz="3200" b="1" dirty="0">
                <a:solidFill>
                  <a:schemeClr val="tx1"/>
                </a:solidFill>
              </a:rPr>
              <a:t>exentos del pago de tasas </a:t>
            </a:r>
            <a:r>
              <a:rPr lang="es-ES" sz="3200" dirty="0">
                <a:solidFill>
                  <a:schemeClr val="tx1"/>
                </a:solidFill>
              </a:rPr>
              <a:t>de expedición y renovación de Documento Nacional de Identidad</a:t>
            </a:r>
            <a:r>
              <a:rPr lang="es-ES" sz="3200" dirty="0">
                <a:solidFill>
                  <a:schemeClr val="dk1"/>
                </a:solidFill>
              </a:rPr>
              <a:t> los </a:t>
            </a:r>
            <a:r>
              <a:rPr lang="es-ES" sz="3200" b="1" dirty="0">
                <a:solidFill>
                  <a:schemeClr val="dk1"/>
                </a:solidFill>
              </a:rPr>
              <a:t>menores de 14 años </a:t>
            </a:r>
            <a:r>
              <a:rPr lang="es-ES" sz="3200" dirty="0">
                <a:solidFill>
                  <a:schemeClr val="dk1"/>
                </a:solidFill>
              </a:rPr>
              <a:t>integrados en una unidad de convivencia que solicite la prestación de ingreso mínimo vital.</a:t>
            </a:r>
          </a:p>
          <a:p>
            <a:endParaRPr lang="es-ES" sz="2400" dirty="0">
              <a:solidFill>
                <a:schemeClr val="dk1"/>
              </a:solidFill>
            </a:endParaRPr>
          </a:p>
          <a:p>
            <a:endParaRPr lang="es-ES" sz="2400" dirty="0">
              <a:solidFill>
                <a:schemeClr val="dk1"/>
              </a:solidFill>
            </a:endParaRPr>
          </a:p>
          <a:p>
            <a:pPr algn="ctr"/>
            <a:endParaRPr lang="es-ES" sz="2400" dirty="0">
              <a:solidFill>
                <a:schemeClr val="dk1"/>
              </a:solidFill>
            </a:endParaRPr>
          </a:p>
          <a:p>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116541"/>
            <a:ext cx="11882041" cy="110605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a:t>
            </a:r>
            <a:endParaRPr lang="es-ES" sz="4000" dirty="0">
              <a:solidFill>
                <a:srgbClr val="0070C0"/>
              </a:solidFill>
            </a:endParaRPr>
          </a:p>
        </p:txBody>
      </p:sp>
    </p:spTree>
    <p:extLst>
      <p:ext uri="{BB962C8B-B14F-4D97-AF65-F5344CB8AC3E}">
        <p14:creationId xmlns:p14="http://schemas.microsoft.com/office/powerpoint/2010/main" val="2399062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064711"/>
            <a:ext cx="12037020" cy="5574083"/>
          </a:xfrm>
        </p:spPr>
        <p:txBody>
          <a:bodyPr>
            <a:normAutofit fontScale="32500" lnSpcReduction="20000"/>
          </a:bodyPr>
          <a:lstStyle/>
          <a:p>
            <a:r>
              <a:rPr lang="es-ES" sz="6000" b="1" dirty="0">
                <a:solidFill>
                  <a:schemeClr val="dk1"/>
                </a:solidFill>
              </a:rPr>
              <a:t>Duración: </a:t>
            </a:r>
            <a:r>
              <a:rPr lang="es-ES" sz="6000" dirty="0">
                <a:solidFill>
                  <a:schemeClr val="dk1"/>
                </a:solidFill>
              </a:rPr>
              <a:t>El derecho a la prestación nace a partir del primer día del mes siguiente al de la fecha de presentación de la solicitud. Es </a:t>
            </a:r>
            <a:r>
              <a:rPr lang="es-ES" sz="6000" b="1" dirty="0">
                <a:solidFill>
                  <a:schemeClr val="dk1"/>
                </a:solidFill>
              </a:rPr>
              <a:t>intransferible</a:t>
            </a:r>
            <a:r>
              <a:rPr lang="es-ES" sz="6000" dirty="0">
                <a:solidFill>
                  <a:schemeClr val="dk1"/>
                </a:solidFill>
              </a:rPr>
              <a:t> y se mantendrá mientras subsistan los motivos que dieron lugar a su concesión y se cumplan los requisitos y obligaciones previstos en la Ley.</a:t>
            </a:r>
          </a:p>
          <a:p>
            <a:r>
              <a:rPr lang="es-ES" sz="6500" b="1" dirty="0">
                <a:solidFill>
                  <a:schemeClr val="dk1"/>
                </a:solidFill>
              </a:rPr>
              <a:t>Suspensión del derecho, </a:t>
            </a:r>
            <a:r>
              <a:rPr lang="es-ES" sz="6500" dirty="0">
                <a:solidFill>
                  <a:schemeClr val="dk1"/>
                </a:solidFill>
              </a:rPr>
              <a:t>El derecho a la prestación se suspenderá por las causas siguientes:</a:t>
            </a:r>
          </a:p>
          <a:p>
            <a:pPr marL="514350" indent="-514350">
              <a:buFont typeface="+mj-lt"/>
              <a:buAutoNum type="arabicPeriod"/>
            </a:pPr>
            <a:r>
              <a:rPr lang="es-ES" sz="6500" dirty="0">
                <a:solidFill>
                  <a:schemeClr val="dk1"/>
                </a:solidFill>
              </a:rPr>
              <a:t>Pérdida temporal de alguno de los requisitos exigidos para su reconocimiento.</a:t>
            </a:r>
          </a:p>
          <a:p>
            <a:pPr marL="514350" indent="-514350">
              <a:buFont typeface="+mj-lt"/>
              <a:buAutoNum type="arabicPeriod"/>
            </a:pPr>
            <a:r>
              <a:rPr lang="es-ES" sz="6500" dirty="0">
                <a:solidFill>
                  <a:schemeClr val="dk1"/>
                </a:solidFill>
              </a:rPr>
              <a:t>Incumplimiento temporal por parte de la persona beneficiaria, del titular o de algún miembro de su unidad de convivencia de las obligaciones asumidas al acceder a la prestación.</a:t>
            </a:r>
          </a:p>
          <a:p>
            <a:pPr marL="514350" indent="-514350">
              <a:buFont typeface="+mj-lt"/>
              <a:buAutoNum type="arabicPeriod"/>
            </a:pPr>
            <a:r>
              <a:rPr lang="es-ES" sz="6500" dirty="0">
                <a:solidFill>
                  <a:schemeClr val="dk1"/>
                </a:solidFill>
              </a:rPr>
              <a:t>Cautelarmente en caso de indicios de incumplimiento por parte de la persona beneficiaria, del titular o de algún miembro de su unidad de convivencia de los requisitos establecidos o las obligaciones asumidas.</a:t>
            </a:r>
          </a:p>
          <a:p>
            <a:pPr marL="514350" indent="-514350">
              <a:buFont typeface="+mj-lt"/>
              <a:buAutoNum type="arabicPeriod"/>
            </a:pPr>
            <a:r>
              <a:rPr lang="es-ES" sz="6500" dirty="0">
                <a:solidFill>
                  <a:schemeClr val="dk1"/>
                </a:solidFill>
              </a:rPr>
              <a:t>Cautelarmente en el caso de traslado al extranjero por un periodo continuado o no superior a 90 días naturales al año, sin haber comunicado a la entidad gestora con antelación el mismo ni estar debidamente justificado.</a:t>
            </a:r>
          </a:p>
          <a:p>
            <a:pPr marL="514350" indent="-514350">
              <a:buFont typeface="+mj-lt"/>
              <a:buAutoNum type="arabicPeriod"/>
            </a:pPr>
            <a:r>
              <a:rPr lang="es-ES" sz="6500" dirty="0">
                <a:solidFill>
                  <a:schemeClr val="dk1"/>
                </a:solidFill>
              </a:rPr>
              <a:t>Cautelarmente, en caso de que en el plazo previsto no se hubiera recibido comunicación sobre el mantenimiento o variación de los certificados expedidos por los servicios sociales o por entidades del tercer sector de acción social.</a:t>
            </a:r>
          </a:p>
          <a:p>
            <a:pPr marL="514350" indent="-514350">
              <a:buFont typeface="+mj-lt"/>
              <a:buAutoNum type="arabicPeriod"/>
            </a:pPr>
            <a:r>
              <a:rPr lang="es-ES" sz="6500" dirty="0">
                <a:solidFill>
                  <a:schemeClr val="dk1"/>
                </a:solidFill>
              </a:rPr>
              <a:t>Incumplimiento de las condiciones asociadas a la compatibilidad del ingreso mínimo vital con rentas de trabajo o actividad económica por cuenta propia. Cualquier otra causa que se determine reglamentariamente</a:t>
            </a:r>
          </a:p>
          <a:p>
            <a:endParaRPr lang="es-ES" sz="2400" dirty="0">
              <a:solidFill>
                <a:schemeClr val="dk1"/>
              </a:solidFill>
            </a:endParaRPr>
          </a:p>
          <a:p>
            <a:endParaRPr lang="es-ES" sz="2400" dirty="0">
              <a:solidFill>
                <a:schemeClr val="dk1"/>
              </a:solidFill>
            </a:endParaRPr>
          </a:p>
          <a:p>
            <a:pPr algn="ctr"/>
            <a:endParaRPr lang="es-ES" sz="2400" dirty="0">
              <a:solidFill>
                <a:schemeClr val="dk1"/>
              </a:solidFill>
            </a:endParaRPr>
          </a:p>
          <a:p>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54979" y="116541"/>
            <a:ext cx="11882041" cy="94817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IMV y ayuda a la infancia</a:t>
            </a:r>
            <a:endParaRPr lang="es-ES" sz="4000" dirty="0">
              <a:solidFill>
                <a:srgbClr val="0070C0"/>
              </a:solidFill>
            </a:endParaRPr>
          </a:p>
        </p:txBody>
      </p:sp>
    </p:spTree>
    <p:extLst>
      <p:ext uri="{BB962C8B-B14F-4D97-AF65-F5344CB8AC3E}">
        <p14:creationId xmlns:p14="http://schemas.microsoft.com/office/powerpoint/2010/main" val="1170255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272988"/>
            <a:ext cx="11995150" cy="4827775"/>
          </a:xfrm>
        </p:spPr>
        <p:txBody>
          <a:bodyPr>
            <a:normAutofit/>
          </a:bodyPr>
          <a:lstStyle/>
          <a:p>
            <a:pPr algn="ctr"/>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376519"/>
            <a:ext cx="11882041" cy="968188"/>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Sistemas complementarios</a:t>
            </a:r>
            <a:endParaRPr lang="es-ES" sz="4000" dirty="0">
              <a:solidFill>
                <a:srgbClr val="0070C0"/>
              </a:solidFill>
            </a:endParaRPr>
          </a:p>
        </p:txBody>
      </p:sp>
      <p:graphicFrame>
        <p:nvGraphicFramePr>
          <p:cNvPr id="6" name="Tabla 5">
            <a:extLst>
              <a:ext uri="{FF2B5EF4-FFF2-40B4-BE49-F238E27FC236}">
                <a16:creationId xmlns:a16="http://schemas.microsoft.com/office/drawing/2014/main" id="{D72EF2AB-0F4C-400F-ACA0-D65A5FA44BB2}"/>
              </a:ext>
            </a:extLst>
          </p:cNvPr>
          <p:cNvGraphicFramePr>
            <a:graphicFrameLocks noGrp="1"/>
          </p:cNvGraphicFramePr>
          <p:nvPr>
            <p:extLst>
              <p:ext uri="{D42A27DB-BD31-4B8C-83A1-F6EECF244321}">
                <p14:modId xmlns:p14="http://schemas.microsoft.com/office/powerpoint/2010/main" val="3457946418"/>
              </p:ext>
            </p:extLst>
          </p:nvPr>
        </p:nvGraphicFramePr>
        <p:xfrm>
          <a:off x="528918" y="1443319"/>
          <a:ext cx="11268635" cy="4742328"/>
        </p:xfrm>
        <a:graphic>
          <a:graphicData uri="http://schemas.openxmlformats.org/drawingml/2006/table">
            <a:tbl>
              <a:tblPr firstRow="1" firstCol="1" bandRow="1">
                <a:tableStyleId>{5C22544A-7EE6-4342-B048-85BDC9FD1C3A}</a:tableStyleId>
              </a:tblPr>
              <a:tblGrid>
                <a:gridCol w="11268635">
                  <a:extLst>
                    <a:ext uri="{9D8B030D-6E8A-4147-A177-3AD203B41FA5}">
                      <a16:colId xmlns:a16="http://schemas.microsoft.com/office/drawing/2014/main" val="3588300196"/>
                    </a:ext>
                  </a:extLst>
                </a:gridCol>
              </a:tblGrid>
              <a:tr h="781517">
                <a:tc>
                  <a:txBody>
                    <a:bodyPr/>
                    <a:lstStyle/>
                    <a:p>
                      <a:pPr>
                        <a:lnSpc>
                          <a:spcPct val="107000"/>
                        </a:lnSpc>
                        <a:spcAft>
                          <a:spcPts val="0"/>
                        </a:spcAft>
                      </a:pPr>
                      <a:r>
                        <a:rPr lang="es-ES" sz="2000" b="1" dirty="0">
                          <a:solidFill>
                            <a:schemeClr val="tx1"/>
                          </a:solidFill>
                          <a:effectLst/>
                        </a:rPr>
                        <a:t>Sistemas complementarios</a:t>
                      </a:r>
                      <a:r>
                        <a:rPr lang="es-ES" sz="2000" b="0" dirty="0">
                          <a:solidFill>
                            <a:schemeClr val="tx1"/>
                          </a:solidFill>
                          <a:effectLst/>
                        </a:rPr>
                        <a:t>: Junto al sistema básico de protección de la Seguridad Social, existen sistemas complementarios: </a:t>
                      </a:r>
                      <a:endParaRPr lang="es-E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863412706"/>
                  </a:ext>
                </a:extLst>
              </a:tr>
              <a:tr h="381889">
                <a:tc>
                  <a:txBody>
                    <a:bodyPr/>
                    <a:lstStyle/>
                    <a:p>
                      <a:pPr algn="ctr">
                        <a:lnSpc>
                          <a:spcPct val="107000"/>
                        </a:lnSpc>
                        <a:spcAft>
                          <a:spcPts val="0"/>
                        </a:spcAft>
                      </a:pPr>
                      <a:r>
                        <a:rPr lang="es-ES" sz="2000" b="1" dirty="0">
                          <a:solidFill>
                            <a:schemeClr val="tx1"/>
                          </a:solidFill>
                          <a:effectLst/>
                        </a:rPr>
                        <a:t>Sistema complementario publico</a:t>
                      </a:r>
                      <a:endParaRPr lang="es-E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23121885"/>
                  </a:ext>
                </a:extLst>
              </a:tr>
              <a:tr h="3578922">
                <a:tc>
                  <a:txBody>
                    <a:bodyPr/>
                    <a:lstStyle/>
                    <a:p>
                      <a:pPr>
                        <a:lnSpc>
                          <a:spcPct val="107000"/>
                        </a:lnSpc>
                        <a:spcAft>
                          <a:spcPts val="0"/>
                        </a:spcAft>
                      </a:pPr>
                      <a:r>
                        <a:rPr lang="es-ES" sz="2000" b="0" dirty="0">
                          <a:solidFill>
                            <a:schemeClr val="tx1"/>
                          </a:solidFill>
                          <a:effectLst/>
                        </a:rPr>
                        <a:t>Comprende las prestaciones de asistencia social y servicios sociales, aunque puede establecerse en otras materias si se considera conveniente.</a:t>
                      </a:r>
                    </a:p>
                    <a:p>
                      <a:pPr marL="342900" lvl="0" indent="-342900">
                        <a:lnSpc>
                          <a:spcPct val="107000"/>
                        </a:lnSpc>
                        <a:spcAft>
                          <a:spcPts val="0"/>
                        </a:spcAft>
                        <a:buFont typeface="Symbol" panose="05050102010706020507" pitchFamily="18" charset="2"/>
                        <a:buChar char=""/>
                      </a:pPr>
                      <a:r>
                        <a:rPr lang="es-ES" sz="2000" b="1" dirty="0">
                          <a:solidFill>
                            <a:schemeClr val="tx1"/>
                          </a:solidFill>
                          <a:effectLst/>
                        </a:rPr>
                        <a:t>Asistencia social</a:t>
                      </a:r>
                      <a:r>
                        <a:rPr lang="es-ES" sz="2000" b="0" dirty="0">
                          <a:solidFill>
                            <a:schemeClr val="tx1"/>
                          </a:solidFill>
                          <a:effectLst/>
                        </a:rPr>
                        <a:t>. Atiende situaciones de necesidad demostradas por el solicitante; la concesión de las prestaciones es discrecional. Estas son básicamente ayudas económicas: rotura de prótesis, incapacidad por accidente o enfermedad común sin derecho a prestaciones, y prestaciones a favor de las personas necesitadas y marginadas.</a:t>
                      </a:r>
                    </a:p>
                    <a:p>
                      <a:pPr marL="342900" lvl="0" indent="-342900">
                        <a:lnSpc>
                          <a:spcPct val="107000"/>
                        </a:lnSpc>
                        <a:spcAft>
                          <a:spcPts val="0"/>
                        </a:spcAft>
                        <a:buFont typeface="Symbol" panose="05050102010706020507" pitchFamily="18" charset="2"/>
                        <a:buChar char=""/>
                      </a:pPr>
                      <a:r>
                        <a:rPr lang="es-ES" sz="2000" b="1" dirty="0">
                          <a:solidFill>
                            <a:schemeClr val="tx1"/>
                          </a:solidFill>
                          <a:effectLst/>
                        </a:rPr>
                        <a:t>Servicios sociales</a:t>
                      </a:r>
                      <a:r>
                        <a:rPr lang="es-ES" sz="2000" b="0" dirty="0">
                          <a:solidFill>
                            <a:schemeClr val="tx1"/>
                          </a:solidFill>
                          <a:effectLst/>
                        </a:rPr>
                        <a:t>. Son servicios complementarios de las prestaciones del sistema de la Seguridad Social gestionados por el Instituto de Mayores y Servicios Sociales (IMSERSO). En la actualidad, existen tres servicios sociales: el de personas con discapacidad, el de la tercera edad y el de termalismo social.</a:t>
                      </a:r>
                      <a:endParaRPr lang="es-E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3581892"/>
                  </a:ext>
                </a:extLst>
              </a:tr>
            </a:tbl>
          </a:graphicData>
        </a:graphic>
      </p:graphicFrame>
    </p:spTree>
    <p:extLst>
      <p:ext uri="{BB962C8B-B14F-4D97-AF65-F5344CB8AC3E}">
        <p14:creationId xmlns:p14="http://schemas.microsoft.com/office/powerpoint/2010/main" val="27218295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4294967295"/>
          </p:nvPr>
        </p:nvSpPr>
        <p:spPr>
          <a:xfrm>
            <a:off x="0" y="1272988"/>
            <a:ext cx="11995150" cy="4827775"/>
          </a:xfrm>
        </p:spPr>
        <p:txBody>
          <a:bodyPr>
            <a:normAutofit/>
          </a:bodyPr>
          <a:lstStyle/>
          <a:p>
            <a:pPr algn="ctr"/>
            <a:endParaRPr lang="es-ES" sz="2400" dirty="0">
              <a:solidFill>
                <a:schemeClr val="dk1"/>
              </a:solidFill>
            </a:endParaRPr>
          </a:p>
          <a:p>
            <a:pPr algn="ctr"/>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112735" y="376519"/>
            <a:ext cx="11882041" cy="968188"/>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Sistemas complementarios</a:t>
            </a:r>
            <a:endParaRPr lang="es-ES" sz="4000" dirty="0">
              <a:solidFill>
                <a:srgbClr val="0070C0"/>
              </a:solidFill>
            </a:endParaRPr>
          </a:p>
        </p:txBody>
      </p:sp>
      <p:graphicFrame>
        <p:nvGraphicFramePr>
          <p:cNvPr id="6" name="Tabla 5">
            <a:extLst>
              <a:ext uri="{FF2B5EF4-FFF2-40B4-BE49-F238E27FC236}">
                <a16:creationId xmlns:a16="http://schemas.microsoft.com/office/drawing/2014/main" id="{D72EF2AB-0F4C-400F-ACA0-D65A5FA44BB2}"/>
              </a:ext>
            </a:extLst>
          </p:cNvPr>
          <p:cNvGraphicFramePr>
            <a:graphicFrameLocks noGrp="1"/>
          </p:cNvGraphicFramePr>
          <p:nvPr>
            <p:extLst>
              <p:ext uri="{D42A27DB-BD31-4B8C-83A1-F6EECF244321}">
                <p14:modId xmlns:p14="http://schemas.microsoft.com/office/powerpoint/2010/main" val="732222328"/>
              </p:ext>
            </p:extLst>
          </p:nvPr>
        </p:nvGraphicFramePr>
        <p:xfrm>
          <a:off x="519953" y="1272987"/>
          <a:ext cx="11268635" cy="4939553"/>
        </p:xfrm>
        <a:graphic>
          <a:graphicData uri="http://schemas.openxmlformats.org/drawingml/2006/table">
            <a:tbl>
              <a:tblPr firstRow="1" firstCol="1" bandRow="1">
                <a:tableStyleId>{5C22544A-7EE6-4342-B048-85BDC9FD1C3A}</a:tableStyleId>
              </a:tblPr>
              <a:tblGrid>
                <a:gridCol w="11268635">
                  <a:extLst>
                    <a:ext uri="{9D8B030D-6E8A-4147-A177-3AD203B41FA5}">
                      <a16:colId xmlns:a16="http://schemas.microsoft.com/office/drawing/2014/main" val="3588300196"/>
                    </a:ext>
                  </a:extLst>
                </a:gridCol>
              </a:tblGrid>
              <a:tr h="696614">
                <a:tc>
                  <a:txBody>
                    <a:bodyPr/>
                    <a:lstStyle/>
                    <a:p>
                      <a:pPr>
                        <a:lnSpc>
                          <a:spcPct val="107000"/>
                        </a:lnSpc>
                        <a:spcAft>
                          <a:spcPts val="0"/>
                        </a:spcAft>
                      </a:pPr>
                      <a:r>
                        <a:rPr lang="es-ES" sz="2000" b="1" dirty="0">
                          <a:solidFill>
                            <a:schemeClr val="tx1"/>
                          </a:solidFill>
                          <a:effectLst/>
                        </a:rPr>
                        <a:t>Sistemas complementarios</a:t>
                      </a:r>
                      <a:r>
                        <a:rPr lang="es-ES" sz="2000" b="0" dirty="0">
                          <a:solidFill>
                            <a:schemeClr val="tx1"/>
                          </a:solidFill>
                          <a:effectLst/>
                        </a:rPr>
                        <a:t>: Junto al sistema básico de protección de la Seguridad Social, existen sistemas complementarios: </a:t>
                      </a:r>
                      <a:endParaRPr lang="es-E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863412706"/>
                  </a:ext>
                </a:extLst>
              </a:tr>
              <a:tr h="340401">
                <a:tc>
                  <a:txBody>
                    <a:bodyPr/>
                    <a:lstStyle/>
                    <a:p>
                      <a:pPr algn="ctr">
                        <a:lnSpc>
                          <a:spcPct val="107000"/>
                        </a:lnSpc>
                        <a:spcAft>
                          <a:spcPts val="0"/>
                        </a:spcAft>
                      </a:pPr>
                      <a:r>
                        <a:rPr lang="es-ES" sz="2000" b="1" dirty="0">
                          <a:solidFill>
                            <a:schemeClr val="tx1"/>
                          </a:solidFill>
                          <a:effectLst/>
                        </a:rPr>
                        <a:t>Sistema complementario privado</a:t>
                      </a:r>
                      <a:endParaRPr lang="es-E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91919097"/>
                  </a:ext>
                </a:extLst>
              </a:tr>
              <a:tr h="3902538">
                <a:tc>
                  <a:txBody>
                    <a:bodyPr/>
                    <a:lstStyle/>
                    <a:p>
                      <a:pPr>
                        <a:lnSpc>
                          <a:spcPct val="107000"/>
                        </a:lnSpc>
                        <a:spcAft>
                          <a:spcPts val="0"/>
                        </a:spcAft>
                      </a:pPr>
                      <a:r>
                        <a:rPr lang="es-ES" sz="2000" b="0" dirty="0">
                          <a:solidFill>
                            <a:schemeClr val="tx1"/>
                          </a:solidFill>
                          <a:effectLst/>
                        </a:rPr>
                        <a:t>Comprende las mejoras voluntarias de las prestaciones de la Seguridad Social a cargo de la empresa y los planes de pensiones.</a:t>
                      </a:r>
                    </a:p>
                    <a:p>
                      <a:pPr marL="342900" lvl="0" indent="-342900">
                        <a:lnSpc>
                          <a:spcPct val="107000"/>
                        </a:lnSpc>
                        <a:spcAft>
                          <a:spcPts val="0"/>
                        </a:spcAft>
                        <a:buFont typeface="Symbol" panose="05050102010706020507" pitchFamily="18" charset="2"/>
                        <a:buChar char=""/>
                      </a:pPr>
                      <a:r>
                        <a:rPr lang="es-ES" sz="2000" b="1" dirty="0">
                          <a:solidFill>
                            <a:schemeClr val="tx1"/>
                          </a:solidFill>
                          <a:effectLst/>
                        </a:rPr>
                        <a:t>Mejoras voluntarias</a:t>
                      </a:r>
                      <a:r>
                        <a:rPr lang="es-ES" sz="2000" b="0" dirty="0">
                          <a:solidFill>
                            <a:schemeClr val="tx1"/>
                          </a:solidFill>
                          <a:effectLst/>
                        </a:rPr>
                        <a:t>. Algunos ejemplos de mejora voluntaria a cargo de la empresa son la mejora en las prestaciones por Incapacidad temporal (IT), los seguros de enfermedad y accidentes con aseguradoras privadas y los planes de pensiones. Estas medidas pueden estar pactadas en el convenio colectivo o ser concedidas voluntariamente por la empresa. En cualquier caso, se trata de percepciones no salariales.</a:t>
                      </a:r>
                    </a:p>
                    <a:p>
                      <a:pPr marL="342900" lvl="0" indent="-342900">
                        <a:lnSpc>
                          <a:spcPct val="107000"/>
                        </a:lnSpc>
                        <a:spcAft>
                          <a:spcPts val="0"/>
                        </a:spcAft>
                        <a:buFont typeface="Symbol" panose="05050102010706020507" pitchFamily="18" charset="2"/>
                        <a:buChar char=""/>
                      </a:pPr>
                      <a:r>
                        <a:rPr lang="es-ES" sz="2000" b="1" dirty="0">
                          <a:solidFill>
                            <a:schemeClr val="tx1"/>
                          </a:solidFill>
                          <a:effectLst/>
                        </a:rPr>
                        <a:t>Planes de pensiones</a:t>
                      </a:r>
                      <a:r>
                        <a:rPr lang="es-ES" sz="2000" b="0" dirty="0">
                          <a:solidFill>
                            <a:schemeClr val="tx1"/>
                          </a:solidFill>
                          <a:effectLst/>
                        </a:rPr>
                        <a:t>. Debido a los difíciles retos a los que se enfrenta el sistema público de prestaciones (entre los que podemos mencionar el envejecimiento de la población, el aumento de la esperanza de vida y la disminución de la natalidad, y una elevada tasa de desempleo), se ha regulado un sistema complementarlo constituido, sobre todo, por los planes de pensiones, cuya cobertura es voluntaria y cuya contratación es libre.</a:t>
                      </a:r>
                      <a:endParaRPr lang="es-E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7966163"/>
                  </a:ext>
                </a:extLst>
              </a:tr>
            </a:tbl>
          </a:graphicData>
        </a:graphic>
      </p:graphicFrame>
    </p:spTree>
    <p:extLst>
      <p:ext uri="{BB962C8B-B14F-4D97-AF65-F5344CB8AC3E}">
        <p14:creationId xmlns:p14="http://schemas.microsoft.com/office/powerpoint/2010/main" val="101975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493059" y="1845734"/>
            <a:ext cx="11143620" cy="4023360"/>
          </a:xfrm>
        </p:spPr>
        <p:txBody>
          <a:bodyPr>
            <a:normAutofit/>
          </a:bodyPr>
          <a:lstStyle/>
          <a:p>
            <a:pPr algn="just"/>
            <a:r>
              <a:rPr lang="es-ES" sz="2400" dirty="0">
                <a:solidFill>
                  <a:schemeClr val="dk1"/>
                </a:solidFill>
              </a:rPr>
              <a:t>La </a:t>
            </a:r>
            <a:r>
              <a:rPr lang="es-ES" sz="2400" b="1" dirty="0">
                <a:solidFill>
                  <a:schemeClr val="dk1"/>
                </a:solidFill>
              </a:rPr>
              <a:t>incapacidad temporal </a:t>
            </a:r>
            <a:r>
              <a:rPr lang="es-ES" sz="2400" dirty="0">
                <a:solidFill>
                  <a:schemeClr val="dk1"/>
                </a:solidFill>
              </a:rPr>
              <a:t>(IT) es la situación en que se encuentran las personas trabajadoras incapacitadas transitoriamente para trabajar y que precisan asistencia sanitaria por situaciones de enfermedad común o profesional, accidente, sea o no laboral y periodos de observación por enfermedad profesional.</a:t>
            </a:r>
          </a:p>
          <a:p>
            <a:pPr algn="just"/>
            <a:r>
              <a:rPr lang="es-ES" sz="2400" dirty="0">
                <a:solidFill>
                  <a:schemeClr val="dk1"/>
                </a:solidFill>
              </a:rPr>
              <a:t> </a:t>
            </a:r>
            <a:r>
              <a:rPr lang="es-ES" sz="2400" b="1" dirty="0">
                <a:solidFill>
                  <a:schemeClr val="dk1"/>
                </a:solidFill>
              </a:rPr>
              <a:t>Situaciones causantes</a:t>
            </a:r>
            <a:r>
              <a:rPr lang="es-ES" sz="2400" dirty="0">
                <a:solidFill>
                  <a:schemeClr val="dk1"/>
                </a:solidFill>
              </a:rPr>
              <a:t>:</a:t>
            </a: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IT</a:t>
            </a:r>
            <a:endParaRPr lang="es-ES" sz="4000" dirty="0">
              <a:solidFill>
                <a:srgbClr val="0070C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369189817"/>
              </p:ext>
            </p:extLst>
          </p:nvPr>
        </p:nvGraphicFramePr>
        <p:xfrm>
          <a:off x="626298" y="3763671"/>
          <a:ext cx="11198271" cy="2167255"/>
        </p:xfrm>
        <a:graphic>
          <a:graphicData uri="http://schemas.openxmlformats.org/drawingml/2006/table">
            <a:tbl>
              <a:tblPr>
                <a:tableStyleId>{5C22544A-7EE6-4342-B048-85BDC9FD1C3A}</a:tableStyleId>
              </a:tblPr>
              <a:tblGrid>
                <a:gridCol w="2637137">
                  <a:extLst>
                    <a:ext uri="{9D8B030D-6E8A-4147-A177-3AD203B41FA5}">
                      <a16:colId xmlns:a16="http://schemas.microsoft.com/office/drawing/2014/main" val="3084171319"/>
                    </a:ext>
                  </a:extLst>
                </a:gridCol>
                <a:gridCol w="8561134">
                  <a:extLst>
                    <a:ext uri="{9D8B030D-6E8A-4147-A177-3AD203B41FA5}">
                      <a16:colId xmlns:a16="http://schemas.microsoft.com/office/drawing/2014/main" val="617262976"/>
                    </a:ext>
                  </a:extLst>
                </a:gridCol>
              </a:tblGrid>
              <a:tr h="347345">
                <a:tc rowSpan="3">
                  <a:txBody>
                    <a:bodyPr/>
                    <a:lstStyle/>
                    <a:p>
                      <a:pPr marL="72000">
                        <a:lnSpc>
                          <a:spcPct val="100000"/>
                        </a:lnSpc>
                        <a:spcBef>
                          <a:spcPts val="0"/>
                        </a:spcBef>
                        <a:spcAft>
                          <a:spcPts val="0"/>
                        </a:spcAft>
                      </a:pPr>
                      <a:r>
                        <a:rPr lang="es-ES_tradnl" sz="2000" dirty="0">
                          <a:effectLst/>
                        </a:rPr>
                        <a:t>Causas de la incapacidad temporal (IT)</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2000" algn="l">
                        <a:lnSpc>
                          <a:spcPct val="100000"/>
                        </a:lnSpc>
                        <a:spcBef>
                          <a:spcPts val="0"/>
                        </a:spcBef>
                        <a:spcAft>
                          <a:spcPts val="0"/>
                        </a:spcAft>
                      </a:pPr>
                      <a:r>
                        <a:rPr lang="es-ES_tradnl" sz="2000" dirty="0">
                          <a:effectLst/>
                        </a:rPr>
                        <a:t>Enfermedad común o accidente no laboral.</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640035"/>
                  </a:ext>
                </a:extLst>
              </a:tr>
              <a:tr h="600710">
                <a:tc vMerge="1">
                  <a:txBody>
                    <a:bodyPr/>
                    <a:lstStyle/>
                    <a:p>
                      <a:endParaRPr lang="es-ES"/>
                    </a:p>
                  </a:txBody>
                  <a:tcPr/>
                </a:tc>
                <a:tc>
                  <a:txBody>
                    <a:bodyPr/>
                    <a:lstStyle/>
                    <a:p>
                      <a:pPr marL="72000" algn="l">
                        <a:lnSpc>
                          <a:spcPct val="100000"/>
                        </a:lnSpc>
                        <a:spcBef>
                          <a:spcPts val="0"/>
                        </a:spcBef>
                        <a:spcAft>
                          <a:spcPts val="0"/>
                        </a:spcAft>
                      </a:pPr>
                      <a:r>
                        <a:rPr lang="es-ES_tradnl" sz="2000" dirty="0">
                          <a:effectLst/>
                        </a:rPr>
                        <a:t>Accidente de trabajo, enfermedad profesional y periodos de observación de estas.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34457"/>
                  </a:ext>
                </a:extLst>
              </a:tr>
              <a:tr h="899160">
                <a:tc vMerge="1">
                  <a:txBody>
                    <a:bodyPr/>
                    <a:lstStyle/>
                    <a:p>
                      <a:endParaRPr lang="es-ES"/>
                    </a:p>
                  </a:txBody>
                  <a:tcPr/>
                </a:tc>
                <a:tc>
                  <a:txBody>
                    <a:bodyPr/>
                    <a:lstStyle/>
                    <a:p>
                      <a:pPr marL="72000" algn="l">
                        <a:lnSpc>
                          <a:spcPct val="100000"/>
                        </a:lnSpc>
                        <a:spcBef>
                          <a:spcPts val="0"/>
                        </a:spcBef>
                        <a:spcAft>
                          <a:spcPts val="0"/>
                        </a:spcAft>
                      </a:pPr>
                      <a:r>
                        <a:rPr lang="es-ES_tradnl" sz="2000" dirty="0">
                          <a:effectLst/>
                        </a:rPr>
                        <a:t>Situaciones especiales de IT:</a:t>
                      </a:r>
                      <a:endParaRPr lang="es-ES" sz="2000" dirty="0">
                        <a:effectLst/>
                      </a:endParaRPr>
                    </a:p>
                    <a:p>
                      <a:pPr marL="72000" lvl="0" indent="-342900" algn="l">
                        <a:lnSpc>
                          <a:spcPct val="100000"/>
                        </a:lnSpc>
                        <a:spcBef>
                          <a:spcPts val="0"/>
                        </a:spcBef>
                        <a:spcAft>
                          <a:spcPts val="0"/>
                        </a:spcAft>
                        <a:buClr>
                          <a:srgbClr val="000000"/>
                        </a:buClr>
                        <a:buSzPts val="850"/>
                        <a:buFont typeface="Wingdings" panose="05000000000000000000" pitchFamily="2" charset="2"/>
                        <a:buChar char="q"/>
                        <a:tabLst>
                          <a:tab pos="200025" algn="l"/>
                        </a:tabLst>
                      </a:pPr>
                      <a:r>
                        <a:rPr lang="es-ES_tradnl" sz="2000" u="none" strike="noStrike" spc="0" dirty="0">
                          <a:effectLst/>
                        </a:rPr>
                        <a:t>Menstruación incapacitante secundaria.</a:t>
                      </a:r>
                      <a:endParaRPr lang="es-ES" sz="2000" u="none" strike="noStrike" spc="0" dirty="0">
                        <a:effectLst/>
                      </a:endParaRPr>
                    </a:p>
                    <a:p>
                      <a:pPr marL="72000" lvl="0" indent="-342900" algn="l">
                        <a:lnSpc>
                          <a:spcPct val="100000"/>
                        </a:lnSpc>
                        <a:spcBef>
                          <a:spcPts val="0"/>
                        </a:spcBef>
                        <a:spcAft>
                          <a:spcPts val="0"/>
                        </a:spcAft>
                        <a:buClr>
                          <a:srgbClr val="000000"/>
                        </a:buClr>
                        <a:buSzPts val="850"/>
                        <a:buFont typeface="Wingdings" panose="05000000000000000000" pitchFamily="2" charset="2"/>
                        <a:buChar char="q"/>
                        <a:tabLst>
                          <a:tab pos="200025" algn="l"/>
                        </a:tabLst>
                      </a:pPr>
                      <a:r>
                        <a:rPr lang="es-ES_tradnl" sz="2000" u="none" strike="noStrike" spc="0" dirty="0">
                          <a:effectLst/>
                        </a:rPr>
                        <a:t>Interrupción del embarazo.</a:t>
                      </a:r>
                      <a:endParaRPr lang="es-ES" sz="2000" u="none" strike="noStrike" spc="0" dirty="0">
                        <a:effectLst/>
                      </a:endParaRPr>
                    </a:p>
                    <a:p>
                      <a:pPr marL="72000" lvl="0" indent="-342900" algn="l">
                        <a:lnSpc>
                          <a:spcPct val="100000"/>
                        </a:lnSpc>
                        <a:spcBef>
                          <a:spcPts val="0"/>
                        </a:spcBef>
                        <a:spcAft>
                          <a:spcPts val="0"/>
                        </a:spcAft>
                        <a:buClr>
                          <a:srgbClr val="000000"/>
                        </a:buClr>
                        <a:buSzPts val="850"/>
                        <a:buFont typeface="Wingdings" panose="05000000000000000000" pitchFamily="2" charset="2"/>
                        <a:buChar char="q"/>
                        <a:tabLst>
                          <a:tab pos="196850" algn="l"/>
                        </a:tabLst>
                      </a:pPr>
                      <a:r>
                        <a:rPr lang="es-ES_tradnl" sz="2000" u="none" strike="noStrike" spc="0" dirty="0">
                          <a:effectLst/>
                        </a:rPr>
                        <a:t>Semana 39 de gestación.</a:t>
                      </a:r>
                      <a:endParaRPr lang="es-ES" sz="2000" u="none" strike="noStrike" spc="0" dirty="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132027"/>
                  </a:ext>
                </a:extLst>
              </a:tr>
            </a:tbl>
          </a:graphicData>
        </a:graphic>
      </p:graphicFrame>
    </p:spTree>
    <p:extLst>
      <p:ext uri="{BB962C8B-B14F-4D97-AF65-F5344CB8AC3E}">
        <p14:creationId xmlns:p14="http://schemas.microsoft.com/office/powerpoint/2010/main" val="286011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493059" y="1845734"/>
            <a:ext cx="11143620" cy="4379702"/>
          </a:xfrm>
        </p:spPr>
        <p:txBody>
          <a:bodyPr>
            <a:normAutofit/>
          </a:bodyPr>
          <a:lstStyle/>
          <a:p>
            <a:pPr algn="just"/>
            <a:r>
              <a:rPr lang="es-ES" sz="2400" b="1" dirty="0">
                <a:solidFill>
                  <a:schemeClr val="dk1"/>
                </a:solidFill>
              </a:rPr>
              <a:t>Requisitos</a:t>
            </a:r>
            <a:r>
              <a:rPr lang="es-ES" sz="2400" dirty="0">
                <a:solidFill>
                  <a:schemeClr val="dk1"/>
                </a:solidFill>
              </a:rPr>
              <a:t>: Las personas a las que les sobrevenga una incapacidad temporal pueden ser beneficiarías de una prestación económica, siempre que:</a:t>
            </a:r>
          </a:p>
          <a:p>
            <a:pPr marL="457200" indent="-457200">
              <a:buFont typeface="+mj-lt"/>
              <a:buAutoNum type="alphaLcParenR"/>
            </a:pPr>
            <a:r>
              <a:rPr lang="es-ES" sz="2400" dirty="0">
                <a:solidFill>
                  <a:schemeClr val="dk1"/>
                </a:solidFill>
              </a:rPr>
              <a:t>Estén afiliadas a la Seguridad Social y en situación de alta o asimilada al alta.</a:t>
            </a:r>
          </a:p>
          <a:p>
            <a:pPr marL="457200" indent="-457200">
              <a:buFont typeface="+mj-lt"/>
              <a:buAutoNum type="alphaLcParenR"/>
            </a:pPr>
            <a:r>
              <a:rPr lang="es-ES" sz="2400" dirty="0">
                <a:solidFill>
                  <a:schemeClr val="dk1"/>
                </a:solidFill>
              </a:rPr>
              <a:t>Hayan cotizado el tiempo exigido en función de la causa que lo produzca. Este periodo</a:t>
            </a:r>
            <a:r>
              <a:rPr lang="es-ES" sz="2400" b="1" dirty="0">
                <a:solidFill>
                  <a:schemeClr val="dk1"/>
                </a:solidFill>
              </a:rPr>
              <a:t> se denomina, periodo de carencia:</a:t>
            </a:r>
          </a:p>
          <a:p>
            <a:pPr algn="ctr"/>
            <a:endParaRPr lang="es-ES" b="1" baseline="-25000" dirty="0"/>
          </a:p>
          <a:p>
            <a:pPr algn="ctr"/>
            <a:endParaRPr lang="es-ES" b="1" baseline="-25000" dirty="0"/>
          </a:p>
          <a:p>
            <a:endParaRPr lang="es-ES" dirty="0"/>
          </a:p>
          <a:p>
            <a:pPr algn="just"/>
            <a:endParaRPr lang="es-ES" sz="2400" dirty="0">
              <a:solidFill>
                <a:schemeClr val="dk1"/>
              </a:solidFill>
            </a:endParaRP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IT</a:t>
            </a:r>
            <a:endParaRPr lang="es-ES" sz="4000" dirty="0">
              <a:solidFill>
                <a:srgbClr val="0070C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839013268"/>
              </p:ext>
            </p:extLst>
          </p:nvPr>
        </p:nvGraphicFramePr>
        <p:xfrm>
          <a:off x="588723" y="3895595"/>
          <a:ext cx="11047956" cy="2231607"/>
        </p:xfrm>
        <a:graphic>
          <a:graphicData uri="http://schemas.openxmlformats.org/drawingml/2006/table">
            <a:tbl>
              <a:tblPr>
                <a:tableStyleId>{5C22544A-7EE6-4342-B048-85BDC9FD1C3A}</a:tableStyleId>
              </a:tblPr>
              <a:tblGrid>
                <a:gridCol w="3815344">
                  <a:extLst>
                    <a:ext uri="{9D8B030D-6E8A-4147-A177-3AD203B41FA5}">
                      <a16:colId xmlns:a16="http://schemas.microsoft.com/office/drawing/2014/main" val="3823064675"/>
                    </a:ext>
                  </a:extLst>
                </a:gridCol>
                <a:gridCol w="7232612">
                  <a:extLst>
                    <a:ext uri="{9D8B030D-6E8A-4147-A177-3AD203B41FA5}">
                      <a16:colId xmlns:a16="http://schemas.microsoft.com/office/drawing/2014/main" val="2675885510"/>
                    </a:ext>
                  </a:extLst>
                </a:gridCol>
              </a:tblGrid>
              <a:tr h="768567">
                <a:tc>
                  <a:txBody>
                    <a:bodyPr/>
                    <a:lstStyle/>
                    <a:p>
                      <a:pPr>
                        <a:lnSpc>
                          <a:spcPct val="100000"/>
                        </a:lnSpc>
                        <a:spcAft>
                          <a:spcPts val="0"/>
                        </a:spcAft>
                      </a:pPr>
                      <a:r>
                        <a:rPr lang="es-ES_tradnl" sz="2400" dirty="0">
                          <a:effectLst/>
                        </a:rPr>
                        <a:t>Enfermedad común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00000"/>
                        </a:lnSpc>
                        <a:spcAft>
                          <a:spcPts val="0"/>
                        </a:spcAft>
                      </a:pPr>
                      <a:r>
                        <a:rPr lang="es-ES_tradnl" sz="2400" dirty="0">
                          <a:effectLst/>
                        </a:rPr>
                        <a:t>Haber cotizado como mínimo 180 días dentro de los cinco años anteriores a la baja médica.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857530"/>
                  </a:ext>
                </a:extLst>
              </a:tr>
              <a:tr h="1298227">
                <a:tc>
                  <a:txBody>
                    <a:bodyPr/>
                    <a:lstStyle/>
                    <a:p>
                      <a:pPr>
                        <a:lnSpc>
                          <a:spcPct val="100000"/>
                        </a:lnSpc>
                        <a:spcAft>
                          <a:spcPts val="0"/>
                        </a:spcAft>
                      </a:pPr>
                      <a:r>
                        <a:rPr lang="es-ES_tradnl" sz="2400" dirty="0">
                          <a:effectLst/>
                        </a:rPr>
                        <a:t>Enfermedad profesional y accidente, sea o no laboral, menstruación incapacitante e interrupción del embarazo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00000"/>
                        </a:lnSpc>
                        <a:spcAft>
                          <a:spcPts val="0"/>
                        </a:spcAft>
                      </a:pPr>
                      <a:r>
                        <a:rPr lang="es-ES_tradnl" sz="2400" dirty="0">
                          <a:effectLst/>
                        </a:rPr>
                        <a:t>No se exige periodo mínimo de cotización.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6286915"/>
                  </a:ext>
                </a:extLst>
              </a:tr>
            </a:tbl>
          </a:graphicData>
        </a:graphic>
      </p:graphicFrame>
    </p:spTree>
    <p:extLst>
      <p:ext uri="{BB962C8B-B14F-4D97-AF65-F5344CB8AC3E}">
        <p14:creationId xmlns:p14="http://schemas.microsoft.com/office/powerpoint/2010/main" val="410580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a:xfrm>
            <a:off x="493059" y="1845734"/>
            <a:ext cx="11143620" cy="4379702"/>
          </a:xfrm>
        </p:spPr>
        <p:txBody>
          <a:bodyPr>
            <a:normAutofit/>
          </a:bodyPr>
          <a:lstStyle/>
          <a:p>
            <a:pPr algn="just"/>
            <a:r>
              <a:rPr lang="es-ES" sz="2400" b="1" dirty="0">
                <a:solidFill>
                  <a:schemeClr val="dk1"/>
                </a:solidFill>
              </a:rPr>
              <a:t>Duración</a:t>
            </a:r>
            <a:r>
              <a:rPr lang="es-ES" sz="2400" dirty="0">
                <a:solidFill>
                  <a:schemeClr val="dk1"/>
                </a:solidFill>
              </a:rPr>
              <a:t>: La duración de la IT aparece representada en la tabla siguiente:</a:t>
            </a:r>
          </a:p>
          <a:p>
            <a:pPr algn="ctr"/>
            <a:endParaRPr lang="es-ES" sz="2400" dirty="0">
              <a:solidFill>
                <a:schemeClr val="dk1"/>
              </a:solidFill>
            </a:endParaRPr>
          </a:p>
          <a:p>
            <a:pPr algn="ctr"/>
            <a:endParaRPr lang="es-ES" b="1" baseline="-25000" dirty="0"/>
          </a:p>
          <a:p>
            <a:pPr algn="ctr"/>
            <a:endParaRPr lang="es-ES" b="1" baseline="-25000" dirty="0"/>
          </a:p>
          <a:p>
            <a:endParaRPr lang="es-ES" dirty="0"/>
          </a:p>
          <a:p>
            <a:pPr algn="just"/>
            <a:endParaRPr lang="es-ES" sz="2400" dirty="0">
              <a:solidFill>
                <a:schemeClr val="dk1"/>
              </a:solidFill>
            </a:endParaRPr>
          </a:p>
          <a:p>
            <a:pPr algn="ctr"/>
            <a:endParaRPr lang="es-ES" sz="2400" dirty="0">
              <a:solidFill>
                <a:schemeClr val="dk1"/>
              </a:solidFill>
            </a:endParaRPr>
          </a:p>
          <a:p>
            <a:pPr algn="just"/>
            <a:endParaRPr lang="es-ES" sz="3600" dirty="0"/>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cs typeface="Calibri" panose="020F0502020204030204" pitchFamily="34" charset="0"/>
              </a:rPr>
              <a:t>Prestaciones económicas: IT</a:t>
            </a:r>
            <a:endParaRPr lang="es-ES" sz="4000" dirty="0">
              <a:solidFill>
                <a:srgbClr val="0070C0"/>
              </a:solidFill>
            </a:endParaRPr>
          </a:p>
        </p:txBody>
      </p:sp>
      <p:graphicFrame>
        <p:nvGraphicFramePr>
          <p:cNvPr id="2" name="Tabla 1">
            <a:extLst>
              <a:ext uri="{FF2B5EF4-FFF2-40B4-BE49-F238E27FC236}">
                <a16:creationId xmlns:a16="http://schemas.microsoft.com/office/drawing/2014/main" id="{1FC807B6-9467-4D7A-AA14-CD4775FF258B}"/>
              </a:ext>
            </a:extLst>
          </p:cNvPr>
          <p:cNvGraphicFramePr>
            <a:graphicFrameLocks noGrp="1"/>
          </p:cNvGraphicFramePr>
          <p:nvPr>
            <p:extLst>
              <p:ext uri="{D42A27DB-BD31-4B8C-83A1-F6EECF244321}">
                <p14:modId xmlns:p14="http://schemas.microsoft.com/office/powerpoint/2010/main" val="592343550"/>
              </p:ext>
            </p:extLst>
          </p:nvPr>
        </p:nvGraphicFramePr>
        <p:xfrm>
          <a:off x="1147483" y="2393577"/>
          <a:ext cx="9897034" cy="3601317"/>
        </p:xfrm>
        <a:graphic>
          <a:graphicData uri="http://schemas.openxmlformats.org/drawingml/2006/table">
            <a:tbl>
              <a:tblPr>
                <a:tableStyleId>{5C22544A-7EE6-4342-B048-85BDC9FD1C3A}</a:tableStyleId>
              </a:tblPr>
              <a:tblGrid>
                <a:gridCol w="9897034">
                  <a:extLst>
                    <a:ext uri="{9D8B030D-6E8A-4147-A177-3AD203B41FA5}">
                      <a16:colId xmlns:a16="http://schemas.microsoft.com/office/drawing/2014/main" val="2783153612"/>
                    </a:ext>
                  </a:extLst>
                </a:gridCol>
              </a:tblGrid>
              <a:tr h="956402">
                <a:tc>
                  <a:txBody>
                    <a:bodyPr/>
                    <a:lstStyle/>
                    <a:p>
                      <a:pPr marL="72000" algn="l">
                        <a:lnSpc>
                          <a:spcPct val="100000"/>
                        </a:lnSpc>
                        <a:spcBef>
                          <a:spcPts val="0"/>
                        </a:spcBef>
                        <a:spcAft>
                          <a:spcPts val="0"/>
                        </a:spcAft>
                      </a:pPr>
                      <a:r>
                        <a:rPr lang="es-ES_tradnl" sz="2400" dirty="0">
                          <a:effectLst/>
                        </a:rPr>
                        <a:t>La IT tiene una duración máxima de </a:t>
                      </a:r>
                      <a:r>
                        <a:rPr lang="es-ES_tradnl" sz="2400" b="1" dirty="0">
                          <a:effectLst/>
                        </a:rPr>
                        <a:t>doce meses</a:t>
                      </a:r>
                      <a:r>
                        <a:rPr lang="es-ES_tradnl" sz="2400" dirty="0">
                          <a:effectLst/>
                        </a:rPr>
                        <a:t>, prorrogables a instancia del INSS por otros </a:t>
                      </a:r>
                      <a:r>
                        <a:rPr lang="es-ES_tradnl" sz="2400" b="1" dirty="0">
                          <a:effectLst/>
                        </a:rPr>
                        <a:t>seis meses </a:t>
                      </a:r>
                      <a:r>
                        <a:rPr lang="es-ES_tradnl" sz="2400" dirty="0">
                          <a:effectLst/>
                        </a:rPr>
                        <a:t>cuando se estime que en este periodo la persona trabajadora pueda ser dada de alta médica por curación.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0824623"/>
                  </a:ext>
                </a:extLst>
              </a:tr>
              <a:tr h="1045222">
                <a:tc>
                  <a:txBody>
                    <a:bodyPr/>
                    <a:lstStyle/>
                    <a:p>
                      <a:pPr marL="72000" algn="l">
                        <a:lnSpc>
                          <a:spcPct val="100000"/>
                        </a:lnSpc>
                        <a:spcBef>
                          <a:spcPts val="0"/>
                        </a:spcBef>
                        <a:spcAft>
                          <a:spcPts val="0"/>
                        </a:spcAft>
                      </a:pPr>
                      <a:r>
                        <a:rPr lang="es-ES_tradnl" sz="2400" dirty="0">
                          <a:effectLst/>
                        </a:rPr>
                        <a:t>Una vez finalizado el periodo de 18 meses, la persona será dada de alta por curación, o se examinará, en el plazo máximo de 3 meses, a efectos de la calificación de una incapacidad permanente. No obstante, en caso de que los servicios médicos consideren posible la recuperación, podrán autorizar su prórroga hasta un </a:t>
                      </a:r>
                      <a:r>
                        <a:rPr lang="es-ES_tradnl" sz="2400" b="1" dirty="0">
                          <a:effectLst/>
                        </a:rPr>
                        <a:t>máximo de 24 meses</a:t>
                      </a:r>
                      <a:r>
                        <a:rPr lang="es-ES_tradnl" sz="2400" dirty="0">
                          <a:effectLst/>
                        </a:rPr>
                        <a:t>, a contar desde que se inició la IT</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5135"/>
                  </a:ext>
                </a:extLst>
              </a:tr>
              <a:tr h="675237">
                <a:tc>
                  <a:txBody>
                    <a:bodyPr/>
                    <a:lstStyle/>
                    <a:p>
                      <a:pPr marL="72000" algn="l">
                        <a:lnSpc>
                          <a:spcPct val="100000"/>
                        </a:lnSpc>
                        <a:spcBef>
                          <a:spcPts val="0"/>
                        </a:spcBef>
                        <a:spcAft>
                          <a:spcPts val="0"/>
                        </a:spcAft>
                      </a:pPr>
                      <a:r>
                        <a:rPr lang="es-ES_tradnl" sz="2400" dirty="0">
                          <a:effectLst/>
                        </a:rPr>
                        <a:t>A partir de los 18 meses </a:t>
                      </a:r>
                      <a:r>
                        <a:rPr lang="es-ES_tradnl" sz="2400" b="1" dirty="0">
                          <a:effectLst/>
                        </a:rPr>
                        <a:t>no se cobrará prestación </a:t>
                      </a:r>
                      <a:r>
                        <a:rPr lang="es-ES_tradnl" sz="2400" dirty="0">
                          <a:effectLst/>
                        </a:rPr>
                        <a:t>por incapacidad temporal.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0509550"/>
                  </a:ext>
                </a:extLst>
              </a:tr>
            </a:tbl>
          </a:graphicData>
        </a:graphic>
      </p:graphicFrame>
      <p:sp>
        <p:nvSpPr>
          <p:cNvPr id="5" name="Flecha: curvada hacia la derecha 4">
            <a:extLst>
              <a:ext uri="{FF2B5EF4-FFF2-40B4-BE49-F238E27FC236}">
                <a16:creationId xmlns:a16="http://schemas.microsoft.com/office/drawing/2014/main" id="{E0488BA2-A2DD-4ECB-9F86-0159CCBA62D6}"/>
              </a:ext>
            </a:extLst>
          </p:cNvPr>
          <p:cNvSpPr/>
          <p:nvPr/>
        </p:nvSpPr>
        <p:spPr>
          <a:xfrm>
            <a:off x="277415" y="271630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Flecha: curvada hacia la derecha 7">
            <a:extLst>
              <a:ext uri="{FF2B5EF4-FFF2-40B4-BE49-F238E27FC236}">
                <a16:creationId xmlns:a16="http://schemas.microsoft.com/office/drawing/2014/main" id="{9D787043-81EA-46CF-B366-E98E88D92282}"/>
              </a:ext>
            </a:extLst>
          </p:cNvPr>
          <p:cNvSpPr/>
          <p:nvPr/>
        </p:nvSpPr>
        <p:spPr>
          <a:xfrm>
            <a:off x="265761" y="457047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5547383"/>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3519</TotalTime>
  <Words>8511</Words>
  <Application>Microsoft Office PowerPoint</Application>
  <PresentationFormat>Panorámica</PresentationFormat>
  <Paragraphs>906</Paragraphs>
  <Slides>67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67</vt:i4>
      </vt:variant>
    </vt:vector>
  </HeadingPairs>
  <TitlesOfParts>
    <vt:vector size="76" baseType="lpstr">
      <vt:lpstr>Arial</vt:lpstr>
      <vt:lpstr>Calibri</vt:lpstr>
      <vt:lpstr>Calibri Light</vt:lpstr>
      <vt:lpstr>Consolas</vt:lpstr>
      <vt:lpstr>Microsoft Sans Serif</vt:lpstr>
      <vt:lpstr>Symbol</vt:lpstr>
      <vt:lpstr>Tahoma</vt:lpstr>
      <vt:lpstr>Wingdings</vt:lpstr>
      <vt:lpstr>Retrospección</vt:lpstr>
      <vt:lpstr>El Sistema de la Seguridad Social en España Prestaciones de la Seguridad Social</vt:lpstr>
      <vt:lpstr>Prestaciones del Sistema de Seguridad Social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Sistema de la Seguridad Social en España Prestaciones de la Seguridad Social</dc:title>
  <dc:creator>Mio</dc:creator>
  <cp:lastModifiedBy>Profe01</cp:lastModifiedBy>
  <cp:revision>472</cp:revision>
  <dcterms:created xsi:type="dcterms:W3CDTF">2026-01-08T10:05:45Z</dcterms:created>
  <dcterms:modified xsi:type="dcterms:W3CDTF">2026-03-04T19:12:54Z</dcterms:modified>
</cp:coreProperties>
</file>