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80" r:id="rId1"/>
  </p:sldMasterIdLst>
  <p:notesMasterIdLst>
    <p:notesMasterId r:id="rId13"/>
  </p:notesMasterIdLst>
  <p:sldIdLst>
    <p:sldId id="256" r:id="rId2"/>
    <p:sldId id="257" r:id="rId3"/>
    <p:sldId id="283" r:id="rId4"/>
    <p:sldId id="258" r:id="rId5"/>
    <p:sldId id="259" r:id="rId6"/>
    <p:sldId id="260" r:id="rId7"/>
    <p:sldId id="263" r:id="rId8"/>
    <p:sldId id="261" r:id="rId9"/>
    <p:sldId id="280" r:id="rId10"/>
    <p:sldId id="279" r:id="rId11"/>
    <p:sldId id="282" r:id="rId1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62" autoAdjust="0"/>
    <p:restoredTop sz="94660"/>
  </p:normalViewPr>
  <p:slideViewPr>
    <p:cSldViewPr>
      <p:cViewPr varScale="1">
        <p:scale>
          <a:sx n="104" d="100"/>
          <a:sy n="104" d="100"/>
        </p:scale>
        <p:origin x="1824" y="17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FE4E2B-65D4-4D33-83AE-A5EA535FE91A}" type="datetimeFigureOut">
              <a:rPr lang="es-ES" smtClean="0"/>
              <a:t>09/09/2021</a:t>
            </a:fld>
            <a:endParaRPr lang="es-ES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8CA4C-A49C-45E2-BE04-B4EF3838BE13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043425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8CA4C-A49C-45E2-BE04-B4EF3838BE13}" type="slidenum">
              <a:rPr lang="es-ES" smtClean="0"/>
              <a:t>1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735426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92216-3B5A-48B6-B9E5-989B0A558A73}" type="datetime1">
              <a:rPr lang="es-ES" smtClean="0"/>
              <a:t>09/09/2021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06081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12CA2-690F-4F5A-BDDC-BD5487C11BED}" type="datetime1">
              <a:rPr lang="es-ES" smtClean="0"/>
              <a:t>09/09/2021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43585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EC64E-3D99-40ED-A0BE-213195A42E87}" type="datetime1">
              <a:rPr lang="es-ES" smtClean="0"/>
              <a:t>09/09/2021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709091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B1F9B-BBA3-4244-91C2-6FFBAC6AFCA8}" type="datetime1">
              <a:rPr lang="es-ES" smtClean="0"/>
              <a:t>09/09/2021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3182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7E45B-77F0-4D4E-AEE8-092E85ECDDBB}" type="datetime1">
              <a:rPr lang="es-ES" smtClean="0"/>
              <a:t>09/09/2021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74523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17913-E1AB-4C61-9FD2-6979062E8BFD}" type="datetime1">
              <a:rPr lang="es-ES" smtClean="0"/>
              <a:t>09/09/2021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15318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802F-1EBA-498A-BC2B-525F05C7CA10}" type="datetime1">
              <a:rPr lang="es-ES" smtClean="0"/>
              <a:t>09/09/2021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11150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64862-04C0-4C3F-BA3B-A319721EC829}" type="datetime1">
              <a:rPr lang="es-ES" smtClean="0"/>
              <a:t>09/09/2021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27166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1D479-0467-41FB-B559-0C59942C84FB}" type="datetime1">
              <a:rPr lang="es-ES" smtClean="0"/>
              <a:t>09/09/2021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40254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8193C-88BA-40D2-BEAD-3776E8A6F5B7}" type="datetime1">
              <a:rPr lang="es-ES" smtClean="0"/>
              <a:t>09/09/2021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19760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AA35B-299A-4AC6-97C8-0624A440F61B}" type="datetime1">
              <a:rPr lang="es-ES" smtClean="0"/>
              <a:t>09/09/2021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5544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DBE9AB-F773-4A1D-934E-2C3E337DFB10}" type="datetime1">
              <a:rPr lang="es-ES" smtClean="0"/>
              <a:t>09/09/2021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54800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81" r:id="rId1"/>
    <p:sldLayoutId id="2147484082" r:id="rId2"/>
    <p:sldLayoutId id="2147484083" r:id="rId3"/>
    <p:sldLayoutId id="2147484084" r:id="rId4"/>
    <p:sldLayoutId id="2147484085" r:id="rId5"/>
    <p:sldLayoutId id="2147484086" r:id="rId6"/>
    <p:sldLayoutId id="2147484087" r:id="rId7"/>
    <p:sldLayoutId id="2147484088" r:id="rId8"/>
    <p:sldLayoutId id="2147484089" r:id="rId9"/>
    <p:sldLayoutId id="2147484090" r:id="rId10"/>
    <p:sldLayoutId id="2147484091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://convenios.juridicas.com/convenios-sectores.php" TargetMode="External"/><Relationship Id="rId1" Type="http://schemas.openxmlformats.org/officeDocument/2006/relationships/slideLayout" Target="../slideLayouts/slideLayout1.xml"/><Relationship Id="rId5" Type="http://schemas.openxmlformats.org/officeDocument/2006/relationships/slide" Target="slide9.xml"/><Relationship Id="rId4" Type="http://schemas.openxmlformats.org/officeDocument/2006/relationships/slide" Target="slide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10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convenios.juridicas.com/convenios-sectores.php" TargetMode="Externa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1.xml"/><Relationship Id="rId3" Type="http://schemas.openxmlformats.org/officeDocument/2006/relationships/slide" Target="slide6.xml"/><Relationship Id="rId7" Type="http://schemas.openxmlformats.org/officeDocument/2006/relationships/slide" Target="slide7.xml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Relationship Id="rId6" Type="http://schemas.openxmlformats.org/officeDocument/2006/relationships/slide" Target="slide9.xml"/><Relationship Id="rId5" Type="http://schemas.openxmlformats.org/officeDocument/2006/relationships/image" Target="../media/image5.png"/><Relationship Id="rId4" Type="http://schemas.openxmlformats.org/officeDocument/2006/relationships/slide" Target="slide5.xml"/><Relationship Id="rId9" Type="http://schemas.openxmlformats.org/officeDocument/2006/relationships/slide" Target="slide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ditorialtulibro.es/tulibrodefp/login/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convenios.juridicas.com/convenios-sectores.php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convenios.juridicas.com/convenios-sectores.php" TargetMode="External"/><Relationship Id="rId4" Type="http://schemas.openxmlformats.org/officeDocument/2006/relationships/slide" Target="slid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convenios.juridicas.com/convenios-sectores.php" TargetMode="External"/><Relationship Id="rId4" Type="http://schemas.openxmlformats.org/officeDocument/2006/relationships/slide" Target="slid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://convenios.juridicas.com/convenios-sectores.php" TargetMode="External"/><Relationship Id="rId1" Type="http://schemas.openxmlformats.org/officeDocument/2006/relationships/slideLayout" Target="../slideLayouts/slideLayout1.xml"/><Relationship Id="rId5" Type="http://schemas.openxmlformats.org/officeDocument/2006/relationships/slide" Target="slide8.xml"/><Relationship Id="rId4" Type="http://schemas.openxmlformats.org/officeDocument/2006/relationships/slide" Target="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>
            <a:picLocks noChangeAspect="1"/>
          </p:cNvPicPr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044" y="1407074"/>
            <a:ext cx="6316196" cy="4089592"/>
          </a:xfrm>
          <a:prstGeom prst="rect">
            <a:avLst/>
          </a:prstGeom>
        </p:spPr>
      </p:pic>
      <p:sp>
        <p:nvSpPr>
          <p:cNvPr id="14" name="13 CuadroTexto"/>
          <p:cNvSpPr txBox="1"/>
          <p:nvPr/>
        </p:nvSpPr>
        <p:spPr>
          <a:xfrm>
            <a:off x="429816" y="2286669"/>
            <a:ext cx="560294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5400" b="1" dirty="0">
                <a:solidFill>
                  <a:schemeClr val="accent2"/>
                </a:solidFill>
              </a:rPr>
              <a:t>Unidad 7              </a:t>
            </a:r>
          </a:p>
          <a:p>
            <a:r>
              <a:rPr lang="es-ES_tradnl" sz="5400" dirty="0">
                <a:solidFill>
                  <a:schemeClr val="accent2"/>
                </a:solidFill>
              </a:rPr>
              <a:t>LA JORNADA DE TRABAJO</a:t>
            </a:r>
            <a:endParaRPr lang="es-ES" sz="5400" dirty="0">
              <a:solidFill>
                <a:schemeClr val="accent2"/>
              </a:solidFill>
            </a:endParaRPr>
          </a:p>
        </p:txBody>
      </p:sp>
      <p:pic>
        <p:nvPicPr>
          <p:cNvPr id="2" name="1 Imagen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4659" y="262101"/>
            <a:ext cx="1298628" cy="670957"/>
          </a:xfrm>
          <a:prstGeom prst="rect">
            <a:avLst/>
          </a:prstGeom>
        </p:spPr>
      </p:pic>
      <p:pic>
        <p:nvPicPr>
          <p:cNvPr id="3" name="2 Imagen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4297" y="907851"/>
            <a:ext cx="648990" cy="998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79056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 Título"/>
          <p:cNvSpPr txBox="1">
            <a:spLocks/>
          </p:cNvSpPr>
          <p:nvPr/>
        </p:nvSpPr>
        <p:spPr>
          <a:xfrm>
            <a:off x="57099" y="0"/>
            <a:ext cx="8793644" cy="6926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defPPr>
              <a:defRPr lang="es-ES"/>
            </a:defPPr>
            <a:lvl1pPr>
              <a:spcBef>
                <a:spcPct val="0"/>
              </a:spcBef>
              <a:buNone/>
              <a:defRPr sz="4400" b="1"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dirty="0"/>
              <a:t>6. Vacaciones y festivos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158444" y="1018199"/>
            <a:ext cx="4190896" cy="40062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s-ES_tradnl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Vacaciones</a:t>
            </a:r>
            <a:endParaRPr lang="es-ES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17 CuadroTexto"/>
          <p:cNvSpPr txBox="1"/>
          <p:nvPr/>
        </p:nvSpPr>
        <p:spPr>
          <a:xfrm>
            <a:off x="4921417" y="1018200"/>
            <a:ext cx="4014468" cy="40062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ctr">
              <a:defRPr sz="24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s-ES_tradnl" dirty="0"/>
              <a:t>Festivos</a:t>
            </a:r>
            <a:endParaRPr lang="es-ES" dirty="0"/>
          </a:p>
        </p:txBody>
      </p:sp>
      <p:sp>
        <p:nvSpPr>
          <p:cNvPr id="3" name="2 Rectángulo"/>
          <p:cNvSpPr/>
          <p:nvPr/>
        </p:nvSpPr>
        <p:spPr>
          <a:xfrm>
            <a:off x="4788436" y="2319707"/>
            <a:ext cx="4215692" cy="30087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</a:rPr>
              <a:t>Derecho a 14 festivos al año retribuidos y no recuperables</a:t>
            </a:r>
            <a:r>
              <a:rPr lang="es-ES" sz="1600" dirty="0"/>
              <a:t> (2 locales y 2 fijado por la Comunidad Autónoma)</a:t>
            </a:r>
          </a:p>
          <a:p>
            <a:pPr marL="285750" lvl="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</a:rPr>
              <a:t>Si coinciden en domingo el 25-dic, 1-enero, 1-mayo, 12-oct;  se trasladan a lunes</a:t>
            </a:r>
          </a:p>
          <a:p>
            <a:pPr marL="285750" lvl="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</a:rPr>
              <a:t>Si se  trabaja en festivo se compensa con un 75 % añadido al salario o </a:t>
            </a:r>
            <a:r>
              <a:rPr lang="es-ES_tradnl" sz="1600">
                <a:solidFill>
                  <a:prstClr val="black"/>
                </a:solidFill>
              </a:rPr>
              <a:t>con descanso (RD 2001/1983)</a:t>
            </a:r>
            <a:endParaRPr lang="es-ES_tradnl" sz="1600" dirty="0">
              <a:solidFill>
                <a:prstClr val="black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100554" y="1581043"/>
            <a:ext cx="4306675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</a:rPr>
              <a:t>Según Estatuto </a:t>
            </a:r>
            <a:r>
              <a:rPr lang="es-ES_tradnl" sz="1600" dirty="0">
                <a:solidFill>
                  <a:prstClr val="black"/>
                </a:solidFill>
                <a:sym typeface="Wingdings" panose="05000000000000000000" pitchFamily="2" charset="2"/>
              </a:rPr>
              <a:t> mín. 30 días naturales de vacaciones anuales retribuidas</a:t>
            </a:r>
          </a:p>
          <a:p>
            <a:pPr marL="285750" lvl="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  <a:sym typeface="Wingdings" panose="05000000000000000000" pitchFamily="2" charset="2"/>
              </a:rPr>
              <a:t>No sustituible por dinero, salvo  fin contrato y no se hayan disfrutado</a:t>
            </a:r>
          </a:p>
          <a:p>
            <a:pPr marL="285750" lvl="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  <a:sym typeface="Wingdings" panose="05000000000000000000" pitchFamily="2" charset="2"/>
              </a:rPr>
              <a:t>Conocer fechas concretas, al menos, 2 meses antes del inicio.</a:t>
            </a:r>
          </a:p>
          <a:p>
            <a:pPr marL="285750" lvl="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  <a:sym typeface="Wingdings" panose="05000000000000000000" pitchFamily="2" charset="2"/>
              </a:rPr>
              <a:t>Común acuerdo de fechas según calendario de vacaciones elaborado por la empresa</a:t>
            </a:r>
          </a:p>
          <a:p>
            <a:pPr marL="285750" lvl="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  <a:sym typeface="Wingdings" panose="05000000000000000000" pitchFamily="2" charset="2"/>
              </a:rPr>
              <a:t>Disfrute en mismo año salvo en caso de baja laboral, maternidad o paternidad y se trasladen al año siguiente</a:t>
            </a:r>
            <a:endParaRPr lang="es-ES" sz="1600" dirty="0"/>
          </a:p>
        </p:txBody>
      </p:sp>
      <p:cxnSp>
        <p:nvCxnSpPr>
          <p:cNvPr id="4" name="3 Conector recto"/>
          <p:cNvCxnSpPr/>
          <p:nvPr/>
        </p:nvCxnSpPr>
        <p:spPr>
          <a:xfrm>
            <a:off x="4629448" y="1581043"/>
            <a:ext cx="36004" cy="410306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Rectángulo">
            <a:hlinkClick r:id="rId2"/>
          </p:cNvPr>
          <p:cNvSpPr/>
          <p:nvPr/>
        </p:nvSpPr>
        <p:spPr>
          <a:xfrm>
            <a:off x="4367913" y="5631420"/>
            <a:ext cx="356982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Amplía 6: </a:t>
            </a:r>
            <a:r>
              <a:rPr lang="es-ES_tradnl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“Busca tu convenio colectivo”</a:t>
            </a:r>
            <a:endParaRPr lang="es-ES_tradnl" sz="1600" b="1" dirty="0">
              <a:solidFill>
                <a:srgbClr val="C00000"/>
              </a:solidFill>
            </a:endParaRPr>
          </a:p>
        </p:txBody>
      </p:sp>
      <p:pic>
        <p:nvPicPr>
          <p:cNvPr id="13" name="12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4215329" y="5789165"/>
            <a:ext cx="287793" cy="361618"/>
          </a:xfrm>
          <a:prstGeom prst="rect">
            <a:avLst/>
          </a:prstGeom>
        </p:spPr>
      </p:pic>
      <p:sp>
        <p:nvSpPr>
          <p:cNvPr id="14" name="13 CuadroTexto">
            <a:hlinkClick r:id="rId4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16" name="15 Flecha izquierda">
            <a:hlinkClick r:id="rId5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pic>
        <p:nvPicPr>
          <p:cNvPr id="17" name="16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20" name="19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57013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 Título"/>
          <p:cNvSpPr txBox="1">
            <a:spLocks/>
          </p:cNvSpPr>
          <p:nvPr/>
        </p:nvSpPr>
        <p:spPr>
          <a:xfrm>
            <a:off x="57099" y="0"/>
            <a:ext cx="8793644" cy="6926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defPPr>
              <a:defRPr lang="es-ES"/>
            </a:defPPr>
            <a:lvl1pPr>
              <a:spcBef>
                <a:spcPct val="0"/>
              </a:spcBef>
              <a:buNone/>
              <a:defRPr sz="4400" b="1"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dirty="0"/>
              <a:t>7. Los planes de igualdad</a:t>
            </a:r>
          </a:p>
        </p:txBody>
      </p:sp>
      <p:sp>
        <p:nvSpPr>
          <p:cNvPr id="15" name="14 Flecha izquierda">
            <a:hlinkClick r:id="rId2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volver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58444" y="880744"/>
            <a:ext cx="8373996" cy="59236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s-ES_tradnl" b="1" i="1" dirty="0">
                <a:sym typeface="Wingdings" panose="05000000000000000000" pitchFamily="2" charset="2"/>
              </a:rPr>
              <a:t>Conjunto de medidas para alcanzar la igualdad de trato y de oportunidades y eliminar la discriminación por razón de sexo</a:t>
            </a:r>
            <a:endParaRPr lang="es-ES" b="1" dirty="0">
              <a:solidFill>
                <a:schemeClr val="tx1"/>
              </a:solidFill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4763297" y="2024309"/>
            <a:ext cx="4215692" cy="41167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</a:rPr>
              <a:t>Clasificación y promoción profesional</a:t>
            </a:r>
          </a:p>
          <a:p>
            <a:pPr marL="285750" lvl="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</a:rPr>
              <a:t>Selección y contratación</a:t>
            </a:r>
          </a:p>
          <a:p>
            <a:pPr marL="285750" lvl="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</a:rPr>
              <a:t>Formación</a:t>
            </a:r>
          </a:p>
          <a:p>
            <a:pPr marL="285750" lvl="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</a:rPr>
              <a:t>Condiciones de trabajado, incluida auditoria salarial</a:t>
            </a:r>
          </a:p>
          <a:p>
            <a:pPr marL="285750" lvl="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</a:rPr>
              <a:t>Retribuciones</a:t>
            </a:r>
          </a:p>
          <a:p>
            <a:pPr marL="285750" lvl="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s-ES_tradnl" sz="1600" dirty="0" err="1">
                <a:solidFill>
                  <a:prstClr val="black"/>
                </a:solidFill>
              </a:rPr>
              <a:t>Infrarepresentación</a:t>
            </a:r>
            <a:r>
              <a:rPr lang="es-ES_tradnl" sz="1600" dirty="0">
                <a:solidFill>
                  <a:prstClr val="black"/>
                </a:solidFill>
              </a:rPr>
              <a:t> femenina</a:t>
            </a:r>
          </a:p>
          <a:p>
            <a:pPr marL="285750" lvl="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</a:rPr>
              <a:t>Prevención acoso sexual y por razón de género</a:t>
            </a:r>
          </a:p>
          <a:p>
            <a:pPr marL="285750" lvl="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</a:rPr>
              <a:t>Ejercicio corresponsable de los derechos de la vida personal, familiar y laboral</a:t>
            </a:r>
          </a:p>
        </p:txBody>
      </p:sp>
      <p:sp>
        <p:nvSpPr>
          <p:cNvPr id="19" name="18 Rectángulo"/>
          <p:cNvSpPr/>
          <p:nvPr/>
        </p:nvSpPr>
        <p:spPr>
          <a:xfrm>
            <a:off x="323528" y="2149600"/>
            <a:ext cx="4306675" cy="35858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s-ES_tradnl" sz="1600" b="1" dirty="0">
                <a:solidFill>
                  <a:prstClr val="black"/>
                </a:solidFill>
              </a:rPr>
              <a:t>Obligatorio para:</a:t>
            </a:r>
          </a:p>
          <a:p>
            <a:pPr lvl="0" algn="just">
              <a:lnSpc>
                <a:spcPct val="150000"/>
              </a:lnSpc>
            </a:pPr>
            <a:endParaRPr lang="es-ES_tradnl" sz="900" b="1" dirty="0">
              <a:solidFill>
                <a:prstClr val="black"/>
              </a:solidFill>
            </a:endParaRPr>
          </a:p>
          <a:p>
            <a:pPr marL="742950" lvl="1" indent="-285750"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Empresas de más de 50 trabajadores, hay un periodo transitorio: hasta abril-20 para </a:t>
            </a:r>
            <a:r>
              <a:rPr lang="es-ES_tradnl" sz="1600" dirty="0" err="1">
                <a:solidFill>
                  <a:prstClr val="black"/>
                </a:solidFill>
              </a:rPr>
              <a:t>emp</a:t>
            </a:r>
            <a:r>
              <a:rPr lang="es-ES_tradnl" sz="1600" dirty="0">
                <a:solidFill>
                  <a:prstClr val="black"/>
                </a:solidFill>
              </a:rPr>
              <a:t> 150-250, hasta abril-21 </a:t>
            </a:r>
            <a:r>
              <a:rPr lang="es-ES_tradnl" sz="1600" dirty="0" err="1">
                <a:solidFill>
                  <a:prstClr val="black"/>
                </a:solidFill>
              </a:rPr>
              <a:t>emp</a:t>
            </a:r>
            <a:r>
              <a:rPr lang="es-ES_tradnl" sz="1600" dirty="0">
                <a:solidFill>
                  <a:prstClr val="black"/>
                </a:solidFill>
              </a:rPr>
              <a:t> 100-150, hasta abril-22 </a:t>
            </a:r>
            <a:r>
              <a:rPr lang="es-ES_tradnl" sz="1600" dirty="0" err="1">
                <a:solidFill>
                  <a:prstClr val="black"/>
                </a:solidFill>
              </a:rPr>
              <a:t>emp</a:t>
            </a:r>
            <a:r>
              <a:rPr lang="es-ES_tradnl" sz="1600" dirty="0">
                <a:solidFill>
                  <a:prstClr val="black"/>
                </a:solidFill>
              </a:rPr>
              <a:t> 50-100</a:t>
            </a:r>
          </a:p>
          <a:p>
            <a:pPr marL="742950" lvl="1" indent="-285750"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Empresas que lo establezca convenio o la Autoridad laboral</a:t>
            </a:r>
            <a:endParaRPr lang="es-ES_tradnl" sz="900" dirty="0">
              <a:solidFill>
                <a:prstClr val="black"/>
              </a:solidFill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_tradnl" sz="1600" b="1" dirty="0">
                <a:solidFill>
                  <a:prstClr val="black"/>
                </a:solidFill>
              </a:rPr>
              <a:t>Voluntario </a:t>
            </a:r>
            <a:r>
              <a:rPr lang="es-ES_tradnl" sz="1600" dirty="0">
                <a:solidFill>
                  <a:prstClr val="black"/>
                </a:solidFill>
              </a:rPr>
              <a:t>para empresas de menos de 50 trabajadores</a:t>
            </a:r>
          </a:p>
        </p:txBody>
      </p:sp>
      <p:cxnSp>
        <p:nvCxnSpPr>
          <p:cNvPr id="4" name="3 Conector recto"/>
          <p:cNvCxnSpPr/>
          <p:nvPr/>
        </p:nvCxnSpPr>
        <p:spPr>
          <a:xfrm>
            <a:off x="4674003" y="1771487"/>
            <a:ext cx="0" cy="3601729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Rectángulo"/>
          <p:cNvSpPr/>
          <p:nvPr/>
        </p:nvSpPr>
        <p:spPr>
          <a:xfrm>
            <a:off x="323527" y="1654977"/>
            <a:ext cx="2153337" cy="36933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ES_tradnl" b="1" dirty="0"/>
              <a:t>Empresas obligadas</a:t>
            </a:r>
            <a:endParaRPr lang="es-ES" b="1" dirty="0"/>
          </a:p>
        </p:txBody>
      </p:sp>
      <p:sp>
        <p:nvSpPr>
          <p:cNvPr id="13" name="12 CuadroTexto">
            <a:hlinkClick r:id="rId3" action="ppaction://hlinksldjump"/>
          </p:cNvPr>
          <p:cNvSpPr txBox="1"/>
          <p:nvPr/>
        </p:nvSpPr>
        <p:spPr>
          <a:xfrm>
            <a:off x="3139534" y="6166845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14" name="13 Imagen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17" name="16 Rectángulo"/>
          <p:cNvSpPr/>
          <p:nvPr/>
        </p:nvSpPr>
        <p:spPr>
          <a:xfrm>
            <a:off x="4989660" y="1657157"/>
            <a:ext cx="3861083" cy="36933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ES_tradnl" b="1" dirty="0"/>
              <a:t>Medidas: áreas donde cabe implantar</a:t>
            </a:r>
            <a:endParaRPr lang="es-ES" b="1" dirty="0"/>
          </a:p>
        </p:txBody>
      </p:sp>
      <p:sp>
        <p:nvSpPr>
          <p:cNvPr id="20" name="19 Rectángulo">
            <a:hlinkClick r:id="rId5"/>
          </p:cNvPr>
          <p:cNvSpPr/>
          <p:nvPr/>
        </p:nvSpPr>
        <p:spPr>
          <a:xfrm>
            <a:off x="691952" y="5778270"/>
            <a:ext cx="356982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Amplía 7: </a:t>
            </a:r>
            <a:r>
              <a:rPr lang="es-ES_tradnl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“Busca tu convenio colectivo”</a:t>
            </a:r>
            <a:endParaRPr lang="es-ES_tradnl" sz="1600" b="1" dirty="0">
              <a:solidFill>
                <a:srgbClr val="C00000"/>
              </a:solidFill>
            </a:endParaRPr>
          </a:p>
        </p:txBody>
      </p:sp>
      <p:pic>
        <p:nvPicPr>
          <p:cNvPr id="21" name="20 Imagen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407482" y="5766738"/>
            <a:ext cx="287793" cy="361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42427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4326" y="-3340"/>
            <a:ext cx="5937834" cy="696036"/>
          </a:xfrm>
        </p:spPr>
        <p:txBody>
          <a:bodyPr>
            <a:normAutofit fontScale="90000"/>
          </a:bodyPr>
          <a:lstStyle/>
          <a:p>
            <a:pPr algn="l"/>
            <a:r>
              <a:rPr lang="es-ES_tradnl" b="1" dirty="0"/>
              <a:t>CONTENIDOS</a:t>
            </a:r>
            <a:endParaRPr lang="es-ES" b="1" dirty="0"/>
          </a:p>
        </p:txBody>
      </p:sp>
      <p:sp>
        <p:nvSpPr>
          <p:cNvPr id="5" name="4 Rectángulo">
            <a:hlinkClick r:id="rId2" action="ppaction://hlinksldjump" tooltip="click punto 1"/>
          </p:cNvPr>
          <p:cNvSpPr/>
          <p:nvPr/>
        </p:nvSpPr>
        <p:spPr>
          <a:xfrm>
            <a:off x="585149" y="1427994"/>
            <a:ext cx="69276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lvl="0" indent="-514350">
              <a:spcBef>
                <a:spcPct val="20000"/>
              </a:spcBef>
              <a:buFont typeface="Arial" pitchFamily="34" charset="0"/>
              <a:buAutoNum type="arabicPeriod"/>
            </a:pPr>
            <a:r>
              <a:rPr lang="es-ES_tradnl" sz="2800" b="1" dirty="0">
                <a:solidFill>
                  <a:prstClr val="black"/>
                </a:solidFill>
              </a:rPr>
              <a:t>La jornada ordinaria</a:t>
            </a:r>
          </a:p>
        </p:txBody>
      </p:sp>
      <p:sp>
        <p:nvSpPr>
          <p:cNvPr id="6" name="5 Rectángulo">
            <a:hlinkClick r:id="rId3" action="ppaction://hlinksldjump"/>
          </p:cNvPr>
          <p:cNvSpPr/>
          <p:nvPr/>
        </p:nvSpPr>
        <p:spPr>
          <a:xfrm>
            <a:off x="585149" y="2656985"/>
            <a:ext cx="6070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3.  Las horas extraordinarias</a:t>
            </a:r>
          </a:p>
        </p:txBody>
      </p:sp>
      <p:sp>
        <p:nvSpPr>
          <p:cNvPr id="10" name="9 Rectángulo">
            <a:hlinkClick r:id="rId4" action="ppaction://hlinksldjump"/>
          </p:cNvPr>
          <p:cNvSpPr/>
          <p:nvPr/>
        </p:nvSpPr>
        <p:spPr>
          <a:xfrm>
            <a:off x="589071" y="2082151"/>
            <a:ext cx="69276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2.  El horario de trabajo</a:t>
            </a:r>
          </a:p>
        </p:txBody>
      </p:sp>
      <p:pic>
        <p:nvPicPr>
          <p:cNvPr id="15" name="14 Imagen"/>
          <p:cNvPicPr>
            <a:picLocks noChangeAspect="1"/>
          </p:cNvPicPr>
          <p:nvPr/>
        </p:nvPicPr>
        <p:blipFill>
          <a:blip r:embed="rId5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57709" y="1749544"/>
            <a:ext cx="351794" cy="442037"/>
          </a:xfrm>
          <a:prstGeom prst="rect">
            <a:avLst/>
          </a:prstGeom>
        </p:spPr>
      </p:pic>
      <p:sp>
        <p:nvSpPr>
          <p:cNvPr id="18" name="17 Rectángulo">
            <a:hlinkClick r:id="rId6" action="ppaction://hlinksldjump"/>
          </p:cNvPr>
          <p:cNvSpPr/>
          <p:nvPr/>
        </p:nvSpPr>
        <p:spPr>
          <a:xfrm>
            <a:off x="585149" y="3696621"/>
            <a:ext cx="824059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5.  Los permisos retribuidos</a:t>
            </a:r>
          </a:p>
        </p:txBody>
      </p:sp>
      <p:sp>
        <p:nvSpPr>
          <p:cNvPr id="8" name="7 Rectángulo">
            <a:hlinkClick r:id="rId7" action="ppaction://hlinksldjump"/>
          </p:cNvPr>
          <p:cNvSpPr/>
          <p:nvPr/>
        </p:nvSpPr>
        <p:spPr>
          <a:xfrm>
            <a:off x="589071" y="3187325"/>
            <a:ext cx="824059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4.  Reducción de jornada</a:t>
            </a:r>
          </a:p>
        </p:txBody>
      </p:sp>
      <p:sp>
        <p:nvSpPr>
          <p:cNvPr id="9" name="8 Rectángulo">
            <a:hlinkClick r:id="rId8" action="ppaction://hlinksldjump"/>
          </p:cNvPr>
          <p:cNvSpPr/>
          <p:nvPr/>
        </p:nvSpPr>
        <p:spPr>
          <a:xfrm>
            <a:off x="617009" y="4762015"/>
            <a:ext cx="824059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7.  Los planes de igualdad</a:t>
            </a:r>
          </a:p>
        </p:txBody>
      </p:sp>
      <p:sp>
        <p:nvSpPr>
          <p:cNvPr id="11" name="10 Rectángulo">
            <a:hlinkClick r:id="rId9" action="ppaction://hlinksldjump"/>
          </p:cNvPr>
          <p:cNvSpPr/>
          <p:nvPr/>
        </p:nvSpPr>
        <p:spPr>
          <a:xfrm>
            <a:off x="589071" y="4238795"/>
            <a:ext cx="824059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6.  Las vacaciones y festivos</a:t>
            </a:r>
          </a:p>
        </p:txBody>
      </p:sp>
    </p:spTree>
    <p:extLst>
      <p:ext uri="{BB962C8B-B14F-4D97-AF65-F5344CB8AC3E}">
        <p14:creationId xmlns:p14="http://schemas.microsoft.com/office/powerpoint/2010/main" val="7893457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6BD1AC-2EBF-44D1-B0D1-F59DCD7321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052736"/>
            <a:ext cx="7772400" cy="1470025"/>
          </a:xfrm>
        </p:spPr>
        <p:txBody>
          <a:bodyPr/>
          <a:lstStyle/>
          <a:p>
            <a:r>
              <a:rPr lang="es-ES" dirty="0">
                <a:solidFill>
                  <a:srgbClr val="92D050"/>
                </a:solidFill>
              </a:rPr>
              <a:t>RECUERDA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079A394-C202-402E-A66F-0D05BA4A87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2348880"/>
            <a:ext cx="6400800" cy="2592288"/>
          </a:xfrm>
        </p:spPr>
        <p:txBody>
          <a:bodyPr/>
          <a:lstStyle/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PUEDES ACCEDER </a:t>
            </a:r>
          </a:p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 VÍDEOS Y ENLACES</a:t>
            </a:r>
          </a:p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EN EL AULA DIGITAL DE FOL</a:t>
            </a:r>
          </a:p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  <a:hlinkClick r:id="rId2"/>
              </a:rPr>
              <a:t>AQUÍ</a:t>
            </a:r>
            <a:endParaRPr lang="es-E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95548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16" name="15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7" name="6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0" name="1 Título"/>
          <p:cNvSpPr txBox="1">
            <a:spLocks/>
          </p:cNvSpPr>
          <p:nvPr/>
        </p:nvSpPr>
        <p:spPr>
          <a:xfrm>
            <a:off x="173589" y="1683"/>
            <a:ext cx="8229600" cy="6910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14350" indent="-514350" algn="l">
              <a:buAutoNum type="arabicPeriod"/>
            </a:pPr>
            <a:r>
              <a:rPr lang="es-ES_tradnl" b="1" dirty="0"/>
              <a:t>La jornada ordinaria</a:t>
            </a:r>
          </a:p>
        </p:txBody>
      </p:sp>
      <p:sp>
        <p:nvSpPr>
          <p:cNvPr id="6" name="5 Rectángulo"/>
          <p:cNvSpPr/>
          <p:nvPr/>
        </p:nvSpPr>
        <p:spPr>
          <a:xfrm>
            <a:off x="280345" y="850913"/>
            <a:ext cx="858330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b="1" dirty="0">
                <a:solidFill>
                  <a:prstClr val="black"/>
                </a:solidFill>
              </a:rPr>
              <a:t>Total de horas de </a:t>
            </a:r>
            <a:r>
              <a:rPr lang="es-ES_tradnl" b="1" dirty="0">
                <a:solidFill>
                  <a:prstClr val="black"/>
                </a:solidFill>
                <a:sym typeface="Wingdings" panose="05000000000000000000" pitchFamily="2" charset="2"/>
              </a:rPr>
              <a:t>trabajo efectivo </a:t>
            </a: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sin computar (salvo convenio) :</a:t>
            </a:r>
          </a:p>
          <a:p>
            <a:pPr lvl="0"/>
            <a:endParaRPr lang="es-ES_tradnl" sz="900" b="1" dirty="0">
              <a:solidFill>
                <a:prstClr val="black"/>
              </a:solidFill>
              <a:sym typeface="Wingdings" panose="05000000000000000000" pitchFamily="2" charset="2"/>
            </a:endParaRPr>
          </a:p>
          <a:p>
            <a:pPr lvl="0"/>
            <a:endParaRPr lang="es-ES_tradnl" sz="900" b="1" dirty="0">
              <a:solidFill>
                <a:prstClr val="black"/>
              </a:solidFill>
              <a:sym typeface="Wingdings" panose="05000000000000000000" pitchFamily="2" charset="2"/>
            </a:endParaRPr>
          </a:p>
          <a:p>
            <a:pPr lvl="0"/>
            <a:r>
              <a:rPr lang="es-ES_tradnl" b="1" dirty="0">
                <a:solidFill>
                  <a:prstClr val="black"/>
                </a:solidFill>
                <a:sym typeface="Wingdings" panose="05000000000000000000" pitchFamily="2" charset="2"/>
              </a:rPr>
              <a:t>Jornada regular : </a:t>
            </a: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40 h/semana de media al año (unas 1.800h/ año). Convenios pueden mejorarla.</a:t>
            </a:r>
            <a:endParaRPr lang="es-ES_tradnl" dirty="0">
              <a:solidFill>
                <a:prstClr val="black"/>
              </a:solidFill>
            </a:endParaRPr>
          </a:p>
        </p:txBody>
      </p:sp>
      <p:sp>
        <p:nvSpPr>
          <p:cNvPr id="22" name="21 Rectángulo"/>
          <p:cNvSpPr/>
          <p:nvPr/>
        </p:nvSpPr>
        <p:spPr>
          <a:xfrm>
            <a:off x="1758669" y="1963640"/>
            <a:ext cx="7287391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Arial" charset="0"/>
              <a:buChar char="•"/>
            </a:pPr>
            <a:r>
              <a:rPr lang="es-ES_tradnl" dirty="0">
                <a:solidFill>
                  <a:prstClr val="black"/>
                </a:solidFill>
              </a:rPr>
              <a:t>Máx. 9 h/día</a:t>
            </a:r>
          </a:p>
          <a:p>
            <a:pPr marL="285750" lvl="0" indent="-285750">
              <a:buFont typeface="Arial" charset="0"/>
              <a:buChar char="•"/>
            </a:pPr>
            <a:r>
              <a:rPr lang="es-ES_tradnl" dirty="0">
                <a:solidFill>
                  <a:prstClr val="black"/>
                </a:solidFill>
              </a:rPr>
              <a:t>Descanso entre jornadas </a:t>
            </a: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 12h mínimo</a:t>
            </a:r>
          </a:p>
          <a:p>
            <a:pPr marL="285750" lvl="0" indent="-285750">
              <a:buFont typeface="Arial" charset="0"/>
              <a:buChar char="•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Descanso mín. semanal  día y medio ininterrumpido</a:t>
            </a:r>
          </a:p>
          <a:p>
            <a:pPr marL="285750" lvl="0" indent="-285750">
              <a:buFont typeface="Arial" charset="0"/>
              <a:buChar char="•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Descanso mín. jornada  obligatorio si &gt; 6 horas seguidas mín. 15’</a:t>
            </a:r>
          </a:p>
          <a:p>
            <a:pPr marL="285750" lvl="0" indent="-285750">
              <a:buFont typeface="Arial" charset="0"/>
              <a:buChar char="•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&lt; 18 años  tope diario 8 horas, descanso semanal 2 días, descanso jornada de 30’ </a:t>
            </a:r>
          </a:p>
        </p:txBody>
      </p:sp>
      <p:sp>
        <p:nvSpPr>
          <p:cNvPr id="31" name="30 CuadroTexto"/>
          <p:cNvSpPr txBox="1"/>
          <p:nvPr/>
        </p:nvSpPr>
        <p:spPr>
          <a:xfrm>
            <a:off x="331696" y="2121857"/>
            <a:ext cx="1458306" cy="92333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Distribución regular de la jornada</a:t>
            </a:r>
            <a:endParaRPr lang="es-ES" b="1" dirty="0"/>
          </a:p>
        </p:txBody>
      </p:sp>
      <p:sp>
        <p:nvSpPr>
          <p:cNvPr id="3" name="2 Rectángulo"/>
          <p:cNvSpPr/>
          <p:nvPr/>
        </p:nvSpPr>
        <p:spPr>
          <a:xfrm>
            <a:off x="6588224" y="601969"/>
            <a:ext cx="223343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Desplazamientos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Cambios de ropa 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Descansos</a:t>
            </a:r>
          </a:p>
        </p:txBody>
      </p:sp>
      <p:sp>
        <p:nvSpPr>
          <p:cNvPr id="15" name="14 CuadroTexto"/>
          <p:cNvSpPr txBox="1"/>
          <p:nvPr/>
        </p:nvSpPr>
        <p:spPr>
          <a:xfrm>
            <a:off x="297103" y="3781255"/>
            <a:ext cx="8756596" cy="923330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Posibilidad de distribución irregular de la jornada de un 10 % del total de horas anuales</a:t>
            </a:r>
          </a:p>
          <a:p>
            <a:pPr marL="285750" indent="-285750">
              <a:buFontTx/>
              <a:buChar char="-"/>
            </a:pPr>
            <a:r>
              <a:rPr lang="es-ES_tradnl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 incrementa la jornada en determinadas épocas del año (50h/semana y otras a 30h/s)</a:t>
            </a:r>
          </a:p>
          <a:p>
            <a:pPr marL="285750" indent="-285750">
              <a:buFontTx/>
              <a:buChar char="-"/>
            </a:pPr>
            <a:r>
              <a:rPr lang="es-ES_tradnl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Preavisar con un mínimo de 5 días. </a:t>
            </a:r>
          </a:p>
        </p:txBody>
      </p:sp>
      <p:sp>
        <p:nvSpPr>
          <p:cNvPr id="17" name="16 Rectángulo">
            <a:hlinkClick r:id="rId4"/>
          </p:cNvPr>
          <p:cNvSpPr/>
          <p:nvPr/>
        </p:nvSpPr>
        <p:spPr>
          <a:xfrm>
            <a:off x="348475" y="5684346"/>
            <a:ext cx="381828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Amplía 1y 2: </a:t>
            </a:r>
            <a:r>
              <a:rPr lang="es-ES_tradnl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“Busca tu convenio colectivo”</a:t>
            </a:r>
            <a:endParaRPr lang="es-ES_tradnl" sz="1600" b="1" dirty="0">
              <a:solidFill>
                <a:srgbClr val="C00000"/>
              </a:solidFill>
            </a:endParaRPr>
          </a:p>
        </p:txBody>
      </p:sp>
      <p:pic>
        <p:nvPicPr>
          <p:cNvPr id="18" name="17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204579" y="5803997"/>
            <a:ext cx="287793" cy="361618"/>
          </a:xfrm>
          <a:prstGeom prst="rect">
            <a:avLst/>
          </a:prstGeom>
        </p:spPr>
      </p:pic>
      <p:sp>
        <p:nvSpPr>
          <p:cNvPr id="13" name="14 CuadroTexto">
            <a:extLst>
              <a:ext uri="{FF2B5EF4-FFF2-40B4-BE49-F238E27FC236}">
                <a16:creationId xmlns:a16="http://schemas.microsoft.com/office/drawing/2014/main" id="{4C776A3B-4760-4AC0-A5B8-B637AD835180}"/>
              </a:ext>
            </a:extLst>
          </p:cNvPr>
          <p:cNvSpPr txBox="1"/>
          <p:nvPr/>
        </p:nvSpPr>
        <p:spPr>
          <a:xfrm>
            <a:off x="280345" y="4803416"/>
            <a:ext cx="8756596" cy="923330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Registro de la jornada desde mayo-2019</a:t>
            </a:r>
          </a:p>
          <a:p>
            <a:pPr marL="285750" indent="-285750">
              <a:buFontTx/>
              <a:buChar char="-"/>
            </a:pPr>
            <a:r>
              <a:rPr lang="es-ES_tradnl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 obligatorio para todos los trabajadores, aunque no estén en el centro de trabajo</a:t>
            </a:r>
          </a:p>
          <a:p>
            <a:pPr marL="285750" indent="-285750">
              <a:buFontTx/>
              <a:buChar char="-"/>
            </a:pPr>
            <a:r>
              <a:rPr lang="es-ES_tradnl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 registra hora de entrada y salida, por cualquier medio en papel o electrónico </a:t>
            </a:r>
          </a:p>
        </p:txBody>
      </p:sp>
    </p:spTree>
    <p:extLst>
      <p:ext uri="{BB962C8B-B14F-4D97-AF65-F5344CB8AC3E}">
        <p14:creationId xmlns:p14="http://schemas.microsoft.com/office/powerpoint/2010/main" val="1263665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Flecha derecha"/>
          <p:cNvSpPr/>
          <p:nvPr/>
        </p:nvSpPr>
        <p:spPr>
          <a:xfrm>
            <a:off x="258915" y="1909293"/>
            <a:ext cx="504056" cy="216024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4" name="13 CuadroTexto"/>
          <p:cNvSpPr txBox="1"/>
          <p:nvPr/>
        </p:nvSpPr>
        <p:spPr>
          <a:xfrm>
            <a:off x="860526" y="1674950"/>
            <a:ext cx="1370443" cy="646331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Trabajo a turnos</a:t>
            </a:r>
            <a:endParaRPr lang="es-ES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25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2" name="1 Flecha izquierda">
            <a:hlinkClick r:id="rId3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8" name="1 Título"/>
          <p:cNvSpPr txBox="1">
            <a:spLocks/>
          </p:cNvSpPr>
          <p:nvPr/>
        </p:nvSpPr>
        <p:spPr>
          <a:xfrm>
            <a:off x="173589" y="1683"/>
            <a:ext cx="8229600" cy="6910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2. El horario de trabajo</a:t>
            </a:r>
          </a:p>
        </p:txBody>
      </p:sp>
      <p:pic>
        <p:nvPicPr>
          <p:cNvPr id="29" name="28 Imagen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32" name="31 Flecha derecha"/>
          <p:cNvSpPr/>
          <p:nvPr/>
        </p:nvSpPr>
        <p:spPr>
          <a:xfrm>
            <a:off x="258915" y="3580255"/>
            <a:ext cx="495961" cy="185961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4" name="33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7" name="26 Rectángulo"/>
          <p:cNvSpPr/>
          <p:nvPr/>
        </p:nvSpPr>
        <p:spPr>
          <a:xfrm>
            <a:off x="2264120" y="1582617"/>
            <a:ext cx="658751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Tx/>
              <a:buChar char="-"/>
            </a:pPr>
            <a:r>
              <a:rPr lang="es-ES_tradnl" dirty="0">
                <a:solidFill>
                  <a:prstClr val="black"/>
                </a:solidFill>
              </a:rPr>
              <a:t>Rotación en un mismo puesto (mañana-tarde-noche)</a:t>
            </a:r>
            <a:endParaRPr lang="es-ES_tradnl" dirty="0">
              <a:solidFill>
                <a:prstClr val="black"/>
              </a:solidFill>
              <a:sym typeface="Wingdings" panose="05000000000000000000" pitchFamily="2" charset="2"/>
            </a:endParaRPr>
          </a:p>
          <a:p>
            <a:pPr marL="285750" indent="-285750">
              <a:buFontTx/>
              <a:buChar char="-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No más de 2 semanas consecutivas turno nocturno, salvo voluntario</a:t>
            </a:r>
          </a:p>
          <a:p>
            <a:pPr marL="285750" indent="-285750">
              <a:buFontTx/>
              <a:buChar char="-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Los que cursen estudios oficiales preferencia elección de turno</a:t>
            </a:r>
          </a:p>
          <a:p>
            <a:pPr marL="285750" indent="-285750">
              <a:buFontTx/>
              <a:buChar char="-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Descanso mínimo entre jornadas se reduce a 7h</a:t>
            </a:r>
          </a:p>
        </p:txBody>
      </p:sp>
      <p:sp>
        <p:nvSpPr>
          <p:cNvPr id="45" name="44 CuadroTexto"/>
          <p:cNvSpPr txBox="1"/>
          <p:nvPr/>
        </p:nvSpPr>
        <p:spPr>
          <a:xfrm>
            <a:off x="860525" y="3488570"/>
            <a:ext cx="2097033" cy="369332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 trabajo nocturno</a:t>
            </a:r>
            <a:endParaRPr lang="es-ES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3" name="32 Rectángulo"/>
          <p:cNvSpPr/>
          <p:nvPr/>
        </p:nvSpPr>
        <p:spPr>
          <a:xfrm>
            <a:off x="3001876" y="3366151"/>
            <a:ext cx="589200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Tx/>
              <a:buChar char="-"/>
            </a:pPr>
            <a:r>
              <a:rPr lang="es-ES_tradnl" dirty="0">
                <a:solidFill>
                  <a:prstClr val="black"/>
                </a:solidFill>
              </a:rPr>
              <a:t>Jornada entre las 22 y las 6 h </a:t>
            </a: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 trabajador nocturno</a:t>
            </a:r>
          </a:p>
          <a:p>
            <a:pPr marL="285750" lvl="0" indent="-285750">
              <a:buFontTx/>
              <a:buChar char="-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No pueden realizarlo: &lt; 18 años, así como embarazadas o en periodo de lactancia si lo estima la evaluación de riesgos de su puesto de trabajo</a:t>
            </a:r>
          </a:p>
          <a:p>
            <a:pPr marL="285750" lvl="0" indent="-285750">
              <a:buFontTx/>
              <a:buChar char="-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Medidas</a:t>
            </a:r>
          </a:p>
          <a:p>
            <a:pPr marL="742950" lvl="1" indent="-285750">
              <a:buFontTx/>
              <a:buChar char="-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No realizan horas extras (excepciones)</a:t>
            </a:r>
          </a:p>
          <a:p>
            <a:pPr marL="742950" lvl="1" indent="-285750">
              <a:buFontTx/>
              <a:buChar char="-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Jornada no &gt; 8 h de media</a:t>
            </a:r>
          </a:p>
          <a:p>
            <a:pPr marL="742950" lvl="1" indent="-285750">
              <a:buFontTx/>
              <a:buChar char="-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Especial protección de su salud</a:t>
            </a:r>
          </a:p>
        </p:txBody>
      </p:sp>
      <p:sp>
        <p:nvSpPr>
          <p:cNvPr id="20" name="19 Rectángulo"/>
          <p:cNvSpPr/>
          <p:nvPr/>
        </p:nvSpPr>
        <p:spPr>
          <a:xfrm>
            <a:off x="440828" y="922548"/>
            <a:ext cx="819574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b="1" dirty="0">
                <a:solidFill>
                  <a:prstClr val="black"/>
                </a:solidFill>
                <a:sym typeface="Wingdings" panose="05000000000000000000" pitchFamily="2" charset="2"/>
              </a:rPr>
              <a:t>Jornada</a:t>
            </a: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  se pacta en convenio 	</a:t>
            </a:r>
            <a:r>
              <a:rPr lang="es-ES_tradnl" b="1" dirty="0">
                <a:solidFill>
                  <a:prstClr val="black"/>
                </a:solidFill>
                <a:sym typeface="Wingdings" panose="05000000000000000000" pitchFamily="2" charset="2"/>
              </a:rPr>
              <a:t>Horario</a:t>
            </a: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  acuerdo empresa y trabajador</a:t>
            </a:r>
            <a:endParaRPr lang="es-ES_tradnl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90276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32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43" name="1 Título"/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3. Las horas extraordinarias</a:t>
            </a:r>
          </a:p>
        </p:txBody>
      </p:sp>
      <p:pic>
        <p:nvPicPr>
          <p:cNvPr id="44" name="43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49" name="48 Flecha izquierda">
            <a:hlinkClick r:id="rId4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50" name="49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35" name="34 CuadroTexto"/>
          <p:cNvSpPr txBox="1"/>
          <p:nvPr/>
        </p:nvSpPr>
        <p:spPr>
          <a:xfrm>
            <a:off x="1346317" y="1054871"/>
            <a:ext cx="5713305" cy="36933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Son las realizadas por encima de la jornada ordinaria</a:t>
            </a:r>
            <a:endParaRPr lang="es-ES" dirty="0"/>
          </a:p>
        </p:txBody>
      </p:sp>
      <p:sp>
        <p:nvSpPr>
          <p:cNvPr id="37" name="36 Rectángulo redondeado"/>
          <p:cNvSpPr/>
          <p:nvPr/>
        </p:nvSpPr>
        <p:spPr>
          <a:xfrm>
            <a:off x="1169555" y="3789040"/>
            <a:ext cx="1549393" cy="346614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Voluntarias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37 Rectángulo redondeado"/>
          <p:cNvSpPr/>
          <p:nvPr/>
        </p:nvSpPr>
        <p:spPr>
          <a:xfrm>
            <a:off x="5697218" y="3794374"/>
            <a:ext cx="1549393" cy="346614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Obligatorias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" name="38 Rectángulo"/>
          <p:cNvSpPr/>
          <p:nvPr/>
        </p:nvSpPr>
        <p:spPr>
          <a:xfrm>
            <a:off x="573587" y="1772816"/>
            <a:ext cx="7946767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lnSpc>
                <a:spcPct val="150000"/>
              </a:lnSpc>
              <a:buFont typeface="Arial" charset="0"/>
              <a:buChar char="•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El convenio  si se pagan o se compensan por descanso</a:t>
            </a:r>
          </a:p>
          <a:p>
            <a:pPr marL="285750" lvl="0" indent="-285750">
              <a:lnSpc>
                <a:spcPct val="150000"/>
              </a:lnSpc>
              <a:buFont typeface="Arial" charset="0"/>
              <a:buChar char="•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Máx. 80 h/año sin contar las compensadas </a:t>
            </a:r>
          </a:p>
          <a:p>
            <a:pPr marL="285750" lvl="0" indent="-285750">
              <a:lnSpc>
                <a:spcPct val="150000"/>
              </a:lnSpc>
              <a:buFont typeface="Arial" charset="0"/>
              <a:buChar char="•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Prohibido: &lt; 18 años y trabajadores nocturnos, y a tiempo parcial</a:t>
            </a:r>
          </a:p>
        </p:txBody>
      </p:sp>
      <p:sp>
        <p:nvSpPr>
          <p:cNvPr id="40" name="39 Rectángulo"/>
          <p:cNvSpPr/>
          <p:nvPr/>
        </p:nvSpPr>
        <p:spPr>
          <a:xfrm>
            <a:off x="657682" y="4469256"/>
            <a:ext cx="40141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El trabajador acepta voluntariamente</a:t>
            </a:r>
            <a:endParaRPr lang="es-ES_tradnl" b="1" dirty="0">
              <a:solidFill>
                <a:prstClr val="black"/>
              </a:solidFill>
            </a:endParaRPr>
          </a:p>
        </p:txBody>
      </p:sp>
      <p:sp>
        <p:nvSpPr>
          <p:cNvPr id="41" name="40 Rectángulo"/>
          <p:cNvSpPr/>
          <p:nvPr/>
        </p:nvSpPr>
        <p:spPr>
          <a:xfrm>
            <a:off x="5044328" y="4357929"/>
            <a:ext cx="347602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 Se han pactado en convenio</a:t>
            </a:r>
          </a:p>
          <a:p>
            <a:pPr marL="285750" lvl="0" indent="-285750">
              <a:buFont typeface="Wingdings"/>
              <a:buChar char="à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Pacto en cláusulas del contrato</a:t>
            </a:r>
          </a:p>
          <a:p>
            <a:pPr marL="285750" lvl="0" indent="-285750">
              <a:buFont typeface="Wingdings"/>
              <a:buChar char="à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Por fuerza mayor, no máximo</a:t>
            </a:r>
            <a:endParaRPr lang="es-ES_tradnl" dirty="0">
              <a:solidFill>
                <a:prstClr val="black"/>
              </a:solidFill>
            </a:endParaRPr>
          </a:p>
        </p:txBody>
      </p:sp>
      <p:sp>
        <p:nvSpPr>
          <p:cNvPr id="42" name="41 Rectángulo">
            <a:hlinkClick r:id="rId5"/>
          </p:cNvPr>
          <p:cNvSpPr/>
          <p:nvPr/>
        </p:nvSpPr>
        <p:spPr>
          <a:xfrm>
            <a:off x="348476" y="5620476"/>
            <a:ext cx="356982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Amplía 3: </a:t>
            </a:r>
            <a:r>
              <a:rPr lang="es-ES_tradnl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“Busca tu convenio colectivo”</a:t>
            </a:r>
            <a:endParaRPr lang="es-ES_tradnl" sz="1600" b="1" dirty="0">
              <a:solidFill>
                <a:srgbClr val="C00000"/>
              </a:solidFill>
            </a:endParaRPr>
          </a:p>
          <a:p>
            <a:pPr algn="ctr"/>
            <a:endParaRPr lang="es-ES_tradnl" sz="1600" b="1" dirty="0">
              <a:solidFill>
                <a:srgbClr val="C00000"/>
              </a:solidFill>
            </a:endParaRPr>
          </a:p>
        </p:txBody>
      </p:sp>
      <p:pic>
        <p:nvPicPr>
          <p:cNvPr id="63" name="62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195892" y="5795392"/>
            <a:ext cx="287793" cy="361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57550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39 CuadroTexto">
            <a:hlinkClick r:id="rId2" action="ppaction://hlinksldjump"/>
          </p:cNvPr>
          <p:cNvSpPr txBox="1"/>
          <p:nvPr/>
        </p:nvSpPr>
        <p:spPr>
          <a:xfrm>
            <a:off x="3139534" y="6166845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46" name="1 Título"/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4. Reducción y adaptación de jornada</a:t>
            </a:r>
          </a:p>
        </p:txBody>
      </p:sp>
      <p:pic>
        <p:nvPicPr>
          <p:cNvPr id="63" name="62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51" name="50 Flecha izquierda">
            <a:hlinkClick r:id="rId4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54" name="53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9" name="8 Rectángulo">
            <a:hlinkClick r:id="rId5"/>
          </p:cNvPr>
          <p:cNvSpPr/>
          <p:nvPr/>
        </p:nvSpPr>
        <p:spPr>
          <a:xfrm>
            <a:off x="348476" y="5620476"/>
            <a:ext cx="356982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Amplía 4: </a:t>
            </a:r>
            <a:r>
              <a:rPr lang="es-ES_tradnl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“Busca tu convenio colectivo”</a:t>
            </a:r>
            <a:endParaRPr lang="es-ES_tradnl" sz="1600" b="1" dirty="0">
              <a:solidFill>
                <a:srgbClr val="C00000"/>
              </a:solidFill>
            </a:endParaRPr>
          </a:p>
          <a:p>
            <a:pPr algn="ctr"/>
            <a:endParaRPr lang="es-ES_tradnl" sz="1600" b="1" dirty="0">
              <a:solidFill>
                <a:srgbClr val="C00000"/>
              </a:solidFill>
            </a:endParaRPr>
          </a:p>
        </p:txBody>
      </p:sp>
      <p:pic>
        <p:nvPicPr>
          <p:cNvPr id="10" name="9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195892" y="5795392"/>
            <a:ext cx="287793" cy="361618"/>
          </a:xfrm>
          <a:prstGeom prst="rect">
            <a:avLst/>
          </a:prstGeom>
        </p:spPr>
      </p:pic>
      <p:sp>
        <p:nvSpPr>
          <p:cNvPr id="11" name="10 CuadroTexto"/>
          <p:cNvSpPr txBox="1"/>
          <p:nvPr/>
        </p:nvSpPr>
        <p:spPr>
          <a:xfrm>
            <a:off x="449450" y="906301"/>
            <a:ext cx="3107856" cy="40062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s-ES_tradnl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 cuidado de familiares</a:t>
            </a:r>
            <a:endParaRPr lang="es-E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148256" y="1412776"/>
            <a:ext cx="4927800" cy="41167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</a:rPr>
              <a:t>Todos podrán reducir su jornada “diaria” entre ½ y 1/8 por cuidado de familiares:</a:t>
            </a:r>
          </a:p>
          <a:p>
            <a:pPr marL="742950" lvl="1" indent="-285750"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&lt; 12 años</a:t>
            </a:r>
          </a:p>
          <a:p>
            <a:pPr marL="742950" lvl="1" indent="-285750"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Personas con discapacidad </a:t>
            </a:r>
          </a:p>
          <a:p>
            <a:pPr marL="742950" lvl="1" indent="-285750"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Familiares que no  pueden valerse por si mismos</a:t>
            </a:r>
          </a:p>
          <a:p>
            <a:pPr marL="742950" lvl="1" indent="-285750"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&lt;18 años con cáncer u otra enfermedad grave (aquí reducción mínima del 50%, posible subsidio si reducen la jornada ambos)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_tradnl" sz="1600" dirty="0">
                <a:solidFill>
                  <a:prstClr val="black"/>
                </a:solidFill>
              </a:rPr>
              <a:t>Nuevo horario elegido por trabajador, salvo los convenios lo limiten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_tradnl" sz="1600" dirty="0">
                <a:solidFill>
                  <a:prstClr val="black"/>
                </a:solidFill>
              </a:rPr>
              <a:t>Preavisar con antelación 15 días</a:t>
            </a:r>
          </a:p>
        </p:txBody>
      </p:sp>
      <p:sp>
        <p:nvSpPr>
          <p:cNvPr id="14" name="13 CuadroTexto"/>
          <p:cNvSpPr txBox="1"/>
          <p:nvPr/>
        </p:nvSpPr>
        <p:spPr>
          <a:xfrm>
            <a:off x="5518043" y="906436"/>
            <a:ext cx="3302429" cy="40062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s-ES_tradnl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 lactancia de &lt;9 o 12 meses</a:t>
            </a:r>
            <a:endParaRPr lang="es-E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14 Rectángulo"/>
          <p:cNvSpPr/>
          <p:nvPr/>
        </p:nvSpPr>
        <p:spPr>
          <a:xfrm>
            <a:off x="5256899" y="1412776"/>
            <a:ext cx="3887101" cy="41167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</a:rPr>
              <a:t>Ausencia por 1 h/día</a:t>
            </a:r>
          </a:p>
          <a:p>
            <a:pPr marL="285750" lvl="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</a:rPr>
              <a:t>Varias opciones</a:t>
            </a:r>
            <a:r>
              <a:rPr lang="es-ES" sz="1600" dirty="0"/>
              <a:t>: ausencia, división, entrada o salida en media hora….</a:t>
            </a:r>
          </a:p>
          <a:p>
            <a:pPr marL="285750" lvl="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</a:rPr>
              <a:t>Posibilidad de acumular hora de lactancia  en jornada completa (convenio o pacto)</a:t>
            </a:r>
          </a:p>
          <a:p>
            <a:pPr marL="285750" lvl="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</a:rPr>
              <a:t>Desde abril 2019 la pueden pedir ambos (padre y madre)</a:t>
            </a:r>
          </a:p>
          <a:p>
            <a:pPr marL="285750" lvl="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</a:rPr>
              <a:t>Si lo solicitan ambos en la misma duración y régimen, se puede ampliar hasta los 12 meses, y uno de ellos puede pedir una prestación económica</a:t>
            </a:r>
          </a:p>
        </p:txBody>
      </p:sp>
    </p:spTree>
    <p:extLst>
      <p:ext uri="{BB962C8B-B14F-4D97-AF65-F5344CB8AC3E}">
        <p14:creationId xmlns:p14="http://schemas.microsoft.com/office/powerpoint/2010/main" val="32151575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 Título"/>
          <p:cNvSpPr txBox="1">
            <a:spLocks/>
          </p:cNvSpPr>
          <p:nvPr/>
        </p:nvSpPr>
        <p:spPr>
          <a:xfrm>
            <a:off x="37172" y="0"/>
            <a:ext cx="8793644" cy="6926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defPPr>
              <a:defRPr lang="es-ES"/>
            </a:defPPr>
            <a:lvl1pPr>
              <a:spcBef>
                <a:spcPct val="0"/>
              </a:spcBef>
              <a:buNone/>
              <a:defRPr sz="4400" b="1"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dirty="0"/>
              <a:t>4. Reducción de jornada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56355" y="815511"/>
            <a:ext cx="4110466" cy="55289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s-ES_tradnl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 condición víctima violencia de género</a:t>
            </a:r>
            <a:endParaRPr lang="es-E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356355" y="1514835"/>
            <a:ext cx="6359713" cy="22701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</a:rPr>
              <a:t>Reducción jornada y salario proporcional</a:t>
            </a:r>
          </a:p>
          <a:p>
            <a:pPr marL="285750" lvl="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</a:rPr>
              <a:t>Derecho a reordenación y adaptación a un horario flexible</a:t>
            </a:r>
          </a:p>
          <a:p>
            <a:pPr marL="285750" lvl="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</a:rPr>
              <a:t>Condición de víctima de violencia de género: sentencia de condena al agresor, orden de protección del juez, resolución judicial de medidas cautelares, informe del Ministerio Fiscal, informe de los servicios sociales o especializados en violencia de género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333675" y="3883170"/>
            <a:ext cx="6359712" cy="57187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r>
              <a:rPr lang="es-ES_tradnl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 causas económicas, tecnológicas, organizativas o producción</a:t>
            </a:r>
            <a:endParaRPr lang="es-E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12 Rectángulo"/>
          <p:cNvSpPr/>
          <p:nvPr/>
        </p:nvSpPr>
        <p:spPr>
          <a:xfrm>
            <a:off x="333675" y="4486684"/>
            <a:ext cx="635971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</a:rPr>
              <a:t>Reducción jornada y salario entre un 10-70 %</a:t>
            </a:r>
          </a:p>
          <a:p>
            <a:pPr marL="285750" lvl="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</a:rPr>
              <a:t>Cobro del desempleo en la jornada que no realiza</a:t>
            </a:r>
          </a:p>
          <a:p>
            <a:pPr marL="285750" lvl="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</a:rPr>
              <a:t>E.R.E. de reducción de jornada </a:t>
            </a:r>
            <a:r>
              <a:rPr lang="es-ES_tradnl" sz="1600" dirty="0">
                <a:solidFill>
                  <a:prstClr val="black"/>
                </a:solidFill>
                <a:sym typeface="Wingdings" panose="05000000000000000000" pitchFamily="2" charset="2"/>
              </a:rPr>
              <a:t> periodo de consultas de 15 días y comunicación a la Autoridad Laboral.</a:t>
            </a:r>
            <a:endParaRPr lang="es-ES_tradnl" sz="1600" dirty="0">
              <a:solidFill>
                <a:prstClr val="black"/>
              </a:solidFill>
            </a:endParaRPr>
          </a:p>
        </p:txBody>
      </p:sp>
      <p:sp>
        <p:nvSpPr>
          <p:cNvPr id="14" name="13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17" name="16 Flecha izquierda">
            <a:hlinkClick r:id="rId3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pic>
        <p:nvPicPr>
          <p:cNvPr id="18" name="17 Imagen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20" name="19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5" name="8 CuadroTexto">
            <a:extLst>
              <a:ext uri="{FF2B5EF4-FFF2-40B4-BE49-F238E27FC236}">
                <a16:creationId xmlns:a16="http://schemas.microsoft.com/office/drawing/2014/main" id="{B962C01F-0B06-4873-B758-6A23D0F3E63A}"/>
              </a:ext>
            </a:extLst>
          </p:cNvPr>
          <p:cNvSpPr txBox="1"/>
          <p:nvPr/>
        </p:nvSpPr>
        <p:spPr>
          <a:xfrm>
            <a:off x="6948264" y="780183"/>
            <a:ext cx="2022234" cy="55289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s-ES_tradnl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Adaptación de jornada</a:t>
            </a:r>
            <a:endParaRPr lang="es-E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12 Rectángulo">
            <a:extLst>
              <a:ext uri="{FF2B5EF4-FFF2-40B4-BE49-F238E27FC236}">
                <a16:creationId xmlns:a16="http://schemas.microsoft.com/office/drawing/2014/main" id="{6E8920C2-63A0-45AB-851B-4F2F74E15CD9}"/>
              </a:ext>
            </a:extLst>
          </p:cNvPr>
          <p:cNvSpPr/>
          <p:nvPr/>
        </p:nvSpPr>
        <p:spPr>
          <a:xfrm>
            <a:off x="6948264" y="1619814"/>
            <a:ext cx="2022234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</a:rPr>
              <a:t>Los trabajadores con menores de 12 años puede “solicitar” la adaptación de la jornada o el teletrabajo</a:t>
            </a:r>
          </a:p>
          <a:p>
            <a:pPr marL="285750" lvl="0" indent="-285750" algn="just"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</a:rPr>
              <a:t>Se abre una negociación con la empresa que debe contestar en 30 días</a:t>
            </a:r>
          </a:p>
          <a:p>
            <a:pPr marL="285750" lvl="0" indent="-285750" algn="just"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</a:rPr>
              <a:t>Si no hay acuerdo puede acudir al Juzgado de lo Social</a:t>
            </a:r>
          </a:p>
        </p:txBody>
      </p:sp>
    </p:spTree>
    <p:extLst>
      <p:ext uri="{BB962C8B-B14F-4D97-AF65-F5344CB8AC3E}">
        <p14:creationId xmlns:p14="http://schemas.microsoft.com/office/powerpoint/2010/main" val="41229229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 Título"/>
          <p:cNvSpPr txBox="1">
            <a:spLocks/>
          </p:cNvSpPr>
          <p:nvPr/>
        </p:nvSpPr>
        <p:spPr>
          <a:xfrm>
            <a:off x="37172" y="0"/>
            <a:ext cx="8793644" cy="6926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defPPr>
              <a:defRPr lang="es-ES"/>
            </a:defPPr>
            <a:lvl1pPr>
              <a:spcBef>
                <a:spcPct val="0"/>
              </a:spcBef>
              <a:buNone/>
              <a:defRPr sz="4400" b="1"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dirty="0"/>
              <a:t>5. Los permisos retribuidos</a:t>
            </a:r>
          </a:p>
        </p:txBody>
      </p:sp>
      <p:sp>
        <p:nvSpPr>
          <p:cNvPr id="9" name="8 Rectángulo">
            <a:hlinkClick r:id="rId2"/>
          </p:cNvPr>
          <p:cNvSpPr/>
          <p:nvPr/>
        </p:nvSpPr>
        <p:spPr>
          <a:xfrm>
            <a:off x="4367913" y="5631420"/>
            <a:ext cx="356982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Amplía 5: </a:t>
            </a:r>
            <a:r>
              <a:rPr lang="es-ES_tradnl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“Busca tu convenio colectivo”</a:t>
            </a:r>
            <a:endParaRPr lang="es-ES_tradnl" sz="1600" b="1" dirty="0">
              <a:solidFill>
                <a:srgbClr val="C00000"/>
              </a:solidFill>
            </a:endParaRPr>
          </a:p>
        </p:txBody>
      </p:sp>
      <p:pic>
        <p:nvPicPr>
          <p:cNvPr id="10" name="9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4215329" y="5789165"/>
            <a:ext cx="287793" cy="361618"/>
          </a:xfrm>
          <a:prstGeom prst="rect">
            <a:avLst/>
          </a:prstGeom>
        </p:spPr>
      </p:pic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6014846"/>
              </p:ext>
            </p:extLst>
          </p:nvPr>
        </p:nvGraphicFramePr>
        <p:xfrm>
          <a:off x="468909" y="843179"/>
          <a:ext cx="8239306" cy="468884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41196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96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s-ES_tradnl" sz="1800" b="0" kern="1200" dirty="0"/>
                        <a:t>Por</a:t>
                      </a:r>
                      <a:r>
                        <a:rPr lang="es-ES_tradnl" b="0" dirty="0"/>
                        <a:t> matrimonio</a:t>
                      </a:r>
                      <a:endParaRPr lang="es-E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b="0" dirty="0"/>
                        <a:t>15</a:t>
                      </a:r>
                      <a:r>
                        <a:rPr lang="es-ES_tradnl" b="0" baseline="0" dirty="0"/>
                        <a:t> días naturales, comenzando primer día laborable según Tribunal Supremo</a:t>
                      </a:r>
                      <a:endParaRPr lang="es-E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1680">
                <a:tc>
                  <a:txBody>
                    <a:bodyPr/>
                    <a:lstStyle/>
                    <a:p>
                      <a:r>
                        <a:rPr lang="es-ES_tradnl" dirty="0"/>
                        <a:t>Fallecimiento o enfermedad grave</a:t>
                      </a:r>
                      <a:r>
                        <a:rPr lang="es-ES_tradnl" baseline="0" dirty="0"/>
                        <a:t> de un familiar</a:t>
                      </a:r>
                      <a:endParaRPr lang="es-E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2 días o 4 si necesita</a:t>
                      </a:r>
                      <a:r>
                        <a:rPr lang="es-ES_tradnl" baseline="0" dirty="0"/>
                        <a:t> desplazamiento</a:t>
                      </a:r>
                    </a:p>
                    <a:p>
                      <a:pPr algn="ctr"/>
                      <a:r>
                        <a:rPr lang="es-ES_tradnl" baseline="0" dirty="0"/>
                        <a:t>Tribunal Supremo 13-2-18: deben comenzar a contarse el primer día laborable</a:t>
                      </a:r>
                      <a:endParaRPr lang="es-E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/>
                        <a:t>Intervención quirúrgica sin hospitalización</a:t>
                      </a:r>
                      <a:r>
                        <a:rPr lang="es-ES_tradnl" baseline="0" dirty="0"/>
                        <a:t> pero con reposo domiciliario de un familiar</a:t>
                      </a:r>
                      <a:endParaRPr lang="es-E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/>
                        <a:t>Traslado de domicilio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/>
                        <a:t>El día</a:t>
                      </a:r>
                      <a:r>
                        <a:rPr lang="es-ES_tradnl" baseline="0" dirty="0"/>
                        <a:t> del traslado</a:t>
                      </a:r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/>
                        <a:t>Deber inexcusable público o personal</a:t>
                      </a:r>
                      <a:r>
                        <a:rPr lang="es-ES_tradnl" baseline="0" dirty="0"/>
                        <a:t> (juicio, mesa electoral…)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/>
                        <a:t>El tiempo indispensable para su realización</a:t>
                      </a:r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/>
                        <a:t>Preparación al parto / exámenes oficiales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/>
                        <a:t>Tiempo indispensable</a:t>
                      </a:r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/>
                        <a:t>Bebés prematuros o necesitan</a:t>
                      </a:r>
                      <a:r>
                        <a:rPr lang="es-ES_tradnl" baseline="0" dirty="0"/>
                        <a:t> hospitalización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/>
                        <a:t>Reducción de una hora al día retribuida</a:t>
                      </a:r>
                      <a:r>
                        <a:rPr lang="es-ES_tradnl" baseline="0" dirty="0"/>
                        <a:t>, pudiendo añadir dos sin retribución</a:t>
                      </a:r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/>
                        <a:t>Funciones sindicales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/>
                        <a:t>Tiempo</a:t>
                      </a:r>
                      <a:r>
                        <a:rPr lang="es-ES_tradnl" baseline="0" dirty="0"/>
                        <a:t> establecido legalmente</a:t>
                      </a:r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4" name="13 CuadroTexto">
            <a:hlinkClick r:id="rId4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16" name="15 Flecha izquierda">
            <a:hlinkClick r:id="rId5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pic>
        <p:nvPicPr>
          <p:cNvPr id="19" name="18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20" name="19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449673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1653</TotalTime>
  <Words>1202</Words>
  <Application>Microsoft Office PowerPoint</Application>
  <PresentationFormat>Presentación en pantalla (4:3)</PresentationFormat>
  <Paragraphs>162</Paragraphs>
  <Slides>11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6" baseType="lpstr">
      <vt:lpstr>Arial</vt:lpstr>
      <vt:lpstr>Calibri</vt:lpstr>
      <vt:lpstr>Courier New</vt:lpstr>
      <vt:lpstr>Wingdings</vt:lpstr>
      <vt:lpstr>Tema de Office</vt:lpstr>
      <vt:lpstr>Presentación de PowerPoint</vt:lpstr>
      <vt:lpstr>CONTENIDOS</vt:lpstr>
      <vt:lpstr>RECUERDA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TONI</dc:creator>
  <cp:lastModifiedBy>BRUNO  GARCIA GONZALEZ</cp:lastModifiedBy>
  <cp:revision>251</cp:revision>
  <dcterms:created xsi:type="dcterms:W3CDTF">2013-09-12T06:29:10Z</dcterms:created>
  <dcterms:modified xsi:type="dcterms:W3CDTF">2021-09-09T05:24:37Z</dcterms:modified>
</cp:coreProperties>
</file>