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80" r:id="rId1"/>
  </p:sldMasterIdLst>
  <p:notesMasterIdLst>
    <p:notesMasterId r:id="rId21"/>
  </p:notesMasterIdLst>
  <p:sldIdLst>
    <p:sldId id="256" r:id="rId2"/>
    <p:sldId id="257" r:id="rId3"/>
    <p:sldId id="286" r:id="rId4"/>
    <p:sldId id="289" r:id="rId5"/>
    <p:sldId id="290" r:id="rId6"/>
    <p:sldId id="291" r:id="rId7"/>
    <p:sldId id="259" r:id="rId8"/>
    <p:sldId id="284" r:id="rId9"/>
    <p:sldId id="271" r:id="rId10"/>
    <p:sldId id="260" r:id="rId11"/>
    <p:sldId id="285" r:id="rId12"/>
    <p:sldId id="263" r:id="rId13"/>
    <p:sldId id="279" r:id="rId14"/>
    <p:sldId id="274" r:id="rId15"/>
    <p:sldId id="280" r:id="rId16"/>
    <p:sldId id="281" r:id="rId17"/>
    <p:sldId id="275" r:id="rId18"/>
    <p:sldId id="277" r:id="rId19"/>
    <p:sldId id="278"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3FC8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7A05A3-14D9-44A5-B768-02F08550772E}" type="doc">
      <dgm:prSet loTypeId="urn:microsoft.com/office/officeart/2005/8/layout/radial6" loCatId="cycle" qsTypeId="urn:microsoft.com/office/officeart/2005/8/quickstyle/3d3" qsCatId="3D" csTypeId="urn:microsoft.com/office/officeart/2005/8/colors/accent1_2" csCatId="accent1" phldr="1"/>
      <dgm:spPr/>
      <dgm:t>
        <a:bodyPr/>
        <a:lstStyle/>
        <a:p>
          <a:endParaRPr lang="es-ES"/>
        </a:p>
      </dgm:t>
    </dgm:pt>
    <dgm:pt modelId="{ED2B4624-7341-43E5-B4B2-09A70E7847B3}">
      <dgm:prSet phldrT="[Texto]"/>
      <dgm:spPr>
        <a:solidFill>
          <a:schemeClr val="accent3"/>
        </a:solidFill>
        <a:ln w="28575">
          <a:solidFill>
            <a:srgbClr val="00B050"/>
          </a:solidFill>
        </a:ln>
      </dgm:spPr>
      <dgm:t>
        <a:bodyPr/>
        <a:lstStyle/>
        <a:p>
          <a:r>
            <a:rPr lang="es-ES_tradnl" b="1" dirty="0"/>
            <a:t>D.A.F.O.</a:t>
          </a:r>
          <a:endParaRPr lang="es-ES" b="1" dirty="0"/>
        </a:p>
      </dgm:t>
    </dgm:pt>
    <dgm:pt modelId="{B5847ABE-AF46-483D-BCB2-95A0C15A9DB6}" type="parTrans" cxnId="{7150E0E6-08C4-4382-A9AB-091C87EB90E5}">
      <dgm:prSet/>
      <dgm:spPr/>
      <dgm:t>
        <a:bodyPr/>
        <a:lstStyle/>
        <a:p>
          <a:endParaRPr lang="es-ES"/>
        </a:p>
      </dgm:t>
    </dgm:pt>
    <dgm:pt modelId="{8EEDBB42-9CFE-4006-9F30-B7728819F50E}" type="sibTrans" cxnId="{7150E0E6-08C4-4382-A9AB-091C87EB90E5}">
      <dgm:prSet/>
      <dgm:spPr/>
      <dgm:t>
        <a:bodyPr/>
        <a:lstStyle/>
        <a:p>
          <a:endParaRPr lang="es-ES"/>
        </a:p>
      </dgm:t>
    </dgm:pt>
    <dgm:pt modelId="{6F43B42A-71AC-474D-85DD-AE1BDDBD8C68}">
      <dgm:prSet phldrT="[Texto]" custT="1"/>
      <dgm:spPr>
        <a:solidFill>
          <a:schemeClr val="tx2">
            <a:lumMod val="40000"/>
            <a:lumOff val="60000"/>
          </a:schemeClr>
        </a:solidFill>
      </dgm:spPr>
      <dgm:t>
        <a:bodyPr/>
        <a:lstStyle/>
        <a:p>
          <a:r>
            <a:rPr lang="es-ES_tradnl" sz="2000" b="1" dirty="0">
              <a:solidFill>
                <a:schemeClr val="tx2"/>
              </a:solidFill>
            </a:rPr>
            <a:t>Fortalezas</a:t>
          </a:r>
          <a:endParaRPr lang="es-ES" sz="2000" b="1" dirty="0">
            <a:solidFill>
              <a:schemeClr val="tx2"/>
            </a:solidFill>
          </a:endParaRPr>
        </a:p>
      </dgm:t>
    </dgm:pt>
    <dgm:pt modelId="{30EFEDF0-9914-448A-956B-0DAC7DF97A4A}" type="parTrans" cxnId="{23600551-2706-4BB0-8AB3-5F63980DF5FE}">
      <dgm:prSet/>
      <dgm:spPr/>
      <dgm:t>
        <a:bodyPr/>
        <a:lstStyle/>
        <a:p>
          <a:endParaRPr lang="es-ES"/>
        </a:p>
      </dgm:t>
    </dgm:pt>
    <dgm:pt modelId="{BA93C95D-0012-4D1C-959A-C3D690C8C7B3}" type="sibTrans" cxnId="{23600551-2706-4BB0-8AB3-5F63980DF5FE}">
      <dgm:prSet/>
      <dgm:spPr/>
      <dgm:t>
        <a:bodyPr/>
        <a:lstStyle/>
        <a:p>
          <a:endParaRPr lang="es-ES"/>
        </a:p>
      </dgm:t>
    </dgm:pt>
    <dgm:pt modelId="{2B6E8293-BED0-4F3F-8FBA-F6F96FA7E5C6}">
      <dgm:prSet phldrT="[Texto]" custT="1"/>
      <dgm:spPr>
        <a:solidFill>
          <a:schemeClr val="tx2">
            <a:lumMod val="40000"/>
            <a:lumOff val="60000"/>
          </a:schemeClr>
        </a:solidFill>
      </dgm:spPr>
      <dgm:t>
        <a:bodyPr/>
        <a:lstStyle/>
        <a:p>
          <a:r>
            <a:rPr lang="es-ES_tradnl" sz="2000" b="1" dirty="0">
              <a:solidFill>
                <a:schemeClr val="tx2"/>
              </a:solidFill>
            </a:rPr>
            <a:t>Oportunidades </a:t>
          </a:r>
        </a:p>
      </dgm:t>
    </dgm:pt>
    <dgm:pt modelId="{67867E74-FD39-41D3-814F-04575D7A2BF4}" type="parTrans" cxnId="{A6475787-836F-4454-80BD-9C2926A4C24A}">
      <dgm:prSet/>
      <dgm:spPr/>
      <dgm:t>
        <a:bodyPr/>
        <a:lstStyle/>
        <a:p>
          <a:endParaRPr lang="es-ES"/>
        </a:p>
      </dgm:t>
    </dgm:pt>
    <dgm:pt modelId="{395664F9-63A3-41E6-9FE2-2E43622DD4E4}" type="sibTrans" cxnId="{A6475787-836F-4454-80BD-9C2926A4C24A}">
      <dgm:prSet/>
      <dgm:spPr/>
      <dgm:t>
        <a:bodyPr/>
        <a:lstStyle/>
        <a:p>
          <a:endParaRPr lang="es-ES"/>
        </a:p>
      </dgm:t>
    </dgm:pt>
    <dgm:pt modelId="{ED08D634-BC50-477C-BD9D-0C4552AD2BB4}">
      <dgm:prSet phldrT="[Texto]" custT="1"/>
      <dgm:spPr>
        <a:solidFill>
          <a:schemeClr val="tx2">
            <a:lumMod val="40000"/>
            <a:lumOff val="60000"/>
          </a:schemeClr>
        </a:solidFill>
      </dgm:spPr>
      <dgm:t>
        <a:bodyPr/>
        <a:lstStyle/>
        <a:p>
          <a:r>
            <a:rPr lang="es-ES_tradnl" sz="2000" b="1" dirty="0">
              <a:solidFill>
                <a:schemeClr val="tx2"/>
              </a:solidFill>
            </a:rPr>
            <a:t>Amenazas</a:t>
          </a:r>
          <a:endParaRPr lang="es-ES" sz="2000" b="1" dirty="0">
            <a:solidFill>
              <a:schemeClr val="tx2"/>
            </a:solidFill>
          </a:endParaRPr>
        </a:p>
      </dgm:t>
    </dgm:pt>
    <dgm:pt modelId="{FC82DE27-753B-45E7-86A1-2AC6C2601B4F}" type="parTrans" cxnId="{27288744-A2CE-44EA-8A63-1D258249BA43}">
      <dgm:prSet/>
      <dgm:spPr/>
      <dgm:t>
        <a:bodyPr/>
        <a:lstStyle/>
        <a:p>
          <a:endParaRPr lang="es-ES"/>
        </a:p>
      </dgm:t>
    </dgm:pt>
    <dgm:pt modelId="{7B7FC7B1-D33A-447D-B605-5B146965A05F}" type="sibTrans" cxnId="{27288744-A2CE-44EA-8A63-1D258249BA43}">
      <dgm:prSet/>
      <dgm:spPr/>
      <dgm:t>
        <a:bodyPr/>
        <a:lstStyle/>
        <a:p>
          <a:endParaRPr lang="es-ES"/>
        </a:p>
      </dgm:t>
    </dgm:pt>
    <dgm:pt modelId="{A77E5D3E-9064-4B58-8259-2D8B61C6F2FD}">
      <dgm:prSet phldrT="[Texto]" custT="1"/>
      <dgm:spPr>
        <a:solidFill>
          <a:schemeClr val="tx2">
            <a:lumMod val="40000"/>
            <a:lumOff val="60000"/>
          </a:schemeClr>
        </a:solidFill>
      </dgm:spPr>
      <dgm:t>
        <a:bodyPr/>
        <a:lstStyle/>
        <a:p>
          <a:r>
            <a:rPr lang="es-ES_tradnl" sz="2000" b="1" dirty="0">
              <a:solidFill>
                <a:schemeClr val="tx2"/>
              </a:solidFill>
            </a:rPr>
            <a:t>Debilidades</a:t>
          </a:r>
          <a:endParaRPr lang="es-ES" sz="2000" b="1" dirty="0">
            <a:solidFill>
              <a:schemeClr val="tx2"/>
            </a:solidFill>
          </a:endParaRPr>
        </a:p>
      </dgm:t>
    </dgm:pt>
    <dgm:pt modelId="{0C39793F-CA49-4362-A21D-F5C1FDD2203D}" type="parTrans" cxnId="{A9907DBF-B601-49CE-97E8-051C16024280}">
      <dgm:prSet/>
      <dgm:spPr/>
      <dgm:t>
        <a:bodyPr/>
        <a:lstStyle/>
        <a:p>
          <a:endParaRPr lang="es-ES"/>
        </a:p>
      </dgm:t>
    </dgm:pt>
    <dgm:pt modelId="{5E7ED7AA-5B60-48C9-91F9-C94F9F27592E}" type="sibTrans" cxnId="{A9907DBF-B601-49CE-97E8-051C16024280}">
      <dgm:prSet/>
      <dgm:spPr/>
      <dgm:t>
        <a:bodyPr/>
        <a:lstStyle/>
        <a:p>
          <a:endParaRPr lang="es-ES"/>
        </a:p>
      </dgm:t>
    </dgm:pt>
    <dgm:pt modelId="{AEB58E24-1DBE-4A27-A702-91BE0E25D2C0}" type="pres">
      <dgm:prSet presAssocID="{A97A05A3-14D9-44A5-B768-02F08550772E}" presName="Name0" presStyleCnt="0">
        <dgm:presLayoutVars>
          <dgm:chMax val="1"/>
          <dgm:dir/>
          <dgm:animLvl val="ctr"/>
          <dgm:resizeHandles val="exact"/>
        </dgm:presLayoutVars>
      </dgm:prSet>
      <dgm:spPr/>
      <dgm:t>
        <a:bodyPr/>
        <a:lstStyle/>
        <a:p>
          <a:endParaRPr lang="es-ES"/>
        </a:p>
      </dgm:t>
    </dgm:pt>
    <dgm:pt modelId="{4BDEFD1B-0A47-41E2-AD0B-8D3B0A418521}" type="pres">
      <dgm:prSet presAssocID="{ED2B4624-7341-43E5-B4B2-09A70E7847B3}" presName="centerShape" presStyleLbl="node0" presStyleIdx="0" presStyleCnt="1" custScaleX="196447" custScaleY="182014" custLinFactNeighborX="2399" custLinFactNeighborY="1085"/>
      <dgm:spPr/>
      <dgm:t>
        <a:bodyPr/>
        <a:lstStyle/>
        <a:p>
          <a:endParaRPr lang="es-ES"/>
        </a:p>
      </dgm:t>
    </dgm:pt>
    <dgm:pt modelId="{878B6A84-97EE-4EFB-A433-E5A74748C5EF}" type="pres">
      <dgm:prSet presAssocID="{6F43B42A-71AC-474D-85DD-AE1BDDBD8C68}" presName="node" presStyleLbl="node1" presStyleIdx="0" presStyleCnt="4" custScaleX="238758" custScaleY="55777" custRadScaleRad="145353" custRadScaleInc="-218882">
        <dgm:presLayoutVars>
          <dgm:bulletEnabled val="1"/>
        </dgm:presLayoutVars>
      </dgm:prSet>
      <dgm:spPr/>
      <dgm:t>
        <a:bodyPr/>
        <a:lstStyle/>
        <a:p>
          <a:endParaRPr lang="es-ES"/>
        </a:p>
      </dgm:t>
    </dgm:pt>
    <dgm:pt modelId="{6E5FC47A-61A3-47CB-869A-089216CF74E1}" type="pres">
      <dgm:prSet presAssocID="{6F43B42A-71AC-474D-85DD-AE1BDDBD8C68}" presName="dummy" presStyleCnt="0"/>
      <dgm:spPr/>
    </dgm:pt>
    <dgm:pt modelId="{4740D6D8-6AC4-441D-BBD9-A2BCE8117210}" type="pres">
      <dgm:prSet presAssocID="{BA93C95D-0012-4D1C-959A-C3D690C8C7B3}" presName="sibTrans" presStyleLbl="sibTrans2D1" presStyleIdx="0" presStyleCnt="4" custScaleY="50648"/>
      <dgm:spPr/>
      <dgm:t>
        <a:bodyPr/>
        <a:lstStyle/>
        <a:p>
          <a:endParaRPr lang="es-ES"/>
        </a:p>
      </dgm:t>
    </dgm:pt>
    <dgm:pt modelId="{66459D28-CB3E-4E8D-B10B-E341C67F9FC8}" type="pres">
      <dgm:prSet presAssocID="{2B6E8293-BED0-4F3F-8FBA-F6F96FA7E5C6}" presName="node" presStyleLbl="node1" presStyleIdx="1" presStyleCnt="4" custScaleX="291965" custScaleY="64280" custRadScaleRad="157595" custRadScaleInc="-76488">
        <dgm:presLayoutVars>
          <dgm:bulletEnabled val="1"/>
        </dgm:presLayoutVars>
      </dgm:prSet>
      <dgm:spPr/>
      <dgm:t>
        <a:bodyPr/>
        <a:lstStyle/>
        <a:p>
          <a:endParaRPr lang="es-ES"/>
        </a:p>
      </dgm:t>
    </dgm:pt>
    <dgm:pt modelId="{1E578126-0019-4479-A874-4DE23B9F17F1}" type="pres">
      <dgm:prSet presAssocID="{2B6E8293-BED0-4F3F-8FBA-F6F96FA7E5C6}" presName="dummy" presStyleCnt="0"/>
      <dgm:spPr/>
    </dgm:pt>
    <dgm:pt modelId="{86CA87F3-B149-438C-8E42-FBBC613DFE0E}" type="pres">
      <dgm:prSet presAssocID="{395664F9-63A3-41E6-9FE2-2E43622DD4E4}" presName="sibTrans" presStyleLbl="sibTrans2D1" presStyleIdx="1" presStyleCnt="4" custScaleX="88583" custLinFactNeighborX="4660" custLinFactNeighborY="-145"/>
      <dgm:spPr/>
      <dgm:t>
        <a:bodyPr/>
        <a:lstStyle/>
        <a:p>
          <a:endParaRPr lang="es-ES"/>
        </a:p>
      </dgm:t>
    </dgm:pt>
    <dgm:pt modelId="{B8FADCDF-E43F-4D56-9634-DCD371EB9ECE}" type="pres">
      <dgm:prSet presAssocID="{ED08D634-BC50-477C-BD9D-0C4552AD2BB4}" presName="node" presStyleLbl="node1" presStyleIdx="2" presStyleCnt="4" custScaleX="226353" custScaleY="66887" custRadScaleRad="153274" custRadScaleInc="-207898">
        <dgm:presLayoutVars>
          <dgm:bulletEnabled val="1"/>
        </dgm:presLayoutVars>
      </dgm:prSet>
      <dgm:spPr/>
      <dgm:t>
        <a:bodyPr/>
        <a:lstStyle/>
        <a:p>
          <a:endParaRPr lang="es-ES"/>
        </a:p>
      </dgm:t>
    </dgm:pt>
    <dgm:pt modelId="{EB8DC8B6-C0D0-46EC-8EEA-0C2F9DB52959}" type="pres">
      <dgm:prSet presAssocID="{ED08D634-BC50-477C-BD9D-0C4552AD2BB4}" presName="dummy" presStyleCnt="0"/>
      <dgm:spPr/>
    </dgm:pt>
    <dgm:pt modelId="{D5B4959B-61A7-43E2-8E06-FE402D645148}" type="pres">
      <dgm:prSet presAssocID="{7B7FC7B1-D33A-447D-B605-5B146965A05F}" presName="sibTrans" presStyleLbl="sibTrans2D1" presStyleIdx="2" presStyleCnt="4" custScaleY="42659" custLinFactNeighborX="148" custLinFactNeighborY="-1164"/>
      <dgm:spPr/>
      <dgm:t>
        <a:bodyPr/>
        <a:lstStyle/>
        <a:p>
          <a:endParaRPr lang="es-ES"/>
        </a:p>
      </dgm:t>
    </dgm:pt>
    <dgm:pt modelId="{C36A5D61-77E8-4D03-B288-585789913241}" type="pres">
      <dgm:prSet presAssocID="{A77E5D3E-9064-4B58-8259-2D8B61C6F2FD}" presName="node" presStyleLbl="node1" presStyleIdx="3" presStyleCnt="4" custScaleX="233806" custScaleY="73714" custRadScaleRad="141299" custRadScaleInc="-110275">
        <dgm:presLayoutVars>
          <dgm:bulletEnabled val="1"/>
        </dgm:presLayoutVars>
      </dgm:prSet>
      <dgm:spPr/>
      <dgm:t>
        <a:bodyPr/>
        <a:lstStyle/>
        <a:p>
          <a:endParaRPr lang="es-ES"/>
        </a:p>
      </dgm:t>
    </dgm:pt>
    <dgm:pt modelId="{3191AC71-636F-4B78-9424-7CDEA915D80F}" type="pres">
      <dgm:prSet presAssocID="{A77E5D3E-9064-4B58-8259-2D8B61C6F2FD}" presName="dummy" presStyleCnt="0"/>
      <dgm:spPr/>
    </dgm:pt>
    <dgm:pt modelId="{B2BF00B3-7F54-49B0-9985-A7C497DF0A38}" type="pres">
      <dgm:prSet presAssocID="{5E7ED7AA-5B60-48C9-91F9-C94F9F27592E}" presName="sibTrans" presStyleLbl="sibTrans2D1" presStyleIdx="3" presStyleCnt="4" custScaleX="83797" custLinFactNeighborX="-4940" custLinFactNeighborY="278"/>
      <dgm:spPr/>
      <dgm:t>
        <a:bodyPr/>
        <a:lstStyle/>
        <a:p>
          <a:endParaRPr lang="es-ES"/>
        </a:p>
      </dgm:t>
    </dgm:pt>
  </dgm:ptLst>
  <dgm:cxnLst>
    <dgm:cxn modelId="{065C9876-892C-40E3-8BAF-DE60C0D8C938}" type="presOf" srcId="{A97A05A3-14D9-44A5-B768-02F08550772E}" destId="{AEB58E24-1DBE-4A27-A702-91BE0E25D2C0}" srcOrd="0" destOrd="0" presId="urn:microsoft.com/office/officeart/2005/8/layout/radial6"/>
    <dgm:cxn modelId="{27288744-A2CE-44EA-8A63-1D258249BA43}" srcId="{ED2B4624-7341-43E5-B4B2-09A70E7847B3}" destId="{ED08D634-BC50-477C-BD9D-0C4552AD2BB4}" srcOrd="2" destOrd="0" parTransId="{FC82DE27-753B-45E7-86A1-2AC6C2601B4F}" sibTransId="{7B7FC7B1-D33A-447D-B605-5B146965A05F}"/>
    <dgm:cxn modelId="{28F8D0FD-1642-465D-AC6A-CE8D0DE77336}" type="presOf" srcId="{ED08D634-BC50-477C-BD9D-0C4552AD2BB4}" destId="{B8FADCDF-E43F-4D56-9634-DCD371EB9ECE}" srcOrd="0" destOrd="0" presId="urn:microsoft.com/office/officeart/2005/8/layout/radial6"/>
    <dgm:cxn modelId="{6EC57696-6695-4873-8156-A23E53B17C8C}" type="presOf" srcId="{395664F9-63A3-41E6-9FE2-2E43622DD4E4}" destId="{86CA87F3-B149-438C-8E42-FBBC613DFE0E}" srcOrd="0" destOrd="0" presId="urn:microsoft.com/office/officeart/2005/8/layout/radial6"/>
    <dgm:cxn modelId="{7150E0E6-08C4-4382-A9AB-091C87EB90E5}" srcId="{A97A05A3-14D9-44A5-B768-02F08550772E}" destId="{ED2B4624-7341-43E5-B4B2-09A70E7847B3}" srcOrd="0" destOrd="0" parTransId="{B5847ABE-AF46-483D-BCB2-95A0C15A9DB6}" sibTransId="{8EEDBB42-9CFE-4006-9F30-B7728819F50E}"/>
    <dgm:cxn modelId="{BF8D9989-7AE9-401C-8855-C69B9AC49003}" type="presOf" srcId="{5E7ED7AA-5B60-48C9-91F9-C94F9F27592E}" destId="{B2BF00B3-7F54-49B0-9985-A7C497DF0A38}" srcOrd="0" destOrd="0" presId="urn:microsoft.com/office/officeart/2005/8/layout/radial6"/>
    <dgm:cxn modelId="{A9907DBF-B601-49CE-97E8-051C16024280}" srcId="{ED2B4624-7341-43E5-B4B2-09A70E7847B3}" destId="{A77E5D3E-9064-4B58-8259-2D8B61C6F2FD}" srcOrd="3" destOrd="0" parTransId="{0C39793F-CA49-4362-A21D-F5C1FDD2203D}" sibTransId="{5E7ED7AA-5B60-48C9-91F9-C94F9F27592E}"/>
    <dgm:cxn modelId="{CB2AE6DF-3FE0-46C7-882B-AEE3A163F674}" type="presOf" srcId="{7B7FC7B1-D33A-447D-B605-5B146965A05F}" destId="{D5B4959B-61A7-43E2-8E06-FE402D645148}" srcOrd="0" destOrd="0" presId="urn:microsoft.com/office/officeart/2005/8/layout/radial6"/>
    <dgm:cxn modelId="{F02C0E55-631E-417B-8DC1-5CA767132714}" type="presOf" srcId="{A77E5D3E-9064-4B58-8259-2D8B61C6F2FD}" destId="{C36A5D61-77E8-4D03-B288-585789913241}" srcOrd="0" destOrd="0" presId="urn:microsoft.com/office/officeart/2005/8/layout/radial6"/>
    <dgm:cxn modelId="{A6B3DDB8-74AC-40B8-8CC0-6149EC7CD76C}" type="presOf" srcId="{ED2B4624-7341-43E5-B4B2-09A70E7847B3}" destId="{4BDEFD1B-0A47-41E2-AD0B-8D3B0A418521}" srcOrd="0" destOrd="0" presId="urn:microsoft.com/office/officeart/2005/8/layout/radial6"/>
    <dgm:cxn modelId="{44314979-B6A3-4E5C-9B15-BBE747CB4B7D}" type="presOf" srcId="{2B6E8293-BED0-4F3F-8FBA-F6F96FA7E5C6}" destId="{66459D28-CB3E-4E8D-B10B-E341C67F9FC8}" srcOrd="0" destOrd="0" presId="urn:microsoft.com/office/officeart/2005/8/layout/radial6"/>
    <dgm:cxn modelId="{BE319FFA-B793-48DB-8D40-C4A800686C78}" type="presOf" srcId="{BA93C95D-0012-4D1C-959A-C3D690C8C7B3}" destId="{4740D6D8-6AC4-441D-BBD9-A2BCE8117210}" srcOrd="0" destOrd="0" presId="urn:microsoft.com/office/officeart/2005/8/layout/radial6"/>
    <dgm:cxn modelId="{23600551-2706-4BB0-8AB3-5F63980DF5FE}" srcId="{ED2B4624-7341-43E5-B4B2-09A70E7847B3}" destId="{6F43B42A-71AC-474D-85DD-AE1BDDBD8C68}" srcOrd="0" destOrd="0" parTransId="{30EFEDF0-9914-448A-956B-0DAC7DF97A4A}" sibTransId="{BA93C95D-0012-4D1C-959A-C3D690C8C7B3}"/>
    <dgm:cxn modelId="{A6475787-836F-4454-80BD-9C2926A4C24A}" srcId="{ED2B4624-7341-43E5-B4B2-09A70E7847B3}" destId="{2B6E8293-BED0-4F3F-8FBA-F6F96FA7E5C6}" srcOrd="1" destOrd="0" parTransId="{67867E74-FD39-41D3-814F-04575D7A2BF4}" sibTransId="{395664F9-63A3-41E6-9FE2-2E43622DD4E4}"/>
    <dgm:cxn modelId="{9197D319-5020-4141-9B90-A1D122147F8E}" type="presOf" srcId="{6F43B42A-71AC-474D-85DD-AE1BDDBD8C68}" destId="{878B6A84-97EE-4EFB-A433-E5A74748C5EF}" srcOrd="0" destOrd="0" presId="urn:microsoft.com/office/officeart/2005/8/layout/radial6"/>
    <dgm:cxn modelId="{D7BD0A98-928A-442C-A39B-E2C7E7B6C472}" type="presParOf" srcId="{AEB58E24-1DBE-4A27-A702-91BE0E25D2C0}" destId="{4BDEFD1B-0A47-41E2-AD0B-8D3B0A418521}" srcOrd="0" destOrd="0" presId="urn:microsoft.com/office/officeart/2005/8/layout/radial6"/>
    <dgm:cxn modelId="{77B573A2-2F14-4EF4-A672-639B8950B9EF}" type="presParOf" srcId="{AEB58E24-1DBE-4A27-A702-91BE0E25D2C0}" destId="{878B6A84-97EE-4EFB-A433-E5A74748C5EF}" srcOrd="1" destOrd="0" presId="urn:microsoft.com/office/officeart/2005/8/layout/radial6"/>
    <dgm:cxn modelId="{436A3334-08BB-4E47-A52A-623D46515C8D}" type="presParOf" srcId="{AEB58E24-1DBE-4A27-A702-91BE0E25D2C0}" destId="{6E5FC47A-61A3-47CB-869A-089216CF74E1}" srcOrd="2" destOrd="0" presId="urn:microsoft.com/office/officeart/2005/8/layout/radial6"/>
    <dgm:cxn modelId="{166446FE-2410-4350-AA3C-3A80584A23B1}" type="presParOf" srcId="{AEB58E24-1DBE-4A27-A702-91BE0E25D2C0}" destId="{4740D6D8-6AC4-441D-BBD9-A2BCE8117210}" srcOrd="3" destOrd="0" presId="urn:microsoft.com/office/officeart/2005/8/layout/radial6"/>
    <dgm:cxn modelId="{28DD0839-8F24-4A3D-853F-2DEB66CF36A1}" type="presParOf" srcId="{AEB58E24-1DBE-4A27-A702-91BE0E25D2C0}" destId="{66459D28-CB3E-4E8D-B10B-E341C67F9FC8}" srcOrd="4" destOrd="0" presId="urn:microsoft.com/office/officeart/2005/8/layout/radial6"/>
    <dgm:cxn modelId="{813A70F9-08E1-4FBB-95C9-9851CF2FB31D}" type="presParOf" srcId="{AEB58E24-1DBE-4A27-A702-91BE0E25D2C0}" destId="{1E578126-0019-4479-A874-4DE23B9F17F1}" srcOrd="5" destOrd="0" presId="urn:microsoft.com/office/officeart/2005/8/layout/radial6"/>
    <dgm:cxn modelId="{E048B3F6-E7CF-41C9-B073-85FBF613185A}" type="presParOf" srcId="{AEB58E24-1DBE-4A27-A702-91BE0E25D2C0}" destId="{86CA87F3-B149-438C-8E42-FBBC613DFE0E}" srcOrd="6" destOrd="0" presId="urn:microsoft.com/office/officeart/2005/8/layout/radial6"/>
    <dgm:cxn modelId="{765CD685-6C02-4284-85FA-1C8B6901E581}" type="presParOf" srcId="{AEB58E24-1DBE-4A27-A702-91BE0E25D2C0}" destId="{B8FADCDF-E43F-4D56-9634-DCD371EB9ECE}" srcOrd="7" destOrd="0" presId="urn:microsoft.com/office/officeart/2005/8/layout/radial6"/>
    <dgm:cxn modelId="{8FCFD588-D6D8-45DB-932E-237728812846}" type="presParOf" srcId="{AEB58E24-1DBE-4A27-A702-91BE0E25D2C0}" destId="{EB8DC8B6-C0D0-46EC-8EEA-0C2F9DB52959}" srcOrd="8" destOrd="0" presId="urn:microsoft.com/office/officeart/2005/8/layout/radial6"/>
    <dgm:cxn modelId="{982C7B4D-C233-4FB2-9F6B-D70476F8C630}" type="presParOf" srcId="{AEB58E24-1DBE-4A27-A702-91BE0E25D2C0}" destId="{D5B4959B-61A7-43E2-8E06-FE402D645148}" srcOrd="9" destOrd="0" presId="urn:microsoft.com/office/officeart/2005/8/layout/radial6"/>
    <dgm:cxn modelId="{6D4CBD48-91D1-46F5-B633-A49540DC7649}" type="presParOf" srcId="{AEB58E24-1DBE-4A27-A702-91BE0E25D2C0}" destId="{C36A5D61-77E8-4D03-B288-585789913241}" srcOrd="10" destOrd="0" presId="urn:microsoft.com/office/officeart/2005/8/layout/radial6"/>
    <dgm:cxn modelId="{FDF9B498-1724-4648-99C1-CC111823D5C5}" type="presParOf" srcId="{AEB58E24-1DBE-4A27-A702-91BE0E25D2C0}" destId="{3191AC71-636F-4B78-9424-7CDEA915D80F}" srcOrd="11" destOrd="0" presId="urn:microsoft.com/office/officeart/2005/8/layout/radial6"/>
    <dgm:cxn modelId="{6F87B82B-47E0-4558-8E0D-A0C3444997C8}" type="presParOf" srcId="{AEB58E24-1DBE-4A27-A702-91BE0E25D2C0}" destId="{B2BF00B3-7F54-49B0-9985-A7C497DF0A38}" srcOrd="12" destOrd="0" presId="urn:microsoft.com/office/officeart/2005/8/layout/radial6"/>
  </dgm:cxnLst>
  <dgm:bg/>
  <dgm:whole/>
  <dgm:extLst>
    <a:ext uri="{C62137D5-CB1D-491B-B009-E17868A290BF}">
      <dgm14:recolorImg xmlns:dgm14="http://schemas.microsoft.com/office/drawing/2010/diagram" xmlns="" val="1"/>
    </a:ex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063124-B0E8-4C86-B924-8C278451949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ES"/>
        </a:p>
      </dgm:t>
    </dgm:pt>
    <dgm:pt modelId="{99C31067-E078-4466-8CC0-1C151F962DC9}">
      <dgm:prSet phldrT="[Texto]"/>
      <dgm:spPr>
        <a:solidFill>
          <a:srgbClr val="92D050"/>
        </a:solidFill>
      </dgm:spPr>
      <dgm:t>
        <a:bodyPr/>
        <a:lstStyle/>
        <a:p>
          <a:r>
            <a:rPr lang="es-ES_tradnl" b="1" dirty="0"/>
            <a:t>Factores localización</a:t>
          </a:r>
          <a:endParaRPr lang="es-ES" b="1" dirty="0"/>
        </a:p>
      </dgm:t>
    </dgm:pt>
    <dgm:pt modelId="{E091A69B-B1E3-48A2-8465-1FF82A06D188}" type="parTrans" cxnId="{18039B10-6E52-433C-8FD0-DE60C3AD1E82}">
      <dgm:prSet/>
      <dgm:spPr/>
      <dgm:t>
        <a:bodyPr/>
        <a:lstStyle/>
        <a:p>
          <a:endParaRPr lang="es-ES"/>
        </a:p>
      </dgm:t>
    </dgm:pt>
    <dgm:pt modelId="{2138B8BE-D06D-4420-AF77-6B7D193A7CA7}" type="sibTrans" cxnId="{18039B10-6E52-433C-8FD0-DE60C3AD1E82}">
      <dgm:prSet/>
      <dgm:spPr/>
      <dgm:t>
        <a:bodyPr/>
        <a:lstStyle/>
        <a:p>
          <a:endParaRPr lang="es-ES"/>
        </a:p>
      </dgm:t>
    </dgm:pt>
    <dgm:pt modelId="{14019158-7D40-42D0-BDE1-2383E4D22DE5}">
      <dgm:prSet phldrT="[Texto]" custT="1"/>
      <dgm:spPr>
        <a:solidFill>
          <a:schemeClr val="accent1"/>
        </a:solidFill>
      </dgm:spPr>
      <dgm:t>
        <a:bodyPr/>
        <a:lstStyle/>
        <a:p>
          <a:r>
            <a:rPr lang="es-ES_tradnl" sz="1600" b="1" u="sng" dirty="0"/>
            <a:t>Tipo de negocio</a:t>
          </a:r>
          <a:r>
            <a:rPr lang="es-ES_tradnl" sz="1600" b="1" dirty="0"/>
            <a:t>:</a:t>
          </a:r>
        </a:p>
        <a:p>
          <a:r>
            <a:rPr lang="es-ES_tradnl" sz="1600" b="1" dirty="0"/>
            <a:t>* Empresa industrial</a:t>
          </a:r>
        </a:p>
        <a:p>
          <a:r>
            <a:rPr lang="es-ES_tradnl" sz="1600" b="1" dirty="0"/>
            <a:t>* Empresa servicios</a:t>
          </a:r>
        </a:p>
      </dgm:t>
    </dgm:pt>
    <dgm:pt modelId="{927B4098-042D-43ED-8DFE-46E4F49BD68C}" type="parTrans" cxnId="{42910B1F-A037-4C19-A687-4C0496BD2B87}">
      <dgm:prSet/>
      <dgm:spPr/>
      <dgm:t>
        <a:bodyPr/>
        <a:lstStyle/>
        <a:p>
          <a:endParaRPr lang="es-ES"/>
        </a:p>
      </dgm:t>
    </dgm:pt>
    <dgm:pt modelId="{0CC6E3E3-544E-45CE-9457-7DD6125BAEB0}" type="sibTrans" cxnId="{42910B1F-A037-4C19-A687-4C0496BD2B87}">
      <dgm:prSet/>
      <dgm:spPr/>
      <dgm:t>
        <a:bodyPr/>
        <a:lstStyle/>
        <a:p>
          <a:endParaRPr lang="es-ES"/>
        </a:p>
      </dgm:t>
    </dgm:pt>
    <dgm:pt modelId="{2AB830A5-F72F-4C5B-8781-88E2E8637CBF}">
      <dgm:prSet phldrT="[Texto]" custT="1"/>
      <dgm:spPr/>
      <dgm:t>
        <a:bodyPr/>
        <a:lstStyle/>
        <a:p>
          <a:pPr algn="ctr"/>
          <a:r>
            <a:rPr lang="es-ES_tradnl" sz="1600" b="1" u="sng" dirty="0"/>
            <a:t>Costes</a:t>
          </a:r>
        </a:p>
        <a:p>
          <a:pPr algn="l"/>
          <a:r>
            <a:rPr lang="es-ES_tradnl" sz="1600" b="1" dirty="0"/>
            <a:t>* Solar</a:t>
          </a:r>
        </a:p>
        <a:p>
          <a:pPr algn="l"/>
          <a:r>
            <a:rPr lang="es-ES_tradnl" sz="1600" b="1" dirty="0"/>
            <a:t>* Precio alquiler</a:t>
          </a:r>
          <a:endParaRPr lang="es-ES" sz="1600" b="1" dirty="0"/>
        </a:p>
      </dgm:t>
    </dgm:pt>
    <dgm:pt modelId="{74C6897B-4665-4E10-B953-20112ECEA504}" type="parTrans" cxnId="{EBAC616D-4787-49C9-954E-61823D3D003E}">
      <dgm:prSet/>
      <dgm:spPr/>
      <dgm:t>
        <a:bodyPr/>
        <a:lstStyle/>
        <a:p>
          <a:endParaRPr lang="es-ES"/>
        </a:p>
      </dgm:t>
    </dgm:pt>
    <dgm:pt modelId="{5CB2C71F-2A84-47A2-934F-3CA3BE6F072F}" type="sibTrans" cxnId="{EBAC616D-4787-49C9-954E-61823D3D003E}">
      <dgm:prSet/>
      <dgm:spPr/>
      <dgm:t>
        <a:bodyPr/>
        <a:lstStyle/>
        <a:p>
          <a:endParaRPr lang="es-ES"/>
        </a:p>
      </dgm:t>
    </dgm:pt>
    <dgm:pt modelId="{F0F093A0-FE6F-4480-BD92-E577B9C5D5CB}">
      <dgm:prSet phldrT="[Texto]" custT="1"/>
      <dgm:spPr/>
      <dgm:t>
        <a:bodyPr/>
        <a:lstStyle/>
        <a:p>
          <a:r>
            <a:rPr lang="es-ES_tradnl" sz="1600" b="1" u="sng" dirty="0"/>
            <a:t>Demanda</a:t>
          </a:r>
        </a:p>
        <a:p>
          <a:r>
            <a:rPr lang="es-ES_tradnl" sz="1600" b="1" dirty="0"/>
            <a:t>* Zona demanda creciente</a:t>
          </a:r>
        </a:p>
        <a:p>
          <a:r>
            <a:rPr lang="es-ES_tradnl" sz="1600" b="1" dirty="0"/>
            <a:t>* Zona no hay ventas</a:t>
          </a:r>
          <a:endParaRPr lang="es-ES" sz="1600" b="1" dirty="0"/>
        </a:p>
      </dgm:t>
    </dgm:pt>
    <dgm:pt modelId="{F3B8EE25-E0AB-4C0D-B9C1-93C6D0A2C432}" type="parTrans" cxnId="{D54F243A-DB14-40E4-A914-B66541FDF1A8}">
      <dgm:prSet/>
      <dgm:spPr/>
      <dgm:t>
        <a:bodyPr/>
        <a:lstStyle/>
        <a:p>
          <a:endParaRPr lang="es-ES"/>
        </a:p>
      </dgm:t>
    </dgm:pt>
    <dgm:pt modelId="{7671F83B-C7C0-46ED-8A0C-D9B703688F87}" type="sibTrans" cxnId="{D54F243A-DB14-40E4-A914-B66541FDF1A8}">
      <dgm:prSet/>
      <dgm:spPr/>
      <dgm:t>
        <a:bodyPr/>
        <a:lstStyle/>
        <a:p>
          <a:endParaRPr lang="es-ES"/>
        </a:p>
      </dgm:t>
    </dgm:pt>
    <dgm:pt modelId="{0B5A18E8-A202-4E3A-9D66-56B8154C1359}">
      <dgm:prSet phldrT="[Texto]" custT="1"/>
      <dgm:spPr/>
      <dgm:t>
        <a:bodyPr/>
        <a:lstStyle/>
        <a:p>
          <a:r>
            <a:rPr lang="es-ES_tradnl" sz="1600" b="1" u="sng" dirty="0"/>
            <a:t>Competencia</a:t>
          </a:r>
          <a:r>
            <a:rPr lang="es-ES_tradnl" sz="1600" b="1" dirty="0"/>
            <a:t>:</a:t>
          </a:r>
        </a:p>
        <a:p>
          <a:r>
            <a:rPr lang="es-ES_tradnl" sz="1600" b="1" dirty="0"/>
            <a:t>* Muchas empresas</a:t>
          </a:r>
        </a:p>
        <a:p>
          <a:r>
            <a:rPr lang="es-ES_tradnl" sz="1600" b="1" dirty="0"/>
            <a:t>* Pocas empresas</a:t>
          </a:r>
        </a:p>
        <a:p>
          <a:r>
            <a:rPr lang="es-ES_tradnl" sz="1600" b="1" dirty="0"/>
            <a:t>* Ninguna</a:t>
          </a:r>
          <a:endParaRPr lang="es-ES" sz="1600" b="1" dirty="0"/>
        </a:p>
      </dgm:t>
    </dgm:pt>
    <dgm:pt modelId="{1D691498-931E-426C-B17D-B642951FCA81}" type="parTrans" cxnId="{49F5300E-BE23-46E0-BE14-A003DAD6D778}">
      <dgm:prSet/>
      <dgm:spPr/>
      <dgm:t>
        <a:bodyPr/>
        <a:lstStyle/>
        <a:p>
          <a:endParaRPr lang="es-ES"/>
        </a:p>
      </dgm:t>
    </dgm:pt>
    <dgm:pt modelId="{CEB381BF-BB7A-48E8-9133-2F653CE843DA}" type="sibTrans" cxnId="{49F5300E-BE23-46E0-BE14-A003DAD6D778}">
      <dgm:prSet/>
      <dgm:spPr/>
      <dgm:t>
        <a:bodyPr/>
        <a:lstStyle/>
        <a:p>
          <a:endParaRPr lang="es-ES"/>
        </a:p>
      </dgm:t>
    </dgm:pt>
    <dgm:pt modelId="{A9C85AE5-253F-4D2D-8369-146DA18689FE}">
      <dgm:prSet phldrT="[Texto]" custT="1"/>
      <dgm:spPr/>
      <dgm:t>
        <a:bodyPr/>
        <a:lstStyle/>
        <a:p>
          <a:r>
            <a:rPr lang="es-ES_tradnl" sz="1600" b="1" u="sng" dirty="0"/>
            <a:t>Comunicaciones</a:t>
          </a:r>
          <a:r>
            <a:rPr lang="es-ES_tradnl" sz="1600" b="1" dirty="0"/>
            <a:t>:</a:t>
          </a:r>
        </a:p>
        <a:p>
          <a:r>
            <a:rPr lang="es-ES_tradnl" sz="1600" b="1" dirty="0"/>
            <a:t>* Accesibilidad</a:t>
          </a:r>
        </a:p>
        <a:p>
          <a:r>
            <a:rPr lang="es-ES_tradnl" sz="1600" b="1" dirty="0"/>
            <a:t>* Salida por carretera</a:t>
          </a:r>
          <a:endParaRPr lang="es-ES" sz="1600" b="1" dirty="0"/>
        </a:p>
      </dgm:t>
    </dgm:pt>
    <dgm:pt modelId="{5DDB5558-0EF5-44FE-BD44-463B8F2F66D0}" type="parTrans" cxnId="{6F161C4C-46C5-4343-8D29-42875A23947E}">
      <dgm:prSet/>
      <dgm:spPr/>
      <dgm:t>
        <a:bodyPr/>
        <a:lstStyle/>
        <a:p>
          <a:endParaRPr lang="es-ES"/>
        </a:p>
      </dgm:t>
    </dgm:pt>
    <dgm:pt modelId="{762F8014-6BB8-42B7-BF6A-CB599DF626D3}" type="sibTrans" cxnId="{6F161C4C-46C5-4343-8D29-42875A23947E}">
      <dgm:prSet/>
      <dgm:spPr/>
      <dgm:t>
        <a:bodyPr/>
        <a:lstStyle/>
        <a:p>
          <a:endParaRPr lang="es-ES"/>
        </a:p>
      </dgm:t>
    </dgm:pt>
    <dgm:pt modelId="{6883B21F-2BA3-4F33-B15B-70694AA63C33}">
      <dgm:prSet phldrT="[Texto]" custT="1"/>
      <dgm:spPr/>
      <dgm:t>
        <a:bodyPr/>
        <a:lstStyle/>
        <a:p>
          <a:r>
            <a:rPr lang="es-ES_tradnl" sz="1600" b="1" u="sng" dirty="0"/>
            <a:t>Legislación:</a:t>
          </a:r>
          <a:endParaRPr lang="es-ES" sz="1600" b="1" u="sng" dirty="0"/>
        </a:p>
      </dgm:t>
    </dgm:pt>
    <dgm:pt modelId="{64BCD754-8372-4F0B-992C-96835532AD42}" type="parTrans" cxnId="{252734A7-5E79-47CD-8B2D-55C20A795E71}">
      <dgm:prSet/>
      <dgm:spPr/>
      <dgm:t>
        <a:bodyPr/>
        <a:lstStyle/>
        <a:p>
          <a:endParaRPr lang="es-ES"/>
        </a:p>
      </dgm:t>
    </dgm:pt>
    <dgm:pt modelId="{D071D3C0-A8E6-4D63-897F-CF00D5446453}" type="sibTrans" cxnId="{252734A7-5E79-47CD-8B2D-55C20A795E71}">
      <dgm:prSet/>
      <dgm:spPr/>
      <dgm:t>
        <a:bodyPr/>
        <a:lstStyle/>
        <a:p>
          <a:endParaRPr lang="es-ES"/>
        </a:p>
      </dgm:t>
    </dgm:pt>
    <dgm:pt modelId="{5B6ABB74-BB96-48AA-8352-B86C3CDB4D29}">
      <dgm:prSet phldrT="[Texto]" custT="1"/>
      <dgm:spPr/>
      <dgm:t>
        <a:bodyPr/>
        <a:lstStyle/>
        <a:p>
          <a:r>
            <a:rPr lang="es-ES_tradnl" sz="1600" b="1" dirty="0"/>
            <a:t>Zona geográfica</a:t>
          </a:r>
          <a:endParaRPr lang="es-ES" sz="1600" b="1" dirty="0"/>
        </a:p>
      </dgm:t>
    </dgm:pt>
    <dgm:pt modelId="{0C885357-B2C7-4D15-B3E3-52CE9ECA6F53}" type="parTrans" cxnId="{42FA8698-7163-44B9-8D3A-D3C8CA233AC3}">
      <dgm:prSet/>
      <dgm:spPr/>
      <dgm:t>
        <a:bodyPr/>
        <a:lstStyle/>
        <a:p>
          <a:endParaRPr lang="es-ES"/>
        </a:p>
      </dgm:t>
    </dgm:pt>
    <dgm:pt modelId="{7CCE5A6D-2F36-43C9-ACB0-2FF2C71943D2}" type="sibTrans" cxnId="{42FA8698-7163-44B9-8D3A-D3C8CA233AC3}">
      <dgm:prSet/>
      <dgm:spPr/>
      <dgm:t>
        <a:bodyPr/>
        <a:lstStyle/>
        <a:p>
          <a:endParaRPr lang="es-ES"/>
        </a:p>
      </dgm:t>
    </dgm:pt>
    <dgm:pt modelId="{3C82DDE9-AAA7-450D-977D-2F6BD0E21B05}">
      <dgm:prSet phldrT="[Texto]" custT="1"/>
      <dgm:spPr/>
      <dgm:t>
        <a:bodyPr/>
        <a:lstStyle/>
        <a:p>
          <a:r>
            <a:rPr lang="es-ES_tradnl" sz="1600" b="1" dirty="0"/>
            <a:t>Ayudas públicas</a:t>
          </a:r>
          <a:endParaRPr lang="es-ES" sz="1600" b="1" dirty="0"/>
        </a:p>
      </dgm:t>
    </dgm:pt>
    <dgm:pt modelId="{3C52F209-9EC7-4EAD-9B40-2D6826241500}" type="parTrans" cxnId="{B708F90A-D6BD-420E-9CDA-076959D429AA}">
      <dgm:prSet/>
      <dgm:spPr/>
      <dgm:t>
        <a:bodyPr/>
        <a:lstStyle/>
        <a:p>
          <a:endParaRPr lang="es-ES"/>
        </a:p>
      </dgm:t>
    </dgm:pt>
    <dgm:pt modelId="{761E6316-D93F-4E2A-9048-356136264CF3}" type="sibTrans" cxnId="{B708F90A-D6BD-420E-9CDA-076959D429AA}">
      <dgm:prSet/>
      <dgm:spPr/>
      <dgm:t>
        <a:bodyPr/>
        <a:lstStyle/>
        <a:p>
          <a:endParaRPr lang="es-ES"/>
        </a:p>
      </dgm:t>
    </dgm:pt>
    <dgm:pt modelId="{74512DAB-EC3B-4AAE-9938-09719ED0376D}">
      <dgm:prSet phldrT="[Texto]" custT="1"/>
      <dgm:spPr/>
      <dgm:t>
        <a:bodyPr/>
        <a:lstStyle/>
        <a:p>
          <a:r>
            <a:rPr lang="es-ES_tradnl" sz="1600" b="1" u="sng" dirty="0"/>
            <a:t>Recursos humanos</a:t>
          </a:r>
          <a:endParaRPr lang="es-ES" sz="1600" b="1" u="sng" dirty="0"/>
        </a:p>
      </dgm:t>
    </dgm:pt>
    <dgm:pt modelId="{999D3F1C-7409-4C12-90EE-1EC0D10542E5}" type="parTrans" cxnId="{2E0599D6-6046-4579-9620-E9BD8E536582}">
      <dgm:prSet/>
      <dgm:spPr/>
      <dgm:t>
        <a:bodyPr/>
        <a:lstStyle/>
        <a:p>
          <a:endParaRPr lang="es-ES"/>
        </a:p>
      </dgm:t>
    </dgm:pt>
    <dgm:pt modelId="{2C426EE1-BACD-4185-BBAC-A1B205CB7592}" type="sibTrans" cxnId="{2E0599D6-6046-4579-9620-E9BD8E536582}">
      <dgm:prSet/>
      <dgm:spPr/>
      <dgm:t>
        <a:bodyPr/>
        <a:lstStyle/>
        <a:p>
          <a:endParaRPr lang="es-ES"/>
        </a:p>
      </dgm:t>
    </dgm:pt>
    <dgm:pt modelId="{B0F939E6-2335-4ECB-B12E-C97A654DE978}">
      <dgm:prSet phldrT="[Texto]" custT="1"/>
      <dgm:spPr/>
      <dgm:t>
        <a:bodyPr/>
        <a:lstStyle/>
        <a:p>
          <a:r>
            <a:rPr lang="es-ES_tradnl" sz="1600" b="1" dirty="0"/>
            <a:t>Cualificados</a:t>
          </a:r>
          <a:endParaRPr lang="es-ES" sz="1600" b="1" dirty="0"/>
        </a:p>
      </dgm:t>
    </dgm:pt>
    <dgm:pt modelId="{C94807CF-367B-43C2-BF58-D4B9A3D9C1D9}" type="parTrans" cxnId="{F1B53911-B380-4499-B5A4-27DFB6E69EE4}">
      <dgm:prSet/>
      <dgm:spPr/>
      <dgm:t>
        <a:bodyPr/>
        <a:lstStyle/>
        <a:p>
          <a:endParaRPr lang="es-ES"/>
        </a:p>
      </dgm:t>
    </dgm:pt>
    <dgm:pt modelId="{F0816ABD-034A-4CC0-B315-60C52540D27B}" type="sibTrans" cxnId="{F1B53911-B380-4499-B5A4-27DFB6E69EE4}">
      <dgm:prSet/>
      <dgm:spPr/>
      <dgm:t>
        <a:bodyPr/>
        <a:lstStyle/>
        <a:p>
          <a:endParaRPr lang="es-ES"/>
        </a:p>
      </dgm:t>
    </dgm:pt>
    <dgm:pt modelId="{9C7A7D43-A152-40E0-B828-A8D7F34EF758}" type="pres">
      <dgm:prSet presAssocID="{7A063124-B0E8-4C86-B924-8C2784519496}" presName="Name0" presStyleCnt="0">
        <dgm:presLayoutVars>
          <dgm:chMax val="1"/>
          <dgm:dir/>
          <dgm:animLvl val="ctr"/>
          <dgm:resizeHandles val="exact"/>
        </dgm:presLayoutVars>
      </dgm:prSet>
      <dgm:spPr/>
      <dgm:t>
        <a:bodyPr/>
        <a:lstStyle/>
        <a:p>
          <a:endParaRPr lang="es-ES"/>
        </a:p>
      </dgm:t>
    </dgm:pt>
    <dgm:pt modelId="{6BDFE466-FD38-4A19-BF83-A02D9D3088DA}" type="pres">
      <dgm:prSet presAssocID="{99C31067-E078-4466-8CC0-1C151F962DC9}" presName="centerShape" presStyleLbl="node0" presStyleIdx="0" presStyleCnt="1" custScaleX="148814" custScaleY="127993" custLinFactNeighborX="633" custLinFactNeighborY="-1104"/>
      <dgm:spPr/>
      <dgm:t>
        <a:bodyPr/>
        <a:lstStyle/>
        <a:p>
          <a:endParaRPr lang="es-ES"/>
        </a:p>
      </dgm:t>
    </dgm:pt>
    <dgm:pt modelId="{FD5D2952-0298-474E-8E15-AB9CABA13954}" type="pres">
      <dgm:prSet presAssocID="{14019158-7D40-42D0-BDE1-2383E4D22DE5}" presName="node" presStyleLbl="node1" presStyleIdx="0" presStyleCnt="7" custScaleX="240140" custScaleY="157576" custRadScaleRad="108177" custRadScaleInc="19864">
        <dgm:presLayoutVars>
          <dgm:bulletEnabled val="1"/>
        </dgm:presLayoutVars>
      </dgm:prSet>
      <dgm:spPr/>
      <dgm:t>
        <a:bodyPr/>
        <a:lstStyle/>
        <a:p>
          <a:endParaRPr lang="es-ES"/>
        </a:p>
      </dgm:t>
    </dgm:pt>
    <dgm:pt modelId="{E1B60251-F4F0-427F-8228-A75FB4461FDC}" type="pres">
      <dgm:prSet presAssocID="{14019158-7D40-42D0-BDE1-2383E4D22DE5}" presName="dummy" presStyleCnt="0"/>
      <dgm:spPr/>
    </dgm:pt>
    <dgm:pt modelId="{5E5AFB69-2835-42E4-B281-C4061BFF6AAB}" type="pres">
      <dgm:prSet presAssocID="{0CC6E3E3-544E-45CE-9457-7DD6125BAEB0}" presName="sibTrans" presStyleLbl="sibTrans2D1" presStyleIdx="0" presStyleCnt="7"/>
      <dgm:spPr/>
      <dgm:t>
        <a:bodyPr/>
        <a:lstStyle/>
        <a:p>
          <a:endParaRPr lang="es-ES"/>
        </a:p>
      </dgm:t>
    </dgm:pt>
    <dgm:pt modelId="{CEE8792D-0F8E-459D-93EB-C61AEE6E7247}" type="pres">
      <dgm:prSet presAssocID="{2AB830A5-F72F-4C5B-8781-88E2E8637CBF}" presName="node" presStyleLbl="node1" presStyleIdx="1" presStyleCnt="7" custScaleX="218595" custScaleY="128694" custRadScaleRad="156332" custRadScaleInc="57280">
        <dgm:presLayoutVars>
          <dgm:bulletEnabled val="1"/>
        </dgm:presLayoutVars>
      </dgm:prSet>
      <dgm:spPr/>
      <dgm:t>
        <a:bodyPr/>
        <a:lstStyle/>
        <a:p>
          <a:endParaRPr lang="es-ES"/>
        </a:p>
      </dgm:t>
    </dgm:pt>
    <dgm:pt modelId="{16B26FD3-689C-4229-B23B-C255100E702F}" type="pres">
      <dgm:prSet presAssocID="{2AB830A5-F72F-4C5B-8781-88E2E8637CBF}" presName="dummy" presStyleCnt="0"/>
      <dgm:spPr/>
    </dgm:pt>
    <dgm:pt modelId="{15F45BF8-69F6-4A02-B8E1-7F592D0343DB}" type="pres">
      <dgm:prSet presAssocID="{5CB2C71F-2A84-47A2-934F-3CA3BE6F072F}" presName="sibTrans" presStyleLbl="sibTrans2D1" presStyleIdx="1" presStyleCnt="7"/>
      <dgm:spPr/>
      <dgm:t>
        <a:bodyPr/>
        <a:lstStyle/>
        <a:p>
          <a:endParaRPr lang="es-ES"/>
        </a:p>
      </dgm:t>
    </dgm:pt>
    <dgm:pt modelId="{12F0BD44-EBAA-4BBA-9BE9-4FEE9F25D7D6}" type="pres">
      <dgm:prSet presAssocID="{F0F093A0-FE6F-4480-BD92-E577B9C5D5CB}" presName="node" presStyleLbl="node1" presStyleIdx="2" presStyleCnt="7" custScaleX="324203" custScaleY="158039" custRadScaleRad="159704" custRadScaleInc="-57289">
        <dgm:presLayoutVars>
          <dgm:bulletEnabled val="1"/>
        </dgm:presLayoutVars>
      </dgm:prSet>
      <dgm:spPr/>
      <dgm:t>
        <a:bodyPr/>
        <a:lstStyle/>
        <a:p>
          <a:endParaRPr lang="es-ES"/>
        </a:p>
      </dgm:t>
    </dgm:pt>
    <dgm:pt modelId="{4D6B7EB7-E5BF-4D6B-8500-6E75331E10B1}" type="pres">
      <dgm:prSet presAssocID="{F0F093A0-FE6F-4480-BD92-E577B9C5D5CB}" presName="dummy" presStyleCnt="0"/>
      <dgm:spPr/>
    </dgm:pt>
    <dgm:pt modelId="{76C106E9-33B2-42BC-B8B1-1FDFCFB2DC7E}" type="pres">
      <dgm:prSet presAssocID="{7671F83B-C7C0-46ED-8A0C-D9B703688F87}" presName="sibTrans" presStyleLbl="sibTrans2D1" presStyleIdx="2" presStyleCnt="7"/>
      <dgm:spPr/>
      <dgm:t>
        <a:bodyPr/>
        <a:lstStyle/>
        <a:p>
          <a:endParaRPr lang="es-ES"/>
        </a:p>
      </dgm:t>
    </dgm:pt>
    <dgm:pt modelId="{69327B19-3D86-41C4-8981-DC36FD68C4AA}" type="pres">
      <dgm:prSet presAssocID="{0B5A18E8-A202-4E3A-9D66-56B8154C1359}" presName="node" presStyleLbl="node1" presStyleIdx="3" presStyleCnt="7" custScaleX="319857" custScaleY="141185" custRadScaleRad="129857" custRadScaleInc="-40315">
        <dgm:presLayoutVars>
          <dgm:bulletEnabled val="1"/>
        </dgm:presLayoutVars>
      </dgm:prSet>
      <dgm:spPr/>
      <dgm:t>
        <a:bodyPr/>
        <a:lstStyle/>
        <a:p>
          <a:endParaRPr lang="es-ES"/>
        </a:p>
      </dgm:t>
    </dgm:pt>
    <dgm:pt modelId="{DE29EA53-64EF-4469-900B-9236795FB564}" type="pres">
      <dgm:prSet presAssocID="{0B5A18E8-A202-4E3A-9D66-56B8154C1359}" presName="dummy" presStyleCnt="0"/>
      <dgm:spPr/>
    </dgm:pt>
    <dgm:pt modelId="{8D35A721-0DA2-4BD0-A153-E8F1BCE92552}" type="pres">
      <dgm:prSet presAssocID="{CEB381BF-BB7A-48E8-9133-2F653CE843DA}" presName="sibTrans" presStyleLbl="sibTrans2D1" presStyleIdx="3" presStyleCnt="7"/>
      <dgm:spPr/>
      <dgm:t>
        <a:bodyPr/>
        <a:lstStyle/>
        <a:p>
          <a:endParaRPr lang="es-ES"/>
        </a:p>
      </dgm:t>
    </dgm:pt>
    <dgm:pt modelId="{B2FBDFF6-D6A2-442C-8CCE-5D5E4A456FAF}" type="pres">
      <dgm:prSet presAssocID="{A9C85AE5-253F-4D2D-8369-146DA18689FE}" presName="node" presStyleLbl="node1" presStyleIdx="4" presStyleCnt="7" custScaleX="285733" custRadScaleRad="142772" custRadScaleInc="110740">
        <dgm:presLayoutVars>
          <dgm:bulletEnabled val="1"/>
        </dgm:presLayoutVars>
      </dgm:prSet>
      <dgm:spPr/>
      <dgm:t>
        <a:bodyPr/>
        <a:lstStyle/>
        <a:p>
          <a:endParaRPr lang="es-ES"/>
        </a:p>
      </dgm:t>
    </dgm:pt>
    <dgm:pt modelId="{CF60F651-B5C3-4135-8B0C-DBC5E8BAA97A}" type="pres">
      <dgm:prSet presAssocID="{A9C85AE5-253F-4D2D-8369-146DA18689FE}" presName="dummy" presStyleCnt="0"/>
      <dgm:spPr/>
    </dgm:pt>
    <dgm:pt modelId="{2DF2392A-A900-4C9C-BBD8-B4639521C52B}" type="pres">
      <dgm:prSet presAssocID="{762F8014-6BB8-42B7-BF6A-CB599DF626D3}" presName="sibTrans" presStyleLbl="sibTrans2D1" presStyleIdx="4" presStyleCnt="7"/>
      <dgm:spPr/>
      <dgm:t>
        <a:bodyPr/>
        <a:lstStyle/>
        <a:p>
          <a:endParaRPr lang="es-ES"/>
        </a:p>
      </dgm:t>
    </dgm:pt>
    <dgm:pt modelId="{B379A1A8-718A-4FE9-BC87-B3EF8714653B}" type="pres">
      <dgm:prSet presAssocID="{6883B21F-2BA3-4F33-B15B-70694AA63C33}" presName="node" presStyleLbl="node1" presStyleIdx="5" presStyleCnt="7" custScaleX="245839" custScaleY="128648" custRadScaleRad="130063" custRadScaleInc="17400">
        <dgm:presLayoutVars>
          <dgm:bulletEnabled val="1"/>
        </dgm:presLayoutVars>
      </dgm:prSet>
      <dgm:spPr/>
      <dgm:t>
        <a:bodyPr/>
        <a:lstStyle/>
        <a:p>
          <a:endParaRPr lang="es-ES"/>
        </a:p>
      </dgm:t>
    </dgm:pt>
    <dgm:pt modelId="{DCAC368C-50D4-4A03-9106-D8DB98804902}" type="pres">
      <dgm:prSet presAssocID="{6883B21F-2BA3-4F33-B15B-70694AA63C33}" presName="dummy" presStyleCnt="0"/>
      <dgm:spPr/>
    </dgm:pt>
    <dgm:pt modelId="{162A679A-C505-4537-9163-B942DA422D54}" type="pres">
      <dgm:prSet presAssocID="{D071D3C0-A8E6-4D63-897F-CF00D5446453}" presName="sibTrans" presStyleLbl="sibTrans2D1" presStyleIdx="5" presStyleCnt="7"/>
      <dgm:spPr/>
      <dgm:t>
        <a:bodyPr/>
        <a:lstStyle/>
        <a:p>
          <a:endParaRPr lang="es-ES"/>
        </a:p>
      </dgm:t>
    </dgm:pt>
    <dgm:pt modelId="{AD9B3FA0-5FAE-4089-AB93-94279E3E9E8B}" type="pres">
      <dgm:prSet presAssocID="{74512DAB-EC3B-4AAE-9938-09719ED0376D}" presName="node" presStyleLbl="node1" presStyleIdx="6" presStyleCnt="7" custScaleX="256245" custScaleY="120233" custRadScaleRad="140197" custRadScaleInc="-69310">
        <dgm:presLayoutVars>
          <dgm:bulletEnabled val="1"/>
        </dgm:presLayoutVars>
      </dgm:prSet>
      <dgm:spPr/>
      <dgm:t>
        <a:bodyPr/>
        <a:lstStyle/>
        <a:p>
          <a:endParaRPr lang="es-ES"/>
        </a:p>
      </dgm:t>
    </dgm:pt>
    <dgm:pt modelId="{C256D25A-5E0A-49BD-8483-EB67C24FB8A9}" type="pres">
      <dgm:prSet presAssocID="{74512DAB-EC3B-4AAE-9938-09719ED0376D}" presName="dummy" presStyleCnt="0"/>
      <dgm:spPr/>
    </dgm:pt>
    <dgm:pt modelId="{D340888D-BB9C-4EBE-873E-094532DD6C1C}" type="pres">
      <dgm:prSet presAssocID="{2C426EE1-BACD-4185-BBAC-A1B205CB7592}" presName="sibTrans" presStyleLbl="sibTrans2D1" presStyleIdx="6" presStyleCnt="7"/>
      <dgm:spPr/>
      <dgm:t>
        <a:bodyPr/>
        <a:lstStyle/>
        <a:p>
          <a:endParaRPr lang="es-ES"/>
        </a:p>
      </dgm:t>
    </dgm:pt>
  </dgm:ptLst>
  <dgm:cxnLst>
    <dgm:cxn modelId="{F3531F9C-D7C4-46A9-9044-EFF6AE6966B7}" type="presOf" srcId="{F0F093A0-FE6F-4480-BD92-E577B9C5D5CB}" destId="{12F0BD44-EBAA-4BBA-9BE9-4FEE9F25D7D6}" srcOrd="0" destOrd="0" presId="urn:microsoft.com/office/officeart/2005/8/layout/radial6"/>
    <dgm:cxn modelId="{4E65AC2A-D845-4C28-A2EC-B84E38399045}" type="presOf" srcId="{6883B21F-2BA3-4F33-B15B-70694AA63C33}" destId="{B379A1A8-718A-4FE9-BC87-B3EF8714653B}" srcOrd="0" destOrd="0" presId="urn:microsoft.com/office/officeart/2005/8/layout/radial6"/>
    <dgm:cxn modelId="{42FA8698-7163-44B9-8D3A-D3C8CA233AC3}" srcId="{6883B21F-2BA3-4F33-B15B-70694AA63C33}" destId="{5B6ABB74-BB96-48AA-8352-B86C3CDB4D29}" srcOrd="0" destOrd="0" parTransId="{0C885357-B2C7-4D15-B3E3-52CE9ECA6F53}" sibTransId="{7CCE5A6D-2F36-43C9-ACB0-2FF2C71943D2}"/>
    <dgm:cxn modelId="{A661B687-0F64-4D1C-A4BA-C47F21915817}" type="presOf" srcId="{CEB381BF-BB7A-48E8-9133-2F653CE843DA}" destId="{8D35A721-0DA2-4BD0-A153-E8F1BCE92552}" srcOrd="0" destOrd="0" presId="urn:microsoft.com/office/officeart/2005/8/layout/radial6"/>
    <dgm:cxn modelId="{8D867E0F-A56C-4D9A-8D36-93D57CABA476}" type="presOf" srcId="{99C31067-E078-4466-8CC0-1C151F962DC9}" destId="{6BDFE466-FD38-4A19-BF83-A02D9D3088DA}" srcOrd="0" destOrd="0" presId="urn:microsoft.com/office/officeart/2005/8/layout/radial6"/>
    <dgm:cxn modelId="{0559A47E-D6E5-4906-9E7D-5A52B365F692}" type="presOf" srcId="{0CC6E3E3-544E-45CE-9457-7DD6125BAEB0}" destId="{5E5AFB69-2835-42E4-B281-C4061BFF6AAB}" srcOrd="0" destOrd="0" presId="urn:microsoft.com/office/officeart/2005/8/layout/radial6"/>
    <dgm:cxn modelId="{D54F243A-DB14-40E4-A914-B66541FDF1A8}" srcId="{99C31067-E078-4466-8CC0-1C151F962DC9}" destId="{F0F093A0-FE6F-4480-BD92-E577B9C5D5CB}" srcOrd="2" destOrd="0" parTransId="{F3B8EE25-E0AB-4C0D-B9C1-93C6D0A2C432}" sibTransId="{7671F83B-C7C0-46ED-8A0C-D9B703688F87}"/>
    <dgm:cxn modelId="{5F0BE6BF-D6FC-446E-A9D5-BEFB49AE02CC}" type="presOf" srcId="{B0F939E6-2335-4ECB-B12E-C97A654DE978}" destId="{AD9B3FA0-5FAE-4089-AB93-94279E3E9E8B}" srcOrd="0" destOrd="1" presId="urn:microsoft.com/office/officeart/2005/8/layout/radial6"/>
    <dgm:cxn modelId="{EBAC616D-4787-49C9-954E-61823D3D003E}" srcId="{99C31067-E078-4466-8CC0-1C151F962DC9}" destId="{2AB830A5-F72F-4C5B-8781-88E2E8637CBF}" srcOrd="1" destOrd="0" parTransId="{74C6897B-4665-4E10-B953-20112ECEA504}" sibTransId="{5CB2C71F-2A84-47A2-934F-3CA3BE6F072F}"/>
    <dgm:cxn modelId="{F39DDDA3-767A-47EB-9F89-3622A7E37B48}" type="presOf" srcId="{7671F83B-C7C0-46ED-8A0C-D9B703688F87}" destId="{76C106E9-33B2-42BC-B8B1-1FDFCFB2DC7E}" srcOrd="0" destOrd="0" presId="urn:microsoft.com/office/officeart/2005/8/layout/radial6"/>
    <dgm:cxn modelId="{7C721708-A68E-41CF-B0E9-4CC99BBA342A}" type="presOf" srcId="{3C82DDE9-AAA7-450D-977D-2F6BD0E21B05}" destId="{B379A1A8-718A-4FE9-BC87-B3EF8714653B}" srcOrd="0" destOrd="2" presId="urn:microsoft.com/office/officeart/2005/8/layout/radial6"/>
    <dgm:cxn modelId="{B708F90A-D6BD-420E-9CDA-076959D429AA}" srcId="{6883B21F-2BA3-4F33-B15B-70694AA63C33}" destId="{3C82DDE9-AAA7-450D-977D-2F6BD0E21B05}" srcOrd="1" destOrd="0" parTransId="{3C52F209-9EC7-4EAD-9B40-2D6826241500}" sibTransId="{761E6316-D93F-4E2A-9048-356136264CF3}"/>
    <dgm:cxn modelId="{A1FF9D6C-3742-40C2-BC94-5B023432A4C6}" type="presOf" srcId="{762F8014-6BB8-42B7-BF6A-CB599DF626D3}" destId="{2DF2392A-A900-4C9C-BBD8-B4639521C52B}" srcOrd="0" destOrd="0" presId="urn:microsoft.com/office/officeart/2005/8/layout/radial6"/>
    <dgm:cxn modelId="{18039B10-6E52-433C-8FD0-DE60C3AD1E82}" srcId="{7A063124-B0E8-4C86-B924-8C2784519496}" destId="{99C31067-E078-4466-8CC0-1C151F962DC9}" srcOrd="0" destOrd="0" parTransId="{E091A69B-B1E3-48A2-8465-1FF82A06D188}" sibTransId="{2138B8BE-D06D-4420-AF77-6B7D193A7CA7}"/>
    <dgm:cxn modelId="{42910B1F-A037-4C19-A687-4C0496BD2B87}" srcId="{99C31067-E078-4466-8CC0-1C151F962DC9}" destId="{14019158-7D40-42D0-BDE1-2383E4D22DE5}" srcOrd="0" destOrd="0" parTransId="{927B4098-042D-43ED-8DFE-46E4F49BD68C}" sibTransId="{0CC6E3E3-544E-45CE-9457-7DD6125BAEB0}"/>
    <dgm:cxn modelId="{2EB44081-C754-45BA-846B-91E5252DB244}" type="presOf" srcId="{14019158-7D40-42D0-BDE1-2383E4D22DE5}" destId="{FD5D2952-0298-474E-8E15-AB9CABA13954}" srcOrd="0" destOrd="0" presId="urn:microsoft.com/office/officeart/2005/8/layout/radial6"/>
    <dgm:cxn modelId="{F193DC16-19EC-40EC-8B44-DA4112754CE3}" type="presOf" srcId="{7A063124-B0E8-4C86-B924-8C2784519496}" destId="{9C7A7D43-A152-40E0-B828-A8D7F34EF758}" srcOrd="0" destOrd="0" presId="urn:microsoft.com/office/officeart/2005/8/layout/radial6"/>
    <dgm:cxn modelId="{2E0599D6-6046-4579-9620-E9BD8E536582}" srcId="{99C31067-E078-4466-8CC0-1C151F962DC9}" destId="{74512DAB-EC3B-4AAE-9938-09719ED0376D}" srcOrd="6" destOrd="0" parTransId="{999D3F1C-7409-4C12-90EE-1EC0D10542E5}" sibTransId="{2C426EE1-BACD-4185-BBAC-A1B205CB7592}"/>
    <dgm:cxn modelId="{F1B53911-B380-4499-B5A4-27DFB6E69EE4}" srcId="{74512DAB-EC3B-4AAE-9938-09719ED0376D}" destId="{B0F939E6-2335-4ECB-B12E-C97A654DE978}" srcOrd="0" destOrd="0" parTransId="{C94807CF-367B-43C2-BF58-D4B9A3D9C1D9}" sibTransId="{F0816ABD-034A-4CC0-B315-60C52540D27B}"/>
    <dgm:cxn modelId="{73FA283D-1DC6-4E88-B52A-480046BD7AE5}" type="presOf" srcId="{D071D3C0-A8E6-4D63-897F-CF00D5446453}" destId="{162A679A-C505-4537-9163-B942DA422D54}" srcOrd="0" destOrd="0" presId="urn:microsoft.com/office/officeart/2005/8/layout/radial6"/>
    <dgm:cxn modelId="{49855111-3E80-43E1-A731-23B546844E16}" type="presOf" srcId="{74512DAB-EC3B-4AAE-9938-09719ED0376D}" destId="{AD9B3FA0-5FAE-4089-AB93-94279E3E9E8B}" srcOrd="0" destOrd="0" presId="urn:microsoft.com/office/officeart/2005/8/layout/radial6"/>
    <dgm:cxn modelId="{6F161C4C-46C5-4343-8D29-42875A23947E}" srcId="{99C31067-E078-4466-8CC0-1C151F962DC9}" destId="{A9C85AE5-253F-4D2D-8369-146DA18689FE}" srcOrd="4" destOrd="0" parTransId="{5DDB5558-0EF5-44FE-BD44-463B8F2F66D0}" sibTransId="{762F8014-6BB8-42B7-BF6A-CB599DF626D3}"/>
    <dgm:cxn modelId="{2CE7CF19-51FE-4DAC-BF30-134EBFA17D3D}" type="presOf" srcId="{2C426EE1-BACD-4185-BBAC-A1B205CB7592}" destId="{D340888D-BB9C-4EBE-873E-094532DD6C1C}" srcOrd="0" destOrd="0" presId="urn:microsoft.com/office/officeart/2005/8/layout/radial6"/>
    <dgm:cxn modelId="{83B58A0B-2227-40DE-B594-599C2FAE2271}" type="presOf" srcId="{0B5A18E8-A202-4E3A-9D66-56B8154C1359}" destId="{69327B19-3D86-41C4-8981-DC36FD68C4AA}" srcOrd="0" destOrd="0" presId="urn:microsoft.com/office/officeart/2005/8/layout/radial6"/>
    <dgm:cxn modelId="{252734A7-5E79-47CD-8B2D-55C20A795E71}" srcId="{99C31067-E078-4466-8CC0-1C151F962DC9}" destId="{6883B21F-2BA3-4F33-B15B-70694AA63C33}" srcOrd="5" destOrd="0" parTransId="{64BCD754-8372-4F0B-992C-96835532AD42}" sibTransId="{D071D3C0-A8E6-4D63-897F-CF00D5446453}"/>
    <dgm:cxn modelId="{49F5300E-BE23-46E0-BE14-A003DAD6D778}" srcId="{99C31067-E078-4466-8CC0-1C151F962DC9}" destId="{0B5A18E8-A202-4E3A-9D66-56B8154C1359}" srcOrd="3" destOrd="0" parTransId="{1D691498-931E-426C-B17D-B642951FCA81}" sibTransId="{CEB381BF-BB7A-48E8-9133-2F653CE843DA}"/>
    <dgm:cxn modelId="{B3A64446-B314-465E-BF8F-FD219CEAF32B}" type="presOf" srcId="{5B6ABB74-BB96-48AA-8352-B86C3CDB4D29}" destId="{B379A1A8-718A-4FE9-BC87-B3EF8714653B}" srcOrd="0" destOrd="1" presId="urn:microsoft.com/office/officeart/2005/8/layout/radial6"/>
    <dgm:cxn modelId="{3EFA48E1-890C-4D1C-AD52-93DC8281FEE2}" type="presOf" srcId="{5CB2C71F-2A84-47A2-934F-3CA3BE6F072F}" destId="{15F45BF8-69F6-4A02-B8E1-7F592D0343DB}" srcOrd="0" destOrd="0" presId="urn:microsoft.com/office/officeart/2005/8/layout/radial6"/>
    <dgm:cxn modelId="{2FE9C3C3-B207-432A-A905-0BB45B499ABC}" type="presOf" srcId="{A9C85AE5-253F-4D2D-8369-146DA18689FE}" destId="{B2FBDFF6-D6A2-442C-8CCE-5D5E4A456FAF}" srcOrd="0" destOrd="0" presId="urn:microsoft.com/office/officeart/2005/8/layout/radial6"/>
    <dgm:cxn modelId="{DF3F0149-3A98-4353-9B61-BE91DBEB7271}" type="presOf" srcId="{2AB830A5-F72F-4C5B-8781-88E2E8637CBF}" destId="{CEE8792D-0F8E-459D-93EB-C61AEE6E7247}" srcOrd="0" destOrd="0" presId="urn:microsoft.com/office/officeart/2005/8/layout/radial6"/>
    <dgm:cxn modelId="{24A388DE-5F38-4F09-8EDC-DE4EFB9D1144}" type="presParOf" srcId="{9C7A7D43-A152-40E0-B828-A8D7F34EF758}" destId="{6BDFE466-FD38-4A19-BF83-A02D9D3088DA}" srcOrd="0" destOrd="0" presId="urn:microsoft.com/office/officeart/2005/8/layout/radial6"/>
    <dgm:cxn modelId="{2C856032-805D-4F8F-B2FB-0810BC979416}" type="presParOf" srcId="{9C7A7D43-A152-40E0-B828-A8D7F34EF758}" destId="{FD5D2952-0298-474E-8E15-AB9CABA13954}" srcOrd="1" destOrd="0" presId="urn:microsoft.com/office/officeart/2005/8/layout/radial6"/>
    <dgm:cxn modelId="{E6D5A92E-0D9C-4BA8-9E4B-4DB606B7BD36}" type="presParOf" srcId="{9C7A7D43-A152-40E0-B828-A8D7F34EF758}" destId="{E1B60251-F4F0-427F-8228-A75FB4461FDC}" srcOrd="2" destOrd="0" presId="urn:microsoft.com/office/officeart/2005/8/layout/radial6"/>
    <dgm:cxn modelId="{A3F4564B-8831-4257-8C60-F3314C0ED212}" type="presParOf" srcId="{9C7A7D43-A152-40E0-B828-A8D7F34EF758}" destId="{5E5AFB69-2835-42E4-B281-C4061BFF6AAB}" srcOrd="3" destOrd="0" presId="urn:microsoft.com/office/officeart/2005/8/layout/radial6"/>
    <dgm:cxn modelId="{A2CAD01F-79C1-4254-9919-E987CEE6C662}" type="presParOf" srcId="{9C7A7D43-A152-40E0-B828-A8D7F34EF758}" destId="{CEE8792D-0F8E-459D-93EB-C61AEE6E7247}" srcOrd="4" destOrd="0" presId="urn:microsoft.com/office/officeart/2005/8/layout/radial6"/>
    <dgm:cxn modelId="{40A96EA1-4BB3-40D2-9501-3336C7015940}" type="presParOf" srcId="{9C7A7D43-A152-40E0-B828-A8D7F34EF758}" destId="{16B26FD3-689C-4229-B23B-C255100E702F}" srcOrd="5" destOrd="0" presId="urn:microsoft.com/office/officeart/2005/8/layout/radial6"/>
    <dgm:cxn modelId="{13A07CD7-7C76-493B-9FE4-2EB2F2274F9D}" type="presParOf" srcId="{9C7A7D43-A152-40E0-B828-A8D7F34EF758}" destId="{15F45BF8-69F6-4A02-B8E1-7F592D0343DB}" srcOrd="6" destOrd="0" presId="urn:microsoft.com/office/officeart/2005/8/layout/radial6"/>
    <dgm:cxn modelId="{42D5F9E4-AC6C-4D3C-9DA2-834DD3CFBA6B}" type="presParOf" srcId="{9C7A7D43-A152-40E0-B828-A8D7F34EF758}" destId="{12F0BD44-EBAA-4BBA-9BE9-4FEE9F25D7D6}" srcOrd="7" destOrd="0" presId="urn:microsoft.com/office/officeart/2005/8/layout/radial6"/>
    <dgm:cxn modelId="{CA16F02B-8D81-41C2-9937-E6D23C5B97A7}" type="presParOf" srcId="{9C7A7D43-A152-40E0-B828-A8D7F34EF758}" destId="{4D6B7EB7-E5BF-4D6B-8500-6E75331E10B1}" srcOrd="8" destOrd="0" presId="urn:microsoft.com/office/officeart/2005/8/layout/radial6"/>
    <dgm:cxn modelId="{4F0E9BA3-847D-4AEF-A7CE-081476551465}" type="presParOf" srcId="{9C7A7D43-A152-40E0-B828-A8D7F34EF758}" destId="{76C106E9-33B2-42BC-B8B1-1FDFCFB2DC7E}" srcOrd="9" destOrd="0" presId="urn:microsoft.com/office/officeart/2005/8/layout/radial6"/>
    <dgm:cxn modelId="{E67A4ADB-A9CC-48F7-A030-DA4215EB3357}" type="presParOf" srcId="{9C7A7D43-A152-40E0-B828-A8D7F34EF758}" destId="{69327B19-3D86-41C4-8981-DC36FD68C4AA}" srcOrd="10" destOrd="0" presId="urn:microsoft.com/office/officeart/2005/8/layout/radial6"/>
    <dgm:cxn modelId="{F3B4D725-FE13-4563-9C80-57004381BDB4}" type="presParOf" srcId="{9C7A7D43-A152-40E0-B828-A8D7F34EF758}" destId="{DE29EA53-64EF-4469-900B-9236795FB564}" srcOrd="11" destOrd="0" presId="urn:microsoft.com/office/officeart/2005/8/layout/radial6"/>
    <dgm:cxn modelId="{0B66DDBC-D1B5-47C5-ABFA-F8DAB7EC6A98}" type="presParOf" srcId="{9C7A7D43-A152-40E0-B828-A8D7F34EF758}" destId="{8D35A721-0DA2-4BD0-A153-E8F1BCE92552}" srcOrd="12" destOrd="0" presId="urn:microsoft.com/office/officeart/2005/8/layout/radial6"/>
    <dgm:cxn modelId="{5F0DE051-C28C-47BA-8E83-45BD464A70E8}" type="presParOf" srcId="{9C7A7D43-A152-40E0-B828-A8D7F34EF758}" destId="{B2FBDFF6-D6A2-442C-8CCE-5D5E4A456FAF}" srcOrd="13" destOrd="0" presId="urn:microsoft.com/office/officeart/2005/8/layout/radial6"/>
    <dgm:cxn modelId="{3F79FEBB-11CA-4FC1-BAAA-2AD8A16A9DBF}" type="presParOf" srcId="{9C7A7D43-A152-40E0-B828-A8D7F34EF758}" destId="{CF60F651-B5C3-4135-8B0C-DBC5E8BAA97A}" srcOrd="14" destOrd="0" presId="urn:microsoft.com/office/officeart/2005/8/layout/radial6"/>
    <dgm:cxn modelId="{5D804EC4-7F82-49F5-86F7-330B48141889}" type="presParOf" srcId="{9C7A7D43-A152-40E0-B828-A8D7F34EF758}" destId="{2DF2392A-A900-4C9C-BBD8-B4639521C52B}" srcOrd="15" destOrd="0" presId="urn:microsoft.com/office/officeart/2005/8/layout/radial6"/>
    <dgm:cxn modelId="{B5E09D81-4519-4017-B96F-A0FA87124889}" type="presParOf" srcId="{9C7A7D43-A152-40E0-B828-A8D7F34EF758}" destId="{B379A1A8-718A-4FE9-BC87-B3EF8714653B}" srcOrd="16" destOrd="0" presId="urn:microsoft.com/office/officeart/2005/8/layout/radial6"/>
    <dgm:cxn modelId="{DCD92EED-B633-4344-815E-8D3D8B91C220}" type="presParOf" srcId="{9C7A7D43-A152-40E0-B828-A8D7F34EF758}" destId="{DCAC368C-50D4-4A03-9106-D8DB98804902}" srcOrd="17" destOrd="0" presId="urn:microsoft.com/office/officeart/2005/8/layout/radial6"/>
    <dgm:cxn modelId="{E58B23D5-9834-4B90-B085-96D77D34B461}" type="presParOf" srcId="{9C7A7D43-A152-40E0-B828-A8D7F34EF758}" destId="{162A679A-C505-4537-9163-B942DA422D54}" srcOrd="18" destOrd="0" presId="urn:microsoft.com/office/officeart/2005/8/layout/radial6"/>
    <dgm:cxn modelId="{CB55270D-760B-4A28-A8E6-766C63F984BF}" type="presParOf" srcId="{9C7A7D43-A152-40E0-B828-A8D7F34EF758}" destId="{AD9B3FA0-5FAE-4089-AB93-94279E3E9E8B}" srcOrd="19" destOrd="0" presId="urn:microsoft.com/office/officeart/2005/8/layout/radial6"/>
    <dgm:cxn modelId="{330E986F-7E94-4A5A-8B47-A89BA57ECD9E}" type="presParOf" srcId="{9C7A7D43-A152-40E0-B828-A8D7F34EF758}" destId="{C256D25A-5E0A-49BD-8483-EB67C24FB8A9}" srcOrd="20" destOrd="0" presId="urn:microsoft.com/office/officeart/2005/8/layout/radial6"/>
    <dgm:cxn modelId="{19265462-D54B-4F35-9F18-B23B0207A95F}" type="presParOf" srcId="{9C7A7D43-A152-40E0-B828-A8D7F34EF758}" destId="{D340888D-BB9C-4EBE-873E-094532DD6C1C}" srcOrd="21" destOrd="0" presId="urn:microsoft.com/office/officeart/2005/8/layout/radial6"/>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063124-B0E8-4C86-B924-8C278451949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ES"/>
        </a:p>
      </dgm:t>
    </dgm:pt>
    <dgm:pt modelId="{99C31067-E078-4466-8CC0-1C151F962DC9}">
      <dgm:prSet phldrT="[Texto]"/>
      <dgm:spPr>
        <a:solidFill>
          <a:srgbClr val="92D050"/>
        </a:solidFill>
      </dgm:spPr>
      <dgm:t>
        <a:bodyPr/>
        <a:lstStyle/>
        <a:p>
          <a:r>
            <a:rPr lang="es-ES_tradnl" dirty="0"/>
            <a:t>RSC</a:t>
          </a:r>
          <a:endParaRPr lang="es-ES" b="1" dirty="0"/>
        </a:p>
      </dgm:t>
    </dgm:pt>
    <dgm:pt modelId="{E091A69B-B1E3-48A2-8465-1FF82A06D188}" type="parTrans" cxnId="{18039B10-6E52-433C-8FD0-DE60C3AD1E82}">
      <dgm:prSet/>
      <dgm:spPr/>
      <dgm:t>
        <a:bodyPr/>
        <a:lstStyle/>
        <a:p>
          <a:endParaRPr lang="es-ES"/>
        </a:p>
      </dgm:t>
    </dgm:pt>
    <dgm:pt modelId="{2138B8BE-D06D-4420-AF77-6B7D193A7CA7}" type="sibTrans" cxnId="{18039B10-6E52-433C-8FD0-DE60C3AD1E82}">
      <dgm:prSet/>
      <dgm:spPr/>
      <dgm:t>
        <a:bodyPr/>
        <a:lstStyle/>
        <a:p>
          <a:endParaRPr lang="es-ES"/>
        </a:p>
      </dgm:t>
    </dgm:pt>
    <dgm:pt modelId="{14019158-7D40-42D0-BDE1-2383E4D22DE5}">
      <dgm:prSet phldrT="[Texto]"/>
      <dgm:spPr>
        <a:solidFill>
          <a:schemeClr val="accent1"/>
        </a:solidFill>
      </dgm:spPr>
      <dgm:t>
        <a:bodyPr/>
        <a:lstStyle/>
        <a:p>
          <a:r>
            <a:rPr lang="es-ES_tradnl" b="1" dirty="0"/>
            <a:t>Empresa ética y transparente</a:t>
          </a:r>
          <a:endParaRPr lang="es-ES" b="1" dirty="0"/>
        </a:p>
      </dgm:t>
    </dgm:pt>
    <dgm:pt modelId="{927B4098-042D-43ED-8DFE-46E4F49BD68C}" type="parTrans" cxnId="{42910B1F-A037-4C19-A687-4C0496BD2B87}">
      <dgm:prSet/>
      <dgm:spPr/>
      <dgm:t>
        <a:bodyPr/>
        <a:lstStyle/>
        <a:p>
          <a:endParaRPr lang="es-ES"/>
        </a:p>
      </dgm:t>
    </dgm:pt>
    <dgm:pt modelId="{0CC6E3E3-544E-45CE-9457-7DD6125BAEB0}" type="sibTrans" cxnId="{42910B1F-A037-4C19-A687-4C0496BD2B87}">
      <dgm:prSet/>
      <dgm:spPr/>
      <dgm:t>
        <a:bodyPr/>
        <a:lstStyle/>
        <a:p>
          <a:endParaRPr lang="es-ES"/>
        </a:p>
      </dgm:t>
    </dgm:pt>
    <dgm:pt modelId="{2AB830A5-F72F-4C5B-8781-88E2E8637CBF}">
      <dgm:prSet phldrT="[Texto]"/>
      <dgm:spPr/>
      <dgm:t>
        <a:bodyPr/>
        <a:lstStyle/>
        <a:p>
          <a:r>
            <a:rPr lang="es-ES_tradnl" b="1" dirty="0"/>
            <a:t>Objetivos impulsan desarrollo sostenible</a:t>
          </a:r>
          <a:endParaRPr lang="es-ES" b="1" dirty="0"/>
        </a:p>
      </dgm:t>
    </dgm:pt>
    <dgm:pt modelId="{74C6897B-4665-4E10-B953-20112ECEA504}" type="parTrans" cxnId="{EBAC616D-4787-49C9-954E-61823D3D003E}">
      <dgm:prSet/>
      <dgm:spPr/>
      <dgm:t>
        <a:bodyPr/>
        <a:lstStyle/>
        <a:p>
          <a:endParaRPr lang="es-ES"/>
        </a:p>
      </dgm:t>
    </dgm:pt>
    <dgm:pt modelId="{5CB2C71F-2A84-47A2-934F-3CA3BE6F072F}" type="sibTrans" cxnId="{EBAC616D-4787-49C9-954E-61823D3D003E}">
      <dgm:prSet/>
      <dgm:spPr/>
      <dgm:t>
        <a:bodyPr/>
        <a:lstStyle/>
        <a:p>
          <a:endParaRPr lang="es-ES"/>
        </a:p>
      </dgm:t>
    </dgm:pt>
    <dgm:pt modelId="{F0F093A0-FE6F-4480-BD92-E577B9C5D5CB}">
      <dgm:prSet phldrT="[Texto]"/>
      <dgm:spPr/>
      <dgm:t>
        <a:bodyPr/>
        <a:lstStyle/>
        <a:p>
          <a:r>
            <a:rPr lang="es-ES_tradnl" b="1" dirty="0"/>
            <a:t>Recursos ambientales y culturales</a:t>
          </a:r>
          <a:endParaRPr lang="es-ES" b="1" dirty="0"/>
        </a:p>
      </dgm:t>
    </dgm:pt>
    <dgm:pt modelId="{F3B8EE25-E0AB-4C0D-B9C1-93C6D0A2C432}" type="parTrans" cxnId="{D54F243A-DB14-40E4-A914-B66541FDF1A8}">
      <dgm:prSet/>
      <dgm:spPr/>
      <dgm:t>
        <a:bodyPr/>
        <a:lstStyle/>
        <a:p>
          <a:endParaRPr lang="es-ES"/>
        </a:p>
      </dgm:t>
    </dgm:pt>
    <dgm:pt modelId="{7671F83B-C7C0-46ED-8A0C-D9B703688F87}" type="sibTrans" cxnId="{D54F243A-DB14-40E4-A914-B66541FDF1A8}">
      <dgm:prSet/>
      <dgm:spPr/>
      <dgm:t>
        <a:bodyPr/>
        <a:lstStyle/>
        <a:p>
          <a:endParaRPr lang="es-ES"/>
        </a:p>
      </dgm:t>
    </dgm:pt>
    <dgm:pt modelId="{0B5A18E8-A202-4E3A-9D66-56B8154C1359}">
      <dgm:prSet phldrT="[Texto]"/>
      <dgm:spPr/>
      <dgm:t>
        <a:bodyPr/>
        <a:lstStyle/>
        <a:p>
          <a:r>
            <a:rPr lang="es-ES_tradnl" b="1" dirty="0"/>
            <a:t>Reducir la desigualdades sociales</a:t>
          </a:r>
          <a:endParaRPr lang="es-ES" b="1" dirty="0"/>
        </a:p>
      </dgm:t>
    </dgm:pt>
    <dgm:pt modelId="{1D691498-931E-426C-B17D-B642951FCA81}" type="parTrans" cxnId="{49F5300E-BE23-46E0-BE14-A003DAD6D778}">
      <dgm:prSet/>
      <dgm:spPr/>
      <dgm:t>
        <a:bodyPr/>
        <a:lstStyle/>
        <a:p>
          <a:endParaRPr lang="es-ES"/>
        </a:p>
      </dgm:t>
    </dgm:pt>
    <dgm:pt modelId="{CEB381BF-BB7A-48E8-9133-2F653CE843DA}" type="sibTrans" cxnId="{49F5300E-BE23-46E0-BE14-A003DAD6D778}">
      <dgm:prSet/>
      <dgm:spPr/>
      <dgm:t>
        <a:bodyPr/>
        <a:lstStyle/>
        <a:p>
          <a:endParaRPr lang="es-ES"/>
        </a:p>
      </dgm:t>
    </dgm:pt>
    <dgm:pt modelId="{9C7A7D43-A152-40E0-B828-A8D7F34EF758}" type="pres">
      <dgm:prSet presAssocID="{7A063124-B0E8-4C86-B924-8C2784519496}" presName="Name0" presStyleCnt="0">
        <dgm:presLayoutVars>
          <dgm:chMax val="1"/>
          <dgm:dir/>
          <dgm:animLvl val="ctr"/>
          <dgm:resizeHandles val="exact"/>
        </dgm:presLayoutVars>
      </dgm:prSet>
      <dgm:spPr/>
      <dgm:t>
        <a:bodyPr/>
        <a:lstStyle/>
        <a:p>
          <a:endParaRPr lang="es-ES"/>
        </a:p>
      </dgm:t>
    </dgm:pt>
    <dgm:pt modelId="{6BDFE466-FD38-4A19-BF83-A02D9D3088DA}" type="pres">
      <dgm:prSet presAssocID="{99C31067-E078-4466-8CC0-1C151F962DC9}" presName="centerShape" presStyleLbl="node0" presStyleIdx="0" presStyleCnt="1" custScaleX="168157" custScaleY="157993" custLinFactNeighborX="3104" custLinFactNeighborY="-5249"/>
      <dgm:spPr/>
      <dgm:t>
        <a:bodyPr/>
        <a:lstStyle/>
        <a:p>
          <a:endParaRPr lang="es-ES"/>
        </a:p>
      </dgm:t>
    </dgm:pt>
    <dgm:pt modelId="{FD5D2952-0298-474E-8E15-AB9CABA13954}" type="pres">
      <dgm:prSet presAssocID="{14019158-7D40-42D0-BDE1-2383E4D22DE5}" presName="node" presStyleLbl="node1" presStyleIdx="0" presStyleCnt="4" custScaleX="218595" custScaleY="128694" custRadScaleRad="102350" custRadScaleInc="21828">
        <dgm:presLayoutVars>
          <dgm:bulletEnabled val="1"/>
        </dgm:presLayoutVars>
      </dgm:prSet>
      <dgm:spPr/>
      <dgm:t>
        <a:bodyPr/>
        <a:lstStyle/>
        <a:p>
          <a:endParaRPr lang="es-ES"/>
        </a:p>
      </dgm:t>
    </dgm:pt>
    <dgm:pt modelId="{E1B60251-F4F0-427F-8228-A75FB4461FDC}" type="pres">
      <dgm:prSet presAssocID="{14019158-7D40-42D0-BDE1-2383E4D22DE5}" presName="dummy" presStyleCnt="0"/>
      <dgm:spPr/>
    </dgm:pt>
    <dgm:pt modelId="{5E5AFB69-2835-42E4-B281-C4061BFF6AAB}" type="pres">
      <dgm:prSet presAssocID="{0CC6E3E3-544E-45CE-9457-7DD6125BAEB0}" presName="sibTrans" presStyleLbl="sibTrans2D1" presStyleIdx="0" presStyleCnt="4"/>
      <dgm:spPr/>
      <dgm:t>
        <a:bodyPr/>
        <a:lstStyle/>
        <a:p>
          <a:endParaRPr lang="es-ES"/>
        </a:p>
      </dgm:t>
    </dgm:pt>
    <dgm:pt modelId="{CEE8792D-0F8E-459D-93EB-C61AEE6E7247}" type="pres">
      <dgm:prSet presAssocID="{2AB830A5-F72F-4C5B-8781-88E2E8637CBF}" presName="node" presStyleLbl="node1" presStyleIdx="1" presStyleCnt="4" custScaleX="218595" custScaleY="128694" custRadScaleRad="130086" custRadScaleInc="5396">
        <dgm:presLayoutVars>
          <dgm:bulletEnabled val="1"/>
        </dgm:presLayoutVars>
      </dgm:prSet>
      <dgm:spPr/>
      <dgm:t>
        <a:bodyPr/>
        <a:lstStyle/>
        <a:p>
          <a:endParaRPr lang="es-ES"/>
        </a:p>
      </dgm:t>
    </dgm:pt>
    <dgm:pt modelId="{16B26FD3-689C-4229-B23B-C255100E702F}" type="pres">
      <dgm:prSet presAssocID="{2AB830A5-F72F-4C5B-8781-88E2E8637CBF}" presName="dummy" presStyleCnt="0"/>
      <dgm:spPr/>
    </dgm:pt>
    <dgm:pt modelId="{15F45BF8-69F6-4A02-B8E1-7F592D0343DB}" type="pres">
      <dgm:prSet presAssocID="{5CB2C71F-2A84-47A2-934F-3CA3BE6F072F}" presName="sibTrans" presStyleLbl="sibTrans2D1" presStyleIdx="1" presStyleCnt="4"/>
      <dgm:spPr/>
      <dgm:t>
        <a:bodyPr/>
        <a:lstStyle/>
        <a:p>
          <a:endParaRPr lang="es-ES"/>
        </a:p>
      </dgm:t>
    </dgm:pt>
    <dgm:pt modelId="{12F0BD44-EBAA-4BBA-9BE9-4FEE9F25D7D6}" type="pres">
      <dgm:prSet presAssocID="{F0F093A0-FE6F-4480-BD92-E577B9C5D5CB}" presName="node" presStyleLbl="node1" presStyleIdx="2" presStyleCnt="4" custScaleX="218595" custScaleY="128694" custRadScaleRad="89462" custRadScaleInc="-26413">
        <dgm:presLayoutVars>
          <dgm:bulletEnabled val="1"/>
        </dgm:presLayoutVars>
      </dgm:prSet>
      <dgm:spPr/>
      <dgm:t>
        <a:bodyPr/>
        <a:lstStyle/>
        <a:p>
          <a:endParaRPr lang="es-ES"/>
        </a:p>
      </dgm:t>
    </dgm:pt>
    <dgm:pt modelId="{4D6B7EB7-E5BF-4D6B-8500-6E75331E10B1}" type="pres">
      <dgm:prSet presAssocID="{F0F093A0-FE6F-4480-BD92-E577B9C5D5CB}" presName="dummy" presStyleCnt="0"/>
      <dgm:spPr/>
    </dgm:pt>
    <dgm:pt modelId="{76C106E9-33B2-42BC-B8B1-1FDFCFB2DC7E}" type="pres">
      <dgm:prSet presAssocID="{7671F83B-C7C0-46ED-8A0C-D9B703688F87}" presName="sibTrans" presStyleLbl="sibTrans2D1" presStyleIdx="2" presStyleCnt="4"/>
      <dgm:spPr/>
      <dgm:t>
        <a:bodyPr/>
        <a:lstStyle/>
        <a:p>
          <a:endParaRPr lang="es-ES"/>
        </a:p>
      </dgm:t>
    </dgm:pt>
    <dgm:pt modelId="{69327B19-3D86-41C4-8981-DC36FD68C4AA}" type="pres">
      <dgm:prSet presAssocID="{0B5A18E8-A202-4E3A-9D66-56B8154C1359}" presName="node" presStyleLbl="node1" presStyleIdx="3" presStyleCnt="4" custScaleX="218595" custScaleY="128694" custRadScaleRad="122550" custRadScaleInc="-5759">
        <dgm:presLayoutVars>
          <dgm:bulletEnabled val="1"/>
        </dgm:presLayoutVars>
      </dgm:prSet>
      <dgm:spPr/>
      <dgm:t>
        <a:bodyPr/>
        <a:lstStyle/>
        <a:p>
          <a:endParaRPr lang="es-ES"/>
        </a:p>
      </dgm:t>
    </dgm:pt>
    <dgm:pt modelId="{DE29EA53-64EF-4469-900B-9236795FB564}" type="pres">
      <dgm:prSet presAssocID="{0B5A18E8-A202-4E3A-9D66-56B8154C1359}" presName="dummy" presStyleCnt="0"/>
      <dgm:spPr/>
    </dgm:pt>
    <dgm:pt modelId="{8D35A721-0DA2-4BD0-A153-E8F1BCE92552}" type="pres">
      <dgm:prSet presAssocID="{CEB381BF-BB7A-48E8-9133-2F653CE843DA}" presName="sibTrans" presStyleLbl="sibTrans2D1" presStyleIdx="3" presStyleCnt="4"/>
      <dgm:spPr/>
      <dgm:t>
        <a:bodyPr/>
        <a:lstStyle/>
        <a:p>
          <a:endParaRPr lang="es-ES"/>
        </a:p>
      </dgm:t>
    </dgm:pt>
  </dgm:ptLst>
  <dgm:cxnLst>
    <dgm:cxn modelId="{D54F243A-DB14-40E4-A914-B66541FDF1A8}" srcId="{99C31067-E078-4466-8CC0-1C151F962DC9}" destId="{F0F093A0-FE6F-4480-BD92-E577B9C5D5CB}" srcOrd="2" destOrd="0" parTransId="{F3B8EE25-E0AB-4C0D-B9C1-93C6D0A2C432}" sibTransId="{7671F83B-C7C0-46ED-8A0C-D9B703688F87}"/>
    <dgm:cxn modelId="{3EFA48E1-890C-4D1C-AD52-93DC8281FEE2}" type="presOf" srcId="{5CB2C71F-2A84-47A2-934F-3CA3BE6F072F}" destId="{15F45BF8-69F6-4A02-B8E1-7F592D0343DB}" srcOrd="0" destOrd="0" presId="urn:microsoft.com/office/officeart/2005/8/layout/radial6"/>
    <dgm:cxn modelId="{A661B687-0F64-4D1C-A4BA-C47F21915817}" type="presOf" srcId="{CEB381BF-BB7A-48E8-9133-2F653CE843DA}" destId="{8D35A721-0DA2-4BD0-A153-E8F1BCE92552}" srcOrd="0" destOrd="0" presId="urn:microsoft.com/office/officeart/2005/8/layout/radial6"/>
    <dgm:cxn modelId="{49F5300E-BE23-46E0-BE14-A003DAD6D778}" srcId="{99C31067-E078-4466-8CC0-1C151F962DC9}" destId="{0B5A18E8-A202-4E3A-9D66-56B8154C1359}" srcOrd="3" destOrd="0" parTransId="{1D691498-931E-426C-B17D-B642951FCA81}" sibTransId="{CEB381BF-BB7A-48E8-9133-2F653CE843DA}"/>
    <dgm:cxn modelId="{0559A47E-D6E5-4906-9E7D-5A52B365F692}" type="presOf" srcId="{0CC6E3E3-544E-45CE-9457-7DD6125BAEB0}" destId="{5E5AFB69-2835-42E4-B281-C4061BFF6AAB}" srcOrd="0" destOrd="0" presId="urn:microsoft.com/office/officeart/2005/8/layout/radial6"/>
    <dgm:cxn modelId="{83B58A0B-2227-40DE-B594-599C2FAE2271}" type="presOf" srcId="{0B5A18E8-A202-4E3A-9D66-56B8154C1359}" destId="{69327B19-3D86-41C4-8981-DC36FD68C4AA}" srcOrd="0" destOrd="0" presId="urn:microsoft.com/office/officeart/2005/8/layout/radial6"/>
    <dgm:cxn modelId="{EBAC616D-4787-49C9-954E-61823D3D003E}" srcId="{99C31067-E078-4466-8CC0-1C151F962DC9}" destId="{2AB830A5-F72F-4C5B-8781-88E2E8637CBF}" srcOrd="1" destOrd="0" parTransId="{74C6897B-4665-4E10-B953-20112ECEA504}" sibTransId="{5CB2C71F-2A84-47A2-934F-3CA3BE6F072F}"/>
    <dgm:cxn modelId="{F3531F9C-D7C4-46A9-9044-EFF6AE6966B7}" type="presOf" srcId="{F0F093A0-FE6F-4480-BD92-E577B9C5D5CB}" destId="{12F0BD44-EBAA-4BBA-9BE9-4FEE9F25D7D6}" srcOrd="0" destOrd="0" presId="urn:microsoft.com/office/officeart/2005/8/layout/radial6"/>
    <dgm:cxn modelId="{F39DDDA3-767A-47EB-9F89-3622A7E37B48}" type="presOf" srcId="{7671F83B-C7C0-46ED-8A0C-D9B703688F87}" destId="{76C106E9-33B2-42BC-B8B1-1FDFCFB2DC7E}" srcOrd="0" destOrd="0" presId="urn:microsoft.com/office/officeart/2005/8/layout/radial6"/>
    <dgm:cxn modelId="{DF3F0149-3A98-4353-9B61-BE91DBEB7271}" type="presOf" srcId="{2AB830A5-F72F-4C5B-8781-88E2E8637CBF}" destId="{CEE8792D-0F8E-459D-93EB-C61AEE6E7247}" srcOrd="0" destOrd="0" presId="urn:microsoft.com/office/officeart/2005/8/layout/radial6"/>
    <dgm:cxn modelId="{2EB44081-C754-45BA-846B-91E5252DB244}" type="presOf" srcId="{14019158-7D40-42D0-BDE1-2383E4D22DE5}" destId="{FD5D2952-0298-474E-8E15-AB9CABA13954}" srcOrd="0" destOrd="0" presId="urn:microsoft.com/office/officeart/2005/8/layout/radial6"/>
    <dgm:cxn modelId="{F193DC16-19EC-40EC-8B44-DA4112754CE3}" type="presOf" srcId="{7A063124-B0E8-4C86-B924-8C2784519496}" destId="{9C7A7D43-A152-40E0-B828-A8D7F34EF758}" srcOrd="0" destOrd="0" presId="urn:microsoft.com/office/officeart/2005/8/layout/radial6"/>
    <dgm:cxn modelId="{42910B1F-A037-4C19-A687-4C0496BD2B87}" srcId="{99C31067-E078-4466-8CC0-1C151F962DC9}" destId="{14019158-7D40-42D0-BDE1-2383E4D22DE5}" srcOrd="0" destOrd="0" parTransId="{927B4098-042D-43ED-8DFE-46E4F49BD68C}" sibTransId="{0CC6E3E3-544E-45CE-9457-7DD6125BAEB0}"/>
    <dgm:cxn modelId="{18039B10-6E52-433C-8FD0-DE60C3AD1E82}" srcId="{7A063124-B0E8-4C86-B924-8C2784519496}" destId="{99C31067-E078-4466-8CC0-1C151F962DC9}" srcOrd="0" destOrd="0" parTransId="{E091A69B-B1E3-48A2-8465-1FF82A06D188}" sibTransId="{2138B8BE-D06D-4420-AF77-6B7D193A7CA7}"/>
    <dgm:cxn modelId="{8D867E0F-A56C-4D9A-8D36-93D57CABA476}" type="presOf" srcId="{99C31067-E078-4466-8CC0-1C151F962DC9}" destId="{6BDFE466-FD38-4A19-BF83-A02D9D3088DA}" srcOrd="0" destOrd="0" presId="urn:microsoft.com/office/officeart/2005/8/layout/radial6"/>
    <dgm:cxn modelId="{24A388DE-5F38-4F09-8EDC-DE4EFB9D1144}" type="presParOf" srcId="{9C7A7D43-A152-40E0-B828-A8D7F34EF758}" destId="{6BDFE466-FD38-4A19-BF83-A02D9D3088DA}" srcOrd="0" destOrd="0" presId="urn:microsoft.com/office/officeart/2005/8/layout/radial6"/>
    <dgm:cxn modelId="{2C856032-805D-4F8F-B2FB-0810BC979416}" type="presParOf" srcId="{9C7A7D43-A152-40E0-B828-A8D7F34EF758}" destId="{FD5D2952-0298-474E-8E15-AB9CABA13954}" srcOrd="1" destOrd="0" presId="urn:microsoft.com/office/officeart/2005/8/layout/radial6"/>
    <dgm:cxn modelId="{E6D5A92E-0D9C-4BA8-9E4B-4DB606B7BD36}" type="presParOf" srcId="{9C7A7D43-A152-40E0-B828-A8D7F34EF758}" destId="{E1B60251-F4F0-427F-8228-A75FB4461FDC}" srcOrd="2" destOrd="0" presId="urn:microsoft.com/office/officeart/2005/8/layout/radial6"/>
    <dgm:cxn modelId="{A3F4564B-8831-4257-8C60-F3314C0ED212}" type="presParOf" srcId="{9C7A7D43-A152-40E0-B828-A8D7F34EF758}" destId="{5E5AFB69-2835-42E4-B281-C4061BFF6AAB}" srcOrd="3" destOrd="0" presId="urn:microsoft.com/office/officeart/2005/8/layout/radial6"/>
    <dgm:cxn modelId="{A2CAD01F-79C1-4254-9919-E987CEE6C662}" type="presParOf" srcId="{9C7A7D43-A152-40E0-B828-A8D7F34EF758}" destId="{CEE8792D-0F8E-459D-93EB-C61AEE6E7247}" srcOrd="4" destOrd="0" presId="urn:microsoft.com/office/officeart/2005/8/layout/radial6"/>
    <dgm:cxn modelId="{40A96EA1-4BB3-40D2-9501-3336C7015940}" type="presParOf" srcId="{9C7A7D43-A152-40E0-B828-A8D7F34EF758}" destId="{16B26FD3-689C-4229-B23B-C255100E702F}" srcOrd="5" destOrd="0" presId="urn:microsoft.com/office/officeart/2005/8/layout/radial6"/>
    <dgm:cxn modelId="{13A07CD7-7C76-493B-9FE4-2EB2F2274F9D}" type="presParOf" srcId="{9C7A7D43-A152-40E0-B828-A8D7F34EF758}" destId="{15F45BF8-69F6-4A02-B8E1-7F592D0343DB}" srcOrd="6" destOrd="0" presId="urn:microsoft.com/office/officeart/2005/8/layout/radial6"/>
    <dgm:cxn modelId="{42D5F9E4-AC6C-4D3C-9DA2-834DD3CFBA6B}" type="presParOf" srcId="{9C7A7D43-A152-40E0-B828-A8D7F34EF758}" destId="{12F0BD44-EBAA-4BBA-9BE9-4FEE9F25D7D6}" srcOrd="7" destOrd="0" presId="urn:microsoft.com/office/officeart/2005/8/layout/radial6"/>
    <dgm:cxn modelId="{CA16F02B-8D81-41C2-9937-E6D23C5B97A7}" type="presParOf" srcId="{9C7A7D43-A152-40E0-B828-A8D7F34EF758}" destId="{4D6B7EB7-E5BF-4D6B-8500-6E75331E10B1}" srcOrd="8" destOrd="0" presId="urn:microsoft.com/office/officeart/2005/8/layout/radial6"/>
    <dgm:cxn modelId="{4F0E9BA3-847D-4AEF-A7CE-081476551465}" type="presParOf" srcId="{9C7A7D43-A152-40E0-B828-A8D7F34EF758}" destId="{76C106E9-33B2-42BC-B8B1-1FDFCFB2DC7E}" srcOrd="9" destOrd="0" presId="urn:microsoft.com/office/officeart/2005/8/layout/radial6"/>
    <dgm:cxn modelId="{E67A4ADB-A9CC-48F7-A030-DA4215EB3357}" type="presParOf" srcId="{9C7A7D43-A152-40E0-B828-A8D7F34EF758}" destId="{69327B19-3D86-41C4-8981-DC36FD68C4AA}" srcOrd="10" destOrd="0" presId="urn:microsoft.com/office/officeart/2005/8/layout/radial6"/>
    <dgm:cxn modelId="{F3B4D725-FE13-4563-9C80-57004381BDB4}" type="presParOf" srcId="{9C7A7D43-A152-40E0-B828-A8D7F34EF758}" destId="{DE29EA53-64EF-4469-900B-9236795FB564}" srcOrd="11" destOrd="0" presId="urn:microsoft.com/office/officeart/2005/8/layout/radial6"/>
    <dgm:cxn modelId="{0B66DDBC-D1B5-47C5-ABFA-F8DAB7EC6A98}" type="presParOf" srcId="{9C7A7D43-A152-40E0-B828-A8D7F34EF758}" destId="{8D35A721-0DA2-4BD0-A153-E8F1BCE92552}" srcOrd="12" destOrd="0" presId="urn:microsoft.com/office/officeart/2005/8/layout/radial6"/>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BF00B3-7F54-49B0-9985-A7C497DF0A38}">
      <dsp:nvSpPr>
        <dsp:cNvPr id="0" name=""/>
        <dsp:cNvSpPr/>
      </dsp:nvSpPr>
      <dsp:spPr>
        <a:xfrm>
          <a:off x="889807" y="373877"/>
          <a:ext cx="2087857" cy="2491566"/>
        </a:xfrm>
        <a:prstGeom prst="blockArc">
          <a:avLst>
            <a:gd name="adj1" fmla="val 7837146"/>
            <a:gd name="adj2" fmla="val 13060526"/>
            <a:gd name="adj3" fmla="val 4644"/>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D5B4959B-61A7-43E2-8E06-FE402D645148}">
      <dsp:nvSpPr>
        <dsp:cNvPr id="0" name=""/>
        <dsp:cNvSpPr/>
      </dsp:nvSpPr>
      <dsp:spPr>
        <a:xfrm>
          <a:off x="1239913" y="1790669"/>
          <a:ext cx="3151811" cy="1344531"/>
        </a:xfrm>
        <a:prstGeom prst="blockArc">
          <a:avLst>
            <a:gd name="adj1" fmla="val 21518277"/>
            <a:gd name="adj2" fmla="val 10718277"/>
            <a:gd name="adj3" fmla="val 367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86CA87F3-B149-438C-8E42-FBBC613DFE0E}">
      <dsp:nvSpPr>
        <dsp:cNvPr id="0" name=""/>
        <dsp:cNvSpPr/>
      </dsp:nvSpPr>
      <dsp:spPr>
        <a:xfrm>
          <a:off x="2519672" y="343250"/>
          <a:ext cx="2207104" cy="2491566"/>
        </a:xfrm>
        <a:prstGeom prst="blockArc">
          <a:avLst>
            <a:gd name="adj1" fmla="val 19344071"/>
            <a:gd name="adj2" fmla="val 2739203"/>
            <a:gd name="adj3" fmla="val 4644"/>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740D6D8-6AC4-441D-BBD9-A2BCE8117210}">
      <dsp:nvSpPr>
        <dsp:cNvPr id="0" name=""/>
        <dsp:cNvSpPr/>
      </dsp:nvSpPr>
      <dsp:spPr>
        <a:xfrm>
          <a:off x="1064742" y="-10385"/>
          <a:ext cx="3435446" cy="1739984"/>
        </a:xfrm>
        <a:prstGeom prst="blockArc">
          <a:avLst>
            <a:gd name="adj1" fmla="val 10780866"/>
            <a:gd name="adj2" fmla="val 21580866"/>
            <a:gd name="adj3" fmla="val 3368"/>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BDEFD1B-0A47-41E2-AD0B-8D3B0A418521}">
      <dsp:nvSpPr>
        <dsp:cNvPr id="0" name=""/>
        <dsp:cNvSpPr/>
      </dsp:nvSpPr>
      <dsp:spPr>
        <a:xfrm>
          <a:off x="1636196" y="579637"/>
          <a:ext cx="2254933" cy="2089262"/>
        </a:xfrm>
        <a:prstGeom prst="ellipse">
          <a:avLst/>
        </a:prstGeom>
        <a:solidFill>
          <a:schemeClr val="accent3"/>
        </a:solidFill>
        <a:ln w="28575">
          <a:solidFill>
            <a:srgbClr val="00B050"/>
          </a:solid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s-ES_tradnl" sz="3500" b="1" kern="1200" dirty="0"/>
            <a:t>D.A.F.O.</a:t>
          </a:r>
          <a:endParaRPr lang="es-ES" sz="3500" b="1" kern="1200" dirty="0"/>
        </a:p>
      </dsp:txBody>
      <dsp:txXfrm>
        <a:off x="1636196" y="579637"/>
        <a:ext cx="2254933" cy="2089262"/>
      </dsp:txXfrm>
    </dsp:sp>
    <dsp:sp modelId="{878B6A84-97EE-4EFB-A433-E5A74748C5EF}">
      <dsp:nvSpPr>
        <dsp:cNvPr id="0" name=""/>
        <dsp:cNvSpPr/>
      </dsp:nvSpPr>
      <dsp:spPr>
        <a:xfrm>
          <a:off x="134483" y="644921"/>
          <a:ext cx="1918422" cy="448168"/>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Fortalezas</a:t>
          </a:r>
          <a:endParaRPr lang="es-ES" sz="2000" b="1" kern="1200" dirty="0">
            <a:solidFill>
              <a:schemeClr val="tx2"/>
            </a:solidFill>
          </a:endParaRPr>
        </a:p>
      </dsp:txBody>
      <dsp:txXfrm>
        <a:off x="134483" y="644921"/>
        <a:ext cx="1918422" cy="448168"/>
      </dsp:txXfrm>
    </dsp:sp>
    <dsp:sp modelId="{66459D28-CB3E-4E8D-B10B-E341C67F9FC8}">
      <dsp:nvSpPr>
        <dsp:cNvPr id="0" name=""/>
        <dsp:cNvSpPr/>
      </dsp:nvSpPr>
      <dsp:spPr>
        <a:xfrm>
          <a:off x="3298265" y="591961"/>
          <a:ext cx="2345941" cy="516490"/>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Oportunidades </a:t>
          </a:r>
        </a:p>
      </dsp:txBody>
      <dsp:txXfrm>
        <a:off x="3298265" y="591961"/>
        <a:ext cx="2345941" cy="516490"/>
      </dsp:txXfrm>
    </dsp:sp>
    <dsp:sp modelId="{B8FADCDF-E43F-4D56-9634-DCD371EB9ECE}">
      <dsp:nvSpPr>
        <dsp:cNvPr id="0" name=""/>
        <dsp:cNvSpPr/>
      </dsp:nvSpPr>
      <dsp:spPr>
        <a:xfrm>
          <a:off x="3448323" y="2194131"/>
          <a:ext cx="1818748" cy="537437"/>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Amenazas</a:t>
          </a:r>
          <a:endParaRPr lang="es-ES" sz="2000" b="1" kern="1200" dirty="0">
            <a:solidFill>
              <a:schemeClr val="tx2"/>
            </a:solidFill>
          </a:endParaRPr>
        </a:p>
      </dsp:txBody>
      <dsp:txXfrm>
        <a:off x="3448323" y="2194131"/>
        <a:ext cx="1818748" cy="537437"/>
      </dsp:txXfrm>
    </dsp:sp>
    <dsp:sp modelId="{C36A5D61-77E8-4D03-B288-585789913241}">
      <dsp:nvSpPr>
        <dsp:cNvPr id="0" name=""/>
        <dsp:cNvSpPr/>
      </dsp:nvSpPr>
      <dsp:spPr>
        <a:xfrm>
          <a:off x="325295" y="2240247"/>
          <a:ext cx="1878633" cy="592292"/>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Debilidades</a:t>
          </a:r>
          <a:endParaRPr lang="es-ES" sz="2000" b="1" kern="1200" dirty="0">
            <a:solidFill>
              <a:schemeClr val="tx2"/>
            </a:solidFill>
          </a:endParaRPr>
        </a:p>
      </dsp:txBody>
      <dsp:txXfrm>
        <a:off x="325295" y="2240247"/>
        <a:ext cx="1878633" cy="59229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40888D-BB9C-4EBE-873E-094532DD6C1C}">
      <dsp:nvSpPr>
        <dsp:cNvPr id="0" name=""/>
        <dsp:cNvSpPr/>
      </dsp:nvSpPr>
      <dsp:spPr>
        <a:xfrm>
          <a:off x="1564128" y="306100"/>
          <a:ext cx="3718664" cy="3718664"/>
        </a:xfrm>
        <a:prstGeom prst="blockArc">
          <a:avLst>
            <a:gd name="adj1" fmla="val 12668419"/>
            <a:gd name="adj2" fmla="val 17846884"/>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62A679A-C505-4537-9163-B942DA422D54}">
      <dsp:nvSpPr>
        <dsp:cNvPr id="0" name=""/>
        <dsp:cNvSpPr/>
      </dsp:nvSpPr>
      <dsp:spPr>
        <a:xfrm>
          <a:off x="1625437" y="196233"/>
          <a:ext cx="3718664" cy="3718664"/>
        </a:xfrm>
        <a:prstGeom prst="blockArc">
          <a:avLst>
            <a:gd name="adj1" fmla="val 9400757"/>
            <a:gd name="adj2" fmla="val 12431121"/>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F2392A-A900-4C9C-BBD8-B4639521C52B}">
      <dsp:nvSpPr>
        <dsp:cNvPr id="0" name=""/>
        <dsp:cNvSpPr/>
      </dsp:nvSpPr>
      <dsp:spPr>
        <a:xfrm>
          <a:off x="1774215" y="893942"/>
          <a:ext cx="3718664" cy="3718664"/>
        </a:xfrm>
        <a:prstGeom prst="blockArc">
          <a:avLst>
            <a:gd name="adj1" fmla="val 8177023"/>
            <a:gd name="adj2" fmla="val 10754758"/>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35A721-0DA2-4BD0-A153-E8F1BCE92552}">
      <dsp:nvSpPr>
        <dsp:cNvPr id="0" name=""/>
        <dsp:cNvSpPr/>
      </dsp:nvSpPr>
      <dsp:spPr>
        <a:xfrm>
          <a:off x="2010112" y="1199885"/>
          <a:ext cx="3718664" cy="3718664"/>
        </a:xfrm>
        <a:prstGeom prst="blockArc">
          <a:avLst>
            <a:gd name="adj1" fmla="val 1893100"/>
            <a:gd name="adj2" fmla="val 8906900"/>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C106E9-33B2-42BC-B8B1-1FDFCFB2DC7E}">
      <dsp:nvSpPr>
        <dsp:cNvPr id="0" name=""/>
        <dsp:cNvSpPr/>
      </dsp:nvSpPr>
      <dsp:spPr>
        <a:xfrm>
          <a:off x="3401306" y="338026"/>
          <a:ext cx="3718664" cy="3718664"/>
        </a:xfrm>
        <a:prstGeom prst="blockArc">
          <a:avLst>
            <a:gd name="adj1" fmla="val 620954"/>
            <a:gd name="adj2" fmla="val 5093462"/>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F45BF8-69F6-4A02-B8E1-7F592D0343DB}">
      <dsp:nvSpPr>
        <dsp:cNvPr id="0" name=""/>
        <dsp:cNvSpPr/>
      </dsp:nvSpPr>
      <dsp:spPr>
        <a:xfrm>
          <a:off x="3403094" y="328380"/>
          <a:ext cx="3718664" cy="3718664"/>
        </a:xfrm>
        <a:prstGeom prst="blockArc">
          <a:avLst>
            <a:gd name="adj1" fmla="val 19160088"/>
            <a:gd name="adj2" fmla="val 639454"/>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5AFB69-2835-42E4-B281-C4061BFF6AAB}">
      <dsp:nvSpPr>
        <dsp:cNvPr id="0" name=""/>
        <dsp:cNvSpPr/>
      </dsp:nvSpPr>
      <dsp:spPr>
        <a:xfrm>
          <a:off x="3341177" y="252253"/>
          <a:ext cx="3718664" cy="3718664"/>
        </a:xfrm>
        <a:prstGeom prst="blockArc">
          <a:avLst>
            <a:gd name="adj1" fmla="val 14344846"/>
            <a:gd name="adj2" fmla="val 19345152"/>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DFE466-FD38-4A19-BF83-A02D9D3088DA}">
      <dsp:nvSpPr>
        <dsp:cNvPr id="0" name=""/>
        <dsp:cNvSpPr/>
      </dsp:nvSpPr>
      <dsp:spPr>
        <a:xfrm>
          <a:off x="3098055" y="1408675"/>
          <a:ext cx="2143329" cy="1843450"/>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s-ES_tradnl" sz="2300" b="1" kern="1200" dirty="0"/>
            <a:t>Factores localización</a:t>
          </a:r>
          <a:endParaRPr lang="es-ES" sz="2300" b="1" kern="1200" dirty="0"/>
        </a:p>
      </dsp:txBody>
      <dsp:txXfrm>
        <a:off x="3098055" y="1408675"/>
        <a:ext cx="2143329" cy="1843450"/>
      </dsp:txXfrm>
    </dsp:sp>
    <dsp:sp modelId="{FD5D2952-0298-474E-8E15-AB9CABA13954}">
      <dsp:nvSpPr>
        <dsp:cNvPr id="0" name=""/>
        <dsp:cNvSpPr/>
      </dsp:nvSpPr>
      <dsp:spPr>
        <a:xfrm>
          <a:off x="3053243" y="-246718"/>
          <a:ext cx="2421072" cy="1588668"/>
        </a:xfrm>
        <a:prstGeom prst="ellipse">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Tipo de negocio</a:t>
          </a:r>
          <a:r>
            <a:rPr lang="es-ES_tradnl" sz="1600" b="1" kern="1200" dirty="0"/>
            <a:t>:</a:t>
          </a:r>
        </a:p>
        <a:p>
          <a:pPr lvl="0" algn="ctr" defTabSz="711200">
            <a:lnSpc>
              <a:spcPct val="90000"/>
            </a:lnSpc>
            <a:spcBef>
              <a:spcPct val="0"/>
            </a:spcBef>
            <a:spcAft>
              <a:spcPct val="35000"/>
            </a:spcAft>
          </a:pPr>
          <a:r>
            <a:rPr lang="es-ES_tradnl" sz="1600" b="1" kern="1200" dirty="0"/>
            <a:t>* Empresa industrial</a:t>
          </a:r>
        </a:p>
        <a:p>
          <a:pPr lvl="0" algn="ctr" defTabSz="711200">
            <a:lnSpc>
              <a:spcPct val="90000"/>
            </a:lnSpc>
            <a:spcBef>
              <a:spcPct val="0"/>
            </a:spcBef>
            <a:spcAft>
              <a:spcPct val="35000"/>
            </a:spcAft>
          </a:pPr>
          <a:r>
            <a:rPr lang="es-ES_tradnl" sz="1600" b="1" kern="1200" dirty="0"/>
            <a:t>* Empresa servicios</a:t>
          </a:r>
        </a:p>
      </dsp:txBody>
      <dsp:txXfrm>
        <a:off x="3053243" y="-246718"/>
        <a:ext cx="2421072" cy="1588668"/>
      </dsp:txXfrm>
    </dsp:sp>
    <dsp:sp modelId="{CEE8792D-0F8E-459D-93EB-C61AEE6E7247}">
      <dsp:nvSpPr>
        <dsp:cNvPr id="0" name=""/>
        <dsp:cNvSpPr/>
      </dsp:nvSpPr>
      <dsp:spPr>
        <a:xfrm>
          <a:off x="5543327" y="351011"/>
          <a:ext cx="2203857" cy="12974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Costes</a:t>
          </a:r>
        </a:p>
        <a:p>
          <a:pPr lvl="0" algn="l" defTabSz="711200">
            <a:lnSpc>
              <a:spcPct val="90000"/>
            </a:lnSpc>
            <a:spcBef>
              <a:spcPct val="0"/>
            </a:spcBef>
            <a:spcAft>
              <a:spcPct val="35000"/>
            </a:spcAft>
          </a:pPr>
          <a:r>
            <a:rPr lang="es-ES_tradnl" sz="1600" b="1" kern="1200" dirty="0"/>
            <a:t>* Solar</a:t>
          </a:r>
        </a:p>
        <a:p>
          <a:pPr lvl="0" algn="l" defTabSz="711200">
            <a:lnSpc>
              <a:spcPct val="90000"/>
            </a:lnSpc>
            <a:spcBef>
              <a:spcPct val="0"/>
            </a:spcBef>
            <a:spcAft>
              <a:spcPct val="35000"/>
            </a:spcAft>
          </a:pPr>
          <a:r>
            <a:rPr lang="es-ES_tradnl" sz="1600" b="1" kern="1200" dirty="0"/>
            <a:t>* Precio alquiler</a:t>
          </a:r>
          <a:endParaRPr lang="es-ES" sz="1600" b="1" kern="1200" dirty="0"/>
        </a:p>
      </dsp:txBody>
      <dsp:txXfrm>
        <a:off x="5543327" y="351011"/>
        <a:ext cx="2203857" cy="1297482"/>
      </dsp:txXfrm>
    </dsp:sp>
    <dsp:sp modelId="{12F0BD44-EBAA-4BBA-9BE9-4FEE9F25D7D6}">
      <dsp:nvSpPr>
        <dsp:cNvPr id="0" name=""/>
        <dsp:cNvSpPr/>
      </dsp:nvSpPr>
      <dsp:spPr>
        <a:xfrm>
          <a:off x="5419722" y="1728194"/>
          <a:ext cx="3268588" cy="159333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Demanda</a:t>
          </a:r>
        </a:p>
        <a:p>
          <a:pPr lvl="0" algn="ctr" defTabSz="711200">
            <a:lnSpc>
              <a:spcPct val="90000"/>
            </a:lnSpc>
            <a:spcBef>
              <a:spcPct val="0"/>
            </a:spcBef>
            <a:spcAft>
              <a:spcPct val="35000"/>
            </a:spcAft>
          </a:pPr>
          <a:r>
            <a:rPr lang="es-ES_tradnl" sz="1600" b="1" kern="1200" dirty="0"/>
            <a:t>* Zona demanda creciente</a:t>
          </a:r>
        </a:p>
        <a:p>
          <a:pPr lvl="0" algn="ctr" defTabSz="711200">
            <a:lnSpc>
              <a:spcPct val="90000"/>
            </a:lnSpc>
            <a:spcBef>
              <a:spcPct val="0"/>
            </a:spcBef>
            <a:spcAft>
              <a:spcPct val="35000"/>
            </a:spcAft>
          </a:pPr>
          <a:r>
            <a:rPr lang="es-ES_tradnl" sz="1600" b="1" kern="1200" dirty="0"/>
            <a:t>* Zona no hay ventas</a:t>
          </a:r>
          <a:endParaRPr lang="es-ES" sz="1600" b="1" kern="1200" dirty="0"/>
        </a:p>
      </dsp:txBody>
      <dsp:txXfrm>
        <a:off x="5419722" y="1728194"/>
        <a:ext cx="3268588" cy="1593336"/>
      </dsp:txXfrm>
    </dsp:sp>
    <dsp:sp modelId="{69327B19-3D86-41C4-8981-DC36FD68C4AA}">
      <dsp:nvSpPr>
        <dsp:cNvPr id="0" name=""/>
        <dsp:cNvSpPr/>
      </dsp:nvSpPr>
      <dsp:spPr>
        <a:xfrm>
          <a:off x="3810593" y="3301445"/>
          <a:ext cx="3224772" cy="142341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Competencia</a:t>
          </a:r>
          <a:r>
            <a:rPr lang="es-ES_tradnl" sz="1600" b="1" kern="1200" dirty="0"/>
            <a:t>:</a:t>
          </a:r>
        </a:p>
        <a:p>
          <a:pPr lvl="0" algn="ctr" defTabSz="711200">
            <a:lnSpc>
              <a:spcPct val="90000"/>
            </a:lnSpc>
            <a:spcBef>
              <a:spcPct val="0"/>
            </a:spcBef>
            <a:spcAft>
              <a:spcPct val="35000"/>
            </a:spcAft>
          </a:pPr>
          <a:r>
            <a:rPr lang="es-ES_tradnl" sz="1600" b="1" kern="1200" dirty="0"/>
            <a:t>* Muchas empresas</a:t>
          </a:r>
        </a:p>
        <a:p>
          <a:pPr lvl="0" algn="ctr" defTabSz="711200">
            <a:lnSpc>
              <a:spcPct val="90000"/>
            </a:lnSpc>
            <a:spcBef>
              <a:spcPct val="0"/>
            </a:spcBef>
            <a:spcAft>
              <a:spcPct val="35000"/>
            </a:spcAft>
          </a:pPr>
          <a:r>
            <a:rPr lang="es-ES_tradnl" sz="1600" b="1" kern="1200" dirty="0"/>
            <a:t>* Pocas empresas</a:t>
          </a:r>
        </a:p>
        <a:p>
          <a:pPr lvl="0" algn="ctr" defTabSz="711200">
            <a:lnSpc>
              <a:spcPct val="90000"/>
            </a:lnSpc>
            <a:spcBef>
              <a:spcPct val="0"/>
            </a:spcBef>
            <a:spcAft>
              <a:spcPct val="35000"/>
            </a:spcAft>
          </a:pPr>
          <a:r>
            <a:rPr lang="es-ES_tradnl" sz="1600" b="1" kern="1200" dirty="0"/>
            <a:t>* Ninguna</a:t>
          </a:r>
          <a:endParaRPr lang="es-ES" sz="1600" b="1" kern="1200" dirty="0"/>
        </a:p>
      </dsp:txBody>
      <dsp:txXfrm>
        <a:off x="3810593" y="3301445"/>
        <a:ext cx="3224772" cy="1423415"/>
      </dsp:txXfrm>
    </dsp:sp>
    <dsp:sp modelId="{B2FBDFF6-D6A2-442C-8CCE-5D5E4A456FAF}">
      <dsp:nvSpPr>
        <dsp:cNvPr id="0" name=""/>
        <dsp:cNvSpPr/>
      </dsp:nvSpPr>
      <dsp:spPr>
        <a:xfrm>
          <a:off x="875541" y="3509057"/>
          <a:ext cx="2880737" cy="1008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Comunicaciones</a:t>
          </a:r>
          <a:r>
            <a:rPr lang="es-ES_tradnl" sz="1600" b="1" kern="1200" dirty="0"/>
            <a:t>:</a:t>
          </a:r>
        </a:p>
        <a:p>
          <a:pPr lvl="0" algn="ctr" defTabSz="711200">
            <a:lnSpc>
              <a:spcPct val="90000"/>
            </a:lnSpc>
            <a:spcBef>
              <a:spcPct val="0"/>
            </a:spcBef>
            <a:spcAft>
              <a:spcPct val="35000"/>
            </a:spcAft>
          </a:pPr>
          <a:r>
            <a:rPr lang="es-ES_tradnl" sz="1600" b="1" kern="1200" dirty="0"/>
            <a:t>* Accesibilidad</a:t>
          </a:r>
        </a:p>
        <a:p>
          <a:pPr lvl="0" algn="ctr" defTabSz="711200">
            <a:lnSpc>
              <a:spcPct val="90000"/>
            </a:lnSpc>
            <a:spcBef>
              <a:spcPct val="0"/>
            </a:spcBef>
            <a:spcAft>
              <a:spcPct val="35000"/>
            </a:spcAft>
          </a:pPr>
          <a:r>
            <a:rPr lang="es-ES_tradnl" sz="1600" b="1" kern="1200" dirty="0"/>
            <a:t>* Salida por carretera</a:t>
          </a:r>
          <a:endParaRPr lang="es-ES" sz="1600" b="1" kern="1200" dirty="0"/>
        </a:p>
      </dsp:txBody>
      <dsp:txXfrm>
        <a:off x="875541" y="3509057"/>
        <a:ext cx="2880737" cy="1008191"/>
      </dsp:txXfrm>
    </dsp:sp>
    <dsp:sp modelId="{B379A1A8-718A-4FE9-BC87-B3EF8714653B}">
      <dsp:nvSpPr>
        <dsp:cNvPr id="0" name=""/>
        <dsp:cNvSpPr/>
      </dsp:nvSpPr>
      <dsp:spPr>
        <a:xfrm>
          <a:off x="571403" y="2128756"/>
          <a:ext cx="2478529" cy="12970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l" defTabSz="711200">
            <a:lnSpc>
              <a:spcPct val="90000"/>
            </a:lnSpc>
            <a:spcBef>
              <a:spcPct val="0"/>
            </a:spcBef>
            <a:spcAft>
              <a:spcPct val="35000"/>
            </a:spcAft>
          </a:pPr>
          <a:r>
            <a:rPr lang="es-ES_tradnl" sz="1600" b="1" u="sng" kern="1200" dirty="0"/>
            <a:t>Legislación:</a:t>
          </a:r>
          <a:endParaRPr lang="es-ES" sz="1600" b="1" u="sng" kern="1200" dirty="0"/>
        </a:p>
        <a:p>
          <a:pPr marL="171450" lvl="1" indent="-171450" algn="l" defTabSz="711200">
            <a:lnSpc>
              <a:spcPct val="90000"/>
            </a:lnSpc>
            <a:spcBef>
              <a:spcPct val="0"/>
            </a:spcBef>
            <a:spcAft>
              <a:spcPct val="15000"/>
            </a:spcAft>
            <a:buChar char="••"/>
          </a:pPr>
          <a:r>
            <a:rPr lang="es-ES_tradnl" sz="1600" b="1" kern="1200" dirty="0"/>
            <a:t>Zona geográfica</a:t>
          </a:r>
          <a:endParaRPr lang="es-ES" sz="1600" b="1" kern="1200" dirty="0"/>
        </a:p>
        <a:p>
          <a:pPr marL="171450" lvl="1" indent="-171450" algn="l" defTabSz="711200">
            <a:lnSpc>
              <a:spcPct val="90000"/>
            </a:lnSpc>
            <a:spcBef>
              <a:spcPct val="0"/>
            </a:spcBef>
            <a:spcAft>
              <a:spcPct val="15000"/>
            </a:spcAft>
            <a:buChar char="••"/>
          </a:pPr>
          <a:r>
            <a:rPr lang="es-ES_tradnl" sz="1600" b="1" kern="1200" dirty="0"/>
            <a:t>Ayudas públicas</a:t>
          </a:r>
          <a:endParaRPr lang="es-ES" sz="1600" b="1" kern="1200" dirty="0"/>
        </a:p>
      </dsp:txBody>
      <dsp:txXfrm>
        <a:off x="571403" y="2128756"/>
        <a:ext cx="2478529" cy="1297018"/>
      </dsp:txXfrm>
    </dsp:sp>
    <dsp:sp modelId="{AD9B3FA0-5FAE-4089-AB93-94279E3E9E8B}">
      <dsp:nvSpPr>
        <dsp:cNvPr id="0" name=""/>
        <dsp:cNvSpPr/>
      </dsp:nvSpPr>
      <dsp:spPr>
        <a:xfrm>
          <a:off x="571396" y="616584"/>
          <a:ext cx="2583441" cy="12121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l" defTabSz="711200">
            <a:lnSpc>
              <a:spcPct val="90000"/>
            </a:lnSpc>
            <a:spcBef>
              <a:spcPct val="0"/>
            </a:spcBef>
            <a:spcAft>
              <a:spcPct val="35000"/>
            </a:spcAft>
          </a:pPr>
          <a:r>
            <a:rPr lang="es-ES_tradnl" sz="1600" b="1" u="sng" kern="1200" dirty="0"/>
            <a:t>Recursos humanos</a:t>
          </a:r>
          <a:endParaRPr lang="es-ES" sz="1600" b="1" u="sng" kern="1200" dirty="0"/>
        </a:p>
        <a:p>
          <a:pPr marL="171450" lvl="1" indent="-171450" algn="l" defTabSz="711200">
            <a:lnSpc>
              <a:spcPct val="90000"/>
            </a:lnSpc>
            <a:spcBef>
              <a:spcPct val="0"/>
            </a:spcBef>
            <a:spcAft>
              <a:spcPct val="15000"/>
            </a:spcAft>
            <a:buChar char="••"/>
          </a:pPr>
          <a:r>
            <a:rPr lang="es-ES_tradnl" sz="1600" b="1" kern="1200" dirty="0"/>
            <a:t>Cualificados</a:t>
          </a:r>
          <a:endParaRPr lang="es-ES" sz="1600" b="1" kern="1200" dirty="0"/>
        </a:p>
      </dsp:txBody>
      <dsp:txXfrm>
        <a:off x="571396" y="616584"/>
        <a:ext cx="2583441" cy="121217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E4E2B-65D4-4D33-83AE-A5EA535FE91A}" type="datetimeFigureOut">
              <a:rPr lang="es-ES" smtClean="0"/>
              <a:pPr/>
              <a:t>28/11/2025</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8CA4C-A49C-45E2-BE04-B4EF3838BE13}" type="slidenum">
              <a:rPr lang="es-ES" smtClean="0"/>
              <a:pPr/>
              <a:t>‹Nº›</a:t>
            </a:fld>
            <a:endParaRPr lang="es-ES" dirty="0"/>
          </a:p>
        </p:txBody>
      </p:sp>
    </p:spTree>
    <p:extLst>
      <p:ext uri="{BB962C8B-B14F-4D97-AF65-F5344CB8AC3E}">
        <p14:creationId xmlns:p14="http://schemas.microsoft.com/office/powerpoint/2010/main" xmlns="" val="704342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pPr/>
              <a:t>1</a:t>
            </a:fld>
            <a:endParaRPr lang="es-ES" dirty="0"/>
          </a:p>
        </p:txBody>
      </p:sp>
    </p:spTree>
    <p:extLst>
      <p:ext uri="{BB962C8B-B14F-4D97-AF65-F5344CB8AC3E}">
        <p14:creationId xmlns:p14="http://schemas.microsoft.com/office/powerpoint/2010/main" xmlns="" val="177354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36F92216-3B5A-48B6-B9E5-989B0A558A73}" type="datetime1">
              <a:rPr lang="es-ES" smtClean="0"/>
              <a:pPr/>
              <a:t>28/11/2025</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240608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96412CA2-690F-4F5A-BDDC-BD5487C11BED}" type="datetime1">
              <a:rPr lang="es-ES" smtClean="0"/>
              <a:pPr/>
              <a:t>28/11/2025</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394358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66EC64E-3D99-40ED-A0BE-213195A42E87}" type="datetime1">
              <a:rPr lang="es-ES" smtClean="0"/>
              <a:pPr/>
              <a:t>28/11/2025</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10709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B1B1F9B-BBA3-4244-91C2-6FFBAC6AFCA8}" type="datetime1">
              <a:rPr lang="es-ES" smtClean="0"/>
              <a:pPr/>
              <a:t>28/11/2025</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33318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25B7E45B-77F0-4D4E-AEE8-092E85ECDDBB}" type="datetime1">
              <a:rPr lang="es-ES" smtClean="0"/>
              <a:pPr/>
              <a:t>28/11/2025</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207452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8AE17913-E1AB-4C61-9FD2-6979062E8BFD}" type="datetime1">
              <a:rPr lang="es-ES" smtClean="0"/>
              <a:pPr/>
              <a:t>28/11/2025</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341531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207D802F-1EBA-498A-BC2B-525F05C7CA10}" type="datetime1">
              <a:rPr lang="es-ES" smtClean="0"/>
              <a:pPr/>
              <a:t>28/11/2025</a:t>
            </a:fld>
            <a:endParaRPr lang="es-ES" dirty="0"/>
          </a:p>
        </p:txBody>
      </p:sp>
      <p:sp>
        <p:nvSpPr>
          <p:cNvPr id="8" name="7 Marcador de pie de página"/>
          <p:cNvSpPr>
            <a:spLocks noGrp="1"/>
          </p:cNvSpPr>
          <p:nvPr>
            <p:ph type="ftr" sz="quarter" idx="11"/>
          </p:nvPr>
        </p:nvSpPr>
        <p:spPr/>
        <p:txBody>
          <a:bodyPr/>
          <a:lstStyle/>
          <a:p>
            <a:r>
              <a:rPr lang="es-ES" dirty="0"/>
              <a:t>M.B.E.</a:t>
            </a:r>
          </a:p>
        </p:txBody>
      </p:sp>
      <p:sp>
        <p:nvSpPr>
          <p:cNvPr id="9" name="8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121115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BE264862-04C0-4C3F-BA3B-A319721EC829}" type="datetime1">
              <a:rPr lang="es-ES" smtClean="0"/>
              <a:pPr/>
              <a:t>28/11/2025</a:t>
            </a:fld>
            <a:endParaRPr lang="es-ES" dirty="0"/>
          </a:p>
        </p:txBody>
      </p:sp>
      <p:sp>
        <p:nvSpPr>
          <p:cNvPr id="4" name="3 Marcador de pie de página"/>
          <p:cNvSpPr>
            <a:spLocks noGrp="1"/>
          </p:cNvSpPr>
          <p:nvPr>
            <p:ph type="ftr" sz="quarter" idx="11"/>
          </p:nvPr>
        </p:nvSpPr>
        <p:spPr/>
        <p:txBody>
          <a:bodyPr/>
          <a:lstStyle/>
          <a:p>
            <a:r>
              <a:rPr lang="es-ES" dirty="0"/>
              <a:t>M.B.E.</a:t>
            </a:r>
          </a:p>
        </p:txBody>
      </p:sp>
      <p:sp>
        <p:nvSpPr>
          <p:cNvPr id="5" name="4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132716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11D479-0467-41FB-B559-0C59942C84FB}" type="datetime1">
              <a:rPr lang="es-ES" smtClean="0"/>
              <a:pPr/>
              <a:t>28/11/2025</a:t>
            </a:fld>
            <a:endParaRPr lang="es-ES" dirty="0"/>
          </a:p>
        </p:txBody>
      </p:sp>
      <p:sp>
        <p:nvSpPr>
          <p:cNvPr id="3" name="2 Marcador de pie de página"/>
          <p:cNvSpPr>
            <a:spLocks noGrp="1"/>
          </p:cNvSpPr>
          <p:nvPr>
            <p:ph type="ftr" sz="quarter" idx="11"/>
          </p:nvPr>
        </p:nvSpPr>
        <p:spPr/>
        <p:txBody>
          <a:bodyPr/>
          <a:lstStyle/>
          <a:p>
            <a:r>
              <a:rPr lang="es-ES" dirty="0"/>
              <a:t>M.B.E.</a:t>
            </a:r>
          </a:p>
        </p:txBody>
      </p:sp>
      <p:sp>
        <p:nvSpPr>
          <p:cNvPr id="4" name="3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334025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C8193C-88BA-40D2-BEAD-3776E8A6F5B7}" type="datetime1">
              <a:rPr lang="es-ES" smtClean="0"/>
              <a:pPr/>
              <a:t>28/11/2025</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261976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47AA35B-299A-4AC6-97C8-0624A440F61B}" type="datetime1">
              <a:rPr lang="es-ES" smtClean="0"/>
              <a:pPr/>
              <a:t>28/11/2025</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6554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BE9AB-F773-4A1D-934E-2C3E337DFB10}" type="datetime1">
              <a:rPr lang="es-ES" smtClean="0"/>
              <a:pPr/>
              <a:t>28/11/2025</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dirty="0"/>
              <a:t>M.B.E.</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34AD4-DC89-4EDF-8DD1-AAEA993E7D46}" type="slidenum">
              <a:rPr lang="es-ES" smtClean="0"/>
              <a:pPr/>
              <a:t>‹Nº›</a:t>
            </a:fld>
            <a:endParaRPr lang="es-ES" dirty="0"/>
          </a:p>
        </p:txBody>
      </p:sp>
    </p:spTree>
    <p:extLst>
      <p:ext uri="{BB962C8B-B14F-4D97-AF65-F5344CB8AC3E}">
        <p14:creationId xmlns:p14="http://schemas.microsoft.com/office/powerpoint/2010/main" xmlns="" val="1754800592"/>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diagramData" Target="../diagrams/data1.xml"/><Relationship Id="rId7"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microsoft.com/office/2007/relationships/diagramDrawing" Target="../diagrams/drawing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4.xml"/></Relationships>
</file>

<file path=ppt/slides/_rels/slide1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3.xml"/><Relationship Id="rId7" Type="http://schemas.openxmlformats.org/officeDocument/2006/relationships/slide" Target="slide2.xml"/><Relationship Id="rId2"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microsoft.com/office/2007/relationships/diagramDrawing" Target="../diagrams/drawing3.xml"/></Relationships>
</file>

<file path=ppt/slides/_rels/slide19.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10.xml"/><Relationship Id="rId7"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17.xml"/><Relationship Id="rId4" Type="http://schemas.openxmlformats.org/officeDocument/2006/relationships/slide" Target="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3" cstate="print">
            <a:lum bright="70000" contrast="-70000"/>
            <a:extLst>
              <a:ext uri="{28A0092B-C50C-407E-A947-70E740481C1C}">
                <a14:useLocalDpi xmlns:a14="http://schemas.microsoft.com/office/drawing/2010/main" xmlns="" val="0"/>
              </a:ext>
            </a:extLst>
          </a:blip>
          <a:stretch>
            <a:fillRect/>
          </a:stretch>
        </p:blipFill>
        <p:spPr>
          <a:xfrm>
            <a:off x="194916" y="1667499"/>
            <a:ext cx="7236296" cy="3823661"/>
          </a:xfrm>
          <a:prstGeom prst="rect">
            <a:avLst/>
          </a:prstGeom>
        </p:spPr>
      </p:pic>
      <p:pic>
        <p:nvPicPr>
          <p:cNvPr id="9" name="8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31212" y="243283"/>
            <a:ext cx="1362075" cy="638175"/>
          </a:xfrm>
          <a:prstGeom prst="rect">
            <a:avLst/>
          </a:prstGeom>
          <a:effectLst>
            <a:outerShdw blurRad="50800" dist="50800" dir="5400000" algn="ctr" rotWithShape="0">
              <a:srgbClr val="000000"/>
            </a:outerShdw>
          </a:effectLst>
        </p:spPr>
      </p:pic>
      <p:pic>
        <p:nvPicPr>
          <p:cNvPr id="11" name="10 Imagen"/>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31212" y="933058"/>
            <a:ext cx="1362075" cy="945829"/>
          </a:xfrm>
          <a:prstGeom prst="rect">
            <a:avLst/>
          </a:prstGeom>
        </p:spPr>
      </p:pic>
      <p:sp>
        <p:nvSpPr>
          <p:cNvPr id="14" name="13 CuadroTexto"/>
          <p:cNvSpPr txBox="1"/>
          <p:nvPr/>
        </p:nvSpPr>
        <p:spPr>
          <a:xfrm>
            <a:off x="429816" y="2286669"/>
            <a:ext cx="5602948" cy="2585323"/>
          </a:xfrm>
          <a:prstGeom prst="rect">
            <a:avLst/>
          </a:prstGeom>
          <a:noFill/>
        </p:spPr>
        <p:txBody>
          <a:bodyPr wrap="square" rtlCol="0">
            <a:spAutoFit/>
          </a:bodyPr>
          <a:lstStyle/>
          <a:p>
            <a:r>
              <a:rPr lang="es-ES_tradnl" sz="5400" b="1" dirty="0">
                <a:solidFill>
                  <a:schemeClr val="accent2"/>
                </a:solidFill>
              </a:rPr>
              <a:t>Unidad 3               </a:t>
            </a:r>
            <a:r>
              <a:rPr lang="es-ES_tradnl" sz="5400" dirty="0">
                <a:solidFill>
                  <a:schemeClr val="accent2"/>
                </a:solidFill>
              </a:rPr>
              <a:t>EL ENTORNO DE LA EMPRESA</a:t>
            </a:r>
            <a:endParaRPr lang="es-ES" sz="5400" dirty="0">
              <a:solidFill>
                <a:schemeClr val="accent2"/>
              </a:solidFill>
            </a:endParaRPr>
          </a:p>
        </p:txBody>
      </p:sp>
    </p:spTree>
    <p:extLst>
      <p:ext uri="{BB962C8B-B14F-4D97-AF65-F5344CB8AC3E}">
        <p14:creationId xmlns:p14="http://schemas.microsoft.com/office/powerpoint/2010/main" xmlns="" val="3717905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CuadroTexto"/>
          <p:cNvSpPr txBox="1"/>
          <p:nvPr/>
        </p:nvSpPr>
        <p:spPr>
          <a:xfrm>
            <a:off x="290796" y="1203415"/>
            <a:ext cx="7944520" cy="369332"/>
          </a:xfrm>
          <a:prstGeom prst="rect">
            <a:avLst/>
          </a:prstGeom>
          <a:noFill/>
        </p:spPr>
        <p:txBody>
          <a:bodyPr wrap="square" rtlCol="0">
            <a:spAutoFit/>
          </a:bodyPr>
          <a:lstStyle/>
          <a:p>
            <a:r>
              <a:rPr lang="es-ES_tradnl" dirty="0"/>
              <a:t>A las empresas también les afectan </a:t>
            </a:r>
            <a:r>
              <a:rPr lang="es-ES_tradnl" b="1" dirty="0"/>
              <a:t>factores </a:t>
            </a:r>
            <a:r>
              <a:rPr lang="es-ES_tradnl" dirty="0"/>
              <a:t>más concretos </a:t>
            </a:r>
            <a:r>
              <a:rPr lang="es-ES_tradnl" b="1" dirty="0"/>
              <a:t>propios de su sector</a:t>
            </a:r>
            <a:r>
              <a:rPr lang="es-ES_tradnl" dirty="0"/>
              <a:t>:</a:t>
            </a:r>
            <a:endParaRPr lang="es-ES" dirty="0"/>
          </a:p>
        </p:txBody>
      </p:sp>
      <p:sp>
        <p:nvSpPr>
          <p:cNvPr id="33" name="32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3"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entorno específico del sector</a:t>
            </a:r>
          </a:p>
        </p:txBody>
      </p:sp>
      <p:pic>
        <p:nvPicPr>
          <p:cNvPr id="44" name="43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49" name="4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0" name="49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9" name="8 Rectángulo redondeado"/>
          <p:cNvSpPr/>
          <p:nvPr/>
        </p:nvSpPr>
        <p:spPr>
          <a:xfrm>
            <a:off x="5076056" y="2132856"/>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s-ES_tradnl" b="1" u="sng" dirty="0">
                <a:solidFill>
                  <a:prstClr val="white"/>
                </a:solidFill>
              </a:rPr>
              <a:t>Proveedores</a:t>
            </a:r>
            <a:r>
              <a:rPr lang="es-ES_tradnl" b="1" dirty="0">
                <a:solidFill>
                  <a:prstClr val="white"/>
                </a:solidFill>
              </a:rPr>
              <a:t> </a:t>
            </a:r>
            <a:r>
              <a:rPr lang="es-ES_tradnl" dirty="0">
                <a:solidFill>
                  <a:prstClr val="white"/>
                </a:solidFill>
              </a:rPr>
              <a:t>de materias primas y suministros</a:t>
            </a:r>
            <a:endParaRPr lang="es-ES_tradnl" dirty="0"/>
          </a:p>
        </p:txBody>
      </p:sp>
      <p:sp>
        <p:nvSpPr>
          <p:cNvPr id="10" name="9 Rectángulo redondeado"/>
          <p:cNvSpPr/>
          <p:nvPr/>
        </p:nvSpPr>
        <p:spPr>
          <a:xfrm>
            <a:off x="5076056" y="4281939"/>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Ø"/>
            </a:pPr>
            <a:r>
              <a:rPr lang="es-ES_tradnl" b="1" u="sng" dirty="0">
                <a:solidFill>
                  <a:prstClr val="white"/>
                </a:solidFill>
              </a:rPr>
              <a:t>Producto</a:t>
            </a:r>
            <a:r>
              <a:rPr lang="es-ES_tradnl" b="1" dirty="0">
                <a:solidFill>
                  <a:prstClr val="white"/>
                </a:solidFill>
              </a:rPr>
              <a:t>: </a:t>
            </a:r>
            <a:r>
              <a:rPr lang="es-ES_tradnl" dirty="0">
                <a:solidFill>
                  <a:prstClr val="white"/>
                </a:solidFill>
              </a:rPr>
              <a:t>la similitud y diferencia con otros del sector</a:t>
            </a:r>
            <a:endParaRPr lang="es-ES" dirty="0">
              <a:solidFill>
                <a:prstClr val="white"/>
              </a:solidFill>
            </a:endParaRPr>
          </a:p>
        </p:txBody>
      </p:sp>
      <p:sp>
        <p:nvSpPr>
          <p:cNvPr id="11" name="10 Rectángulo redondeado"/>
          <p:cNvSpPr/>
          <p:nvPr/>
        </p:nvSpPr>
        <p:spPr>
          <a:xfrm>
            <a:off x="1475723" y="4263684"/>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s-ES_tradnl" b="1" u="sng" dirty="0"/>
              <a:t>Clientes</a:t>
            </a:r>
            <a:r>
              <a:rPr lang="es-ES_tradnl" b="1" dirty="0"/>
              <a:t> </a:t>
            </a:r>
            <a:r>
              <a:rPr lang="es-ES_tradnl" dirty="0"/>
              <a:t>y su poder a la hora de negociar el precio</a:t>
            </a:r>
          </a:p>
        </p:txBody>
      </p:sp>
      <p:sp>
        <p:nvSpPr>
          <p:cNvPr id="12" name="11 Rectángulo redondeado"/>
          <p:cNvSpPr/>
          <p:nvPr/>
        </p:nvSpPr>
        <p:spPr>
          <a:xfrm>
            <a:off x="1403648" y="2204864"/>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Ø"/>
            </a:pPr>
            <a:r>
              <a:rPr lang="es-ES_tradnl" b="1" u="sng" dirty="0">
                <a:solidFill>
                  <a:prstClr val="white"/>
                </a:solidFill>
              </a:rPr>
              <a:t>Los competidores</a:t>
            </a:r>
            <a:r>
              <a:rPr lang="es-ES_tradnl" b="1" dirty="0">
                <a:solidFill>
                  <a:prstClr val="white"/>
                </a:solidFill>
              </a:rPr>
              <a:t> </a:t>
            </a:r>
            <a:r>
              <a:rPr lang="es-ES_tradnl" dirty="0">
                <a:solidFill>
                  <a:prstClr val="white"/>
                </a:solidFill>
              </a:rPr>
              <a:t>que ya existen y que puedan entrar</a:t>
            </a:r>
          </a:p>
        </p:txBody>
      </p:sp>
    </p:spTree>
    <p:extLst>
      <p:ext uri="{BB962C8B-B14F-4D97-AF65-F5344CB8AC3E}">
        <p14:creationId xmlns:p14="http://schemas.microsoft.com/office/powerpoint/2010/main" xmlns="" val="9557550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noChangeAspect="1"/>
          </p:cNvPicPr>
          <p:nvPr>
            <p:ph idx="1"/>
          </p:nvPr>
        </p:nvPicPr>
        <p:blipFill>
          <a:blip r:embed="rId2" cstate="print"/>
          <a:stretch>
            <a:fillRect/>
          </a:stretch>
        </p:blipFill>
        <p:spPr>
          <a:xfrm>
            <a:off x="0" y="0"/>
            <a:ext cx="9144000" cy="6833511"/>
          </a:xfrm>
          <a:prstGeom prst="rect">
            <a:avLst/>
          </a:prstGeom>
        </p:spPr>
      </p:pic>
      <p:sp>
        <p:nvSpPr>
          <p:cNvPr id="4" name="Marcador de pie de página 3"/>
          <p:cNvSpPr>
            <a:spLocks noGrp="1"/>
          </p:cNvSpPr>
          <p:nvPr>
            <p:ph type="ftr" sz="quarter" idx="11"/>
          </p:nvPr>
        </p:nvSpPr>
        <p:spPr/>
        <p:txBody>
          <a:bodyPr/>
          <a:lstStyle/>
          <a:p>
            <a:r>
              <a:rPr lang="es-ES" smtClean="0"/>
              <a:t>M.B.E.</a:t>
            </a:r>
            <a:endParaRPr lang="es-ES" dirty="0"/>
          </a:p>
        </p:txBody>
      </p:sp>
      <p:sp>
        <p:nvSpPr>
          <p:cNvPr id="5" name="Marcador de número de diapositiva 4"/>
          <p:cNvSpPr>
            <a:spLocks noGrp="1"/>
          </p:cNvSpPr>
          <p:nvPr>
            <p:ph type="sldNum" sz="quarter" idx="12"/>
          </p:nvPr>
        </p:nvSpPr>
        <p:spPr/>
        <p:txBody>
          <a:bodyPr/>
          <a:lstStyle/>
          <a:p>
            <a:fld id="{F9A34AD4-DC89-4EDF-8DD1-AAEA993E7D46}" type="slidenum">
              <a:rPr lang="es-ES" smtClean="0"/>
              <a:pPr/>
              <a:t>11</a:t>
            </a:fld>
            <a:endParaRPr lang="es-ES" dirty="0"/>
          </a:p>
        </p:txBody>
      </p:sp>
    </p:spTree>
    <p:extLst>
      <p:ext uri="{BB962C8B-B14F-4D97-AF65-F5344CB8AC3E}">
        <p14:creationId xmlns:p14="http://schemas.microsoft.com/office/powerpoint/2010/main" xmlns="" val="734438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redondeado"/>
          <p:cNvSpPr/>
          <p:nvPr/>
        </p:nvSpPr>
        <p:spPr>
          <a:xfrm>
            <a:off x="132343" y="1493599"/>
            <a:ext cx="2773342" cy="53634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Grado de competencia entre empresas actuales</a:t>
            </a:r>
            <a:endParaRPr lang="es-ES" sz="1600" b="1" dirty="0">
              <a:effectLst>
                <a:outerShdw blurRad="38100" dist="38100" dir="2700000" algn="tl">
                  <a:srgbClr val="000000">
                    <a:alpha val="43137"/>
                  </a:srgbClr>
                </a:outerShdw>
              </a:effectLst>
            </a:endParaRPr>
          </a:p>
        </p:txBody>
      </p:sp>
      <p:sp>
        <p:nvSpPr>
          <p:cNvPr id="18" name="17 Rectángulo redondeado"/>
          <p:cNvSpPr/>
          <p:nvPr/>
        </p:nvSpPr>
        <p:spPr>
          <a:xfrm>
            <a:off x="155640" y="2974714"/>
            <a:ext cx="2732579" cy="77770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Posibilidad de entrada de nuevos competidores</a:t>
            </a:r>
            <a:endParaRPr lang="es-ES" sz="1600" b="1" dirty="0">
              <a:effectLst>
                <a:outerShdw blurRad="38100" dist="38100" dir="2700000" algn="tl">
                  <a:srgbClr val="000000">
                    <a:alpha val="43137"/>
                  </a:srgbClr>
                </a:outerShdw>
              </a:effectLst>
            </a:endParaRPr>
          </a:p>
        </p:txBody>
      </p:sp>
      <p:sp>
        <p:nvSpPr>
          <p:cNvPr id="20" name="19 Rectángulo redondeado"/>
          <p:cNvSpPr/>
          <p:nvPr/>
        </p:nvSpPr>
        <p:spPr>
          <a:xfrm rot="21600000">
            <a:off x="183745" y="4467407"/>
            <a:ext cx="2732579" cy="62196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Amenaza de otros productos sustitutivos</a:t>
            </a:r>
            <a:endParaRPr lang="es-ES" sz="1600" b="1" dirty="0">
              <a:effectLst>
                <a:outerShdw blurRad="38100" dist="38100" dir="2700000" algn="tl">
                  <a:srgbClr val="000000">
                    <a:alpha val="43137"/>
                  </a:srgbClr>
                </a:outerShdw>
              </a:effectLst>
            </a:endParaRPr>
          </a:p>
        </p:txBody>
      </p:sp>
      <p:sp>
        <p:nvSpPr>
          <p:cNvPr id="9" name="8 Flecha derecha"/>
          <p:cNvSpPr/>
          <p:nvPr/>
        </p:nvSpPr>
        <p:spPr>
          <a:xfrm>
            <a:off x="3056290" y="1580905"/>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9 CuadroTexto"/>
          <p:cNvSpPr txBox="1"/>
          <p:nvPr/>
        </p:nvSpPr>
        <p:spPr>
          <a:xfrm>
            <a:off x="3615944" y="1493599"/>
            <a:ext cx="5428476" cy="1569660"/>
          </a:xfrm>
          <a:prstGeom prst="rect">
            <a:avLst/>
          </a:prstGeom>
          <a:noFill/>
        </p:spPr>
        <p:txBody>
          <a:bodyPr wrap="square" rtlCol="0">
            <a:spAutoFit/>
          </a:bodyPr>
          <a:lstStyle/>
          <a:p>
            <a:r>
              <a:rPr lang="es-ES_tradnl" sz="1600" dirty="0"/>
              <a:t>Rivalidad entre empresas depende:</a:t>
            </a:r>
          </a:p>
          <a:p>
            <a:pPr marL="285750" indent="-285750">
              <a:buFont typeface="Arial" charset="0"/>
              <a:buChar char="•"/>
            </a:pPr>
            <a:r>
              <a:rPr lang="es-ES_tradnl" sz="1600" dirty="0"/>
              <a:t>Número de empresas que ya existan</a:t>
            </a:r>
          </a:p>
          <a:p>
            <a:pPr marL="285750" indent="-285750">
              <a:buFont typeface="Arial" charset="0"/>
              <a:buChar char="•"/>
            </a:pPr>
            <a:r>
              <a:rPr lang="es-ES_tradnl" sz="1600" dirty="0"/>
              <a:t>Crecimiento del sector</a:t>
            </a:r>
          </a:p>
          <a:p>
            <a:pPr marL="285750" indent="-285750">
              <a:buFont typeface="Arial" charset="0"/>
              <a:buChar char="•"/>
            </a:pPr>
            <a:r>
              <a:rPr lang="es-ES_tradnl" sz="1600" dirty="0"/>
              <a:t>Diferenciar el producto de otro de la competencia</a:t>
            </a:r>
          </a:p>
          <a:p>
            <a:pPr marL="285750" indent="-285750">
              <a:buFont typeface="Arial" charset="0"/>
              <a:buChar char="•"/>
            </a:pPr>
            <a:r>
              <a:rPr lang="es-ES_tradnl" sz="1600" dirty="0"/>
              <a:t>Exceso de capacidad de producción</a:t>
            </a:r>
          </a:p>
          <a:p>
            <a:pPr marL="285750" indent="-285750">
              <a:buFont typeface="Arial" charset="0"/>
              <a:buChar char="•"/>
            </a:pPr>
            <a:r>
              <a:rPr lang="es-ES_tradnl" sz="1600" dirty="0"/>
              <a:t>Barreras de salida del sector</a:t>
            </a:r>
            <a:endParaRPr lang="es-ES" sz="1600" dirty="0"/>
          </a:p>
        </p:txBody>
      </p:sp>
      <p:sp>
        <p:nvSpPr>
          <p:cNvPr id="27" name="26 CuadroTexto"/>
          <p:cNvSpPr txBox="1"/>
          <p:nvPr/>
        </p:nvSpPr>
        <p:spPr>
          <a:xfrm>
            <a:off x="3723404" y="5291904"/>
            <a:ext cx="4448996" cy="830997"/>
          </a:xfrm>
          <a:prstGeom prst="rect">
            <a:avLst/>
          </a:prstGeom>
          <a:noFill/>
        </p:spPr>
        <p:txBody>
          <a:bodyPr wrap="square" rtlCol="0">
            <a:spAutoFit/>
          </a:bodyPr>
          <a:lstStyle/>
          <a:p>
            <a:r>
              <a:rPr lang="es-ES_tradnl" sz="1600" dirty="0"/>
              <a:t>Mayor poder según:</a:t>
            </a:r>
          </a:p>
          <a:p>
            <a:pPr marL="285750" indent="-285750">
              <a:buFont typeface="Arial" charset="0"/>
              <a:buChar char="•"/>
            </a:pPr>
            <a:r>
              <a:rPr lang="es-ES_tradnl" sz="1600" dirty="0"/>
              <a:t>Su número, si hay productos sustitutivos, ser un cliente importante o no</a:t>
            </a:r>
          </a:p>
        </p:txBody>
      </p:sp>
      <p:sp>
        <p:nvSpPr>
          <p:cNvPr id="28" name="27 Flecha derecha"/>
          <p:cNvSpPr/>
          <p:nvPr/>
        </p:nvSpPr>
        <p:spPr>
          <a:xfrm>
            <a:off x="3043535" y="3205865"/>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2" name="31 CuadroTexto"/>
          <p:cNvSpPr txBox="1"/>
          <p:nvPr/>
        </p:nvSpPr>
        <p:spPr>
          <a:xfrm>
            <a:off x="3712270" y="4609111"/>
            <a:ext cx="4623929" cy="584775"/>
          </a:xfrm>
          <a:prstGeom prst="rect">
            <a:avLst/>
          </a:prstGeom>
          <a:noFill/>
        </p:spPr>
        <p:txBody>
          <a:bodyPr wrap="square" rtlCol="0">
            <a:spAutoFit/>
          </a:bodyPr>
          <a:lstStyle/>
          <a:p>
            <a:r>
              <a:rPr lang="es-ES_tradnl" sz="1600" dirty="0"/>
              <a:t>Mismo uso y satisfacen la misma necesidad, por ejemplo las </a:t>
            </a:r>
            <a:r>
              <a:rPr lang="es-ES_tradnl" sz="1600" dirty="0" err="1"/>
              <a:t>tablet</a:t>
            </a:r>
            <a:r>
              <a:rPr lang="es-ES_tradnl" sz="1600" dirty="0"/>
              <a:t> y los ordenadores portátiles</a:t>
            </a:r>
          </a:p>
        </p:txBody>
      </p:sp>
      <p:sp>
        <p:nvSpPr>
          <p:cNvPr id="35" name="34 Flecha derecha"/>
          <p:cNvSpPr/>
          <p:nvPr/>
        </p:nvSpPr>
        <p:spPr>
          <a:xfrm>
            <a:off x="3043535" y="4682491"/>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7" name="36 CuadroTexto"/>
          <p:cNvSpPr txBox="1"/>
          <p:nvPr/>
        </p:nvSpPr>
        <p:spPr>
          <a:xfrm>
            <a:off x="3641268" y="3143968"/>
            <a:ext cx="5403152" cy="1323439"/>
          </a:xfrm>
          <a:prstGeom prst="rect">
            <a:avLst/>
          </a:prstGeom>
          <a:noFill/>
        </p:spPr>
        <p:txBody>
          <a:bodyPr wrap="square" rtlCol="0">
            <a:spAutoFit/>
          </a:bodyPr>
          <a:lstStyle/>
          <a:p>
            <a:r>
              <a:rPr lang="es-ES_tradnl" sz="1600" dirty="0"/>
              <a:t>Amenaza de nuevas empresas depende:</a:t>
            </a:r>
          </a:p>
          <a:p>
            <a:pPr marL="285750" indent="-285750">
              <a:buFont typeface="Arial" charset="0"/>
              <a:buChar char="•"/>
            </a:pPr>
            <a:r>
              <a:rPr lang="es-ES_tradnl" sz="1600" dirty="0"/>
              <a:t>Grandes inversiones</a:t>
            </a:r>
          </a:p>
          <a:p>
            <a:pPr marL="285750" indent="-285750">
              <a:buFont typeface="Arial" charset="0"/>
              <a:buChar char="•"/>
            </a:pPr>
            <a:r>
              <a:rPr lang="es-ES_tradnl" sz="1600" dirty="0"/>
              <a:t>Diferenciación del producto / marca diferenciada</a:t>
            </a:r>
          </a:p>
          <a:p>
            <a:pPr marL="285750" indent="-285750">
              <a:buFont typeface="Arial" charset="0"/>
              <a:buChar char="•"/>
            </a:pPr>
            <a:r>
              <a:rPr lang="es-ES_tradnl" sz="1600" dirty="0"/>
              <a:t>Acceso canales de distribución</a:t>
            </a:r>
          </a:p>
          <a:p>
            <a:pPr marL="285750" indent="-285750">
              <a:buFont typeface="Arial" charset="0"/>
              <a:buChar char="•"/>
            </a:pPr>
            <a:r>
              <a:rPr lang="es-ES_tradnl" sz="1600" dirty="0"/>
              <a:t>Requisitos legales</a:t>
            </a:r>
            <a:endParaRPr lang="es-ES" sz="1600" dirty="0"/>
          </a:p>
        </p:txBody>
      </p:sp>
      <p:sp>
        <p:nvSpPr>
          <p:cNvPr id="39" name="38 Flecha derecha"/>
          <p:cNvSpPr/>
          <p:nvPr/>
        </p:nvSpPr>
        <p:spPr>
          <a:xfrm>
            <a:off x="3075548" y="5436747"/>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Rectángulo redondeado"/>
          <p:cNvSpPr/>
          <p:nvPr/>
        </p:nvSpPr>
        <p:spPr>
          <a:xfrm>
            <a:off x="212225" y="5380403"/>
            <a:ext cx="2734302" cy="49627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Poder negociación de proveedores y de clientes</a:t>
            </a:r>
            <a:endParaRPr lang="es-ES" sz="1600" b="1" dirty="0">
              <a:effectLst>
                <a:outerShdw blurRad="38100" dist="38100" dir="2700000" algn="tl">
                  <a:srgbClr val="000000">
                    <a:alpha val="43137"/>
                  </a:srgbClr>
                </a:outerShdw>
              </a:effectLst>
            </a:endParaRPr>
          </a:p>
        </p:txBody>
      </p:sp>
      <p:sp>
        <p:nvSpPr>
          <p:cNvPr id="40" name="39 CuadroTexto">
            <a:hlinkClick r:id="rId2" action="ppaction://hlinksldjump"/>
          </p:cNvPr>
          <p:cNvSpPr txBox="1"/>
          <p:nvPr/>
        </p:nvSpPr>
        <p:spPr>
          <a:xfrm>
            <a:off x="3139534" y="6166845"/>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6"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entorno específico del sector</a:t>
            </a:r>
          </a:p>
        </p:txBody>
      </p:sp>
      <p:pic>
        <p:nvPicPr>
          <p:cNvPr id="63" name="6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51" name="50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4" name="5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45" name="44 CuadroTexto"/>
          <p:cNvSpPr txBox="1"/>
          <p:nvPr/>
        </p:nvSpPr>
        <p:spPr>
          <a:xfrm>
            <a:off x="1693506" y="785176"/>
            <a:ext cx="5814253"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u="sng" dirty="0">
                <a:effectLst>
                  <a:outerShdw blurRad="38100" dist="38100" dir="2700000" algn="tl">
                    <a:srgbClr val="000000">
                      <a:alpha val="43137"/>
                    </a:srgbClr>
                  </a:outerShdw>
                </a:effectLst>
              </a:rPr>
              <a:t>Fuerzas Competitivas </a:t>
            </a:r>
            <a:r>
              <a:rPr lang="es-ES_tradnl" dirty="0">
                <a:solidFill>
                  <a:schemeClr val="tx1"/>
                </a:solidFill>
                <a:effectLst>
                  <a:outerShdw blurRad="38100" dist="38100" dir="2700000" algn="tl">
                    <a:srgbClr val="000000">
                      <a:alpha val="43137"/>
                    </a:srgbClr>
                  </a:outerShdw>
                </a:effectLst>
              </a:rPr>
              <a:t> </a:t>
            </a:r>
            <a:r>
              <a:rPr lang="es-ES_tradnl" dirty="0">
                <a:solidFill>
                  <a:schemeClr val="tx1"/>
                </a:solidFill>
                <a:effectLst>
                  <a:outerShdw blurRad="38100" dist="38100" dir="2700000" algn="tl">
                    <a:srgbClr val="000000">
                      <a:alpha val="43137"/>
                    </a:srgbClr>
                  </a:outerShdw>
                </a:effectLst>
                <a:sym typeface="Wingdings" panose="05000000000000000000" pitchFamily="2" charset="2"/>
              </a:rPr>
              <a:t> </a:t>
            </a:r>
            <a:r>
              <a:rPr lang="es-ES_tradnl" dirty="0">
                <a:effectLst>
                  <a:outerShdw blurRad="38100" dist="38100" dir="2700000" algn="tl">
                    <a:srgbClr val="000000">
                      <a:alpha val="43137"/>
                    </a:srgbClr>
                  </a:outerShdw>
                </a:effectLst>
              </a:rPr>
              <a:t>Modelo </a:t>
            </a:r>
            <a:r>
              <a:rPr lang="es-ES_tradnl" dirty="0" err="1">
                <a:effectLst>
                  <a:outerShdw blurRad="38100" dist="38100" dir="2700000" algn="tl">
                    <a:srgbClr val="000000">
                      <a:alpha val="43137"/>
                    </a:srgbClr>
                  </a:outerShdw>
                </a:effectLst>
              </a:rPr>
              <a:t>Porter</a:t>
            </a:r>
            <a:endParaRPr lang="es-E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215157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CuadroTexto"/>
          <p:cNvSpPr txBox="1"/>
          <p:nvPr/>
        </p:nvSpPr>
        <p:spPr>
          <a:xfrm>
            <a:off x="246666" y="2588707"/>
            <a:ext cx="2469696" cy="369332"/>
          </a:xfrm>
          <a:prstGeom prst="rect">
            <a:avLst/>
          </a:prstGeom>
          <a:noFill/>
          <a:ln w="25400">
            <a:solidFill>
              <a:schemeClr val="tx2"/>
            </a:solidFill>
          </a:ln>
        </p:spPr>
        <p:txBody>
          <a:bodyPr wrap="square" rtlCol="0">
            <a:spAutoFit/>
          </a:bodyPr>
          <a:lstStyle/>
          <a:p>
            <a:pPr algn="ctr"/>
            <a:r>
              <a:rPr lang="es-ES_tradnl" b="1" dirty="0"/>
              <a:t>Número y localización</a:t>
            </a:r>
            <a:endParaRPr lang="es-ES" b="1" dirty="0"/>
          </a:p>
        </p:txBody>
      </p:sp>
      <p:sp>
        <p:nvSpPr>
          <p:cNvPr id="20" name="19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7" name="2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4. Análisis de la competencia</a:t>
            </a:r>
          </a:p>
        </p:txBody>
      </p:sp>
      <p:sp>
        <p:nvSpPr>
          <p:cNvPr id="26" name="2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5" name="34 CuadroTexto"/>
          <p:cNvSpPr txBox="1"/>
          <p:nvPr/>
        </p:nvSpPr>
        <p:spPr>
          <a:xfrm>
            <a:off x="2929798" y="2579228"/>
            <a:ext cx="1616377" cy="369332"/>
          </a:xfrm>
          <a:prstGeom prst="rect">
            <a:avLst/>
          </a:prstGeom>
          <a:noFill/>
          <a:ln w="25400">
            <a:solidFill>
              <a:schemeClr val="tx2"/>
            </a:solidFill>
          </a:ln>
        </p:spPr>
        <p:txBody>
          <a:bodyPr wrap="square" rtlCol="0">
            <a:spAutoFit/>
          </a:bodyPr>
          <a:lstStyle/>
          <a:p>
            <a:pPr algn="ctr"/>
            <a:r>
              <a:rPr lang="es-ES_tradnl" b="1" dirty="0"/>
              <a:t>Qué venden</a:t>
            </a:r>
            <a:endParaRPr lang="es-ES" b="1" dirty="0"/>
          </a:p>
        </p:txBody>
      </p:sp>
      <p:sp>
        <p:nvSpPr>
          <p:cNvPr id="38" name="37 CuadroTexto"/>
          <p:cNvSpPr txBox="1"/>
          <p:nvPr/>
        </p:nvSpPr>
        <p:spPr>
          <a:xfrm>
            <a:off x="204598" y="1123000"/>
            <a:ext cx="3144080"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pPr algn="ctr"/>
            <a:r>
              <a:rPr lang="es-ES_tradnl" b="1" dirty="0"/>
              <a:t>Análisis de la competencia</a:t>
            </a:r>
            <a:endParaRPr lang="es-ES" b="1" dirty="0"/>
          </a:p>
        </p:txBody>
      </p:sp>
      <p:sp>
        <p:nvSpPr>
          <p:cNvPr id="41" name="40 CuadroTexto"/>
          <p:cNvSpPr txBox="1"/>
          <p:nvPr/>
        </p:nvSpPr>
        <p:spPr>
          <a:xfrm>
            <a:off x="1384419" y="1708642"/>
            <a:ext cx="6738118" cy="584775"/>
          </a:xfrm>
          <a:prstGeom prst="rect">
            <a:avLst/>
          </a:prstGeom>
          <a:noFill/>
        </p:spPr>
        <p:txBody>
          <a:bodyPr wrap="square" rtlCol="0">
            <a:spAutoFit/>
          </a:bodyPr>
          <a:lstStyle/>
          <a:p>
            <a:r>
              <a:rPr lang="es-ES_tradnl" sz="1600" dirty="0"/>
              <a:t>Desconocer la competencia y sus acciones </a:t>
            </a:r>
            <a:r>
              <a:rPr lang="es-ES_tradnl" sz="1600" dirty="0">
                <a:sym typeface="Wingdings" panose="05000000000000000000" pitchFamily="2" charset="2"/>
              </a:rPr>
              <a:t> puede hacer peligrar la empresa</a:t>
            </a:r>
          </a:p>
          <a:p>
            <a:r>
              <a:rPr lang="es-ES_tradnl" sz="1600" dirty="0">
                <a:sym typeface="Wingdings" panose="05000000000000000000" pitchFamily="2" charset="2"/>
              </a:rPr>
              <a:t>Se necesita saber:</a:t>
            </a:r>
            <a:endParaRPr lang="es-ES" sz="1600" dirty="0"/>
          </a:p>
        </p:txBody>
      </p:sp>
      <p:sp>
        <p:nvSpPr>
          <p:cNvPr id="50" name="49 CuadroTexto"/>
          <p:cNvSpPr txBox="1"/>
          <p:nvPr/>
        </p:nvSpPr>
        <p:spPr>
          <a:xfrm>
            <a:off x="288681" y="3600934"/>
            <a:ext cx="1513455" cy="369332"/>
          </a:xfrm>
          <a:prstGeom prst="rect">
            <a:avLst/>
          </a:prstGeom>
          <a:noFill/>
          <a:ln w="25400">
            <a:solidFill>
              <a:schemeClr val="tx2"/>
            </a:solidFill>
          </a:ln>
        </p:spPr>
        <p:txBody>
          <a:bodyPr wrap="square" rtlCol="0">
            <a:spAutoFit/>
          </a:bodyPr>
          <a:lstStyle/>
          <a:p>
            <a:pPr algn="ctr"/>
            <a:r>
              <a:rPr lang="es-ES_tradnl" b="1" dirty="0"/>
              <a:t>Promoción</a:t>
            </a:r>
            <a:endParaRPr lang="es-ES" b="1" dirty="0"/>
          </a:p>
        </p:txBody>
      </p:sp>
      <p:sp>
        <p:nvSpPr>
          <p:cNvPr id="51" name="50 CuadroTexto"/>
          <p:cNvSpPr txBox="1"/>
          <p:nvPr/>
        </p:nvSpPr>
        <p:spPr>
          <a:xfrm>
            <a:off x="4224028" y="4406878"/>
            <a:ext cx="3715779" cy="369332"/>
          </a:xfrm>
          <a:prstGeom prst="rect">
            <a:avLst/>
          </a:prstGeom>
          <a:noFill/>
          <a:ln w="25400">
            <a:solidFill>
              <a:schemeClr val="tx2"/>
            </a:solidFill>
          </a:ln>
        </p:spPr>
        <p:txBody>
          <a:bodyPr wrap="square" rtlCol="0">
            <a:spAutoFit/>
          </a:bodyPr>
          <a:lstStyle/>
          <a:p>
            <a:pPr algn="ctr"/>
            <a:r>
              <a:rPr lang="es-ES_tradnl" b="1" dirty="0"/>
              <a:t>Puntos fuertes y puntos débiles</a:t>
            </a:r>
            <a:endParaRPr lang="es-ES" b="1" dirty="0"/>
          </a:p>
        </p:txBody>
      </p:sp>
      <p:sp>
        <p:nvSpPr>
          <p:cNvPr id="53" name="52 CuadroTexto"/>
          <p:cNvSpPr txBox="1"/>
          <p:nvPr/>
        </p:nvSpPr>
        <p:spPr>
          <a:xfrm>
            <a:off x="4804751" y="2590302"/>
            <a:ext cx="1766185" cy="369332"/>
          </a:xfrm>
          <a:prstGeom prst="rect">
            <a:avLst/>
          </a:prstGeom>
          <a:noFill/>
          <a:ln w="25400">
            <a:solidFill>
              <a:schemeClr val="tx2"/>
            </a:solidFill>
          </a:ln>
        </p:spPr>
        <p:txBody>
          <a:bodyPr wrap="square" rtlCol="0">
            <a:spAutoFit/>
          </a:bodyPr>
          <a:lstStyle/>
          <a:p>
            <a:pPr algn="ctr"/>
            <a:r>
              <a:rPr lang="es-ES_tradnl" b="1" dirty="0"/>
              <a:t>Cuánto venden</a:t>
            </a:r>
            <a:endParaRPr lang="es-ES" b="1" dirty="0"/>
          </a:p>
        </p:txBody>
      </p:sp>
      <p:sp>
        <p:nvSpPr>
          <p:cNvPr id="54" name="53 CuadroTexto"/>
          <p:cNvSpPr txBox="1"/>
          <p:nvPr/>
        </p:nvSpPr>
        <p:spPr>
          <a:xfrm>
            <a:off x="6892981" y="2588761"/>
            <a:ext cx="1229556" cy="369332"/>
          </a:xfrm>
          <a:prstGeom prst="rect">
            <a:avLst/>
          </a:prstGeom>
          <a:noFill/>
          <a:ln w="25400">
            <a:solidFill>
              <a:schemeClr val="tx2"/>
            </a:solidFill>
          </a:ln>
        </p:spPr>
        <p:txBody>
          <a:bodyPr wrap="square" rtlCol="0">
            <a:spAutoFit/>
          </a:bodyPr>
          <a:lstStyle/>
          <a:p>
            <a:pPr algn="ctr"/>
            <a:r>
              <a:rPr lang="es-ES_tradnl" b="1" dirty="0"/>
              <a:t>Precios</a:t>
            </a:r>
            <a:endParaRPr lang="es-ES" b="1" dirty="0"/>
          </a:p>
        </p:txBody>
      </p:sp>
      <p:sp>
        <p:nvSpPr>
          <p:cNvPr id="55" name="54 CuadroTexto"/>
          <p:cNvSpPr txBox="1"/>
          <p:nvPr/>
        </p:nvSpPr>
        <p:spPr>
          <a:xfrm>
            <a:off x="4077273" y="3581007"/>
            <a:ext cx="2029265" cy="369332"/>
          </a:xfrm>
          <a:prstGeom prst="rect">
            <a:avLst/>
          </a:prstGeom>
          <a:noFill/>
          <a:ln w="25400">
            <a:solidFill>
              <a:schemeClr val="tx2"/>
            </a:solidFill>
          </a:ln>
        </p:spPr>
        <p:txBody>
          <a:bodyPr wrap="square" rtlCol="0">
            <a:spAutoFit/>
          </a:bodyPr>
          <a:lstStyle/>
          <a:p>
            <a:pPr algn="ctr"/>
            <a:r>
              <a:rPr lang="es-ES_tradnl" b="1" dirty="0"/>
              <a:t>Atención al cliente</a:t>
            </a:r>
            <a:endParaRPr lang="es-ES" b="1" dirty="0"/>
          </a:p>
        </p:txBody>
      </p:sp>
      <p:sp>
        <p:nvSpPr>
          <p:cNvPr id="56" name="55 CuadroTexto"/>
          <p:cNvSpPr txBox="1"/>
          <p:nvPr/>
        </p:nvSpPr>
        <p:spPr>
          <a:xfrm>
            <a:off x="2093020" y="3595980"/>
            <a:ext cx="1644967" cy="369332"/>
          </a:xfrm>
          <a:prstGeom prst="rect">
            <a:avLst/>
          </a:prstGeom>
          <a:noFill/>
          <a:ln w="25400">
            <a:solidFill>
              <a:schemeClr val="tx2"/>
            </a:solidFill>
          </a:ln>
        </p:spPr>
        <p:txBody>
          <a:bodyPr wrap="square" rtlCol="0">
            <a:spAutoFit/>
          </a:bodyPr>
          <a:lstStyle/>
          <a:p>
            <a:pPr algn="ctr"/>
            <a:r>
              <a:rPr lang="es-ES_tradnl" b="1" dirty="0"/>
              <a:t>Distribución</a:t>
            </a:r>
            <a:endParaRPr lang="es-ES" b="1" dirty="0"/>
          </a:p>
        </p:txBody>
      </p:sp>
      <p:sp>
        <p:nvSpPr>
          <p:cNvPr id="57" name="56 CuadroTexto"/>
          <p:cNvSpPr txBox="1"/>
          <p:nvPr/>
        </p:nvSpPr>
        <p:spPr>
          <a:xfrm>
            <a:off x="1152578" y="4443687"/>
            <a:ext cx="2469696" cy="369332"/>
          </a:xfrm>
          <a:prstGeom prst="rect">
            <a:avLst/>
          </a:prstGeom>
          <a:noFill/>
          <a:ln w="25400">
            <a:solidFill>
              <a:schemeClr val="tx2"/>
            </a:solidFill>
          </a:ln>
        </p:spPr>
        <p:txBody>
          <a:bodyPr wrap="square" rtlCol="0">
            <a:spAutoFit/>
          </a:bodyPr>
          <a:lstStyle/>
          <a:p>
            <a:pPr algn="ctr"/>
            <a:r>
              <a:rPr lang="es-ES_tradnl" b="1" dirty="0"/>
              <a:t>Satisfacción al cliente</a:t>
            </a:r>
            <a:endParaRPr lang="es-ES" b="1" dirty="0"/>
          </a:p>
        </p:txBody>
      </p:sp>
      <p:sp>
        <p:nvSpPr>
          <p:cNvPr id="58" name="57 CuadroTexto"/>
          <p:cNvSpPr txBox="1"/>
          <p:nvPr/>
        </p:nvSpPr>
        <p:spPr>
          <a:xfrm>
            <a:off x="6300192" y="3595980"/>
            <a:ext cx="2206898" cy="369332"/>
          </a:xfrm>
          <a:prstGeom prst="rect">
            <a:avLst/>
          </a:prstGeom>
          <a:noFill/>
          <a:ln w="25400">
            <a:solidFill>
              <a:schemeClr val="tx2"/>
            </a:solidFill>
          </a:ln>
        </p:spPr>
        <p:txBody>
          <a:bodyPr wrap="square" rtlCol="0">
            <a:spAutoFit/>
          </a:bodyPr>
          <a:lstStyle/>
          <a:p>
            <a:pPr algn="ctr"/>
            <a:r>
              <a:rPr lang="es-ES_tradnl" b="1" dirty="0"/>
              <a:t>Estrategias</a:t>
            </a:r>
            <a:endParaRPr lang="es-ES" b="1" dirty="0"/>
          </a:p>
        </p:txBody>
      </p:sp>
    </p:spTree>
    <p:extLst>
      <p:ext uri="{BB962C8B-B14F-4D97-AF65-F5344CB8AC3E}">
        <p14:creationId xmlns:p14="http://schemas.microsoft.com/office/powerpoint/2010/main" xmlns="" val="19200236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17" name="1 Título"/>
          <p:cNvSpPr txBox="1">
            <a:spLocks/>
          </p:cNvSpPr>
          <p:nvPr/>
        </p:nvSpPr>
        <p:spPr>
          <a:xfrm>
            <a:off x="148256" y="42626"/>
            <a:ext cx="8563696"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3000" b="1" dirty="0"/>
              <a:t>5. EL análisis D.A.F.O. del entorno y la empresa</a:t>
            </a:r>
          </a:p>
        </p:txBody>
      </p:sp>
      <p:graphicFrame>
        <p:nvGraphicFramePr>
          <p:cNvPr id="2" name="1 Diagrama"/>
          <p:cNvGraphicFramePr/>
          <p:nvPr>
            <p:extLst>
              <p:ext uri="{D42A27DB-BD31-4B8C-83A1-F6EECF244321}">
                <p14:modId xmlns:p14="http://schemas.microsoft.com/office/powerpoint/2010/main" xmlns="" val="1772652090"/>
              </p:ext>
            </p:extLst>
          </p:nvPr>
        </p:nvGraphicFramePr>
        <p:xfrm>
          <a:off x="1737972" y="1894766"/>
          <a:ext cx="5644211" cy="3240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8" name="17 Imagen"/>
          <p:cNvPicPr>
            <a:picLocks noChangeAspect="1"/>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8" name="7 Flecha izquierda">
            <a:hlinkClick r:id="rId8"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9" name="8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0" name="9 CuadroTexto"/>
          <p:cNvSpPr txBox="1"/>
          <p:nvPr/>
        </p:nvSpPr>
        <p:spPr>
          <a:xfrm>
            <a:off x="267508" y="1767806"/>
            <a:ext cx="1147222"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INTERNAS</a:t>
            </a:r>
            <a:endParaRPr lang="es-ES" dirty="0"/>
          </a:p>
        </p:txBody>
      </p:sp>
      <p:sp>
        <p:nvSpPr>
          <p:cNvPr id="11" name="10 CuadroTexto"/>
          <p:cNvSpPr txBox="1"/>
          <p:nvPr/>
        </p:nvSpPr>
        <p:spPr>
          <a:xfrm>
            <a:off x="7382184" y="1767806"/>
            <a:ext cx="1147222"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EXTERNAS</a:t>
            </a:r>
            <a:endParaRPr lang="es-ES" dirty="0"/>
          </a:p>
        </p:txBody>
      </p:sp>
      <p:sp>
        <p:nvSpPr>
          <p:cNvPr id="12" name="11 CuadroTexto"/>
          <p:cNvSpPr txBox="1"/>
          <p:nvPr/>
        </p:nvSpPr>
        <p:spPr>
          <a:xfrm>
            <a:off x="164244" y="2351738"/>
            <a:ext cx="1831456" cy="1077218"/>
          </a:xfrm>
          <a:prstGeom prst="rect">
            <a:avLst/>
          </a:prstGeom>
          <a:noFill/>
        </p:spPr>
        <p:txBody>
          <a:bodyPr wrap="square" rtlCol="0">
            <a:spAutoFit/>
          </a:bodyPr>
          <a:lstStyle/>
          <a:p>
            <a:pPr marL="285750" indent="-285750">
              <a:buFont typeface="Arial" charset="0"/>
              <a:buChar char="•"/>
            </a:pPr>
            <a:r>
              <a:rPr lang="es-ES_tradnl" sz="1600" dirty="0"/>
              <a:t>Puntos fuertes internos</a:t>
            </a:r>
            <a:endParaRPr lang="es-ES" sz="1600" dirty="0"/>
          </a:p>
          <a:p>
            <a:pPr marL="285750" indent="-285750">
              <a:buFont typeface="Arial" charset="0"/>
              <a:buChar char="•"/>
            </a:pPr>
            <a:r>
              <a:rPr lang="es-ES_tradnl" sz="1600" dirty="0"/>
              <a:t>Posición de ventaja</a:t>
            </a:r>
          </a:p>
        </p:txBody>
      </p:sp>
      <p:sp>
        <p:nvSpPr>
          <p:cNvPr id="13" name="12 CuadroTexto"/>
          <p:cNvSpPr txBox="1"/>
          <p:nvPr/>
        </p:nvSpPr>
        <p:spPr>
          <a:xfrm>
            <a:off x="148256" y="4025858"/>
            <a:ext cx="1831456" cy="1077218"/>
          </a:xfrm>
          <a:prstGeom prst="rect">
            <a:avLst/>
          </a:prstGeom>
          <a:noFill/>
        </p:spPr>
        <p:txBody>
          <a:bodyPr wrap="square" rtlCol="0">
            <a:spAutoFit/>
          </a:bodyPr>
          <a:lstStyle/>
          <a:p>
            <a:pPr marL="285750" indent="-285750">
              <a:buFont typeface="Arial" charset="0"/>
              <a:buChar char="•"/>
            </a:pPr>
            <a:r>
              <a:rPr lang="es-ES_tradnl" sz="1600" dirty="0"/>
              <a:t>Puntos débiles internos</a:t>
            </a:r>
          </a:p>
          <a:p>
            <a:pPr marL="285750" indent="-285750">
              <a:buFont typeface="Arial" charset="0"/>
              <a:buChar char="•"/>
            </a:pPr>
            <a:r>
              <a:rPr lang="es-ES_tradnl" sz="1600" dirty="0"/>
              <a:t>Posición desfavorable</a:t>
            </a:r>
          </a:p>
        </p:txBody>
      </p:sp>
      <p:sp>
        <p:nvSpPr>
          <p:cNvPr id="14" name="13 CuadroTexto"/>
          <p:cNvSpPr txBox="1"/>
          <p:nvPr/>
        </p:nvSpPr>
        <p:spPr>
          <a:xfrm>
            <a:off x="7306469" y="2486728"/>
            <a:ext cx="1831456" cy="830997"/>
          </a:xfrm>
          <a:prstGeom prst="rect">
            <a:avLst/>
          </a:prstGeom>
          <a:noFill/>
        </p:spPr>
        <p:txBody>
          <a:bodyPr wrap="square" rtlCol="0">
            <a:spAutoFit/>
          </a:bodyPr>
          <a:lstStyle/>
          <a:p>
            <a:pPr marL="285750" indent="-285750">
              <a:buFont typeface="Arial" charset="0"/>
              <a:buChar char="•"/>
            </a:pPr>
            <a:r>
              <a:rPr lang="es-ES_tradnl" sz="1600" dirty="0"/>
              <a:t>Aspectos positivos del entorno</a:t>
            </a:r>
          </a:p>
        </p:txBody>
      </p:sp>
      <p:sp>
        <p:nvSpPr>
          <p:cNvPr id="16" name="15 CuadroTexto"/>
          <p:cNvSpPr txBox="1"/>
          <p:nvPr/>
        </p:nvSpPr>
        <p:spPr>
          <a:xfrm>
            <a:off x="7224375" y="4052316"/>
            <a:ext cx="1831456" cy="1077218"/>
          </a:xfrm>
          <a:prstGeom prst="rect">
            <a:avLst/>
          </a:prstGeom>
          <a:noFill/>
        </p:spPr>
        <p:txBody>
          <a:bodyPr wrap="square" rtlCol="0">
            <a:spAutoFit/>
          </a:bodyPr>
          <a:lstStyle/>
          <a:p>
            <a:pPr marL="285750" indent="-285750">
              <a:buFont typeface="Arial" charset="0"/>
              <a:buChar char="•"/>
            </a:pPr>
            <a:r>
              <a:rPr lang="es-ES_tradnl" sz="1600" dirty="0"/>
              <a:t>Del entorno que pueden poner en peligro a la empresa</a:t>
            </a:r>
          </a:p>
        </p:txBody>
      </p:sp>
      <p:sp>
        <p:nvSpPr>
          <p:cNvPr id="21" name="20 CuadroTexto"/>
          <p:cNvSpPr txBox="1"/>
          <p:nvPr/>
        </p:nvSpPr>
        <p:spPr>
          <a:xfrm>
            <a:off x="407453" y="880578"/>
            <a:ext cx="7944520" cy="369332"/>
          </a:xfrm>
          <a:prstGeom prst="rect">
            <a:avLst/>
          </a:prstGeom>
          <a:noFill/>
        </p:spPr>
        <p:txBody>
          <a:bodyPr wrap="square" rtlCol="0">
            <a:spAutoFit/>
          </a:bodyPr>
          <a:lstStyle/>
          <a:p>
            <a:pPr algn="ctr"/>
            <a:r>
              <a:rPr lang="es-ES_tradnl" dirty="0"/>
              <a:t>Análisis global de nuestra empresa y del entrono que la rodea</a:t>
            </a:r>
            <a:endParaRPr lang="es-ES" dirty="0"/>
          </a:p>
        </p:txBody>
      </p:sp>
    </p:spTree>
    <p:extLst>
      <p:ext uri="{BB962C8B-B14F-4D97-AF65-F5344CB8AC3E}">
        <p14:creationId xmlns:p14="http://schemas.microsoft.com/office/powerpoint/2010/main" xmlns="" val="307574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7" name="6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6. Localización del proyecto empresarial</a:t>
            </a:r>
          </a:p>
        </p:txBody>
      </p:sp>
      <p:graphicFrame>
        <p:nvGraphicFramePr>
          <p:cNvPr id="10" name="9 Diagrama"/>
          <p:cNvGraphicFramePr/>
          <p:nvPr/>
        </p:nvGraphicFramePr>
        <p:xfrm>
          <a:off x="71388" y="908720"/>
          <a:ext cx="8688311" cy="4478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972114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6. Localización del proyecto empresarial</a:t>
            </a:r>
          </a:p>
        </p:txBody>
      </p:sp>
      <p:sp>
        <p:nvSpPr>
          <p:cNvPr id="9" name="8 CuadroTexto"/>
          <p:cNvSpPr txBox="1"/>
          <p:nvPr/>
        </p:nvSpPr>
        <p:spPr>
          <a:xfrm>
            <a:off x="241342" y="913531"/>
            <a:ext cx="5050737"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pPr algn="ctr"/>
            <a:r>
              <a:rPr lang="es-ES_tradnl" b="1" dirty="0"/>
              <a:t>La externalización o deslocalización</a:t>
            </a:r>
            <a:endParaRPr lang="es-ES" b="1" dirty="0"/>
          </a:p>
        </p:txBody>
      </p:sp>
      <p:sp>
        <p:nvSpPr>
          <p:cNvPr id="11" name="10 CuadroTexto"/>
          <p:cNvSpPr txBox="1"/>
          <p:nvPr/>
        </p:nvSpPr>
        <p:spPr>
          <a:xfrm>
            <a:off x="440798" y="1592222"/>
            <a:ext cx="7066961" cy="3139321"/>
          </a:xfrm>
          <a:prstGeom prst="rect">
            <a:avLst/>
          </a:prstGeom>
          <a:noFill/>
        </p:spPr>
        <p:txBody>
          <a:bodyPr wrap="square" rtlCol="0">
            <a:spAutoFit/>
          </a:bodyPr>
          <a:lstStyle/>
          <a:p>
            <a:pPr algn="ctr"/>
            <a:r>
              <a:rPr lang="es-ES_tradnl" dirty="0"/>
              <a:t>Ubicar la producción en otro país buscando costes salariales más baratos</a:t>
            </a:r>
          </a:p>
          <a:p>
            <a:pPr algn="ctr"/>
            <a:endParaRPr lang="es-ES_tradnl" dirty="0"/>
          </a:p>
          <a:p>
            <a:pPr algn="ctr"/>
            <a:r>
              <a:rPr lang="es-ES_tradnl" dirty="0"/>
              <a:t>No quedan exentas de algunos riesgos o costes encubiertos:</a:t>
            </a:r>
          </a:p>
          <a:p>
            <a:pPr algn="ctr"/>
            <a:endParaRPr lang="es-ES_tradnl" dirty="0"/>
          </a:p>
          <a:p>
            <a:pPr marL="285750" indent="-285750">
              <a:buFont typeface="Arial" charset="0"/>
              <a:buChar char="•"/>
            </a:pPr>
            <a:r>
              <a:rPr lang="es-ES_tradnl" dirty="0"/>
              <a:t>Coste de baja calidad</a:t>
            </a:r>
          </a:p>
          <a:p>
            <a:endParaRPr lang="es-ES_tradnl" dirty="0"/>
          </a:p>
          <a:p>
            <a:pPr marL="285750" indent="-285750">
              <a:buFont typeface="Arial" charset="0"/>
              <a:buChar char="•"/>
            </a:pPr>
            <a:r>
              <a:rPr lang="es-ES_tradnl" dirty="0"/>
              <a:t>Coste de aprendizaje del personal</a:t>
            </a:r>
          </a:p>
          <a:p>
            <a:endParaRPr lang="es-ES_tradnl" dirty="0"/>
          </a:p>
          <a:p>
            <a:pPr marL="285750" indent="-285750">
              <a:buFont typeface="Arial" charset="0"/>
              <a:buChar char="•"/>
            </a:pPr>
            <a:r>
              <a:rPr lang="es-ES_tradnl" dirty="0"/>
              <a:t>Coste de baja productividad</a:t>
            </a:r>
          </a:p>
          <a:p>
            <a:endParaRPr lang="es-ES_tradnl" dirty="0"/>
          </a:p>
          <a:p>
            <a:pPr marL="285750" indent="-285750">
              <a:buFont typeface="Arial" charset="0"/>
              <a:buChar char="•"/>
            </a:pPr>
            <a:r>
              <a:rPr lang="es-ES_tradnl" dirty="0"/>
              <a:t>Coste de alta rotación de personal</a:t>
            </a:r>
            <a:endParaRPr lang="es-ES" dirty="0"/>
          </a:p>
        </p:txBody>
      </p:sp>
    </p:spTree>
    <p:extLst>
      <p:ext uri="{BB962C8B-B14F-4D97-AF65-F5344CB8AC3E}">
        <p14:creationId xmlns:p14="http://schemas.microsoft.com/office/powerpoint/2010/main" xmlns="" val="1380587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CuadroTexto"/>
          <p:cNvSpPr txBox="1"/>
          <p:nvPr/>
        </p:nvSpPr>
        <p:spPr>
          <a:xfrm>
            <a:off x="241343" y="1489765"/>
            <a:ext cx="2206898" cy="923330"/>
          </a:xfrm>
          <a:prstGeom prst="rect">
            <a:avLst/>
          </a:prstGeom>
          <a:noFill/>
          <a:ln w="25400">
            <a:solidFill>
              <a:schemeClr val="tx2"/>
            </a:solidFill>
          </a:ln>
        </p:spPr>
        <p:txBody>
          <a:bodyPr wrap="square" rtlCol="0">
            <a:spAutoFit/>
          </a:bodyPr>
          <a:lstStyle/>
          <a:p>
            <a:pPr algn="ctr"/>
            <a:r>
              <a:rPr lang="es-ES_tradnl" b="1" dirty="0"/>
              <a:t>Cultura de empresa: valores y creencias compartidos</a:t>
            </a:r>
            <a:endParaRPr lang="es-ES" b="1" dirty="0"/>
          </a:p>
        </p:txBody>
      </p:sp>
      <p:sp>
        <p:nvSpPr>
          <p:cNvPr id="15" name="14 Rectángulo"/>
          <p:cNvSpPr/>
          <p:nvPr/>
        </p:nvSpPr>
        <p:spPr>
          <a:xfrm>
            <a:off x="3676996" y="2219126"/>
            <a:ext cx="2011448" cy="369332"/>
          </a:xfrm>
          <a:prstGeom prst="rect">
            <a:avLst/>
          </a:prstGeom>
          <a:solidFill>
            <a:schemeClr val="accent5">
              <a:lumMod val="60000"/>
              <a:lumOff val="40000"/>
            </a:schemeClr>
          </a:solidFill>
          <a:ln>
            <a:solidFill>
              <a:schemeClr val="tx2"/>
            </a:solidFill>
          </a:ln>
        </p:spPr>
        <p:txBody>
          <a:bodyPr wrap="none">
            <a:spAutoFit/>
          </a:bodyPr>
          <a:lstStyle/>
          <a:p>
            <a:r>
              <a:rPr lang="es-ES_tradnl" b="1" dirty="0"/>
              <a:t>Normas no escritas</a:t>
            </a:r>
            <a:endParaRPr lang="es-ES" b="1" dirty="0"/>
          </a:p>
        </p:txBody>
      </p:sp>
      <p:sp>
        <p:nvSpPr>
          <p:cNvPr id="17" name="16 Rectángulo"/>
          <p:cNvSpPr/>
          <p:nvPr/>
        </p:nvSpPr>
        <p:spPr>
          <a:xfrm>
            <a:off x="3813875" y="1315099"/>
            <a:ext cx="1737690" cy="369332"/>
          </a:xfrm>
          <a:prstGeom prst="rect">
            <a:avLst/>
          </a:prstGeom>
          <a:solidFill>
            <a:schemeClr val="accent5">
              <a:lumMod val="60000"/>
              <a:lumOff val="40000"/>
            </a:schemeClr>
          </a:solidFill>
          <a:ln>
            <a:solidFill>
              <a:schemeClr val="tx2"/>
            </a:solidFill>
          </a:ln>
        </p:spPr>
        <p:txBody>
          <a:bodyPr wrap="square">
            <a:spAutoFit/>
          </a:bodyPr>
          <a:lstStyle/>
          <a:p>
            <a:pPr lvl="0" algn="ctr"/>
            <a:r>
              <a:rPr lang="es-ES_tradnl" b="1" dirty="0">
                <a:solidFill>
                  <a:prstClr val="black"/>
                </a:solidFill>
              </a:rPr>
              <a:t>Normas escritas</a:t>
            </a:r>
            <a:endParaRPr lang="es-ES" b="1" dirty="0">
              <a:solidFill>
                <a:prstClr val="black"/>
              </a:solidFill>
            </a:endParaRPr>
          </a:p>
        </p:txBody>
      </p:sp>
      <p:sp>
        <p:nvSpPr>
          <p:cNvPr id="24" name="23 CuadroTexto"/>
          <p:cNvSpPr txBox="1"/>
          <p:nvPr/>
        </p:nvSpPr>
        <p:spPr>
          <a:xfrm>
            <a:off x="6766553" y="919171"/>
            <a:ext cx="934927"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Misión</a:t>
            </a:r>
          </a:p>
          <a:p>
            <a:r>
              <a:rPr lang="es-ES_tradnl" dirty="0"/>
              <a:t>Visión</a:t>
            </a:r>
          </a:p>
          <a:p>
            <a:r>
              <a:rPr lang="es-ES_tradnl" dirty="0"/>
              <a:t>Valores</a:t>
            </a:r>
            <a:endParaRPr lang="es-ES" dirty="0"/>
          </a:p>
        </p:txBody>
      </p:sp>
      <p:sp>
        <p:nvSpPr>
          <p:cNvPr id="25" name="24 CuadroTexto"/>
          <p:cNvSpPr txBox="1"/>
          <p:nvPr/>
        </p:nvSpPr>
        <p:spPr>
          <a:xfrm>
            <a:off x="2385156" y="1815786"/>
            <a:ext cx="1519367" cy="338554"/>
          </a:xfrm>
          <a:prstGeom prst="rect">
            <a:avLst/>
          </a:prstGeom>
          <a:noFill/>
        </p:spPr>
        <p:txBody>
          <a:bodyPr wrap="square" rtlCol="0">
            <a:spAutoFit/>
          </a:bodyPr>
          <a:lstStyle/>
          <a:p>
            <a:pPr algn="ctr"/>
            <a:r>
              <a:rPr lang="es-ES_tradnl" sz="1600" i="1" dirty="0">
                <a:sym typeface="Wingdings" pitchFamily="2" charset="2"/>
              </a:rPr>
              <a:t>Se transmiten</a:t>
            </a:r>
            <a:endParaRPr lang="es-ES" sz="1600" i="1" dirty="0"/>
          </a:p>
        </p:txBody>
      </p:sp>
      <p:sp>
        <p:nvSpPr>
          <p:cNvPr id="20" name="19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7" name="2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7. La cultura empresarial e imagen corporativa</a:t>
            </a:r>
          </a:p>
        </p:txBody>
      </p:sp>
      <p:sp>
        <p:nvSpPr>
          <p:cNvPr id="26" name="2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9" name="28 Flecha derecha"/>
          <p:cNvSpPr/>
          <p:nvPr/>
        </p:nvSpPr>
        <p:spPr>
          <a:xfrm rot="19721338">
            <a:off x="2896859" y="165654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0" name="29 Flecha derecha"/>
          <p:cNvSpPr/>
          <p:nvPr/>
        </p:nvSpPr>
        <p:spPr>
          <a:xfrm rot="1661916">
            <a:off x="2915504" y="215434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2" name="31 Flecha derecha"/>
          <p:cNvSpPr/>
          <p:nvPr/>
        </p:nvSpPr>
        <p:spPr>
          <a:xfrm>
            <a:off x="5868766" y="1406784"/>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3" name="32 Flecha derecha"/>
          <p:cNvSpPr/>
          <p:nvPr/>
        </p:nvSpPr>
        <p:spPr>
          <a:xfrm>
            <a:off x="5905898" y="231081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CuadroTexto"/>
          <p:cNvSpPr txBox="1"/>
          <p:nvPr/>
        </p:nvSpPr>
        <p:spPr>
          <a:xfrm>
            <a:off x="6683372" y="2027165"/>
            <a:ext cx="2356752"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Mitos y anécdotas</a:t>
            </a:r>
          </a:p>
          <a:p>
            <a:r>
              <a:rPr lang="es-ES_tradnl" dirty="0"/>
              <a:t>Ritos y ceremonias</a:t>
            </a:r>
          </a:p>
          <a:p>
            <a:r>
              <a:rPr lang="es-ES_tradnl" dirty="0"/>
              <a:t>Espacios y vestimentas</a:t>
            </a:r>
            <a:endParaRPr lang="es-ES" dirty="0"/>
          </a:p>
        </p:txBody>
      </p:sp>
      <p:sp>
        <p:nvSpPr>
          <p:cNvPr id="35" name="34 CuadroTexto"/>
          <p:cNvSpPr txBox="1"/>
          <p:nvPr/>
        </p:nvSpPr>
        <p:spPr>
          <a:xfrm>
            <a:off x="311706" y="4105188"/>
            <a:ext cx="2206898" cy="923330"/>
          </a:xfrm>
          <a:prstGeom prst="rect">
            <a:avLst/>
          </a:prstGeom>
          <a:noFill/>
          <a:ln w="25400">
            <a:solidFill>
              <a:schemeClr val="tx2"/>
            </a:solidFill>
          </a:ln>
        </p:spPr>
        <p:txBody>
          <a:bodyPr wrap="square" rtlCol="0">
            <a:spAutoFit/>
          </a:bodyPr>
          <a:lstStyle/>
          <a:p>
            <a:pPr algn="ctr"/>
            <a:r>
              <a:rPr lang="es-ES_tradnl" b="1" dirty="0"/>
              <a:t>Imagen corporativa: cómo es percibida por el entorno</a:t>
            </a:r>
            <a:endParaRPr lang="es-ES" b="1" dirty="0"/>
          </a:p>
        </p:txBody>
      </p:sp>
      <p:sp>
        <p:nvSpPr>
          <p:cNvPr id="36" name="35 Rectángulo"/>
          <p:cNvSpPr/>
          <p:nvPr/>
        </p:nvSpPr>
        <p:spPr>
          <a:xfrm>
            <a:off x="3904523" y="4616897"/>
            <a:ext cx="1717405" cy="646331"/>
          </a:xfrm>
          <a:prstGeom prst="rect">
            <a:avLst/>
          </a:prstGeom>
          <a:solidFill>
            <a:schemeClr val="accent5">
              <a:lumMod val="60000"/>
              <a:lumOff val="40000"/>
            </a:schemeClr>
          </a:solidFill>
          <a:ln>
            <a:solidFill>
              <a:schemeClr val="tx2"/>
            </a:solidFill>
          </a:ln>
        </p:spPr>
        <p:txBody>
          <a:bodyPr wrap="square">
            <a:spAutoFit/>
          </a:bodyPr>
          <a:lstStyle/>
          <a:p>
            <a:pPr algn="ctr"/>
            <a:r>
              <a:rPr lang="es-ES_tradnl" b="1" dirty="0"/>
              <a:t>Forma no </a:t>
            </a:r>
          </a:p>
          <a:p>
            <a:pPr algn="ctr"/>
            <a:r>
              <a:rPr lang="es-ES_tradnl" b="1" dirty="0"/>
              <a:t>intencionada</a:t>
            </a:r>
            <a:endParaRPr lang="es-ES" b="1" dirty="0"/>
          </a:p>
        </p:txBody>
      </p:sp>
      <p:sp>
        <p:nvSpPr>
          <p:cNvPr id="37" name="36 Rectángulo"/>
          <p:cNvSpPr/>
          <p:nvPr/>
        </p:nvSpPr>
        <p:spPr>
          <a:xfrm>
            <a:off x="3884238" y="3758390"/>
            <a:ext cx="1737690" cy="646331"/>
          </a:xfrm>
          <a:prstGeom prst="rect">
            <a:avLst/>
          </a:prstGeom>
          <a:solidFill>
            <a:schemeClr val="accent5">
              <a:lumMod val="60000"/>
              <a:lumOff val="40000"/>
            </a:schemeClr>
          </a:solidFill>
          <a:ln>
            <a:solidFill>
              <a:schemeClr val="tx2"/>
            </a:solidFill>
          </a:ln>
        </p:spPr>
        <p:txBody>
          <a:bodyPr wrap="square">
            <a:spAutoFit/>
          </a:bodyPr>
          <a:lstStyle/>
          <a:p>
            <a:pPr lvl="0" algn="ctr"/>
            <a:r>
              <a:rPr lang="es-ES_tradnl" b="1" dirty="0">
                <a:solidFill>
                  <a:prstClr val="black"/>
                </a:solidFill>
              </a:rPr>
              <a:t>Forma intencionada</a:t>
            </a:r>
            <a:endParaRPr lang="es-ES" b="1" dirty="0">
              <a:solidFill>
                <a:prstClr val="black"/>
              </a:solidFill>
            </a:endParaRPr>
          </a:p>
        </p:txBody>
      </p:sp>
      <p:sp>
        <p:nvSpPr>
          <p:cNvPr id="39" name="38 CuadroTexto"/>
          <p:cNvSpPr txBox="1"/>
          <p:nvPr/>
        </p:nvSpPr>
        <p:spPr>
          <a:xfrm>
            <a:off x="6836916" y="3292690"/>
            <a:ext cx="2055564" cy="1200329"/>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Campañas de marketing</a:t>
            </a:r>
          </a:p>
          <a:p>
            <a:r>
              <a:rPr lang="es-ES_tradnl" dirty="0"/>
              <a:t>Vídeos corporativos</a:t>
            </a:r>
          </a:p>
          <a:p>
            <a:r>
              <a:rPr lang="es-ES_tradnl" dirty="0"/>
              <a:t>Logotipo y marca</a:t>
            </a:r>
            <a:endParaRPr lang="es-ES" dirty="0"/>
          </a:p>
        </p:txBody>
      </p:sp>
      <p:sp>
        <p:nvSpPr>
          <p:cNvPr id="42" name="41 Flecha derecha"/>
          <p:cNvSpPr/>
          <p:nvPr/>
        </p:nvSpPr>
        <p:spPr>
          <a:xfrm rot="19721338">
            <a:off x="2967222" y="409983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3" name="42 Flecha derecha"/>
          <p:cNvSpPr/>
          <p:nvPr/>
        </p:nvSpPr>
        <p:spPr>
          <a:xfrm rot="1661916">
            <a:off x="2985867" y="459763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5" name="44 Flecha derecha"/>
          <p:cNvSpPr/>
          <p:nvPr/>
        </p:nvSpPr>
        <p:spPr>
          <a:xfrm>
            <a:off x="5868766" y="3988574"/>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6" name="45 Flecha derecha"/>
          <p:cNvSpPr/>
          <p:nvPr/>
        </p:nvSpPr>
        <p:spPr>
          <a:xfrm>
            <a:off x="5868765" y="4847082"/>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7" name="46 CuadroTexto"/>
          <p:cNvSpPr txBox="1"/>
          <p:nvPr/>
        </p:nvSpPr>
        <p:spPr>
          <a:xfrm>
            <a:off x="6753735" y="4649240"/>
            <a:ext cx="2286389"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Actuación cotidiana observada por la sociedad</a:t>
            </a:r>
          </a:p>
        </p:txBody>
      </p:sp>
    </p:spTree>
    <p:extLst>
      <p:ext uri="{BB962C8B-B14F-4D97-AF65-F5344CB8AC3E}">
        <p14:creationId xmlns:p14="http://schemas.microsoft.com/office/powerpoint/2010/main" xmlns="" val="1865443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7" name="6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8. La responsabilidad social corporativa</a:t>
            </a:r>
          </a:p>
        </p:txBody>
      </p:sp>
      <p:sp>
        <p:nvSpPr>
          <p:cNvPr id="9" name="8 CuadroTexto"/>
          <p:cNvSpPr txBox="1"/>
          <p:nvPr/>
        </p:nvSpPr>
        <p:spPr>
          <a:xfrm>
            <a:off x="694358" y="1039496"/>
            <a:ext cx="4335858" cy="369332"/>
          </a:xfrm>
          <a:prstGeom prst="rect">
            <a:avLst/>
          </a:prstGeom>
          <a:noFill/>
        </p:spPr>
        <p:txBody>
          <a:bodyPr wrap="square" rtlCol="0">
            <a:spAutoFit/>
          </a:bodyPr>
          <a:lstStyle/>
          <a:p>
            <a:pPr algn="ctr"/>
            <a:r>
              <a:rPr lang="es-ES_tradnl" dirty="0"/>
              <a:t>Responsabilidad sobre el entorno</a:t>
            </a:r>
            <a:endParaRPr lang="es-ES" dirty="0"/>
          </a:p>
        </p:txBody>
      </p:sp>
      <p:graphicFrame>
        <p:nvGraphicFramePr>
          <p:cNvPr id="10" name="9 Diagrama"/>
          <p:cNvGraphicFramePr/>
          <p:nvPr>
            <p:extLst>
              <p:ext uri="{D42A27DB-BD31-4B8C-83A1-F6EECF244321}">
                <p14:modId xmlns:p14="http://schemas.microsoft.com/office/powerpoint/2010/main" xmlns="" val="3303539831"/>
              </p:ext>
            </p:extLst>
          </p:nvPr>
        </p:nvGraphicFramePr>
        <p:xfrm>
          <a:off x="71389" y="1786463"/>
          <a:ext cx="5609278" cy="36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1 Tabla"/>
          <p:cNvGraphicFramePr>
            <a:graphicFrameLocks noGrp="1"/>
          </p:cNvGraphicFramePr>
          <p:nvPr>
            <p:extLst>
              <p:ext uri="{D42A27DB-BD31-4B8C-83A1-F6EECF244321}">
                <p14:modId xmlns:p14="http://schemas.microsoft.com/office/powerpoint/2010/main" xmlns="" val="3682571023"/>
              </p:ext>
            </p:extLst>
          </p:nvPr>
        </p:nvGraphicFramePr>
        <p:xfrm>
          <a:off x="5822827" y="1086607"/>
          <a:ext cx="2929977" cy="2352040"/>
        </p:xfrm>
        <a:graphic>
          <a:graphicData uri="http://schemas.openxmlformats.org/drawingml/2006/table">
            <a:tbl>
              <a:tblPr firstRow="1" bandRow="1">
                <a:tableStyleId>{5C22544A-7EE6-4342-B048-85BDC9FD1C3A}</a:tableStyleId>
              </a:tblPr>
              <a:tblGrid>
                <a:gridCol w="2929977">
                  <a:extLst>
                    <a:ext uri="{9D8B030D-6E8A-4147-A177-3AD203B41FA5}">
                      <a16:colId xmlns:a16="http://schemas.microsoft.com/office/drawing/2014/main" xmlns="" val="20000"/>
                    </a:ext>
                  </a:extLst>
                </a:gridCol>
              </a:tblGrid>
              <a:tr h="370840">
                <a:tc>
                  <a:txBody>
                    <a:bodyPr/>
                    <a:lstStyle/>
                    <a:p>
                      <a:r>
                        <a:rPr lang="es-ES_tradnl" dirty="0">
                          <a:effectLst>
                            <a:outerShdw blurRad="38100" dist="38100" dir="2700000" algn="tl">
                              <a:srgbClr val="000000">
                                <a:alpha val="43137"/>
                              </a:srgbClr>
                            </a:outerShdw>
                          </a:effectLst>
                        </a:rPr>
                        <a:t>Etapas</a:t>
                      </a:r>
                      <a:r>
                        <a:rPr lang="es-ES_tradnl" baseline="0" dirty="0">
                          <a:effectLst>
                            <a:outerShdw blurRad="38100" dist="38100" dir="2700000" algn="tl">
                              <a:srgbClr val="000000">
                                <a:alpha val="43137"/>
                              </a:srgbClr>
                            </a:outerShdw>
                          </a:effectLst>
                        </a:rPr>
                        <a:t> para su implantación</a:t>
                      </a:r>
                      <a:endParaRPr lang="es-ES"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xmlns="" val="10000"/>
                  </a:ext>
                </a:extLst>
              </a:tr>
              <a:tr h="370840">
                <a:tc>
                  <a:txBody>
                    <a:bodyPr/>
                    <a:lstStyle/>
                    <a:p>
                      <a:r>
                        <a:rPr lang="es-ES_tradnl" sz="1600" u="sng" dirty="0">
                          <a:effectLst>
                            <a:outerShdw blurRad="38100" dist="38100" dir="2700000" algn="tl">
                              <a:srgbClr val="000000">
                                <a:alpha val="43137"/>
                              </a:srgbClr>
                            </a:outerShdw>
                          </a:effectLst>
                        </a:rPr>
                        <a:t>1ª etapa</a:t>
                      </a:r>
                      <a:r>
                        <a:rPr lang="es-ES_tradnl" sz="1600" dirty="0"/>
                        <a:t>: cumplimiento de la Ley. Para</a:t>
                      </a:r>
                      <a:r>
                        <a:rPr lang="es-ES_tradnl" sz="1600" baseline="0" dirty="0"/>
                        <a:t> no ser sancionadas.</a:t>
                      </a:r>
                      <a:endParaRPr lang="es-ES" sz="1600" dirty="0"/>
                    </a:p>
                  </a:txBody>
                  <a:tcPr/>
                </a:tc>
                <a:extLst>
                  <a:ext uri="{0D108BD9-81ED-4DB2-BD59-A6C34878D82A}">
                    <a16:rowId xmlns:a16="http://schemas.microsoft.com/office/drawing/2014/main" xmlns="" val="10001"/>
                  </a:ext>
                </a:extLst>
              </a:tr>
              <a:tr h="370840">
                <a:tc>
                  <a:txBody>
                    <a:bodyPr/>
                    <a:lstStyle/>
                    <a:p>
                      <a:r>
                        <a:rPr lang="es-ES_tradnl" sz="1600" u="sng" dirty="0">
                          <a:effectLst>
                            <a:outerShdw blurRad="38100" dist="38100" dir="2700000" algn="tl">
                              <a:srgbClr val="000000">
                                <a:alpha val="43137"/>
                              </a:srgbClr>
                            </a:outerShdw>
                          </a:effectLst>
                        </a:rPr>
                        <a:t>2ª etapa</a:t>
                      </a:r>
                      <a:r>
                        <a:rPr lang="es-ES_tradnl" sz="1600" dirty="0"/>
                        <a:t>: Reacción frente a demandas de la sociedad (para ganar prestigio).</a:t>
                      </a:r>
                      <a:endParaRPr lang="es-ES" sz="1600" dirty="0"/>
                    </a:p>
                  </a:txBody>
                  <a:tcPr/>
                </a:tc>
                <a:extLst>
                  <a:ext uri="{0D108BD9-81ED-4DB2-BD59-A6C34878D82A}">
                    <a16:rowId xmlns:a16="http://schemas.microsoft.com/office/drawing/2014/main" xmlns="" val="10002"/>
                  </a:ext>
                </a:extLst>
              </a:tr>
              <a:tr h="370840">
                <a:tc>
                  <a:txBody>
                    <a:bodyPr/>
                    <a:lstStyle/>
                    <a:p>
                      <a:r>
                        <a:rPr lang="es-ES_tradnl" sz="1600" u="sng" dirty="0">
                          <a:effectLst>
                            <a:outerShdw blurRad="38100" dist="38100" dir="2700000" algn="tl">
                              <a:srgbClr val="000000">
                                <a:alpha val="43137"/>
                              </a:srgbClr>
                            </a:outerShdw>
                          </a:effectLst>
                        </a:rPr>
                        <a:t>3ª etapa</a:t>
                      </a:r>
                      <a:r>
                        <a:rPr lang="es-ES_tradnl" sz="1600" dirty="0"/>
                        <a:t>: Concienciación</a:t>
                      </a:r>
                      <a:r>
                        <a:rPr lang="es-ES_tradnl" sz="1600" baseline="0" dirty="0"/>
                        <a:t> social. Por propio convencimiento.</a:t>
                      </a:r>
                      <a:endParaRPr lang="es-ES" sz="1600" dirty="0"/>
                    </a:p>
                  </a:txBody>
                  <a:tcPr/>
                </a:tc>
                <a:extLst>
                  <a:ext uri="{0D108BD9-81ED-4DB2-BD59-A6C34878D82A}">
                    <a16:rowId xmlns:a16="http://schemas.microsoft.com/office/drawing/2014/main" xmlns="" val="10003"/>
                  </a:ext>
                </a:extLst>
              </a:tr>
            </a:tbl>
          </a:graphicData>
        </a:graphic>
      </p:graphicFrame>
      <p:sp>
        <p:nvSpPr>
          <p:cNvPr id="11" name="10 CuadroTexto"/>
          <p:cNvSpPr txBox="1"/>
          <p:nvPr/>
        </p:nvSpPr>
        <p:spPr>
          <a:xfrm>
            <a:off x="6127003" y="4369185"/>
            <a:ext cx="2210370" cy="1323439"/>
          </a:xfrm>
          <a:prstGeom prst="rect">
            <a:avLst/>
          </a:prstGeom>
          <a:noFill/>
        </p:spPr>
        <p:txBody>
          <a:bodyPr wrap="square" rtlCol="0">
            <a:spAutoFit/>
          </a:bodyPr>
          <a:lstStyle/>
          <a:p>
            <a:pPr marL="285750" indent="-285750">
              <a:buFont typeface="Arial" charset="0"/>
              <a:buChar char="•"/>
            </a:pPr>
            <a:r>
              <a:rPr lang="es-ES_tradnl" sz="1600" dirty="0"/>
              <a:t>Derechos humanos</a:t>
            </a:r>
          </a:p>
          <a:p>
            <a:pPr marL="285750" indent="-285750">
              <a:buFont typeface="Arial" charset="0"/>
              <a:buChar char="•"/>
            </a:pPr>
            <a:r>
              <a:rPr lang="es-ES_tradnl" sz="1600" dirty="0"/>
              <a:t>Derechos laborales</a:t>
            </a:r>
          </a:p>
          <a:p>
            <a:pPr marL="285750" indent="-285750">
              <a:buFont typeface="Arial" charset="0"/>
              <a:buChar char="•"/>
            </a:pPr>
            <a:r>
              <a:rPr lang="es-ES_tradnl" sz="1600" dirty="0"/>
              <a:t>Sociedad</a:t>
            </a:r>
          </a:p>
          <a:p>
            <a:pPr marL="285750" indent="-285750">
              <a:buFont typeface="Arial" charset="0"/>
              <a:buChar char="•"/>
            </a:pPr>
            <a:r>
              <a:rPr lang="es-ES_tradnl" sz="1600" dirty="0"/>
              <a:t>Económico</a:t>
            </a:r>
          </a:p>
          <a:p>
            <a:pPr marL="285750" indent="-285750">
              <a:buFont typeface="Arial" charset="0"/>
              <a:buChar char="•"/>
            </a:pPr>
            <a:r>
              <a:rPr lang="es-ES_tradnl" sz="1600" dirty="0"/>
              <a:t>Medioambiental</a:t>
            </a:r>
            <a:endParaRPr lang="es-ES" sz="1600" dirty="0"/>
          </a:p>
        </p:txBody>
      </p:sp>
      <p:sp>
        <p:nvSpPr>
          <p:cNvPr id="14" name="13 Rectángulo redondeado"/>
          <p:cNvSpPr/>
          <p:nvPr/>
        </p:nvSpPr>
        <p:spPr>
          <a:xfrm>
            <a:off x="5984116" y="3803906"/>
            <a:ext cx="2503711" cy="49627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solidFill>
                  <a:schemeClr val="tx1"/>
                </a:solidFill>
                <a:effectLst>
                  <a:outerShdw blurRad="38100" dist="38100" dir="2700000" algn="tl">
                    <a:srgbClr val="000000">
                      <a:alpha val="43137"/>
                    </a:srgbClr>
                  </a:outerShdw>
                </a:effectLst>
              </a:rPr>
              <a:t>Ámbitos de actuación RSC</a:t>
            </a:r>
            <a:endParaRPr lang="es-ES" sz="1600" b="1" dirty="0">
              <a:solidFill>
                <a:schemeClr val="tx1"/>
              </a:solidFill>
              <a:effectLst>
                <a:outerShdw blurRad="38100" dist="38100" dir="2700000" algn="tl">
                  <a:srgbClr val="000000">
                    <a:alpha val="43137"/>
                  </a:srgbClr>
                </a:outerShdw>
              </a:effectLst>
            </a:endParaRPr>
          </a:p>
        </p:txBody>
      </p:sp>
      <p:sp>
        <p:nvSpPr>
          <p:cNvPr id="20" name="19 CuadroTexto">
            <a:hlinkClick r:id="rId7" action="ppaction://hlinksldjump"/>
          </p:cNvPr>
          <p:cNvSpPr txBox="1"/>
          <p:nvPr/>
        </p:nvSpPr>
        <p:spPr>
          <a:xfrm>
            <a:off x="3368080" y="63177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1" name="20 Imagen"/>
          <p:cNvPicPr>
            <a:picLocks noChangeAspect="1"/>
          </p:cNvPicPr>
          <p:nvPr/>
        </p:nvPicPr>
        <p:blipFill>
          <a:blip r:embed="rId8"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153344" y="6430029"/>
            <a:ext cx="287793" cy="361618"/>
          </a:xfrm>
          <a:prstGeom prst="rect">
            <a:avLst/>
          </a:prstGeom>
        </p:spPr>
      </p:pic>
    </p:spTree>
    <p:extLst>
      <p:ext uri="{BB962C8B-B14F-4D97-AF65-F5344CB8AC3E}">
        <p14:creationId xmlns:p14="http://schemas.microsoft.com/office/powerpoint/2010/main" xmlns="" val="3957970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467531" y="1052736"/>
            <a:ext cx="8124449" cy="4770537"/>
          </a:xfrm>
          <a:prstGeom prst="rect">
            <a:avLst/>
          </a:prstGeom>
          <a:solidFill>
            <a:schemeClr val="accent6">
              <a:lumMod val="40000"/>
              <a:lumOff val="60000"/>
            </a:schemeClr>
          </a:solidFill>
        </p:spPr>
        <p:txBody>
          <a:bodyPr wrap="square">
            <a:spAutoFit/>
          </a:bodyPr>
          <a:lstStyle/>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Matusewicz</a:t>
            </a:r>
            <a:r>
              <a:rPr lang="es-ES_tradnl" sz="1600" b="1" dirty="0">
                <a:sym typeface="Wingdings" panose="05000000000000000000" pitchFamily="2" charset="2"/>
              </a:rPr>
              <a:t> </a:t>
            </a:r>
            <a:r>
              <a:rPr lang="es-ES_tradnl" sz="1600" b="1" dirty="0" err="1">
                <a:sym typeface="Wingdings" panose="05000000000000000000" pitchFamily="2" charset="2"/>
              </a:rPr>
              <a:t>Budowa</a:t>
            </a:r>
            <a:r>
              <a:rPr lang="es-ES_tradnl" sz="1600" b="1" dirty="0">
                <a:sym typeface="Wingdings" panose="05000000000000000000" pitchFamily="2" charset="2"/>
              </a:rPr>
              <a:t> </a:t>
            </a:r>
            <a:r>
              <a:rPr lang="es-ES_tradnl" sz="1600" b="1" dirty="0" err="1">
                <a:sym typeface="Wingdings" panose="05000000000000000000" pitchFamily="2" charset="2"/>
              </a:rPr>
              <a:t>Maszyn</a:t>
            </a:r>
            <a:r>
              <a:rPr lang="es-ES_tradnl" sz="1600" b="1" dirty="0">
                <a:sym typeface="Wingdings" panose="05000000000000000000" pitchFamily="2" charset="2"/>
              </a:rPr>
              <a:t> (Polonia)  Acciones:</a:t>
            </a:r>
          </a:p>
          <a:p>
            <a:pPr marL="285750" lvl="0" indent="-285750" algn="just">
              <a:buFont typeface="Wingdings"/>
              <a:buChar char="Ø"/>
              <a:defRPr/>
            </a:pPr>
            <a:r>
              <a:rPr lang="es-ES_tradnl" sz="1600" dirty="0">
                <a:sym typeface="Wingdings" panose="05000000000000000000" pitchFamily="2" charset="2"/>
              </a:rPr>
              <a:t>Subvención de una sala informática para centro de educación y formación de la localidad y patrocinio de la banda de música</a:t>
            </a:r>
          </a:p>
          <a:p>
            <a:pPr marL="285750" lvl="0" indent="-285750" algn="just">
              <a:buFont typeface="Wingdings"/>
              <a:buChar char="Ø"/>
              <a:defRPr/>
            </a:pPr>
            <a:r>
              <a:rPr lang="es-ES_tradnl" sz="1600" dirty="0">
                <a:sym typeface="Wingdings" panose="05000000000000000000" pitchFamily="2" charset="2"/>
              </a:rPr>
              <a:t>Implicación activa en organizaciones locales como asociaciones y clubs</a:t>
            </a:r>
          </a:p>
          <a:p>
            <a:pPr marL="285750" lvl="0" indent="-285750" algn="just">
              <a:buFont typeface="Wingdings"/>
              <a:buChar char="Ø"/>
              <a:defRPr/>
            </a:pPr>
            <a:r>
              <a:rPr lang="es-ES_tradnl" sz="1600" dirty="0">
                <a:sym typeface="Wingdings" panose="05000000000000000000" pitchFamily="2" charset="2"/>
              </a:rPr>
              <a:t>Construcción de un centro deportivo</a:t>
            </a:r>
          </a:p>
          <a:p>
            <a:pPr marL="285750" lvl="0" indent="-285750" algn="just">
              <a:buFont typeface="Wingdings"/>
              <a:buChar char="Ø"/>
              <a:defRPr/>
            </a:pPr>
            <a:r>
              <a:rPr lang="es-ES_tradnl" sz="1600" dirty="0">
                <a:sym typeface="Wingdings" panose="05000000000000000000" pitchFamily="2" charset="2"/>
              </a:rPr>
              <a:t>Asistencia técnica y financiera para los servicios locales de ambulancias y bomberos</a:t>
            </a:r>
          </a:p>
          <a:p>
            <a:pPr marL="285750" lvl="0" indent="-285750" algn="just">
              <a:buFont typeface="Wingdings"/>
              <a:buChar char="Ø"/>
              <a:defRPr/>
            </a:pPr>
            <a:r>
              <a:rPr lang="es-ES_tradnl" sz="1600" dirty="0">
                <a:sym typeface="Wingdings" panose="05000000000000000000" pitchFamily="2" charset="2"/>
              </a:rPr>
              <a:t>Reciclaje y uso de material reciclado</a:t>
            </a:r>
          </a:p>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Lippemeier</a:t>
            </a:r>
            <a:r>
              <a:rPr lang="es-ES_tradnl" sz="1600" b="1" dirty="0">
                <a:sym typeface="Wingdings" panose="05000000000000000000" pitchFamily="2" charset="2"/>
              </a:rPr>
              <a:t> (Alemania)  Acciones:</a:t>
            </a:r>
          </a:p>
          <a:p>
            <a:pPr marL="285750" lvl="0" indent="-285750" algn="just">
              <a:buFont typeface="Wingdings"/>
              <a:buChar char="Ø"/>
              <a:defRPr/>
            </a:pPr>
            <a:r>
              <a:rPr lang="es-ES_tradnl" sz="1600" dirty="0">
                <a:sym typeface="Wingdings" panose="05000000000000000000" pitchFamily="2" charset="2"/>
              </a:rPr>
              <a:t>Uso de materiales respetuosos con medio ambiente</a:t>
            </a:r>
          </a:p>
          <a:p>
            <a:pPr marL="285750" lvl="0" indent="-285750" algn="just">
              <a:buFont typeface="Wingdings"/>
              <a:buChar char="Ø"/>
              <a:defRPr/>
            </a:pPr>
            <a:r>
              <a:rPr lang="es-ES_tradnl" sz="1600" dirty="0">
                <a:sym typeface="Wingdings" panose="05000000000000000000" pitchFamily="2" charset="2"/>
              </a:rPr>
              <a:t>Construcción de edificio con paneles solares</a:t>
            </a:r>
          </a:p>
          <a:p>
            <a:pPr marL="285750" lvl="0" indent="-285750" algn="just">
              <a:buFont typeface="Wingdings"/>
              <a:buChar char="Ø"/>
              <a:defRPr/>
            </a:pPr>
            <a:r>
              <a:rPr lang="es-ES_tradnl" sz="1600" dirty="0">
                <a:sym typeface="Wingdings" panose="05000000000000000000" pitchFamily="2" charset="2"/>
              </a:rPr>
              <a:t>Uso de agua de lluvia</a:t>
            </a:r>
          </a:p>
          <a:p>
            <a:pPr marL="285750" lvl="0" indent="-285750" algn="just">
              <a:buFont typeface="Wingdings"/>
              <a:buChar char="Ø"/>
              <a:defRPr/>
            </a:pPr>
            <a:r>
              <a:rPr lang="es-ES_tradnl" sz="1600" dirty="0">
                <a:sym typeface="Wingdings" panose="05000000000000000000" pitchFamily="2" charset="2"/>
              </a:rPr>
              <a:t>Horario flexible para mujeres con niños pequeños</a:t>
            </a:r>
          </a:p>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Dogan</a:t>
            </a:r>
            <a:r>
              <a:rPr lang="es-ES_tradnl" sz="1600" b="1" dirty="0">
                <a:sym typeface="Wingdings" panose="05000000000000000000" pitchFamily="2" charset="2"/>
              </a:rPr>
              <a:t> </a:t>
            </a:r>
            <a:r>
              <a:rPr lang="es-ES_tradnl" sz="1600" b="1" dirty="0" err="1">
                <a:sym typeface="Wingdings" panose="05000000000000000000" pitchFamily="2" charset="2"/>
              </a:rPr>
              <a:t>Organik</a:t>
            </a:r>
            <a:r>
              <a:rPr lang="es-ES_tradnl" sz="1600" b="1" dirty="0">
                <a:sym typeface="Wingdings" panose="05000000000000000000" pitchFamily="2" charset="2"/>
              </a:rPr>
              <a:t> </a:t>
            </a:r>
            <a:r>
              <a:rPr lang="es-ES_tradnl" sz="1600" b="1" dirty="0" err="1">
                <a:sym typeface="Wingdings" panose="05000000000000000000" pitchFamily="2" charset="2"/>
              </a:rPr>
              <a:t>Products</a:t>
            </a:r>
            <a:r>
              <a:rPr lang="es-ES_tradnl" sz="1600" b="1" dirty="0">
                <a:sym typeface="Wingdings" panose="05000000000000000000" pitchFamily="2" charset="2"/>
              </a:rPr>
              <a:t> (Turquía)  Acciones:</a:t>
            </a:r>
          </a:p>
          <a:p>
            <a:pPr marL="285750" lvl="0" indent="-285750" algn="just">
              <a:buFont typeface="Wingdings"/>
              <a:buChar char="Ø"/>
              <a:defRPr/>
            </a:pPr>
            <a:r>
              <a:rPr lang="es-ES_tradnl" sz="1600" dirty="0">
                <a:sym typeface="Wingdings" panose="05000000000000000000" pitchFamily="2" charset="2"/>
              </a:rPr>
              <a:t>Asesoramiento de agricultura biológica para los agricultores locales</a:t>
            </a:r>
          </a:p>
          <a:p>
            <a:pPr marL="285750" lvl="0" indent="-285750" algn="just">
              <a:buFont typeface="Wingdings"/>
              <a:buChar char="Ø"/>
              <a:defRPr/>
            </a:pPr>
            <a:r>
              <a:rPr lang="es-ES_tradnl" sz="1600" dirty="0">
                <a:sym typeface="Wingdings" panose="05000000000000000000" pitchFamily="2" charset="2"/>
              </a:rPr>
              <a:t>Creación de un centro avanzado de FP en la localidad  donde ofrecen cursos de agricultura</a:t>
            </a:r>
          </a:p>
          <a:p>
            <a:pPr marL="285750" lvl="0" indent="-285750" algn="just">
              <a:buFont typeface="Wingdings"/>
              <a:buChar char="Ø"/>
              <a:defRPr/>
            </a:pPr>
            <a:endParaRPr lang="es-ES_tradnl" sz="1600" dirty="0">
              <a:sym typeface="Wingdings" panose="05000000000000000000" pitchFamily="2" charset="2"/>
            </a:endParaRPr>
          </a:p>
        </p:txBody>
      </p:sp>
      <p:sp>
        <p:nvSpPr>
          <p:cNvPr id="7" name="1 Título"/>
          <p:cNvSpPr txBox="1">
            <a:spLocks/>
          </p:cNvSpPr>
          <p:nvPr/>
        </p:nvSpPr>
        <p:spPr>
          <a:xfrm>
            <a:off x="264524" y="28978"/>
            <a:ext cx="8044091" cy="56207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2800" b="1" i="1" u="sng" dirty="0">
                <a:effectLst>
                  <a:outerShdw blurRad="38100" dist="38100" dir="2700000" algn="tl">
                    <a:srgbClr val="000000">
                      <a:alpha val="43137"/>
                    </a:srgbClr>
                  </a:outerShdw>
                </a:effectLst>
              </a:rPr>
              <a:t>Amplia</a:t>
            </a:r>
            <a:r>
              <a:rPr lang="es-ES_tradnl" sz="2800" b="1" dirty="0"/>
              <a:t>: </a:t>
            </a:r>
            <a:r>
              <a:rPr lang="es-ES_tradnl" sz="2200" b="1" dirty="0">
                <a:solidFill>
                  <a:srgbClr val="C00000"/>
                </a:solidFill>
                <a:effectLst>
                  <a:outerShdw blurRad="38100" dist="38100" dir="2700000" algn="tl">
                    <a:srgbClr val="000000">
                      <a:alpha val="43137"/>
                    </a:srgbClr>
                  </a:outerShdw>
                </a:effectLst>
              </a:rPr>
              <a:t>“Empresas y RSC”</a:t>
            </a:r>
          </a:p>
        </p:txBody>
      </p:sp>
      <p:sp>
        <p:nvSpPr>
          <p:cNvPr id="8" name="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Tree>
    <p:extLst>
      <p:ext uri="{BB962C8B-B14F-4D97-AF65-F5344CB8AC3E}">
        <p14:creationId xmlns:p14="http://schemas.microsoft.com/office/powerpoint/2010/main" xmlns="" val="4240034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4326" y="-3340"/>
            <a:ext cx="5937834" cy="696036"/>
          </a:xfrm>
        </p:spPr>
        <p:txBody>
          <a:bodyPr>
            <a:normAutofit fontScale="90000"/>
          </a:bodyPr>
          <a:lstStyle/>
          <a:p>
            <a:pPr algn="l"/>
            <a:r>
              <a:rPr lang="es-ES_tradnl" b="1" dirty="0"/>
              <a:t>CONTENIDOS</a:t>
            </a:r>
            <a:endParaRPr lang="es-ES" b="1" dirty="0"/>
          </a:p>
        </p:txBody>
      </p:sp>
      <p:sp>
        <p:nvSpPr>
          <p:cNvPr id="5" name="4 Rectángulo">
            <a:hlinkClick r:id="rId2" action="ppaction://hlinksldjump" tooltip="click punto 1"/>
          </p:cNvPr>
          <p:cNvSpPr/>
          <p:nvPr/>
        </p:nvSpPr>
        <p:spPr>
          <a:xfrm>
            <a:off x="683568" y="692696"/>
            <a:ext cx="6927676" cy="523220"/>
          </a:xfrm>
          <a:prstGeom prst="rect">
            <a:avLst/>
          </a:prstGeom>
        </p:spPr>
        <p:txBody>
          <a:bodyPr wrap="square">
            <a:spAutoFit/>
          </a:bodyPr>
          <a:lstStyle/>
          <a:p>
            <a:pPr marL="514350" lvl="0" indent="-514350">
              <a:spcBef>
                <a:spcPct val="20000"/>
              </a:spcBef>
              <a:buFont typeface="Arial" pitchFamily="34" charset="0"/>
              <a:buAutoNum type="arabicPeriod"/>
            </a:pPr>
            <a:r>
              <a:rPr lang="es-ES" sz="2800" dirty="0" smtClean="0"/>
              <a:t>La ·Empresa</a:t>
            </a:r>
            <a:endParaRPr lang="es-ES_tradnl" sz="2800" b="1" dirty="0">
              <a:solidFill>
                <a:prstClr val="black"/>
              </a:solidFill>
            </a:endParaRPr>
          </a:p>
        </p:txBody>
      </p:sp>
      <p:sp>
        <p:nvSpPr>
          <p:cNvPr id="6" name="5 Rectángulo">
            <a:hlinkClick r:id="rId3" action="ppaction://hlinksldjump"/>
          </p:cNvPr>
          <p:cNvSpPr/>
          <p:nvPr/>
        </p:nvSpPr>
        <p:spPr>
          <a:xfrm>
            <a:off x="716275" y="2185700"/>
            <a:ext cx="6070600" cy="523220"/>
          </a:xfrm>
          <a:prstGeom prst="rect">
            <a:avLst/>
          </a:prstGeom>
        </p:spPr>
        <p:txBody>
          <a:bodyPr wrap="square">
            <a:spAutoFit/>
          </a:bodyPr>
          <a:lstStyle/>
          <a:p>
            <a:pPr lvl="0">
              <a:spcBef>
                <a:spcPct val="20000"/>
              </a:spcBef>
            </a:pPr>
            <a:r>
              <a:rPr lang="es-ES_tradnl" sz="2800" b="1" dirty="0" smtClean="0">
                <a:solidFill>
                  <a:prstClr val="black"/>
                </a:solidFill>
              </a:rPr>
              <a:t>4.  </a:t>
            </a:r>
            <a:r>
              <a:rPr lang="es-ES_tradnl" sz="2800" b="1" dirty="0">
                <a:solidFill>
                  <a:prstClr val="black"/>
                </a:solidFill>
              </a:rPr>
              <a:t>El entorno específico del sector</a:t>
            </a:r>
          </a:p>
        </p:txBody>
      </p:sp>
      <p:sp>
        <p:nvSpPr>
          <p:cNvPr id="8" name="7 Rectángulo">
            <a:hlinkClick r:id="rId4" action="ppaction://hlinksldjump"/>
          </p:cNvPr>
          <p:cNvSpPr/>
          <p:nvPr/>
        </p:nvSpPr>
        <p:spPr>
          <a:xfrm>
            <a:off x="763829" y="3526471"/>
            <a:ext cx="8049462" cy="523220"/>
          </a:xfrm>
          <a:prstGeom prst="rect">
            <a:avLst/>
          </a:prstGeom>
        </p:spPr>
        <p:txBody>
          <a:bodyPr wrap="square">
            <a:spAutoFit/>
          </a:bodyPr>
          <a:lstStyle/>
          <a:p>
            <a:pPr lvl="0">
              <a:spcBef>
                <a:spcPct val="20000"/>
              </a:spcBef>
            </a:pPr>
            <a:r>
              <a:rPr lang="es-ES_tradnl" sz="2800" b="1" dirty="0" smtClean="0">
                <a:solidFill>
                  <a:prstClr val="black"/>
                </a:solidFill>
              </a:rPr>
              <a:t>6.  </a:t>
            </a:r>
            <a:r>
              <a:rPr lang="es-ES_tradnl" sz="2800" b="1" dirty="0">
                <a:solidFill>
                  <a:prstClr val="black"/>
                </a:solidFill>
              </a:rPr>
              <a:t>El análisis D.A.F.O. del entorno y de la empresa</a:t>
            </a:r>
          </a:p>
        </p:txBody>
      </p:sp>
      <p:sp>
        <p:nvSpPr>
          <p:cNvPr id="9" name="8 Rectángulo">
            <a:hlinkClick r:id="rId5" action="ppaction://hlinksldjump"/>
          </p:cNvPr>
          <p:cNvSpPr/>
          <p:nvPr/>
        </p:nvSpPr>
        <p:spPr>
          <a:xfrm>
            <a:off x="744357" y="4742391"/>
            <a:ext cx="7598299" cy="523220"/>
          </a:xfrm>
          <a:prstGeom prst="rect">
            <a:avLst/>
          </a:prstGeom>
        </p:spPr>
        <p:txBody>
          <a:bodyPr wrap="square">
            <a:spAutoFit/>
          </a:bodyPr>
          <a:lstStyle/>
          <a:p>
            <a:pPr lvl="0">
              <a:spcBef>
                <a:spcPct val="20000"/>
              </a:spcBef>
            </a:pPr>
            <a:r>
              <a:rPr lang="es-ES_tradnl" sz="2800" b="1" dirty="0" smtClean="0">
                <a:solidFill>
                  <a:prstClr val="black"/>
                </a:solidFill>
              </a:rPr>
              <a:t>8.  </a:t>
            </a:r>
            <a:r>
              <a:rPr lang="es-ES_tradnl" sz="2800" b="1" dirty="0">
                <a:solidFill>
                  <a:prstClr val="black"/>
                </a:solidFill>
              </a:rPr>
              <a:t>La cultura empresarial y la imagen corporativa</a:t>
            </a:r>
            <a:endParaRPr lang="es-ES" sz="2800" b="1" dirty="0">
              <a:solidFill>
                <a:prstClr val="black"/>
              </a:solidFill>
            </a:endParaRPr>
          </a:p>
        </p:txBody>
      </p:sp>
      <p:sp>
        <p:nvSpPr>
          <p:cNvPr id="10" name="9 Rectángulo">
            <a:hlinkClick r:id="rId2" action="ppaction://hlinksldjump"/>
          </p:cNvPr>
          <p:cNvSpPr/>
          <p:nvPr/>
        </p:nvSpPr>
        <p:spPr>
          <a:xfrm>
            <a:off x="683568" y="1700808"/>
            <a:ext cx="6927676" cy="523220"/>
          </a:xfrm>
          <a:prstGeom prst="rect">
            <a:avLst/>
          </a:prstGeom>
        </p:spPr>
        <p:txBody>
          <a:bodyPr wrap="square">
            <a:spAutoFit/>
          </a:bodyPr>
          <a:lstStyle/>
          <a:p>
            <a:pPr lvl="0">
              <a:spcBef>
                <a:spcPct val="20000"/>
              </a:spcBef>
            </a:pPr>
            <a:r>
              <a:rPr lang="es-ES_tradnl" sz="2800" b="1" dirty="0" smtClean="0">
                <a:solidFill>
                  <a:prstClr val="black"/>
                </a:solidFill>
              </a:rPr>
              <a:t>3. </a:t>
            </a:r>
            <a:r>
              <a:rPr lang="es-ES_tradnl" sz="2800" b="1" dirty="0">
                <a:solidFill>
                  <a:prstClr val="black"/>
                </a:solidFill>
              </a:rPr>
              <a:t>Tipos de entorno: sencillo/cambiante  </a:t>
            </a:r>
          </a:p>
        </p:txBody>
      </p:sp>
      <p:pic>
        <p:nvPicPr>
          <p:cNvPr id="15" name="14 Imagen"/>
          <p:cNvPicPr>
            <a:picLocks noChangeAspect="1"/>
          </p:cNvPicPr>
          <p:nvPr/>
        </p:nvPicPr>
        <p:blipFill>
          <a:blip r:embed="rId6" cstate="print">
            <a:lum bright="70000" contrast="-70000"/>
            <a:extLst>
              <a:ext uri="{28A0092B-C50C-407E-A947-70E740481C1C}">
                <a14:useLocalDpi xmlns:a14="http://schemas.microsoft.com/office/drawing/2010/main" xmlns="" val="0"/>
              </a:ext>
            </a:extLst>
          </a:blip>
          <a:stretch>
            <a:fillRect/>
          </a:stretch>
        </p:blipFill>
        <p:spPr>
          <a:xfrm rot="2666529">
            <a:off x="440200" y="1205021"/>
            <a:ext cx="351794" cy="442037"/>
          </a:xfrm>
          <a:prstGeom prst="rect">
            <a:avLst/>
          </a:prstGeom>
        </p:spPr>
      </p:pic>
      <p:sp>
        <p:nvSpPr>
          <p:cNvPr id="18" name="17 Rectángulo">
            <a:hlinkClick r:id="rId7" action="ppaction://hlinksldjump"/>
          </p:cNvPr>
          <p:cNvSpPr/>
          <p:nvPr/>
        </p:nvSpPr>
        <p:spPr>
          <a:xfrm>
            <a:off x="744357" y="2833772"/>
            <a:ext cx="8240597" cy="523220"/>
          </a:xfrm>
          <a:prstGeom prst="rect">
            <a:avLst/>
          </a:prstGeom>
        </p:spPr>
        <p:txBody>
          <a:bodyPr wrap="square">
            <a:spAutoFit/>
          </a:bodyPr>
          <a:lstStyle/>
          <a:p>
            <a:pPr lvl="0">
              <a:spcBef>
                <a:spcPct val="20000"/>
              </a:spcBef>
            </a:pPr>
            <a:r>
              <a:rPr lang="es-ES_tradnl" sz="2800" b="1" dirty="0" smtClean="0">
                <a:solidFill>
                  <a:prstClr val="black"/>
                </a:solidFill>
              </a:rPr>
              <a:t>5. </a:t>
            </a:r>
            <a:r>
              <a:rPr lang="es-ES_tradnl" sz="2800" b="1" dirty="0">
                <a:solidFill>
                  <a:prstClr val="black"/>
                </a:solidFill>
              </a:rPr>
              <a:t>Análisis de la competencia </a:t>
            </a:r>
          </a:p>
        </p:txBody>
      </p:sp>
      <p:sp>
        <p:nvSpPr>
          <p:cNvPr id="11" name="10 Rectángulo">
            <a:hlinkClick r:id="rId8" action="ppaction://hlinksldjump"/>
          </p:cNvPr>
          <p:cNvSpPr/>
          <p:nvPr/>
        </p:nvSpPr>
        <p:spPr>
          <a:xfrm>
            <a:off x="763829" y="5373216"/>
            <a:ext cx="7598299" cy="523220"/>
          </a:xfrm>
          <a:prstGeom prst="rect">
            <a:avLst/>
          </a:prstGeom>
        </p:spPr>
        <p:txBody>
          <a:bodyPr wrap="square">
            <a:spAutoFit/>
          </a:bodyPr>
          <a:lstStyle/>
          <a:p>
            <a:pPr lvl="0">
              <a:spcBef>
                <a:spcPct val="20000"/>
              </a:spcBef>
            </a:pPr>
            <a:r>
              <a:rPr lang="es-ES_tradnl" sz="2800" b="1" dirty="0" smtClean="0">
                <a:solidFill>
                  <a:prstClr val="black"/>
                </a:solidFill>
              </a:rPr>
              <a:t>9.  </a:t>
            </a:r>
            <a:r>
              <a:rPr lang="es-ES_tradnl" sz="2800" b="1" dirty="0">
                <a:solidFill>
                  <a:prstClr val="black"/>
                </a:solidFill>
              </a:rPr>
              <a:t>La responsabilidad social corporativa</a:t>
            </a:r>
            <a:endParaRPr lang="es-ES" sz="2800" b="1" dirty="0">
              <a:solidFill>
                <a:prstClr val="black"/>
              </a:solidFill>
            </a:endParaRPr>
          </a:p>
        </p:txBody>
      </p:sp>
      <p:sp>
        <p:nvSpPr>
          <p:cNvPr id="12" name="7 Rectángulo">
            <a:hlinkClick r:id="rId4" action="ppaction://hlinksldjump"/>
            <a:extLst>
              <a:ext uri="{FF2B5EF4-FFF2-40B4-BE49-F238E27FC236}">
                <a16:creationId xmlns:a16="http://schemas.microsoft.com/office/drawing/2014/main" xmlns="" id="{915C1DD8-2A50-46A7-BD39-2375559BAFD5}"/>
              </a:ext>
            </a:extLst>
          </p:cNvPr>
          <p:cNvSpPr/>
          <p:nvPr/>
        </p:nvSpPr>
        <p:spPr>
          <a:xfrm>
            <a:off x="716275" y="4111566"/>
            <a:ext cx="8049462" cy="523220"/>
          </a:xfrm>
          <a:prstGeom prst="rect">
            <a:avLst/>
          </a:prstGeom>
        </p:spPr>
        <p:txBody>
          <a:bodyPr wrap="square">
            <a:spAutoFit/>
          </a:bodyPr>
          <a:lstStyle/>
          <a:p>
            <a:pPr lvl="0">
              <a:spcBef>
                <a:spcPct val="20000"/>
              </a:spcBef>
            </a:pPr>
            <a:r>
              <a:rPr lang="es-ES_tradnl" sz="2800" b="1" dirty="0" smtClean="0">
                <a:solidFill>
                  <a:prstClr val="black"/>
                </a:solidFill>
              </a:rPr>
              <a:t>7.  </a:t>
            </a:r>
            <a:r>
              <a:rPr lang="es-ES_tradnl" sz="2800" b="1" dirty="0">
                <a:solidFill>
                  <a:prstClr val="black"/>
                </a:solidFill>
              </a:rPr>
              <a:t>La localización del proyecto empresarial</a:t>
            </a:r>
          </a:p>
        </p:txBody>
      </p:sp>
      <p:sp>
        <p:nvSpPr>
          <p:cNvPr id="13" name="12 Rectángulo">
            <a:hlinkClick r:id="rId2" action="ppaction://hlinksldjump" tooltip="click punto 1"/>
          </p:cNvPr>
          <p:cNvSpPr/>
          <p:nvPr/>
        </p:nvSpPr>
        <p:spPr>
          <a:xfrm>
            <a:off x="683568" y="1124744"/>
            <a:ext cx="6927676" cy="523220"/>
          </a:xfrm>
          <a:prstGeom prst="rect">
            <a:avLst/>
          </a:prstGeom>
        </p:spPr>
        <p:txBody>
          <a:bodyPr wrap="square">
            <a:spAutoFit/>
          </a:bodyPr>
          <a:lstStyle/>
          <a:p>
            <a:pPr marL="514350" lvl="0" indent="-514350">
              <a:spcBef>
                <a:spcPct val="20000"/>
              </a:spcBef>
            </a:pPr>
            <a:r>
              <a:rPr lang="es-ES_tradnl" sz="2800" b="1" dirty="0" smtClean="0">
                <a:solidFill>
                  <a:prstClr val="black"/>
                </a:solidFill>
              </a:rPr>
              <a:t>2. El </a:t>
            </a:r>
            <a:r>
              <a:rPr lang="es-ES_tradnl" sz="2800" b="1" dirty="0">
                <a:solidFill>
                  <a:prstClr val="black"/>
                </a:solidFill>
              </a:rPr>
              <a:t>entorno general de las empresas</a:t>
            </a:r>
          </a:p>
        </p:txBody>
      </p:sp>
    </p:spTree>
    <p:extLst>
      <p:ext uri="{BB962C8B-B14F-4D97-AF65-F5344CB8AC3E}">
        <p14:creationId xmlns:p14="http://schemas.microsoft.com/office/powerpoint/2010/main" xmlns="" val="789345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La </a:t>
            </a:r>
            <a:r>
              <a:rPr lang="es-ES" dirty="0" smtClean="0"/>
              <a:t>Empresa</a:t>
            </a:r>
            <a:endParaRPr lang="es-ES" dirty="0"/>
          </a:p>
        </p:txBody>
      </p:sp>
      <p:sp>
        <p:nvSpPr>
          <p:cNvPr id="3" name="2 Marcador de contenido"/>
          <p:cNvSpPr>
            <a:spLocks noGrp="1"/>
          </p:cNvSpPr>
          <p:nvPr>
            <p:ph idx="1"/>
          </p:nvPr>
        </p:nvSpPr>
        <p:spPr>
          <a:xfrm>
            <a:off x="214282" y="1285860"/>
            <a:ext cx="8572560" cy="5286412"/>
          </a:xfrm>
        </p:spPr>
        <p:txBody>
          <a:bodyPr>
            <a:normAutofit fontScale="55000" lnSpcReduction="20000"/>
          </a:bodyPr>
          <a:lstStyle/>
          <a:p>
            <a:pPr>
              <a:buNone/>
            </a:pPr>
            <a:r>
              <a:rPr lang="es-ES" dirty="0"/>
              <a:t>La empresa es una unidad económica de producción en la que se combinan los factores de producción para obtener bienes o servicios que satisfagan las necesidades humanas y lograr beneficios.</a:t>
            </a:r>
          </a:p>
          <a:p>
            <a:pPr>
              <a:buNone/>
            </a:pPr>
            <a:r>
              <a:rPr lang="es-ES" dirty="0"/>
              <a:t>La empresa es un ente abierto en permanente interacción con el entorno.</a:t>
            </a:r>
          </a:p>
          <a:p>
            <a:pPr>
              <a:buNone/>
            </a:pPr>
            <a:r>
              <a:rPr lang="es-ES" b="1" dirty="0"/>
              <a:t>Fines de la </a:t>
            </a:r>
            <a:r>
              <a:rPr lang="es-ES" b="1" dirty="0" smtClean="0"/>
              <a:t>empresa </a:t>
            </a:r>
            <a:r>
              <a:rPr lang="es-ES" dirty="0" smtClean="0"/>
              <a:t>Se </a:t>
            </a:r>
            <a:r>
              <a:rPr lang="es-ES" dirty="0"/>
              <a:t>dividen en las siguientes categorías:</a:t>
            </a:r>
          </a:p>
          <a:p>
            <a:pPr>
              <a:buNone/>
            </a:pPr>
            <a:r>
              <a:rPr lang="es-ES" b="1" dirty="0"/>
              <a:t>Fin económico </a:t>
            </a:r>
            <a:endParaRPr lang="es-ES" b="1" dirty="0" smtClean="0"/>
          </a:p>
          <a:p>
            <a:pPr lvl="1">
              <a:buNone/>
            </a:pPr>
            <a:r>
              <a:rPr lang="es-ES" sz="3400" b="1" dirty="0" smtClean="0"/>
              <a:t>externo</a:t>
            </a:r>
            <a:r>
              <a:rPr lang="es-ES" sz="3400" dirty="0"/>
              <a:t>: Es la producción de bienes y servicios con el fin de satisfacer todas las necesidades que surgen de la </a:t>
            </a:r>
            <a:r>
              <a:rPr lang="es-ES" sz="3400" dirty="0" smtClean="0"/>
              <a:t>sociedad.</a:t>
            </a:r>
          </a:p>
          <a:p>
            <a:pPr lvl="1">
              <a:buNone/>
            </a:pPr>
            <a:r>
              <a:rPr lang="es-ES" sz="3400" b="1" dirty="0" smtClean="0"/>
              <a:t>interno</a:t>
            </a:r>
            <a:r>
              <a:rPr lang="es-ES" sz="3400" dirty="0"/>
              <a:t>: Es la obtención de un valor añadido para remunerar a los integrantes de la empresa. A unos en forma de utilidades o dividendos y a otros en forma de sueldos, salarios y prestaciones. </a:t>
            </a:r>
            <a:endParaRPr lang="es-ES" dirty="0" smtClean="0"/>
          </a:p>
          <a:p>
            <a:pPr>
              <a:buNone/>
            </a:pPr>
            <a:r>
              <a:rPr lang="es-ES" b="1" dirty="0" smtClean="0"/>
              <a:t>Fin </a:t>
            </a:r>
            <a:r>
              <a:rPr lang="es-ES" b="1" dirty="0" smtClean="0"/>
              <a:t>social</a:t>
            </a:r>
            <a:r>
              <a:rPr lang="es-ES" dirty="0" smtClean="0"/>
              <a:t>:</a:t>
            </a:r>
            <a:endParaRPr lang="es-ES" dirty="0"/>
          </a:p>
          <a:p>
            <a:pPr lvl="1">
              <a:buNone/>
            </a:pPr>
            <a:r>
              <a:rPr lang="es-ES" dirty="0" smtClean="0"/>
              <a:t> </a:t>
            </a:r>
            <a:r>
              <a:rPr lang="es-ES" sz="3400" b="1" dirty="0"/>
              <a:t>externo</a:t>
            </a:r>
            <a:r>
              <a:rPr lang="es-ES" sz="2900" dirty="0"/>
              <a:t>: Es contribuir al pleno desarrollo de la sociedad, tratando que en su fi económico no solamente no se vulneren los valores sociales y personales fundamentales, sino que en lo posible se promuevan.</a:t>
            </a:r>
          </a:p>
          <a:p>
            <a:pPr lvl="1">
              <a:buNone/>
            </a:pPr>
            <a:endParaRPr lang="es-ES" sz="2900" dirty="0"/>
          </a:p>
          <a:p>
            <a:pPr lvl="1">
              <a:buNone/>
            </a:pPr>
            <a:r>
              <a:rPr lang="es-ES" sz="2900" dirty="0" smtClean="0"/>
              <a:t> </a:t>
            </a:r>
            <a:r>
              <a:rPr lang="es-ES" sz="3400" b="1" dirty="0"/>
              <a:t>interno</a:t>
            </a:r>
            <a:r>
              <a:rPr lang="es-ES" sz="2900" dirty="0"/>
              <a:t>: Es contribuir, en el seno de la empresa, al pleno desarrollo de sus integrantes, tratando de que no se</a:t>
            </a:r>
            <a:r>
              <a:rPr lang="es-ES" dirty="0"/>
              <a:t>  vulneren valores humanos fundamentales, sino también promoviéndolos.</a:t>
            </a:r>
          </a:p>
          <a:p>
            <a:pPr>
              <a:buNone/>
            </a:pPr>
            <a:r>
              <a:rPr lang="es-ES" dirty="0"/>
              <a:t/>
            </a:r>
            <a:br>
              <a:rPr lang="es-ES" dirty="0"/>
            </a:b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Tipos de empresas (clasificación)</a:t>
            </a:r>
            <a:endParaRPr lang="es-ES" dirty="0"/>
          </a:p>
        </p:txBody>
      </p:sp>
      <p:sp>
        <p:nvSpPr>
          <p:cNvPr id="5" name="4 Marcador de texto"/>
          <p:cNvSpPr>
            <a:spLocks noGrp="1"/>
          </p:cNvSpPr>
          <p:nvPr>
            <p:ph type="body" idx="1"/>
          </p:nvPr>
        </p:nvSpPr>
        <p:spPr>
          <a:xfrm>
            <a:off x="285720" y="1214422"/>
            <a:ext cx="4040188" cy="639762"/>
          </a:xfrm>
        </p:spPr>
        <p:txBody>
          <a:bodyPr>
            <a:noAutofit/>
          </a:bodyPr>
          <a:lstStyle/>
          <a:p>
            <a:r>
              <a:rPr lang="es-ES" sz="1800" dirty="0" smtClean="0"/>
              <a:t/>
            </a:r>
            <a:br>
              <a:rPr lang="es-ES" sz="1800" dirty="0" smtClean="0"/>
            </a:br>
            <a:r>
              <a:rPr lang="es-ES" sz="1800" dirty="0" smtClean="0"/>
              <a:t>SECTOR ECONÓMICO (De acuerdo a la actividad)</a:t>
            </a:r>
          </a:p>
        </p:txBody>
      </p:sp>
      <p:sp>
        <p:nvSpPr>
          <p:cNvPr id="3" name="2 Marcador de contenido"/>
          <p:cNvSpPr>
            <a:spLocks noGrp="1"/>
          </p:cNvSpPr>
          <p:nvPr>
            <p:ph sz="half" idx="2"/>
          </p:nvPr>
        </p:nvSpPr>
        <p:spPr>
          <a:xfrm>
            <a:off x="142844" y="1928802"/>
            <a:ext cx="4357686" cy="4597111"/>
          </a:xfrm>
        </p:spPr>
        <p:txBody>
          <a:bodyPr>
            <a:normAutofit fontScale="85000" lnSpcReduction="20000"/>
          </a:bodyPr>
          <a:lstStyle/>
          <a:p>
            <a:pPr>
              <a:buNone/>
            </a:pPr>
            <a:endParaRPr lang="es-ES" dirty="0"/>
          </a:p>
          <a:p>
            <a:pPr>
              <a:buNone/>
            </a:pPr>
            <a:r>
              <a:rPr lang="es-ES" dirty="0"/>
              <a:t>1. Empresas del sector primario: son aquellas que, para realizar sus actividades, usan algún elemento básico extraído de la naturaleza, ya sea agua, minerales, petróleo, etc.</a:t>
            </a:r>
          </a:p>
          <a:p>
            <a:pPr>
              <a:buNone/>
            </a:pPr>
            <a:r>
              <a:rPr lang="es-ES" dirty="0"/>
              <a:t>2. Empresas del sector secundario: se caracterizan por transformar a la materia prima mediante algún procedimiento.</a:t>
            </a:r>
          </a:p>
          <a:p>
            <a:pPr>
              <a:buNone/>
            </a:pPr>
            <a:r>
              <a:rPr lang="es-ES" dirty="0"/>
              <a:t>3. Empresas del sector terciario: son empresas en que la capacidad humana para hacer tareas físicas e intelectuales son su elemento principal.</a:t>
            </a:r>
          </a:p>
          <a:p>
            <a:pPr>
              <a:buNone/>
            </a:pPr>
            <a:r>
              <a:rPr lang="es-ES" dirty="0"/>
              <a:t/>
            </a:r>
            <a:br>
              <a:rPr lang="es-ES" dirty="0"/>
            </a:br>
            <a:endParaRPr lang="es-ES" dirty="0"/>
          </a:p>
        </p:txBody>
      </p:sp>
      <p:sp>
        <p:nvSpPr>
          <p:cNvPr id="6" name="5 Marcador de texto"/>
          <p:cNvSpPr>
            <a:spLocks noGrp="1"/>
          </p:cNvSpPr>
          <p:nvPr>
            <p:ph type="body" sz="quarter" idx="3"/>
          </p:nvPr>
        </p:nvSpPr>
        <p:spPr>
          <a:xfrm>
            <a:off x="4643438" y="1214422"/>
            <a:ext cx="4041775" cy="639762"/>
          </a:xfrm>
        </p:spPr>
        <p:txBody>
          <a:bodyPr>
            <a:noAutofit/>
          </a:bodyPr>
          <a:lstStyle/>
          <a:p>
            <a:r>
              <a:rPr lang="es-ES" sz="1800" dirty="0"/>
              <a:t>NUMERO DE TRABAJADORES ( De acuerdo a su tamaño</a:t>
            </a:r>
            <a:r>
              <a:rPr lang="es-ES" sz="1800" dirty="0" smtClean="0"/>
              <a:t>)</a:t>
            </a:r>
            <a:endParaRPr lang="es-ES" sz="1800" dirty="0"/>
          </a:p>
        </p:txBody>
      </p:sp>
      <p:sp>
        <p:nvSpPr>
          <p:cNvPr id="7" name="6 Marcador de contenido"/>
          <p:cNvSpPr>
            <a:spLocks noGrp="1"/>
          </p:cNvSpPr>
          <p:nvPr>
            <p:ph sz="quarter" idx="4"/>
          </p:nvPr>
        </p:nvSpPr>
        <p:spPr>
          <a:xfrm>
            <a:off x="4500562" y="1928802"/>
            <a:ext cx="4429156" cy="4500594"/>
          </a:xfrm>
        </p:spPr>
        <p:txBody>
          <a:bodyPr>
            <a:normAutofit fontScale="62500" lnSpcReduction="20000"/>
          </a:bodyPr>
          <a:lstStyle/>
          <a:p>
            <a:pPr>
              <a:buNone/>
            </a:pPr>
            <a:r>
              <a:rPr lang="es-ES" dirty="0" smtClean="0"/>
              <a:t>1. </a:t>
            </a:r>
            <a:r>
              <a:rPr lang="es-ES" b="1" dirty="0" smtClean="0"/>
              <a:t>Microempresa:</a:t>
            </a:r>
            <a:r>
              <a:rPr lang="es-ES" dirty="0" smtClean="0"/>
              <a:t> son aquellas que poseen hasta 10 trabajadores y generalmente son de propiedad individual, su dueño suele trabajar en esta y su facturación es más bien reducida. No tienen gran incidencia en el mercado, tienen pocos equipos y la fabricación es casi artesanal.</a:t>
            </a:r>
          </a:p>
          <a:p>
            <a:pPr>
              <a:buNone/>
            </a:pPr>
            <a:r>
              <a:rPr lang="es-ES" dirty="0" smtClean="0"/>
              <a:t>2. </a:t>
            </a:r>
            <a:r>
              <a:rPr lang="es-ES" b="1" dirty="0" smtClean="0"/>
              <a:t>Pequeñas empresas:</a:t>
            </a:r>
            <a:r>
              <a:rPr lang="es-ES" dirty="0" smtClean="0"/>
              <a:t> poseen entre 11 y 49 trabajadores, tienen como objetivo ser rentables e independientes, no poseen una elevada especialización en el trabajo, su actividad no es intensiva en capital y sus recursos financieros son limitados.</a:t>
            </a:r>
          </a:p>
          <a:p>
            <a:pPr>
              <a:buNone/>
            </a:pPr>
            <a:r>
              <a:rPr lang="es-ES" dirty="0" smtClean="0"/>
              <a:t>3. </a:t>
            </a:r>
            <a:r>
              <a:rPr lang="es-ES" b="1" dirty="0" smtClean="0"/>
              <a:t>Medianas </a:t>
            </a:r>
            <a:r>
              <a:rPr lang="es-ES" b="1" dirty="0" smtClean="0"/>
              <a:t>empresas</a:t>
            </a:r>
            <a:r>
              <a:rPr lang="es-ES" b="1" dirty="0" smtClean="0"/>
              <a:t>:</a:t>
            </a:r>
            <a:r>
              <a:rPr lang="es-ES" dirty="0" smtClean="0"/>
              <a:t> son aquellas que poseen entre 50 y 250 trabajadores, suelen tener áreas cuyas funciones y responsabilidades están delimitadas, comúnmente, tienen sindicato.</a:t>
            </a:r>
          </a:p>
          <a:p>
            <a:pPr>
              <a:buNone/>
            </a:pPr>
            <a:r>
              <a:rPr lang="es-ES" dirty="0" smtClean="0"/>
              <a:t>4. </a:t>
            </a:r>
            <a:r>
              <a:rPr lang="es-ES" b="1" dirty="0" smtClean="0"/>
              <a:t>Grandes empresas:</a:t>
            </a:r>
            <a:r>
              <a:rPr lang="es-ES" dirty="0" smtClean="0"/>
              <a:t> son aquellas que tienen más de 250 trabajadores, generalmente tienen instalaciones propias, sus ventas son muy elevadas y sus trabajadores están sindicalizados. Además, estas empresas tienen posibilidades de acceder a préstamos y créditos importantes</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texto"/>
          <p:cNvSpPr>
            <a:spLocks noGrp="1"/>
          </p:cNvSpPr>
          <p:nvPr>
            <p:ph type="body" idx="1"/>
          </p:nvPr>
        </p:nvSpPr>
        <p:spPr/>
        <p:txBody>
          <a:bodyPr>
            <a:normAutofit fontScale="85000" lnSpcReduction="20000"/>
          </a:bodyPr>
          <a:lstStyle/>
          <a:p>
            <a:r>
              <a:rPr lang="es-ES" dirty="0" smtClean="0"/>
              <a:t>PROPIEDAD DE LA EMPRESA De acuerdo a la procedencia del capital</a:t>
            </a:r>
          </a:p>
        </p:txBody>
      </p:sp>
      <p:sp>
        <p:nvSpPr>
          <p:cNvPr id="4" name="3 Marcador de contenido"/>
          <p:cNvSpPr>
            <a:spLocks noGrp="1"/>
          </p:cNvSpPr>
          <p:nvPr>
            <p:ph sz="half" idx="2"/>
          </p:nvPr>
        </p:nvSpPr>
        <p:spPr/>
        <p:txBody>
          <a:bodyPr>
            <a:normAutofit/>
          </a:bodyPr>
          <a:lstStyle/>
          <a:p>
            <a:pPr>
              <a:buNone/>
            </a:pPr>
            <a:r>
              <a:rPr lang="es-ES" sz="1500" dirty="0"/>
              <a:t>1.</a:t>
            </a:r>
            <a:r>
              <a:rPr lang="es-ES" dirty="0" smtClean="0"/>
              <a:t> </a:t>
            </a:r>
            <a:r>
              <a:rPr lang="es-ES" sz="1500" b="1" dirty="0"/>
              <a:t>Empresas públicas</a:t>
            </a:r>
            <a:r>
              <a:rPr lang="es-ES" sz="1500" dirty="0"/>
              <a:t>: son aquellas en las que el capital proviene del Estado, ya sea municipal, provincial o nacional.</a:t>
            </a:r>
          </a:p>
          <a:p>
            <a:pPr>
              <a:buNone/>
            </a:pPr>
            <a:r>
              <a:rPr lang="es-ES" sz="1500" dirty="0"/>
              <a:t>2.</a:t>
            </a:r>
            <a:r>
              <a:rPr lang="es-ES" sz="1500" b="1" dirty="0"/>
              <a:t> Empresas privadas</a:t>
            </a:r>
            <a:r>
              <a:rPr lang="es-ES" sz="1500" dirty="0"/>
              <a:t>: su capital proviene de particulares.</a:t>
            </a:r>
          </a:p>
          <a:p>
            <a:pPr>
              <a:buNone/>
            </a:pPr>
            <a:r>
              <a:rPr lang="es-ES" sz="1500" dirty="0"/>
              <a:t>3.</a:t>
            </a:r>
            <a:r>
              <a:rPr lang="es-ES" sz="1500" b="1" dirty="0"/>
              <a:t> Empresas mixtas</a:t>
            </a:r>
            <a:r>
              <a:rPr lang="es-ES" sz="1500" dirty="0"/>
              <a:t>: en este caso, el capital proviene tanto de particulares como del Estado.</a:t>
            </a:r>
          </a:p>
          <a:p>
            <a:pPr>
              <a:buNone/>
            </a:pPr>
            <a:r>
              <a:rPr lang="es-ES" dirty="0" smtClean="0"/>
              <a:t/>
            </a:r>
            <a:br>
              <a:rPr lang="es-ES" dirty="0" smtClean="0"/>
            </a:br>
            <a:endParaRPr lang="es-ES" dirty="0"/>
          </a:p>
        </p:txBody>
      </p:sp>
      <p:sp>
        <p:nvSpPr>
          <p:cNvPr id="5" name="4 Marcador de texto"/>
          <p:cNvSpPr>
            <a:spLocks noGrp="1"/>
          </p:cNvSpPr>
          <p:nvPr>
            <p:ph type="body" sz="quarter" idx="3"/>
          </p:nvPr>
        </p:nvSpPr>
        <p:spPr/>
        <p:txBody>
          <a:bodyPr>
            <a:normAutofit fontScale="62500" lnSpcReduction="20000"/>
          </a:bodyPr>
          <a:lstStyle/>
          <a:p>
            <a:r>
              <a:rPr lang="es-ES" dirty="0" smtClean="0"/>
              <a:t>ÁMBITO TERRITORIAL ( dependiendo del ámbito geográfico en el que realicen sus actividades.</a:t>
            </a:r>
          </a:p>
        </p:txBody>
      </p:sp>
      <p:sp>
        <p:nvSpPr>
          <p:cNvPr id="6" name="5 Marcador de contenido"/>
          <p:cNvSpPr>
            <a:spLocks noGrp="1"/>
          </p:cNvSpPr>
          <p:nvPr>
            <p:ph sz="quarter" idx="4"/>
          </p:nvPr>
        </p:nvSpPr>
        <p:spPr>
          <a:xfrm>
            <a:off x="4572000" y="2174874"/>
            <a:ext cx="4286279" cy="3968770"/>
          </a:xfrm>
        </p:spPr>
        <p:txBody>
          <a:bodyPr>
            <a:normAutofit fontScale="62500" lnSpcReduction="20000"/>
          </a:bodyPr>
          <a:lstStyle/>
          <a:p>
            <a:pPr>
              <a:buNone/>
            </a:pPr>
            <a:r>
              <a:rPr lang="es-ES" dirty="0" smtClean="0"/>
              <a:t>Entre </a:t>
            </a:r>
            <a:r>
              <a:rPr lang="es-ES" dirty="0" smtClean="0"/>
              <a:t>estos se incluyen: </a:t>
            </a:r>
          </a:p>
          <a:p>
            <a:pPr>
              <a:buNone/>
            </a:pPr>
            <a:r>
              <a:rPr lang="es-ES" dirty="0" smtClean="0"/>
              <a:t>Las empresas </a:t>
            </a:r>
            <a:r>
              <a:rPr lang="es-ES" b="1" dirty="0" smtClean="0"/>
              <a:t>locales</a:t>
            </a:r>
            <a:r>
              <a:rPr lang="es-ES" dirty="0" smtClean="0"/>
              <a:t> son aquellas empresas que venden sus productos o servicios dentro de una localidad determinada. </a:t>
            </a:r>
          </a:p>
          <a:p>
            <a:pPr>
              <a:buNone/>
            </a:pPr>
            <a:r>
              <a:rPr lang="es-ES" dirty="0" smtClean="0"/>
              <a:t>Las empresas </a:t>
            </a:r>
            <a:r>
              <a:rPr lang="es-ES" b="1" dirty="0" smtClean="0"/>
              <a:t>nacionales</a:t>
            </a:r>
            <a:r>
              <a:rPr lang="es-ES" dirty="0" smtClean="0"/>
              <a:t> actúan dentro de un país. </a:t>
            </a:r>
          </a:p>
          <a:p>
            <a:pPr>
              <a:buNone/>
            </a:pPr>
            <a:r>
              <a:rPr lang="es-ES" dirty="0" smtClean="0"/>
              <a:t>Las empresas multinacionales/internacionales se localizan en un país, pero venden sus productos o servicios en diferentes países. Estas organizaciones hacen exportaciones de mercancías y cuentan con relaciones de comercio exterior importantes que solidifican su presencia y producción. </a:t>
            </a:r>
          </a:p>
          <a:p>
            <a:pPr>
              <a:buNone/>
            </a:pPr>
            <a:r>
              <a:rPr lang="es-ES" dirty="0" smtClean="0"/>
              <a:t>Las empresas </a:t>
            </a:r>
            <a:r>
              <a:rPr lang="es-ES" b="1" dirty="0" smtClean="0"/>
              <a:t>transnacionales</a:t>
            </a:r>
            <a:r>
              <a:rPr lang="es-ES" dirty="0" smtClean="0"/>
              <a:t> no sólo están establecidas en un país, sino que también están constituidas en otros lugares del mundo. El propósito de habilitar varios lugares de operación consiste en cumplir con procesos de distribución, venta y producción en los países en donde están asentadas. </a:t>
            </a:r>
          </a:p>
          <a:p>
            <a:pPr>
              <a:buNone/>
            </a:pP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Recursos empresariales básicos</a:t>
            </a:r>
            <a:endParaRPr lang="es-ES" dirty="0"/>
          </a:p>
        </p:txBody>
      </p:sp>
      <p:sp>
        <p:nvSpPr>
          <p:cNvPr id="3" name="2 Marcador de contenido"/>
          <p:cNvSpPr>
            <a:spLocks noGrp="1"/>
          </p:cNvSpPr>
          <p:nvPr>
            <p:ph idx="1"/>
          </p:nvPr>
        </p:nvSpPr>
        <p:spPr/>
        <p:txBody>
          <a:bodyPr>
            <a:normAutofit fontScale="47500" lnSpcReduction="20000"/>
          </a:bodyPr>
          <a:lstStyle/>
          <a:p>
            <a:endParaRPr lang="es-ES" dirty="0" smtClean="0"/>
          </a:p>
          <a:p>
            <a:pPr>
              <a:buNone/>
            </a:pPr>
            <a:r>
              <a:rPr lang="es-ES" dirty="0" smtClean="0"/>
              <a:t>Los elementos o recursos que la empresa necesita para desarrollar su actividad se agrupan así:</a:t>
            </a:r>
          </a:p>
          <a:p>
            <a:pPr>
              <a:buNone/>
            </a:pPr>
            <a:endParaRPr lang="es-ES" dirty="0" smtClean="0"/>
          </a:p>
          <a:p>
            <a:pPr>
              <a:buNone/>
            </a:pPr>
            <a:r>
              <a:rPr lang="es-ES" b="1" dirty="0" smtClean="0"/>
              <a:t>RECURSOS MATERIALES </a:t>
            </a:r>
            <a:r>
              <a:rPr lang="es-ES" dirty="0" smtClean="0"/>
              <a:t>(factor pasivo) </a:t>
            </a:r>
          </a:p>
          <a:p>
            <a:pPr lvl="1">
              <a:buFont typeface="Wingdings" pitchFamily="2" charset="2"/>
              <a:buChar char="q"/>
            </a:pPr>
            <a:r>
              <a:rPr lang="es-ES" dirty="0" smtClean="0"/>
              <a:t>Recursos tangibles. Aquellos que pueden tocarse, acumularse, almacenarse y desplazarse, o sea, que son concretos y físicos, como es el caso de la maquinaria o el dinero.</a:t>
            </a:r>
          </a:p>
          <a:p>
            <a:pPr lvl="1">
              <a:buFont typeface="Wingdings" pitchFamily="2" charset="2"/>
              <a:buChar char="q"/>
            </a:pPr>
            <a:r>
              <a:rPr lang="es-ES" dirty="0" smtClean="0"/>
              <a:t>Recursos intangibles. Aquellos que no pueden tocarse, dado que no son físicos ni concretos, pero que no por eso son menos valiosos, como es el caso de la información, el talento humano o el llamado </a:t>
            </a:r>
            <a:r>
              <a:rPr lang="es-ES" i="1" dirty="0" err="1" smtClean="0"/>
              <a:t>know-how</a:t>
            </a:r>
            <a:r>
              <a:rPr lang="es-ES" dirty="0" smtClean="0"/>
              <a:t> (saber hacer las cosas del mejor modo posible)</a:t>
            </a:r>
          </a:p>
          <a:p>
            <a:pPr>
              <a:buNone/>
            </a:pPr>
            <a:r>
              <a:rPr lang="es-ES" b="1" dirty="0" smtClean="0"/>
              <a:t>RECURSOS </a:t>
            </a:r>
            <a:r>
              <a:rPr lang="es-ES" b="1" dirty="0" smtClean="0"/>
              <a:t>HUMANOS </a:t>
            </a:r>
            <a:r>
              <a:rPr lang="es-ES" dirty="0" smtClean="0"/>
              <a:t>(factor activo)</a:t>
            </a:r>
          </a:p>
          <a:p>
            <a:pPr>
              <a:buNone/>
            </a:pPr>
            <a:r>
              <a:rPr lang="es-ES" dirty="0" smtClean="0"/>
              <a:t>Los trabajadores de la empresa que aportan trabajo y conocimiento; cada uno de los trabajadores aporta un diferente valor a la empresa que, al combinarse con los esfuerzos del resto de la plantilla, puede lograr resultados únicos.</a:t>
            </a:r>
          </a:p>
          <a:p>
            <a:pPr>
              <a:buNone/>
            </a:pPr>
            <a:r>
              <a:rPr lang="es-ES" b="1" dirty="0" smtClean="0"/>
              <a:t>ORGANIZACIÓN</a:t>
            </a:r>
            <a:r>
              <a:rPr lang="es-ES" dirty="0" smtClean="0"/>
              <a:t> </a:t>
            </a:r>
          </a:p>
          <a:p>
            <a:pPr>
              <a:buNone/>
            </a:pPr>
            <a:r>
              <a:rPr lang="es-ES" dirty="0" smtClean="0"/>
              <a:t>Que combina los factores pasivos y activos  para lograr la coordinación de las acciones de la empresa. Pretende alcanzar los </a:t>
            </a:r>
            <a:r>
              <a:rPr lang="es-ES" b="1" dirty="0" smtClean="0"/>
              <a:t>objetivos comunes</a:t>
            </a:r>
            <a:r>
              <a:rPr lang="es-ES" dirty="0" smtClean="0"/>
              <a:t> fijados.</a:t>
            </a:r>
          </a:p>
          <a:p>
            <a:pPr>
              <a:buNone/>
            </a:pPr>
            <a:r>
              <a:rPr lang="es-ES" b="1" dirty="0" smtClean="0"/>
              <a:t>ENTORNO</a:t>
            </a:r>
          </a:p>
          <a:p>
            <a:pPr>
              <a:buNone/>
            </a:pPr>
            <a:r>
              <a:rPr lang="es-ES" dirty="0" smtClean="0"/>
              <a:t>El medio externo en el que las empresas desarrollan su actividad, actualmente se caracteriza por la globalización de los mercados, innovación permanente y el desplazamiento continuo y rápido de capitales.</a:t>
            </a:r>
          </a:p>
          <a:p>
            <a:endParaRPr lang="es-ES" dirty="0" smtClean="0"/>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CuadroTexto"/>
          <p:cNvSpPr txBox="1"/>
          <p:nvPr/>
        </p:nvSpPr>
        <p:spPr>
          <a:xfrm>
            <a:off x="344253" y="890034"/>
            <a:ext cx="2298367" cy="369332"/>
          </a:xfrm>
          <a:prstGeom prst="rect">
            <a:avLst/>
          </a:prstGeom>
          <a:solidFill>
            <a:schemeClr val="tx2">
              <a:lumMod val="20000"/>
              <a:lumOff val="80000"/>
            </a:schemeClr>
          </a:solidFill>
          <a:ln>
            <a:solidFill>
              <a:schemeClr val="accent1">
                <a:shade val="95000"/>
                <a:satMod val="105000"/>
              </a:schemeClr>
            </a:solidFill>
          </a:ln>
        </p:spPr>
        <p:txBody>
          <a:bodyPr wrap="square" rtlCol="0">
            <a:spAutoFit/>
          </a:bodyPr>
          <a:lstStyle/>
          <a:p>
            <a:pPr algn="ctr"/>
            <a:r>
              <a:rPr lang="es-ES_tradnl" b="1" dirty="0"/>
              <a:t>Análisis P.E.S.T.</a:t>
            </a:r>
            <a:endParaRPr lang="es-ES" b="1" dirty="0"/>
          </a:p>
        </p:txBody>
      </p:sp>
      <p:sp>
        <p:nvSpPr>
          <p:cNvPr id="18" name="17 Rectángulo"/>
          <p:cNvSpPr/>
          <p:nvPr/>
        </p:nvSpPr>
        <p:spPr>
          <a:xfrm>
            <a:off x="3745278" y="1570548"/>
            <a:ext cx="5148064" cy="646331"/>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Sistema político y de gobierno</a:t>
            </a:r>
          </a:p>
          <a:p>
            <a:pPr marL="285750" indent="-285750">
              <a:buFont typeface="Arial" charset="0"/>
              <a:buChar char="•"/>
            </a:pPr>
            <a:r>
              <a:rPr lang="es-ES_tradnl" dirty="0">
                <a:solidFill>
                  <a:prstClr val="black"/>
                </a:solidFill>
                <a:sym typeface="Wingdings" pitchFamily="2" charset="2"/>
              </a:rPr>
              <a:t>Legislación que afecta a la actividad de la empresa</a:t>
            </a:r>
            <a:endParaRPr lang="es-ES" dirty="0"/>
          </a:p>
        </p:txBody>
      </p:sp>
      <p:sp>
        <p:nvSpPr>
          <p:cNvPr id="26" name="25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 name="1 Flecha izquierda">
            <a:hlinkClick r:id="rId3" action="ppaction://hlinksldjump"/>
          </p:cNvPr>
          <p:cNvSpPr/>
          <p:nvPr/>
        </p:nvSpPr>
        <p:spPr>
          <a:xfrm>
            <a:off x="71389" y="6237312"/>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1.  Entorno general de las empresas</a:t>
            </a:r>
          </a:p>
        </p:txBody>
      </p:sp>
      <p:pic>
        <p:nvPicPr>
          <p:cNvPr id="29" name="28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3" name="2 CuadroTexto"/>
          <p:cNvSpPr txBox="1"/>
          <p:nvPr/>
        </p:nvSpPr>
        <p:spPr>
          <a:xfrm>
            <a:off x="344253" y="1570548"/>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político-legales</a:t>
            </a:r>
            <a:endParaRPr lang="es-ES" dirty="0"/>
          </a:p>
        </p:txBody>
      </p:sp>
      <p:sp>
        <p:nvSpPr>
          <p:cNvPr id="32" name="31 Flecha derecha"/>
          <p:cNvSpPr/>
          <p:nvPr/>
        </p:nvSpPr>
        <p:spPr>
          <a:xfrm>
            <a:off x="3066153" y="1662232"/>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7" name="26 CuadroTexto"/>
          <p:cNvSpPr txBox="1"/>
          <p:nvPr/>
        </p:nvSpPr>
        <p:spPr>
          <a:xfrm>
            <a:off x="344251" y="2461184"/>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económicos</a:t>
            </a:r>
            <a:endParaRPr lang="es-ES" dirty="0"/>
          </a:p>
        </p:txBody>
      </p:sp>
      <p:sp>
        <p:nvSpPr>
          <p:cNvPr id="30" name="29 CuadroTexto"/>
          <p:cNvSpPr txBox="1"/>
          <p:nvPr/>
        </p:nvSpPr>
        <p:spPr>
          <a:xfrm>
            <a:off x="334248" y="4112510"/>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socioculturales</a:t>
            </a:r>
            <a:endParaRPr lang="es-ES" dirty="0"/>
          </a:p>
        </p:txBody>
      </p:sp>
      <p:sp>
        <p:nvSpPr>
          <p:cNvPr id="31" name="30 CuadroTexto"/>
          <p:cNvSpPr txBox="1"/>
          <p:nvPr/>
        </p:nvSpPr>
        <p:spPr>
          <a:xfrm>
            <a:off x="344252" y="5195292"/>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tecnológicos</a:t>
            </a:r>
            <a:endParaRPr lang="es-ES" dirty="0"/>
          </a:p>
        </p:txBody>
      </p:sp>
      <p:sp>
        <p:nvSpPr>
          <p:cNvPr id="35" name="34 Rectángulo"/>
          <p:cNvSpPr/>
          <p:nvPr/>
        </p:nvSpPr>
        <p:spPr>
          <a:xfrm>
            <a:off x="3751387" y="2461184"/>
            <a:ext cx="5148064" cy="1477328"/>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Crecimiento económico o de crisis económica</a:t>
            </a:r>
          </a:p>
          <a:p>
            <a:pPr marL="285750" indent="-285750">
              <a:buFont typeface="Arial" charset="0"/>
              <a:buChar char="•"/>
            </a:pPr>
            <a:r>
              <a:rPr lang="es-ES_tradnl" dirty="0">
                <a:solidFill>
                  <a:prstClr val="black"/>
                </a:solidFill>
                <a:sym typeface="Wingdings" pitchFamily="2" charset="2"/>
              </a:rPr>
              <a:t>Mercado laboral</a:t>
            </a:r>
          </a:p>
          <a:p>
            <a:pPr marL="285750" indent="-285750">
              <a:buFont typeface="Arial" charset="0"/>
              <a:buChar char="•"/>
            </a:pPr>
            <a:r>
              <a:rPr lang="es-ES_tradnl" dirty="0">
                <a:solidFill>
                  <a:prstClr val="black"/>
                </a:solidFill>
                <a:sym typeface="Wingdings" pitchFamily="2" charset="2"/>
              </a:rPr>
              <a:t>Tipo de interés</a:t>
            </a:r>
          </a:p>
          <a:p>
            <a:pPr marL="285750" indent="-285750">
              <a:buFont typeface="Arial" charset="0"/>
              <a:buChar char="•"/>
            </a:pPr>
            <a:r>
              <a:rPr lang="es-ES_tradnl" dirty="0">
                <a:solidFill>
                  <a:prstClr val="black"/>
                </a:solidFill>
                <a:sym typeface="Wingdings" pitchFamily="2" charset="2"/>
              </a:rPr>
              <a:t>Tasa de inflación o I.P.C.</a:t>
            </a:r>
          </a:p>
          <a:p>
            <a:pPr marL="285750" indent="-285750">
              <a:buFont typeface="Arial" charset="0"/>
              <a:buChar char="•"/>
            </a:pPr>
            <a:r>
              <a:rPr lang="es-ES_tradnl" dirty="0">
                <a:solidFill>
                  <a:prstClr val="black"/>
                </a:solidFill>
                <a:sym typeface="Wingdings" pitchFamily="2" charset="2"/>
              </a:rPr>
              <a:t>Renta disponible</a:t>
            </a:r>
            <a:endParaRPr lang="es-ES" dirty="0"/>
          </a:p>
        </p:txBody>
      </p:sp>
      <p:sp>
        <p:nvSpPr>
          <p:cNvPr id="36" name="35 Flecha derecha"/>
          <p:cNvSpPr/>
          <p:nvPr/>
        </p:nvSpPr>
        <p:spPr>
          <a:xfrm>
            <a:off x="3069024" y="2552869"/>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7" name="36 Rectángulo"/>
          <p:cNvSpPr/>
          <p:nvPr/>
        </p:nvSpPr>
        <p:spPr>
          <a:xfrm>
            <a:off x="3745278" y="4112510"/>
            <a:ext cx="5148064" cy="923330"/>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Estilo de vida</a:t>
            </a:r>
          </a:p>
          <a:p>
            <a:pPr marL="285750" indent="-285750">
              <a:buFont typeface="Arial" charset="0"/>
              <a:buChar char="•"/>
            </a:pPr>
            <a:r>
              <a:rPr lang="es-ES_tradnl" dirty="0">
                <a:solidFill>
                  <a:prstClr val="black"/>
                </a:solidFill>
                <a:sym typeface="Wingdings" pitchFamily="2" charset="2"/>
              </a:rPr>
              <a:t>Cambios sociales</a:t>
            </a:r>
          </a:p>
          <a:p>
            <a:pPr marL="285750" indent="-285750">
              <a:buFont typeface="Arial" charset="0"/>
              <a:buChar char="•"/>
            </a:pPr>
            <a:r>
              <a:rPr lang="es-ES_tradnl" dirty="0">
                <a:solidFill>
                  <a:prstClr val="black"/>
                </a:solidFill>
                <a:sym typeface="Wingdings" pitchFamily="2" charset="2"/>
              </a:rPr>
              <a:t>Situación demográfica</a:t>
            </a:r>
            <a:endParaRPr lang="es-ES" dirty="0"/>
          </a:p>
        </p:txBody>
      </p:sp>
      <p:sp>
        <p:nvSpPr>
          <p:cNvPr id="38" name="37 Flecha derecha"/>
          <p:cNvSpPr/>
          <p:nvPr/>
        </p:nvSpPr>
        <p:spPr>
          <a:xfrm>
            <a:off x="3066152" y="4204195"/>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9" name="38 Rectángulo"/>
          <p:cNvSpPr/>
          <p:nvPr/>
        </p:nvSpPr>
        <p:spPr>
          <a:xfrm>
            <a:off x="3751387" y="5195292"/>
            <a:ext cx="5148064" cy="646331"/>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Desarrollo tecnológico</a:t>
            </a:r>
          </a:p>
          <a:p>
            <a:pPr marL="285750" indent="-285750">
              <a:buFont typeface="Arial" charset="0"/>
              <a:buChar char="•"/>
            </a:pPr>
            <a:r>
              <a:rPr lang="es-ES_tradnl" dirty="0">
                <a:solidFill>
                  <a:prstClr val="black"/>
                </a:solidFill>
                <a:sym typeface="Wingdings" pitchFamily="2" charset="2"/>
              </a:rPr>
              <a:t>Inversión en I+D+I</a:t>
            </a:r>
            <a:endParaRPr lang="es-ES" dirty="0"/>
          </a:p>
        </p:txBody>
      </p:sp>
      <p:sp>
        <p:nvSpPr>
          <p:cNvPr id="40" name="39 Flecha derecha"/>
          <p:cNvSpPr/>
          <p:nvPr/>
        </p:nvSpPr>
        <p:spPr>
          <a:xfrm>
            <a:off x="3144840" y="5286977"/>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xmlns="" val="2529027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noChangeAspect="1"/>
          </p:cNvPicPr>
          <p:nvPr>
            <p:ph idx="1"/>
          </p:nvPr>
        </p:nvPicPr>
        <p:blipFill>
          <a:blip r:embed="rId2" cstate="print"/>
          <a:stretch>
            <a:fillRect/>
          </a:stretch>
        </p:blipFill>
        <p:spPr>
          <a:xfrm>
            <a:off x="107504" y="-18819"/>
            <a:ext cx="9036496" cy="6740293"/>
          </a:xfrm>
          <a:prstGeom prst="rect">
            <a:avLst/>
          </a:prstGeom>
        </p:spPr>
      </p:pic>
      <p:sp>
        <p:nvSpPr>
          <p:cNvPr id="4" name="Marcador de pie de página 3"/>
          <p:cNvSpPr>
            <a:spLocks noGrp="1"/>
          </p:cNvSpPr>
          <p:nvPr>
            <p:ph type="ftr" sz="quarter" idx="11"/>
          </p:nvPr>
        </p:nvSpPr>
        <p:spPr/>
        <p:txBody>
          <a:bodyPr/>
          <a:lstStyle/>
          <a:p>
            <a:r>
              <a:rPr lang="es-ES" smtClean="0"/>
              <a:t>M.B.E.</a:t>
            </a:r>
            <a:endParaRPr lang="es-ES" dirty="0"/>
          </a:p>
        </p:txBody>
      </p:sp>
      <p:sp>
        <p:nvSpPr>
          <p:cNvPr id="5" name="Marcador de número de diapositiva 4"/>
          <p:cNvSpPr>
            <a:spLocks noGrp="1"/>
          </p:cNvSpPr>
          <p:nvPr>
            <p:ph type="sldNum" sz="quarter" idx="12"/>
          </p:nvPr>
        </p:nvSpPr>
        <p:spPr/>
        <p:txBody>
          <a:bodyPr/>
          <a:lstStyle/>
          <a:p>
            <a:fld id="{F9A34AD4-DC89-4EDF-8DD1-AAEA993E7D46}" type="slidenum">
              <a:rPr lang="es-ES" smtClean="0"/>
              <a:pPr/>
              <a:t>8</a:t>
            </a:fld>
            <a:endParaRPr lang="es-ES" dirty="0"/>
          </a:p>
        </p:txBody>
      </p:sp>
    </p:spTree>
    <p:extLst>
      <p:ext uri="{BB962C8B-B14F-4D97-AF65-F5344CB8AC3E}">
        <p14:creationId xmlns:p14="http://schemas.microsoft.com/office/powerpoint/2010/main" xmlns="" val="4172175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2"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Tipos de entorno: sencillo /cambiante</a:t>
            </a:r>
          </a:p>
        </p:txBody>
      </p:sp>
      <p:pic>
        <p:nvPicPr>
          <p:cNvPr id="23" name="2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tretch>
            <a:fillRect/>
          </a:stretch>
        </p:blipFill>
        <p:spPr>
          <a:xfrm rot="2666529">
            <a:off x="3000944" y="6277629"/>
            <a:ext cx="287793" cy="361618"/>
          </a:xfrm>
          <a:prstGeom prst="rect">
            <a:avLst/>
          </a:prstGeom>
        </p:spPr>
      </p:pic>
      <p:sp>
        <p:nvSpPr>
          <p:cNvPr id="17" name="16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8" name="1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6" name="15 CuadroTexto"/>
          <p:cNvSpPr txBox="1"/>
          <p:nvPr/>
        </p:nvSpPr>
        <p:spPr>
          <a:xfrm>
            <a:off x="629663" y="908720"/>
            <a:ext cx="918002" cy="369332"/>
          </a:xfrm>
          <a:prstGeom prst="rect">
            <a:avLst/>
          </a:prstGeom>
          <a:noFill/>
          <a:ln>
            <a:solidFill>
              <a:schemeClr val="accent1">
                <a:shade val="95000"/>
                <a:satMod val="105000"/>
              </a:schemeClr>
            </a:solidFill>
          </a:ln>
        </p:spPr>
        <p:txBody>
          <a:bodyPr wrap="square" rtlCol="0">
            <a:spAutoFit/>
          </a:bodyPr>
          <a:lstStyle/>
          <a:p>
            <a:r>
              <a:rPr lang="es-ES_tradnl" b="1" dirty="0"/>
              <a:t>Sencillo </a:t>
            </a:r>
            <a:endParaRPr lang="es-ES" b="1" dirty="0"/>
          </a:p>
        </p:txBody>
      </p:sp>
      <p:sp>
        <p:nvSpPr>
          <p:cNvPr id="19" name="18 CuadroTexto"/>
          <p:cNvSpPr txBox="1"/>
          <p:nvPr/>
        </p:nvSpPr>
        <p:spPr>
          <a:xfrm>
            <a:off x="629663" y="1412776"/>
            <a:ext cx="1264558" cy="369332"/>
          </a:xfrm>
          <a:prstGeom prst="rect">
            <a:avLst/>
          </a:prstGeom>
          <a:noFill/>
          <a:ln>
            <a:solidFill>
              <a:schemeClr val="accent1">
                <a:shade val="95000"/>
                <a:satMod val="105000"/>
              </a:schemeClr>
            </a:solidFill>
          </a:ln>
        </p:spPr>
        <p:txBody>
          <a:bodyPr wrap="square" rtlCol="0">
            <a:spAutoFit/>
          </a:bodyPr>
          <a:lstStyle/>
          <a:p>
            <a:r>
              <a:rPr lang="es-ES_tradnl" b="1" dirty="0"/>
              <a:t>Cambiante </a:t>
            </a:r>
            <a:endParaRPr lang="es-ES" dirty="0"/>
          </a:p>
        </p:txBody>
      </p:sp>
      <p:sp>
        <p:nvSpPr>
          <p:cNvPr id="20" name="19 Rectángulo"/>
          <p:cNvSpPr/>
          <p:nvPr/>
        </p:nvSpPr>
        <p:spPr>
          <a:xfrm>
            <a:off x="1642494" y="908720"/>
            <a:ext cx="410690" cy="369332"/>
          </a:xfrm>
          <a:prstGeom prst="rect">
            <a:avLst/>
          </a:prstGeom>
        </p:spPr>
        <p:txBody>
          <a:bodyPr wrap="none">
            <a:spAutoFit/>
          </a:bodyPr>
          <a:lstStyle/>
          <a:p>
            <a:r>
              <a:rPr lang="es-ES_tradnl" b="1" dirty="0">
                <a:solidFill>
                  <a:prstClr val="black"/>
                </a:solidFill>
                <a:sym typeface="Wingdings" pitchFamily="2" charset="2"/>
              </a:rPr>
              <a:t></a:t>
            </a:r>
            <a:endParaRPr lang="es-ES" dirty="0"/>
          </a:p>
        </p:txBody>
      </p:sp>
      <p:sp>
        <p:nvSpPr>
          <p:cNvPr id="21" name="20 Rectángulo"/>
          <p:cNvSpPr/>
          <p:nvPr/>
        </p:nvSpPr>
        <p:spPr>
          <a:xfrm>
            <a:off x="2008228" y="1412776"/>
            <a:ext cx="410690" cy="369332"/>
          </a:xfrm>
          <a:prstGeom prst="rect">
            <a:avLst/>
          </a:prstGeom>
        </p:spPr>
        <p:txBody>
          <a:bodyPr wrap="none">
            <a:spAutoFit/>
          </a:bodyPr>
          <a:lstStyle/>
          <a:p>
            <a:r>
              <a:rPr lang="es-ES_tradnl" b="1" dirty="0">
                <a:solidFill>
                  <a:prstClr val="black"/>
                </a:solidFill>
                <a:sym typeface="Wingdings" pitchFamily="2" charset="2"/>
              </a:rPr>
              <a:t></a:t>
            </a:r>
            <a:endParaRPr lang="es-ES" dirty="0"/>
          </a:p>
        </p:txBody>
      </p:sp>
      <p:sp>
        <p:nvSpPr>
          <p:cNvPr id="25" name="24 CuadroTexto"/>
          <p:cNvSpPr txBox="1"/>
          <p:nvPr/>
        </p:nvSpPr>
        <p:spPr>
          <a:xfrm>
            <a:off x="2075534" y="908720"/>
            <a:ext cx="6024858" cy="369332"/>
          </a:xfrm>
          <a:prstGeom prst="rect">
            <a:avLst/>
          </a:prstGeom>
          <a:noFill/>
        </p:spPr>
        <p:txBody>
          <a:bodyPr wrap="square" rtlCol="0">
            <a:spAutoFit/>
          </a:bodyPr>
          <a:lstStyle/>
          <a:p>
            <a:r>
              <a:rPr lang="es-ES_tradnl" dirty="0"/>
              <a:t>Pocos cambios y es más fácil reaccionar a los pocos que hay</a:t>
            </a:r>
            <a:endParaRPr lang="es-ES" dirty="0"/>
          </a:p>
        </p:txBody>
      </p:sp>
      <p:sp>
        <p:nvSpPr>
          <p:cNvPr id="27" name="26 CuadroTexto"/>
          <p:cNvSpPr txBox="1"/>
          <p:nvPr/>
        </p:nvSpPr>
        <p:spPr>
          <a:xfrm>
            <a:off x="2369510" y="1412776"/>
            <a:ext cx="6090922" cy="646331"/>
          </a:xfrm>
          <a:prstGeom prst="rect">
            <a:avLst/>
          </a:prstGeom>
          <a:noFill/>
        </p:spPr>
        <p:txBody>
          <a:bodyPr wrap="square" rtlCol="0">
            <a:spAutoFit/>
          </a:bodyPr>
          <a:lstStyle/>
          <a:p>
            <a:r>
              <a:rPr lang="es-ES_tradnl" dirty="0"/>
              <a:t>No paran de sucederse los cambios, hay que reaccionar rápidamente para no quedarse atrás de la competencia </a:t>
            </a:r>
            <a:endParaRPr lang="es-ES" dirty="0"/>
          </a:p>
        </p:txBody>
      </p:sp>
      <p:graphicFrame>
        <p:nvGraphicFramePr>
          <p:cNvPr id="3" name="2 Tabla"/>
          <p:cNvGraphicFramePr>
            <a:graphicFrameLocks noGrp="1"/>
          </p:cNvGraphicFramePr>
          <p:nvPr>
            <p:extLst>
              <p:ext uri="{D42A27DB-BD31-4B8C-83A1-F6EECF244321}">
                <p14:modId xmlns:p14="http://schemas.microsoft.com/office/powerpoint/2010/main" xmlns="" val="3348448156"/>
              </p:ext>
            </p:extLst>
          </p:nvPr>
        </p:nvGraphicFramePr>
        <p:xfrm>
          <a:off x="1261942" y="2132856"/>
          <a:ext cx="6096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endParaRPr lang="es-ES" dirty="0"/>
                    </a:p>
                  </a:txBody>
                  <a:tcPr/>
                </a:tc>
                <a:tc>
                  <a:txBody>
                    <a:bodyPr/>
                    <a:lstStyle/>
                    <a:p>
                      <a:pPr algn="ctr"/>
                      <a:r>
                        <a:rPr lang="es-ES_tradnl" dirty="0"/>
                        <a:t>SENCILLO</a:t>
                      </a:r>
                      <a:endParaRPr lang="es-ES" dirty="0"/>
                    </a:p>
                  </a:txBody>
                  <a:tcPr/>
                </a:tc>
                <a:tc>
                  <a:txBody>
                    <a:bodyPr/>
                    <a:lstStyle/>
                    <a:p>
                      <a:pPr algn="ctr"/>
                      <a:r>
                        <a:rPr lang="es-ES_tradnl" dirty="0"/>
                        <a:t>CAMBIANTE</a:t>
                      </a:r>
                      <a:endParaRPr lang="es-ES" dirty="0"/>
                    </a:p>
                  </a:txBody>
                  <a:tcPr/>
                </a:tc>
                <a:extLst>
                  <a:ext uri="{0D108BD9-81ED-4DB2-BD59-A6C34878D82A}">
                    <a16:rowId xmlns:a16="http://schemas.microsoft.com/office/drawing/2014/main" xmlns="" val="10000"/>
                  </a:ext>
                </a:extLst>
              </a:tr>
              <a:tr h="370840">
                <a:tc>
                  <a:txBody>
                    <a:bodyPr/>
                    <a:lstStyle/>
                    <a:p>
                      <a:r>
                        <a:rPr lang="es-ES_tradnl" dirty="0"/>
                        <a:t>ESTABILIDAD</a:t>
                      </a:r>
                      <a:endParaRPr lang="es-ES" dirty="0"/>
                    </a:p>
                  </a:txBody>
                  <a:tcPr/>
                </a:tc>
                <a:tc>
                  <a:txBody>
                    <a:bodyPr/>
                    <a:lstStyle/>
                    <a:p>
                      <a:pPr algn="ctr"/>
                      <a:r>
                        <a:rPr lang="es-ES_tradnl" dirty="0"/>
                        <a:t>Estable</a:t>
                      </a:r>
                      <a:endParaRPr lang="es-ES" dirty="0"/>
                    </a:p>
                  </a:txBody>
                  <a:tcPr/>
                </a:tc>
                <a:tc>
                  <a:txBody>
                    <a:bodyPr/>
                    <a:lstStyle/>
                    <a:p>
                      <a:pPr algn="ctr"/>
                      <a:r>
                        <a:rPr lang="es-ES_tradnl" dirty="0"/>
                        <a:t>Dinámico</a:t>
                      </a:r>
                      <a:endParaRPr lang="es-ES" dirty="0"/>
                    </a:p>
                  </a:txBody>
                  <a:tcPr/>
                </a:tc>
                <a:extLst>
                  <a:ext uri="{0D108BD9-81ED-4DB2-BD59-A6C34878D82A}">
                    <a16:rowId xmlns:a16="http://schemas.microsoft.com/office/drawing/2014/main" xmlns="" val="10001"/>
                  </a:ext>
                </a:extLst>
              </a:tr>
              <a:tr h="370840">
                <a:tc>
                  <a:txBody>
                    <a:bodyPr/>
                    <a:lstStyle/>
                    <a:p>
                      <a:r>
                        <a:rPr lang="es-ES_tradnl" dirty="0"/>
                        <a:t>COMPLEJIDAD</a:t>
                      </a:r>
                      <a:endParaRPr lang="es-ES" dirty="0"/>
                    </a:p>
                  </a:txBody>
                  <a:tcPr/>
                </a:tc>
                <a:tc>
                  <a:txBody>
                    <a:bodyPr/>
                    <a:lstStyle/>
                    <a:p>
                      <a:pPr algn="ctr"/>
                      <a:r>
                        <a:rPr lang="es-ES_tradnl" dirty="0"/>
                        <a:t>Simple</a:t>
                      </a:r>
                      <a:endParaRPr lang="es-ES" dirty="0"/>
                    </a:p>
                  </a:txBody>
                  <a:tcPr/>
                </a:tc>
                <a:tc>
                  <a:txBody>
                    <a:bodyPr/>
                    <a:lstStyle/>
                    <a:p>
                      <a:pPr algn="ctr"/>
                      <a:r>
                        <a:rPr lang="es-ES_tradnl" dirty="0"/>
                        <a:t>Complejo</a:t>
                      </a:r>
                      <a:endParaRPr lang="es-ES" dirty="0"/>
                    </a:p>
                  </a:txBody>
                  <a:tcPr/>
                </a:tc>
                <a:extLst>
                  <a:ext uri="{0D108BD9-81ED-4DB2-BD59-A6C34878D82A}">
                    <a16:rowId xmlns:a16="http://schemas.microsoft.com/office/drawing/2014/main" xmlns="" val="10002"/>
                  </a:ext>
                </a:extLst>
              </a:tr>
              <a:tr h="370840">
                <a:tc>
                  <a:txBody>
                    <a:bodyPr/>
                    <a:lstStyle/>
                    <a:p>
                      <a:r>
                        <a:rPr lang="es-ES_tradnl" dirty="0"/>
                        <a:t>INTEGRACIÓN</a:t>
                      </a:r>
                      <a:endParaRPr lang="es-ES" dirty="0"/>
                    </a:p>
                  </a:txBody>
                  <a:tcPr/>
                </a:tc>
                <a:tc>
                  <a:txBody>
                    <a:bodyPr/>
                    <a:lstStyle/>
                    <a:p>
                      <a:pPr algn="ctr"/>
                      <a:r>
                        <a:rPr lang="es-ES_tradnl" dirty="0"/>
                        <a:t>Integrado</a:t>
                      </a:r>
                      <a:endParaRPr lang="es-ES" dirty="0"/>
                    </a:p>
                  </a:txBody>
                  <a:tcPr/>
                </a:tc>
                <a:tc>
                  <a:txBody>
                    <a:bodyPr/>
                    <a:lstStyle/>
                    <a:p>
                      <a:pPr algn="ctr"/>
                      <a:r>
                        <a:rPr lang="es-ES_tradnl" dirty="0"/>
                        <a:t>Diversificado</a:t>
                      </a:r>
                      <a:endParaRPr lang="es-ES" dirty="0"/>
                    </a:p>
                  </a:txBody>
                  <a:tcPr/>
                </a:tc>
                <a:extLst>
                  <a:ext uri="{0D108BD9-81ED-4DB2-BD59-A6C34878D82A}">
                    <a16:rowId xmlns:a16="http://schemas.microsoft.com/office/drawing/2014/main" xmlns="" val="10003"/>
                  </a:ext>
                </a:extLst>
              </a:tr>
              <a:tr h="370840">
                <a:tc>
                  <a:txBody>
                    <a:bodyPr/>
                    <a:lstStyle/>
                    <a:p>
                      <a:r>
                        <a:rPr lang="es-ES_tradnl" dirty="0"/>
                        <a:t>HOSTILIDAD</a:t>
                      </a:r>
                      <a:endParaRPr lang="es-ES" dirty="0"/>
                    </a:p>
                  </a:txBody>
                  <a:tcPr/>
                </a:tc>
                <a:tc>
                  <a:txBody>
                    <a:bodyPr/>
                    <a:lstStyle/>
                    <a:p>
                      <a:pPr algn="ctr"/>
                      <a:r>
                        <a:rPr lang="es-ES_tradnl" dirty="0"/>
                        <a:t>Favorable </a:t>
                      </a:r>
                      <a:endParaRPr lang="es-ES" dirty="0"/>
                    </a:p>
                  </a:txBody>
                  <a:tcPr/>
                </a:tc>
                <a:tc>
                  <a:txBody>
                    <a:bodyPr/>
                    <a:lstStyle/>
                    <a:p>
                      <a:pPr algn="ctr"/>
                      <a:r>
                        <a:rPr lang="es-ES_tradnl" dirty="0"/>
                        <a:t>Hostil</a:t>
                      </a:r>
                      <a:endParaRPr lang="es-ES" dirty="0"/>
                    </a:p>
                  </a:txBody>
                  <a:tcPr/>
                </a:tc>
                <a:extLst>
                  <a:ext uri="{0D108BD9-81ED-4DB2-BD59-A6C34878D82A}">
                    <a16:rowId xmlns:a16="http://schemas.microsoft.com/office/drawing/2014/main" xmlns="" val="10004"/>
                  </a:ext>
                </a:extLst>
              </a:tr>
            </a:tbl>
          </a:graphicData>
        </a:graphic>
      </p:graphicFrame>
      <p:sp>
        <p:nvSpPr>
          <p:cNvPr id="7" name="6 Proceso alternativo"/>
          <p:cNvSpPr/>
          <p:nvPr/>
        </p:nvSpPr>
        <p:spPr>
          <a:xfrm>
            <a:off x="258552" y="4221088"/>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Estabilidad</a:t>
            </a:r>
            <a:endParaRPr lang="es-ES" dirty="0"/>
          </a:p>
        </p:txBody>
      </p:sp>
      <p:sp>
        <p:nvSpPr>
          <p:cNvPr id="28" name="27 Proceso alternativo"/>
          <p:cNvSpPr/>
          <p:nvPr/>
        </p:nvSpPr>
        <p:spPr>
          <a:xfrm>
            <a:off x="2449393" y="4221088"/>
            <a:ext cx="1425127"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Complejidad</a:t>
            </a:r>
            <a:endParaRPr lang="es-ES" dirty="0"/>
          </a:p>
        </p:txBody>
      </p:sp>
      <p:sp>
        <p:nvSpPr>
          <p:cNvPr id="29" name="28 Proceso alternativo"/>
          <p:cNvSpPr/>
          <p:nvPr/>
        </p:nvSpPr>
        <p:spPr>
          <a:xfrm>
            <a:off x="4788024" y="4221088"/>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Integración</a:t>
            </a:r>
            <a:endParaRPr lang="es-ES" dirty="0"/>
          </a:p>
        </p:txBody>
      </p:sp>
      <p:sp>
        <p:nvSpPr>
          <p:cNvPr id="30" name="29 Proceso alternativo"/>
          <p:cNvSpPr/>
          <p:nvPr/>
        </p:nvSpPr>
        <p:spPr>
          <a:xfrm>
            <a:off x="7045001" y="4184271"/>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Hostilidad</a:t>
            </a:r>
            <a:endParaRPr lang="es-ES" dirty="0"/>
          </a:p>
        </p:txBody>
      </p:sp>
      <p:sp>
        <p:nvSpPr>
          <p:cNvPr id="31" name="30 CuadroTexto"/>
          <p:cNvSpPr txBox="1"/>
          <p:nvPr/>
        </p:nvSpPr>
        <p:spPr>
          <a:xfrm>
            <a:off x="206201" y="5122627"/>
            <a:ext cx="1424660" cy="584775"/>
          </a:xfrm>
          <a:prstGeom prst="rect">
            <a:avLst/>
          </a:prstGeom>
          <a:noFill/>
        </p:spPr>
        <p:txBody>
          <a:bodyPr wrap="square" rtlCol="0">
            <a:spAutoFit/>
          </a:bodyPr>
          <a:lstStyle/>
          <a:p>
            <a:pPr marL="285750" indent="-285750">
              <a:buFont typeface="Arial" charset="0"/>
              <a:buChar char="•"/>
            </a:pPr>
            <a:r>
              <a:rPr lang="es-ES_tradnl" sz="1600" dirty="0"/>
              <a:t>Número de cambios</a:t>
            </a:r>
          </a:p>
        </p:txBody>
      </p:sp>
      <p:sp>
        <p:nvSpPr>
          <p:cNvPr id="32" name="31 CuadroTexto"/>
          <p:cNvSpPr txBox="1"/>
          <p:nvPr/>
        </p:nvSpPr>
        <p:spPr>
          <a:xfrm>
            <a:off x="2369510" y="5113696"/>
            <a:ext cx="1759707" cy="338554"/>
          </a:xfrm>
          <a:prstGeom prst="rect">
            <a:avLst/>
          </a:prstGeom>
          <a:noFill/>
        </p:spPr>
        <p:txBody>
          <a:bodyPr wrap="square" rtlCol="0">
            <a:spAutoFit/>
          </a:bodyPr>
          <a:lstStyle/>
          <a:p>
            <a:pPr marL="285750" indent="-285750">
              <a:buFont typeface="Arial" charset="0"/>
              <a:buChar char="•"/>
            </a:pPr>
            <a:r>
              <a:rPr lang="es-ES_tradnl" sz="1600" dirty="0"/>
              <a:t>Conocimientos</a:t>
            </a:r>
            <a:endParaRPr lang="es-ES" sz="1600" dirty="0"/>
          </a:p>
        </p:txBody>
      </p:sp>
      <p:sp>
        <p:nvSpPr>
          <p:cNvPr id="33" name="32 CuadroTexto"/>
          <p:cNvSpPr txBox="1"/>
          <p:nvPr/>
        </p:nvSpPr>
        <p:spPr>
          <a:xfrm>
            <a:off x="4735672" y="5109482"/>
            <a:ext cx="1564519" cy="830997"/>
          </a:xfrm>
          <a:prstGeom prst="rect">
            <a:avLst/>
          </a:prstGeom>
          <a:noFill/>
        </p:spPr>
        <p:txBody>
          <a:bodyPr wrap="square" rtlCol="0">
            <a:spAutoFit/>
          </a:bodyPr>
          <a:lstStyle/>
          <a:p>
            <a:pPr marL="285750" indent="-285750">
              <a:buFont typeface="Arial" charset="0"/>
              <a:buChar char="•"/>
            </a:pPr>
            <a:r>
              <a:rPr lang="es-ES_tradnl" sz="1600" dirty="0"/>
              <a:t>Venden en uno o varios mercados</a:t>
            </a:r>
            <a:endParaRPr lang="es-ES" sz="1600" dirty="0"/>
          </a:p>
        </p:txBody>
      </p:sp>
      <p:sp>
        <p:nvSpPr>
          <p:cNvPr id="34" name="33 CuadroTexto"/>
          <p:cNvSpPr txBox="1"/>
          <p:nvPr/>
        </p:nvSpPr>
        <p:spPr>
          <a:xfrm>
            <a:off x="6986112" y="5105268"/>
            <a:ext cx="1906367" cy="830997"/>
          </a:xfrm>
          <a:prstGeom prst="rect">
            <a:avLst/>
          </a:prstGeom>
          <a:noFill/>
        </p:spPr>
        <p:txBody>
          <a:bodyPr wrap="square" rtlCol="0">
            <a:spAutoFit/>
          </a:bodyPr>
          <a:lstStyle/>
          <a:p>
            <a:pPr marL="285750" indent="-285750">
              <a:buFont typeface="Arial" charset="0"/>
              <a:buChar char="•"/>
            </a:pPr>
            <a:r>
              <a:rPr lang="es-ES_tradnl" sz="1600" dirty="0"/>
              <a:t>La competencia no para de innovar</a:t>
            </a:r>
            <a:endParaRPr lang="es-ES" sz="1600" dirty="0"/>
          </a:p>
        </p:txBody>
      </p:sp>
    </p:spTree>
    <p:extLst>
      <p:ext uri="{BB962C8B-B14F-4D97-AF65-F5344CB8AC3E}">
        <p14:creationId xmlns:p14="http://schemas.microsoft.com/office/powerpoint/2010/main" xmlns="" val="2758975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1268</TotalTime>
  <Words>1037</Words>
  <Application>Microsoft Office PowerPoint</Application>
  <PresentationFormat>Presentación en pantalla (4:3)</PresentationFormat>
  <Paragraphs>284</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Diapositiva 1</vt:lpstr>
      <vt:lpstr>CONTENIDOS</vt:lpstr>
      <vt:lpstr>La Empresa</vt:lpstr>
      <vt:lpstr>Tipos de empresas (clasificación)</vt:lpstr>
      <vt:lpstr>Diapositiva 5</vt:lpstr>
      <vt:lpstr>Recursos empresariales básicos</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TONI</dc:creator>
  <cp:lastModifiedBy>user</cp:lastModifiedBy>
  <cp:revision>187</cp:revision>
  <dcterms:created xsi:type="dcterms:W3CDTF">2013-09-12T06:29:10Z</dcterms:created>
  <dcterms:modified xsi:type="dcterms:W3CDTF">2025-11-28T07:38:43Z</dcterms:modified>
</cp:coreProperties>
</file>