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268" r:id="rId5"/>
    <p:sldId id="260" r:id="rId6"/>
    <p:sldId id="269" r:id="rId7"/>
    <p:sldId id="265" r:id="rId8"/>
    <p:sldId id="270" r:id="rId9"/>
    <p:sldId id="271" r:id="rId10"/>
    <p:sldId id="272" r:id="rId11"/>
    <p:sldId id="257" r:id="rId12"/>
    <p:sldId id="259" r:id="rId13"/>
    <p:sldId id="261" r:id="rId14"/>
    <p:sldId id="262" r:id="rId15"/>
    <p:sldId id="263" r:id="rId16"/>
    <p:sldId id="273" r:id="rId17"/>
    <p:sldId id="274" r:id="rId18"/>
    <p:sldId id="280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gl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34" autoAdjust="0"/>
    <p:restoredTop sz="94660"/>
  </p:normalViewPr>
  <p:slideViewPr>
    <p:cSldViewPr>
      <p:cViewPr>
        <p:scale>
          <a:sx n="96" d="100"/>
          <a:sy n="96" d="100"/>
        </p:scale>
        <p:origin x="1272" y="-54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gl-E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9135382-C329-1E45-D0E5-DD1E50FC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866F6-1999-4687-BA15-D75E1ECB3C50}" type="datetimeFigureOut">
              <a:rPr lang="gl-ES"/>
              <a:pPr>
                <a:defRPr/>
              </a:pPr>
              <a:t>07/10/2023</a:t>
            </a:fld>
            <a:endParaRPr lang="gl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E73A2958-D44C-F5CE-E955-EED5545C3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5307BFF8-AC01-F046-514E-3AD6FC1FD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9D6AC-35B4-47BC-9013-720B22CD491D}" type="slidenum">
              <a:rPr lang="gl-ES" altLang="es-ES"/>
              <a:pPr/>
              <a:t>‹Nº›</a:t>
            </a:fld>
            <a:endParaRPr lang="gl-ES" altLang="es-ES"/>
          </a:p>
        </p:txBody>
      </p:sp>
    </p:spTree>
    <p:extLst>
      <p:ext uri="{BB962C8B-B14F-4D97-AF65-F5344CB8AC3E}">
        <p14:creationId xmlns:p14="http://schemas.microsoft.com/office/powerpoint/2010/main" val="56612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A9576E18-E19E-4F31-5F41-1EA9702C4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0F565-D98C-491B-A8E4-371F1D966147}" type="datetimeFigureOut">
              <a:rPr lang="gl-ES"/>
              <a:pPr>
                <a:defRPr/>
              </a:pPr>
              <a:t>07/10/2023</a:t>
            </a:fld>
            <a:endParaRPr lang="gl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DDB13AA3-691A-7CA0-08A9-A93D9FD2E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C8B18E45-386F-874E-E20A-037409D2A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3A3CB-2F84-4CA8-86AB-8796E289B9BA}" type="slidenum">
              <a:rPr lang="gl-ES" altLang="es-ES"/>
              <a:pPr/>
              <a:t>‹Nº›</a:t>
            </a:fld>
            <a:endParaRPr lang="gl-ES" altLang="es-ES"/>
          </a:p>
        </p:txBody>
      </p:sp>
    </p:spTree>
    <p:extLst>
      <p:ext uri="{BB962C8B-B14F-4D97-AF65-F5344CB8AC3E}">
        <p14:creationId xmlns:p14="http://schemas.microsoft.com/office/powerpoint/2010/main" val="118538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C4D80761-84DC-E331-C2D3-0505F6F71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9AB18-1D36-4B5E-A629-571BDEB4AC9F}" type="datetimeFigureOut">
              <a:rPr lang="gl-ES"/>
              <a:pPr>
                <a:defRPr/>
              </a:pPr>
              <a:t>07/10/2023</a:t>
            </a:fld>
            <a:endParaRPr lang="gl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51D3E88-754A-0535-CAE0-276B132CE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26517F1-0725-FB82-910D-69066082E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FF04C-A3CA-4E33-B052-3A96BC455AFA}" type="slidenum">
              <a:rPr lang="gl-ES" altLang="es-ES"/>
              <a:pPr/>
              <a:t>‹Nº›</a:t>
            </a:fld>
            <a:endParaRPr lang="gl-ES" altLang="es-ES"/>
          </a:p>
        </p:txBody>
      </p:sp>
    </p:spTree>
    <p:extLst>
      <p:ext uri="{BB962C8B-B14F-4D97-AF65-F5344CB8AC3E}">
        <p14:creationId xmlns:p14="http://schemas.microsoft.com/office/powerpoint/2010/main" val="312448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0F39A4B-A7BD-7713-CE63-401916237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B670B-629A-4D93-8B9A-E32EF90D0395}" type="datetimeFigureOut">
              <a:rPr lang="gl-ES"/>
              <a:pPr>
                <a:defRPr/>
              </a:pPr>
              <a:t>07/10/2023</a:t>
            </a:fld>
            <a:endParaRPr lang="gl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DBB0DF4-78F5-6E92-DB51-C80CC00DE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9D887BAC-BCA9-C9C4-F281-B93F8F512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37344-D42B-41F2-AA9B-3D3804065F87}" type="slidenum">
              <a:rPr lang="gl-ES" altLang="es-ES"/>
              <a:pPr/>
              <a:t>‹Nº›</a:t>
            </a:fld>
            <a:endParaRPr lang="gl-ES" altLang="es-ES"/>
          </a:p>
        </p:txBody>
      </p:sp>
    </p:spTree>
    <p:extLst>
      <p:ext uri="{BB962C8B-B14F-4D97-AF65-F5344CB8AC3E}">
        <p14:creationId xmlns:p14="http://schemas.microsoft.com/office/powerpoint/2010/main" val="249455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E3782F2-6DEB-1613-8E90-F436CC3B0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81DE4-A1F8-4D6B-8BC3-81A5FA1467D1}" type="datetimeFigureOut">
              <a:rPr lang="gl-ES"/>
              <a:pPr>
                <a:defRPr/>
              </a:pPr>
              <a:t>07/10/2023</a:t>
            </a:fld>
            <a:endParaRPr lang="gl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5D48C19C-B4F0-96C8-0E90-4C2146994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93F797D3-5E2D-6B8C-E3B0-52B273AC6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3D7CB-43E2-4894-AB5C-546D3A7E0578}" type="slidenum">
              <a:rPr lang="gl-ES" altLang="es-ES"/>
              <a:pPr/>
              <a:t>‹Nº›</a:t>
            </a:fld>
            <a:endParaRPr lang="gl-ES" altLang="es-ES"/>
          </a:p>
        </p:txBody>
      </p:sp>
    </p:spTree>
    <p:extLst>
      <p:ext uri="{BB962C8B-B14F-4D97-AF65-F5344CB8AC3E}">
        <p14:creationId xmlns:p14="http://schemas.microsoft.com/office/powerpoint/2010/main" val="273871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F9AA9AA4-A35A-06D5-6C40-F3748CD47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B1E95-0883-4BB6-B13F-3ACD2CC0B6F4}" type="datetimeFigureOut">
              <a:rPr lang="gl-ES"/>
              <a:pPr>
                <a:defRPr/>
              </a:pPr>
              <a:t>07/10/2023</a:t>
            </a:fld>
            <a:endParaRPr lang="gl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62F8C2A3-6A0C-AC31-7656-E806A840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A3228543-988B-E64C-0DD7-B44D9992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58EAC-8129-4158-8171-1EE9ECBE6FE2}" type="slidenum">
              <a:rPr lang="gl-ES" altLang="es-ES"/>
              <a:pPr/>
              <a:t>‹Nº›</a:t>
            </a:fld>
            <a:endParaRPr lang="gl-ES" altLang="es-ES"/>
          </a:p>
        </p:txBody>
      </p:sp>
    </p:spTree>
    <p:extLst>
      <p:ext uri="{BB962C8B-B14F-4D97-AF65-F5344CB8AC3E}">
        <p14:creationId xmlns:p14="http://schemas.microsoft.com/office/powerpoint/2010/main" val="410927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A478BA56-41CC-781F-06CF-8DE6F0149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209C0-9FC7-4D49-95E7-D9FADB872ECE}" type="datetimeFigureOut">
              <a:rPr lang="gl-ES"/>
              <a:pPr>
                <a:defRPr/>
              </a:pPr>
              <a:t>07/10/2023</a:t>
            </a:fld>
            <a:endParaRPr lang="gl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D108A33B-077F-AD14-BF7E-EF8663659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479E1C87-41B0-E02A-99F6-B6F7F3ED8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C20A6-4E06-4D58-AAA9-F299F3877941}" type="slidenum">
              <a:rPr lang="gl-ES" altLang="es-ES"/>
              <a:pPr/>
              <a:t>‹Nº›</a:t>
            </a:fld>
            <a:endParaRPr lang="gl-ES" altLang="es-ES"/>
          </a:p>
        </p:txBody>
      </p:sp>
    </p:spTree>
    <p:extLst>
      <p:ext uri="{BB962C8B-B14F-4D97-AF65-F5344CB8AC3E}">
        <p14:creationId xmlns:p14="http://schemas.microsoft.com/office/powerpoint/2010/main" val="421724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20D8B43C-AC00-74B6-E3FB-14F2A1E07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80643-1B54-4E90-83C4-4025EC3DEAB0}" type="datetimeFigureOut">
              <a:rPr lang="gl-ES"/>
              <a:pPr>
                <a:defRPr/>
              </a:pPr>
              <a:t>07/10/2023</a:t>
            </a:fld>
            <a:endParaRPr lang="gl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67A3C5FC-66B4-8288-D139-FD441806D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9AC6197D-38D1-26D3-C2FF-3F394410E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59AF2-016D-4E70-8B86-D97DE731E4C7}" type="slidenum">
              <a:rPr lang="gl-ES" altLang="es-ES"/>
              <a:pPr/>
              <a:t>‹Nº›</a:t>
            </a:fld>
            <a:endParaRPr lang="gl-ES" altLang="es-ES"/>
          </a:p>
        </p:txBody>
      </p:sp>
    </p:spTree>
    <p:extLst>
      <p:ext uri="{BB962C8B-B14F-4D97-AF65-F5344CB8AC3E}">
        <p14:creationId xmlns:p14="http://schemas.microsoft.com/office/powerpoint/2010/main" val="341214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4E4FD330-7198-82DD-A11F-D2A082141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D24B7-B819-41A4-8D8B-65C26119857A}" type="datetimeFigureOut">
              <a:rPr lang="gl-ES"/>
              <a:pPr>
                <a:defRPr/>
              </a:pPr>
              <a:t>07/10/2023</a:t>
            </a:fld>
            <a:endParaRPr lang="gl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E3502601-46AA-5933-B70D-AAF79A3D9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90F21955-A234-4D00-AF01-35D12A7A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EE30A-2971-47ED-B1C1-71B4424FB076}" type="slidenum">
              <a:rPr lang="gl-ES" altLang="es-ES"/>
              <a:pPr/>
              <a:t>‹Nº›</a:t>
            </a:fld>
            <a:endParaRPr lang="gl-ES" altLang="es-ES"/>
          </a:p>
        </p:txBody>
      </p:sp>
    </p:spTree>
    <p:extLst>
      <p:ext uri="{BB962C8B-B14F-4D97-AF65-F5344CB8AC3E}">
        <p14:creationId xmlns:p14="http://schemas.microsoft.com/office/powerpoint/2010/main" val="275579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5852750E-08F1-4C1D-4982-52B265F2E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9D74F-243F-4DF9-A54D-0AA5CD6EA068}" type="datetimeFigureOut">
              <a:rPr lang="gl-ES"/>
              <a:pPr>
                <a:defRPr/>
              </a:pPr>
              <a:t>07/10/2023</a:t>
            </a:fld>
            <a:endParaRPr lang="gl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0F81D2D1-60B1-3C0D-79F2-C0FF120E3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C2240CF5-B4B8-B81F-2B14-94CF7F690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FA90E-917A-45C5-88AB-A6997F71A36A}" type="slidenum">
              <a:rPr lang="gl-ES" altLang="es-ES"/>
              <a:pPr/>
              <a:t>‹Nº›</a:t>
            </a:fld>
            <a:endParaRPr lang="gl-ES" altLang="es-ES"/>
          </a:p>
        </p:txBody>
      </p:sp>
    </p:spTree>
    <p:extLst>
      <p:ext uri="{BB962C8B-B14F-4D97-AF65-F5344CB8AC3E}">
        <p14:creationId xmlns:p14="http://schemas.microsoft.com/office/powerpoint/2010/main" val="2929482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gl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EBD7C2AF-0966-8313-DED7-B3BC7EE03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06B4C-5444-4649-AA8E-42F896CCD08E}" type="datetimeFigureOut">
              <a:rPr lang="gl-ES"/>
              <a:pPr>
                <a:defRPr/>
              </a:pPr>
              <a:t>07/10/2023</a:t>
            </a:fld>
            <a:endParaRPr lang="gl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F90879C0-6987-803D-254F-71B7DA8C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E3749022-1380-8F42-60D6-64A877E17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2A220-0E53-4F40-ABB9-F2A28902B28E}" type="slidenum">
              <a:rPr lang="gl-ES" altLang="es-ES"/>
              <a:pPr/>
              <a:t>‹Nº›</a:t>
            </a:fld>
            <a:endParaRPr lang="gl-ES" altLang="es-ES"/>
          </a:p>
        </p:txBody>
      </p:sp>
    </p:spTree>
    <p:extLst>
      <p:ext uri="{BB962C8B-B14F-4D97-AF65-F5344CB8AC3E}">
        <p14:creationId xmlns:p14="http://schemas.microsoft.com/office/powerpoint/2010/main" val="333931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29585D68-D20B-4643-B8CD-C9049BC5DA4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gl-ES"/>
              <a:t>Haga clic para modificar el estilo de título del patrón</a:t>
            </a:r>
            <a:endParaRPr lang="gl-ES" altLang="gl-ES"/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BB5340F7-1DC9-1115-C4ED-CF06B2AA32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gl-ES"/>
              <a:t>Haga clic para modificar el estilo de texto del patrón</a:t>
            </a:r>
          </a:p>
          <a:p>
            <a:pPr lvl="1"/>
            <a:r>
              <a:rPr lang="es-ES" altLang="gl-ES"/>
              <a:t>Segundo nivel</a:t>
            </a:r>
          </a:p>
          <a:p>
            <a:pPr lvl="2"/>
            <a:r>
              <a:rPr lang="es-ES" altLang="gl-ES"/>
              <a:t>Tercer nivel</a:t>
            </a:r>
          </a:p>
          <a:p>
            <a:pPr lvl="3"/>
            <a:r>
              <a:rPr lang="es-ES" altLang="gl-ES"/>
              <a:t>Cuarto nivel</a:t>
            </a:r>
          </a:p>
          <a:p>
            <a:pPr lvl="4"/>
            <a:r>
              <a:rPr lang="es-ES" altLang="gl-ES"/>
              <a:t>Quinto nivel</a:t>
            </a:r>
            <a:endParaRPr lang="gl-ES" altLang="gl-E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B06BBEC1-AB00-D69D-BFDD-3163AA0BEF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F76EB3-D937-46EC-86F9-E43E69D1CC6D}" type="datetimeFigureOut">
              <a:rPr lang="gl-ES"/>
              <a:pPr>
                <a:defRPr/>
              </a:pPr>
              <a:t>07/10/2023</a:t>
            </a:fld>
            <a:endParaRPr lang="gl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BBD5181-B73E-0D79-080B-219DD7104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C4837B5-2139-157E-100C-FC8D5953A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31A12D0-EB55-4FD6-9B5D-5D9C51F49DED}" type="slidenum">
              <a:rPr lang="gl-ES" altLang="es-ES"/>
              <a:pPr/>
              <a:t>‹Nº›</a:t>
            </a:fld>
            <a:endParaRPr lang="gl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gl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>
            <a:extLst>
              <a:ext uri="{FF2B5EF4-FFF2-40B4-BE49-F238E27FC236}">
                <a16:creationId xmlns:a16="http://schemas.microsoft.com/office/drawing/2014/main" id="{1CC4FA41-EC9D-7513-D77E-581762A40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08720" y="344675"/>
            <a:ext cx="7772400" cy="1470025"/>
          </a:xfrm>
        </p:spPr>
        <p:txBody>
          <a:bodyPr/>
          <a:lstStyle/>
          <a:p>
            <a:pPr eaLnBrk="1" hangingPunct="1"/>
            <a:r>
              <a:rPr lang="es-ES" altLang="gl-ES" dirty="0">
                <a:latin typeface="Algerian" panose="04020705040A02060702" pitchFamily="82" charset="0"/>
              </a:rPr>
              <a:t>FONÉTICA</a:t>
            </a:r>
            <a:endParaRPr lang="gl-ES" altLang="gl-ES" dirty="0">
              <a:latin typeface="Algerian" panose="04020705040A02060702" pitchFamily="82" charset="0"/>
            </a:endParaRPr>
          </a:p>
        </p:txBody>
      </p:sp>
      <p:pic>
        <p:nvPicPr>
          <p:cNvPr id="2052" name="Picture 2">
            <a:extLst>
              <a:ext uri="{FF2B5EF4-FFF2-40B4-BE49-F238E27FC236}">
                <a16:creationId xmlns:a16="http://schemas.microsoft.com/office/drawing/2014/main" id="{12B33C35-8C02-E3AB-2767-49DC9E8B9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60" y="3747"/>
            <a:ext cx="2578691" cy="205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id="{EBE8BD39-7E74-98D2-D00F-8726749CF96C}"/>
              </a:ext>
            </a:extLst>
          </p:cNvPr>
          <p:cNvSpPr txBox="1">
            <a:spLocks/>
          </p:cNvSpPr>
          <p:nvPr/>
        </p:nvSpPr>
        <p:spPr bwMode="auto">
          <a:xfrm>
            <a:off x="570928" y="1217375"/>
            <a:ext cx="583264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gl-ES" altLang="gl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Estuda as </a:t>
            </a: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realización dos </a:t>
            </a:r>
            <a:r>
              <a:rPr lang="es-E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sons</a:t>
            </a: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 </a:t>
            </a:r>
            <a:r>
              <a:rPr lang="es-E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dicir</a:t>
            </a: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pronunciación real dos fonemas</a:t>
            </a:r>
          </a:p>
          <a:p>
            <a:pPr algn="just" eaLnBrk="1" hangingPunct="1"/>
            <a:r>
              <a:rPr lang="es-ES" altLang="gl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Os </a:t>
            </a:r>
            <a:r>
              <a:rPr lang="es-ES" altLang="gl-E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sons</a:t>
            </a:r>
            <a:r>
              <a:rPr lang="es-ES" altLang="gl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gl-E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E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ranscríbense</a:t>
            </a: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entre corchetes [‘teto]</a:t>
            </a:r>
            <a:endParaRPr lang="gl-ES" altLang="gl-E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B21852A4-2AE1-9322-94E8-BCD572E8FBDE}"/>
              </a:ext>
            </a:extLst>
          </p:cNvPr>
          <p:cNvSpPr txBox="1">
            <a:spLocks/>
          </p:cNvSpPr>
          <p:nvPr/>
        </p:nvSpPr>
        <p:spPr bwMode="auto">
          <a:xfrm>
            <a:off x="-1620688" y="2701514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gl-ES" altLang="gl-ES" dirty="0">
                <a:latin typeface="Algerian" panose="04020705040A02060702" pitchFamily="82" charset="0"/>
              </a:rPr>
              <a:t>Fonoloxía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656EA39-386A-D75A-86A9-1C8AFE2FFCAD}"/>
              </a:ext>
            </a:extLst>
          </p:cNvPr>
          <p:cNvSpPr txBox="1">
            <a:spLocks/>
          </p:cNvSpPr>
          <p:nvPr/>
        </p:nvSpPr>
        <p:spPr bwMode="auto">
          <a:xfrm>
            <a:off x="606660" y="3598000"/>
            <a:ext cx="6260232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s-E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Estuda</a:t>
            </a: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articulación dos </a:t>
            </a:r>
            <a:r>
              <a:rPr lang="es-E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sons</a:t>
            </a: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s-E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linguaxe</a:t>
            </a: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relación </a:t>
            </a:r>
            <a:r>
              <a:rPr lang="es-E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aos</a:t>
            </a: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significados: as </a:t>
            </a:r>
            <a:r>
              <a:rPr lang="es-E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diferenzas</a:t>
            </a: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fónicas ligadas </a:t>
            </a:r>
            <a:r>
              <a:rPr lang="es-E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ás</a:t>
            </a: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diferenzas</a:t>
            </a: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significado. </a:t>
            </a:r>
            <a:r>
              <a:rPr lang="es-E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Estuda</a:t>
            </a:r>
            <a:r>
              <a:rPr lang="es-E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 fonemas.</a:t>
            </a:r>
            <a:endParaRPr lang="gl-ES" altLang="gl-E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A997E9E-AB43-5EEA-7EFA-0391CA6E703D}"/>
              </a:ext>
            </a:extLst>
          </p:cNvPr>
          <p:cNvSpPr txBox="1"/>
          <p:nvPr/>
        </p:nvSpPr>
        <p:spPr>
          <a:xfrm>
            <a:off x="1547664" y="4941168"/>
            <a:ext cx="50360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exemplo, a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palabra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teto está formada por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catro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fonemas /t/ /e/ /t/ / o/, mais se cambiamos o fonema /t/ polo fonema /p/ obtemos unha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palabra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distinta: peto. </a:t>
            </a:r>
            <a:endParaRPr lang="gl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E752A52-73A5-D13C-6361-6FA68D5EB8CE}"/>
              </a:ext>
            </a:extLst>
          </p:cNvPr>
          <p:cNvSpPr txBox="1"/>
          <p:nvPr/>
        </p:nvSpPr>
        <p:spPr>
          <a:xfrm>
            <a:off x="3099425" y="6077398"/>
            <a:ext cx="55285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Os fonemas </a:t>
            </a:r>
            <a:r>
              <a:rPr lang="pt-BR" dirty="0" err="1"/>
              <a:t>transcríbense</a:t>
            </a:r>
            <a:r>
              <a:rPr lang="pt-BR" dirty="0"/>
              <a:t> entre barras / ‘teto/ .</a:t>
            </a:r>
            <a:endParaRPr lang="gl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abla&#10;&#10;Descripción generada automáticamente">
            <a:extLst>
              <a:ext uri="{FF2B5EF4-FFF2-40B4-BE49-F238E27FC236}">
                <a16:creationId xmlns:a16="http://schemas.microsoft.com/office/drawing/2014/main" id="{838A4D02-E640-E9AA-FB89-9F21907AF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624"/>
            <a:ext cx="8352928" cy="656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18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>
            <a:extLst>
              <a:ext uri="{FF2B5EF4-FFF2-40B4-BE49-F238E27FC236}">
                <a16:creationId xmlns:a16="http://schemas.microsoft.com/office/drawing/2014/main" id="{37B2C24B-88A4-7679-B43D-E9EE1267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7315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gl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s-ES" altLang="gl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Punto</a:t>
            </a:r>
            <a:r>
              <a:rPr lang="es-ES" altLang="gl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s-ES" altLang="gl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articulación</a:t>
            </a:r>
            <a:r>
              <a:rPr lang="es-ES" altLang="gl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(lugar no que se </a:t>
            </a:r>
            <a:r>
              <a:rPr lang="es-ES" altLang="gl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xuntan</a:t>
            </a:r>
            <a:r>
              <a:rPr lang="es-ES" altLang="gl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 órganos articuladores)</a:t>
            </a:r>
            <a:endParaRPr lang="gl-ES" altLang="gl-E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EA3A9F91-2FD1-3C85-4B59-4ADE71BEB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2" y="2276872"/>
            <a:ext cx="9213850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607DAE8-163E-746A-64A2-9FE17DC7A765}"/>
              </a:ext>
            </a:extLst>
          </p:cNvPr>
          <p:cNvSpPr/>
          <p:nvPr/>
        </p:nvSpPr>
        <p:spPr>
          <a:xfrm>
            <a:off x="-36359" y="2636912"/>
            <a:ext cx="12596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F09B9D2-E961-D65C-1062-9D3C7188814F}"/>
              </a:ext>
            </a:extLst>
          </p:cNvPr>
          <p:cNvSpPr/>
          <p:nvPr/>
        </p:nvSpPr>
        <p:spPr>
          <a:xfrm>
            <a:off x="1259632" y="2636912"/>
            <a:ext cx="12596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FC2B7AC-60EE-A689-B02C-0C983388DD79}"/>
              </a:ext>
            </a:extLst>
          </p:cNvPr>
          <p:cNvSpPr/>
          <p:nvPr/>
        </p:nvSpPr>
        <p:spPr>
          <a:xfrm>
            <a:off x="2599284" y="2633786"/>
            <a:ext cx="12596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2B48C53-A9AC-B8B5-1A5B-7EB8069ADAEE}"/>
              </a:ext>
            </a:extLst>
          </p:cNvPr>
          <p:cNvSpPr/>
          <p:nvPr/>
        </p:nvSpPr>
        <p:spPr>
          <a:xfrm>
            <a:off x="3942184" y="2662066"/>
            <a:ext cx="12596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7EE743C-F7DA-9311-596C-90B41DB9E1A7}"/>
              </a:ext>
            </a:extLst>
          </p:cNvPr>
          <p:cNvSpPr/>
          <p:nvPr/>
        </p:nvSpPr>
        <p:spPr>
          <a:xfrm>
            <a:off x="5232160" y="2633514"/>
            <a:ext cx="12596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6A60713-9DC4-9F16-9D31-143FB2B9C8F6}"/>
              </a:ext>
            </a:extLst>
          </p:cNvPr>
          <p:cNvSpPr/>
          <p:nvPr/>
        </p:nvSpPr>
        <p:spPr>
          <a:xfrm>
            <a:off x="6552911" y="2633514"/>
            <a:ext cx="12596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5C05596-EB3D-BC6C-EAAD-DE1E2980DB11}"/>
              </a:ext>
            </a:extLst>
          </p:cNvPr>
          <p:cNvSpPr/>
          <p:nvPr/>
        </p:nvSpPr>
        <p:spPr>
          <a:xfrm>
            <a:off x="7911361" y="2628977"/>
            <a:ext cx="12596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F38254E-25F1-27E8-E71C-3281BBADDC21}"/>
              </a:ext>
            </a:extLst>
          </p:cNvPr>
          <p:cNvSpPr txBox="1"/>
          <p:nvPr/>
        </p:nvSpPr>
        <p:spPr>
          <a:xfrm>
            <a:off x="1547664" y="162705"/>
            <a:ext cx="67044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gl-ES" sz="36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Fonemas consonánticos</a:t>
            </a:r>
            <a:endParaRPr lang="gl-ES" sz="36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10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>
            <a:extLst>
              <a:ext uri="{FF2B5EF4-FFF2-40B4-BE49-F238E27FC236}">
                <a16:creationId xmlns:a16="http://schemas.microsoft.com/office/drawing/2014/main" id="{87EEECB0-A02D-D1B8-42DD-19AD1D6A8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gl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s-ES" altLang="gl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Modo de articulación </a:t>
            </a:r>
            <a:r>
              <a:rPr lang="es-ES" altLang="gl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altLang="gl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xeito</a:t>
            </a:r>
            <a:r>
              <a:rPr lang="es-ES" altLang="gl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que </a:t>
            </a:r>
            <a:r>
              <a:rPr lang="es-ES" altLang="gl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sae</a:t>
            </a:r>
            <a:r>
              <a:rPr lang="es-ES" altLang="gl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aire segundo a posición dos órganos articuladores)</a:t>
            </a:r>
            <a:endParaRPr lang="gl-ES" altLang="gl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DD0BC253-DB3A-E88C-0FDA-CB980C45A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8088312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>
            <a:extLst>
              <a:ext uri="{FF2B5EF4-FFF2-40B4-BE49-F238E27FC236}">
                <a16:creationId xmlns:a16="http://schemas.microsoft.com/office/drawing/2014/main" id="{A32CE6C0-8227-9405-2CC5-82EB2E7133AC}"/>
              </a:ext>
            </a:extLst>
          </p:cNvPr>
          <p:cNvSpPr/>
          <p:nvPr/>
        </p:nvSpPr>
        <p:spPr>
          <a:xfrm>
            <a:off x="900113" y="1773238"/>
            <a:ext cx="13684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gl-ES"/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5437104B-C3E4-0FDD-62EA-719AA4142CA3}"/>
              </a:ext>
            </a:extLst>
          </p:cNvPr>
          <p:cNvSpPr/>
          <p:nvPr/>
        </p:nvSpPr>
        <p:spPr>
          <a:xfrm>
            <a:off x="900113" y="2565400"/>
            <a:ext cx="136842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gl-ES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3606F786-67EB-F978-75DC-0F2240A5BDA7}"/>
              </a:ext>
            </a:extLst>
          </p:cNvPr>
          <p:cNvSpPr/>
          <p:nvPr/>
        </p:nvSpPr>
        <p:spPr>
          <a:xfrm>
            <a:off x="900113" y="3429000"/>
            <a:ext cx="1150937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gl-ES"/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4663E2D1-9EBC-DC12-48CC-33A67D4EE2AB}"/>
              </a:ext>
            </a:extLst>
          </p:cNvPr>
          <p:cNvSpPr/>
          <p:nvPr/>
        </p:nvSpPr>
        <p:spPr>
          <a:xfrm>
            <a:off x="900113" y="4724400"/>
            <a:ext cx="863600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gl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>
            <a:extLst>
              <a:ext uri="{FF2B5EF4-FFF2-40B4-BE49-F238E27FC236}">
                <a16:creationId xmlns:a16="http://schemas.microsoft.com/office/drawing/2014/main" id="{27BB1459-2542-0051-6049-9D7298AF3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876141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>
            <a:extLst>
              <a:ext uri="{FF2B5EF4-FFF2-40B4-BE49-F238E27FC236}">
                <a16:creationId xmlns:a16="http://schemas.microsoft.com/office/drawing/2014/main" id="{CAEA9C3B-D8B7-FBCB-2CCF-AF49765F4767}"/>
              </a:ext>
            </a:extLst>
          </p:cNvPr>
          <p:cNvSpPr/>
          <p:nvPr/>
        </p:nvSpPr>
        <p:spPr>
          <a:xfrm>
            <a:off x="755650" y="1628775"/>
            <a:ext cx="1223963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gl-ES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541435EE-71BE-881F-E859-F9C731E68AB2}"/>
              </a:ext>
            </a:extLst>
          </p:cNvPr>
          <p:cNvSpPr/>
          <p:nvPr/>
        </p:nvSpPr>
        <p:spPr>
          <a:xfrm>
            <a:off x="755650" y="2492375"/>
            <a:ext cx="13684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gl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>
            <a:extLst>
              <a:ext uri="{FF2B5EF4-FFF2-40B4-BE49-F238E27FC236}">
                <a16:creationId xmlns:a16="http://schemas.microsoft.com/office/drawing/2014/main" id="{AC008E83-A2CD-9EC2-52EB-5F575C350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181" y="315119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gl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s-ES" altLang="gl-E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Sonoridade</a:t>
            </a:r>
            <a:r>
              <a:rPr lang="es-ES" altLang="gl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vibración das </a:t>
            </a:r>
            <a:r>
              <a:rPr lang="es-ES" altLang="gl-E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cordas</a:t>
            </a:r>
            <a:r>
              <a:rPr lang="es-ES" altLang="gl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gl-E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vocais</a:t>
            </a:r>
            <a:endParaRPr lang="gl-ES" altLang="gl-E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2F1DAF56-32FB-F244-B61F-8067E3D86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492375"/>
            <a:ext cx="9129713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>
            <a:extLst>
              <a:ext uri="{FF2B5EF4-FFF2-40B4-BE49-F238E27FC236}">
                <a16:creationId xmlns:a16="http://schemas.microsoft.com/office/drawing/2014/main" id="{8755CE39-8BF5-452D-29FC-2938725D53AF}"/>
              </a:ext>
            </a:extLst>
          </p:cNvPr>
          <p:cNvSpPr/>
          <p:nvPr/>
        </p:nvSpPr>
        <p:spPr>
          <a:xfrm>
            <a:off x="900113" y="2708275"/>
            <a:ext cx="1511300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gl-ES"/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9E6D66E6-4B3E-B2D0-EB0B-DD3E34CE0447}"/>
              </a:ext>
            </a:extLst>
          </p:cNvPr>
          <p:cNvSpPr/>
          <p:nvPr/>
        </p:nvSpPr>
        <p:spPr>
          <a:xfrm>
            <a:off x="755650" y="3417888"/>
            <a:ext cx="1511300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gl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911F9C1-F8C9-5521-BF9D-ABFFA8873FB4}"/>
              </a:ext>
            </a:extLst>
          </p:cNvPr>
          <p:cNvSpPr txBox="1"/>
          <p:nvPr/>
        </p:nvSpPr>
        <p:spPr>
          <a:xfrm>
            <a:off x="755650" y="4264025"/>
            <a:ext cx="79311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Trucos </a:t>
            </a:r>
            <a:r>
              <a:rPr lang="pt-B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mnemotécnicos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Sabendo as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palabras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pataca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e “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bodega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temos identificados todos os fonemas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consonánticos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oclusivos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Coas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palabras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pataca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pt-B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xuízo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e “</a:t>
            </a:r>
            <a:r>
              <a:rPr lang="pt-B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chafouse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teremos todos os fonemas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consonánticos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xordos</a:t>
            </a:r>
            <a:endParaRPr lang="gl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DF1A1CE9-E16F-125D-DA1F-C4FAFFE6C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43" y="954866"/>
            <a:ext cx="7849280" cy="1767993"/>
          </a:xfrm>
          <a:prstGeom prst="rect">
            <a:avLst/>
          </a:prstGeom>
        </p:spPr>
      </p:pic>
      <p:pic>
        <p:nvPicPr>
          <p:cNvPr id="14" name="Imagen 1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4B02340C-06AF-B6AE-A82A-B12369EEF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25" y="3670281"/>
            <a:ext cx="7567316" cy="223285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B121BBA-9B35-9542-FBDF-812170283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" y="4165285"/>
            <a:ext cx="9645915" cy="1119719"/>
          </a:xfrm>
          <a:prstGeom prst="rect">
            <a:avLst/>
          </a:prstGeom>
        </p:spPr>
      </p:pic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0F9BFCFE-A1E9-9BFC-60C5-B39F8AF0B7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03" y="1026652"/>
            <a:ext cx="8997397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00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6A9733-B833-6E4D-0A26-C5C2190B0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cap="small" dirty="0"/>
              <a:t>Actividades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81447A-1EBD-8C09-05EE-27B2D1A5E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80" y="1181385"/>
            <a:ext cx="8694907" cy="4495230"/>
          </a:xfrm>
        </p:spPr>
        <p:txBody>
          <a:bodyPr/>
          <a:lstStyle/>
          <a:p>
            <a:pPr marL="0" indent="0">
              <a:buNone/>
            </a:pPr>
            <a:r>
              <a:rPr lang="gl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Clasifica estas </a:t>
            </a:r>
            <a:r>
              <a:rPr lang="gl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palab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semipechadas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semiabertas: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Aconselle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absorbe,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cean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beba, anéis, cadela, célebre, código,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comité,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coman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corazón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correr, correres, couberdes, depende,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dormen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dormitório, episodio,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deber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entendesen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espello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feroz,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gardapó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incógnito,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legua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fora,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fose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soñan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ocorre, óptimo,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temese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relocen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tristeza,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souberan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té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técnica,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tivese</a:t>
            </a:r>
            <a:endParaRPr lang="gl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280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81447A-1EBD-8C09-05EE-27B2D1A5E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226" y="481083"/>
            <a:ext cx="8694907" cy="519994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gl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Clasifica estas </a:t>
            </a:r>
            <a:r>
              <a:rPr lang="gl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palab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semipechadas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semiabertas: 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Aconselle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absorbe,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cean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beba, anéis, cadela, célebre, código,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comité,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coman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corazón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correr, correres, couberdes, depende,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dormen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dormitório, episodio,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deber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entendesen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espello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feroz,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gardapó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incógnito,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legua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fora,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fose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soñan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ocorre, óptimo,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temese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relocen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tristeza,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souberan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té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técnica,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tivese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gl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7B6606D-FA1F-BC15-0550-7F066E7C1594}"/>
              </a:ext>
            </a:extLst>
          </p:cNvPr>
          <p:cNvSpPr txBox="1"/>
          <p:nvPr/>
        </p:nvSpPr>
        <p:spPr>
          <a:xfrm>
            <a:off x="6783607" y="1066816"/>
            <a:ext cx="64807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gl-ES" b="1" dirty="0">
                <a:latin typeface="Courier New" panose="02070309020205020404" pitchFamily="49" charset="0"/>
                <a:cs typeface="Courier New" panose="02070309020205020404" pitchFamily="49" charset="0"/>
              </a:rPr>
              <a:t>/Ɛ/</a:t>
            </a:r>
            <a:endParaRPr lang="gl-ES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66B10DB-C6AA-2C54-D51A-6B802C0B87E1}"/>
              </a:ext>
            </a:extLst>
          </p:cNvPr>
          <p:cNvSpPr txBox="1"/>
          <p:nvPr/>
        </p:nvSpPr>
        <p:spPr>
          <a:xfrm>
            <a:off x="401084" y="1877253"/>
            <a:ext cx="648071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gl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s-ES" sz="2000" b="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ɔ</a:t>
            </a:r>
            <a:r>
              <a:rPr lang="gl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E03A03E-A488-DD45-6EE4-30DB85BD8C3B}"/>
              </a:ext>
            </a:extLst>
          </p:cNvPr>
          <p:cNvSpPr txBox="1"/>
          <p:nvPr/>
        </p:nvSpPr>
        <p:spPr>
          <a:xfrm>
            <a:off x="4477239" y="1088951"/>
            <a:ext cx="64807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gl-E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gl-E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803290D-204B-CB48-738B-3040406CC6AB}"/>
              </a:ext>
            </a:extLst>
          </p:cNvPr>
          <p:cNvSpPr txBox="1"/>
          <p:nvPr/>
        </p:nvSpPr>
        <p:spPr>
          <a:xfrm>
            <a:off x="2124303" y="4444017"/>
            <a:ext cx="64807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gl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s-E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gl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53510F7-747E-4F85-BBFD-9F5CC1EB53C1}"/>
              </a:ext>
            </a:extLst>
          </p:cNvPr>
          <p:cNvSpPr txBox="1"/>
          <p:nvPr/>
        </p:nvSpPr>
        <p:spPr>
          <a:xfrm>
            <a:off x="5567116" y="1075552"/>
            <a:ext cx="64807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gl-ES" b="1" dirty="0">
                <a:latin typeface="Courier New" panose="02070309020205020404" pitchFamily="49" charset="0"/>
                <a:cs typeface="Courier New" panose="02070309020205020404" pitchFamily="49" charset="0"/>
              </a:rPr>
              <a:t>/Ɛ/</a:t>
            </a:r>
            <a:endParaRPr lang="gl-ES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5E9E938-C3F1-F5B0-FAED-0C0E41C37C5D}"/>
              </a:ext>
            </a:extLst>
          </p:cNvPr>
          <p:cNvSpPr txBox="1"/>
          <p:nvPr/>
        </p:nvSpPr>
        <p:spPr>
          <a:xfrm>
            <a:off x="2871616" y="1882266"/>
            <a:ext cx="64807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gl-ES" b="1" dirty="0">
                <a:latin typeface="Courier New" panose="02070309020205020404" pitchFamily="49" charset="0"/>
                <a:cs typeface="Courier New" panose="02070309020205020404" pitchFamily="49" charset="0"/>
              </a:rPr>
              <a:t>/Ɛ/</a:t>
            </a:r>
            <a:endParaRPr lang="gl-ES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9BF6B44-E86D-0056-1B3A-3ED705B170EE}"/>
              </a:ext>
            </a:extLst>
          </p:cNvPr>
          <p:cNvSpPr txBox="1"/>
          <p:nvPr/>
        </p:nvSpPr>
        <p:spPr>
          <a:xfrm>
            <a:off x="7692346" y="1062697"/>
            <a:ext cx="64807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gl-ES" b="1" dirty="0">
                <a:latin typeface="Courier New" panose="02070309020205020404" pitchFamily="49" charset="0"/>
                <a:cs typeface="Courier New" panose="02070309020205020404" pitchFamily="49" charset="0"/>
              </a:rPr>
              <a:t>/Ɛ/</a:t>
            </a:r>
            <a:endParaRPr lang="gl-ES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9D9A4C5-F15B-945B-37CF-C0ABC83C60DC}"/>
              </a:ext>
            </a:extLst>
          </p:cNvPr>
          <p:cNvSpPr txBox="1"/>
          <p:nvPr/>
        </p:nvSpPr>
        <p:spPr>
          <a:xfrm>
            <a:off x="7950183" y="4444017"/>
            <a:ext cx="648071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gl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s-ES" sz="2000" b="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ɔ</a:t>
            </a:r>
            <a:r>
              <a:rPr lang="gl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67B2962-6651-60C1-4EC2-7F35F506A2E2}"/>
              </a:ext>
            </a:extLst>
          </p:cNvPr>
          <p:cNvSpPr txBox="1"/>
          <p:nvPr/>
        </p:nvSpPr>
        <p:spPr>
          <a:xfrm>
            <a:off x="2412223" y="1088951"/>
            <a:ext cx="648071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gl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s-ES" sz="2000" b="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ɔ</a:t>
            </a:r>
            <a:r>
              <a:rPr lang="gl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867B79B-0305-936A-A446-5AF4939B5EF1}"/>
              </a:ext>
            </a:extLst>
          </p:cNvPr>
          <p:cNvSpPr txBox="1"/>
          <p:nvPr/>
        </p:nvSpPr>
        <p:spPr>
          <a:xfrm>
            <a:off x="1049155" y="1104340"/>
            <a:ext cx="64807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gl-E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gl-E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08066D8-E3A1-5272-637C-1F1143A79699}"/>
              </a:ext>
            </a:extLst>
          </p:cNvPr>
          <p:cNvSpPr txBox="1"/>
          <p:nvPr/>
        </p:nvSpPr>
        <p:spPr>
          <a:xfrm>
            <a:off x="3519688" y="1104340"/>
            <a:ext cx="64807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gl-E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gl-E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FFBAB3D-5626-EB20-5B76-1B47C3228F6A}"/>
              </a:ext>
            </a:extLst>
          </p:cNvPr>
          <p:cNvSpPr txBox="1"/>
          <p:nvPr/>
        </p:nvSpPr>
        <p:spPr>
          <a:xfrm>
            <a:off x="6814423" y="1904163"/>
            <a:ext cx="64807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gl-E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gl-E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9E40973-BDE2-E15F-A0B5-41D5083D5FA8}"/>
              </a:ext>
            </a:extLst>
          </p:cNvPr>
          <p:cNvSpPr txBox="1"/>
          <p:nvPr/>
        </p:nvSpPr>
        <p:spPr>
          <a:xfrm>
            <a:off x="1678016" y="1877253"/>
            <a:ext cx="64807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gl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s-E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gl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29644B4-ED55-F1FA-B4B8-3FB541866D67}"/>
              </a:ext>
            </a:extLst>
          </p:cNvPr>
          <p:cNvSpPr txBox="1"/>
          <p:nvPr/>
        </p:nvSpPr>
        <p:spPr>
          <a:xfrm>
            <a:off x="3958516" y="1911803"/>
            <a:ext cx="64807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gl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s-E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gl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B404C9F-DA68-5D66-86B9-00EFDED2BCAC}"/>
              </a:ext>
            </a:extLst>
          </p:cNvPr>
          <p:cNvSpPr txBox="1"/>
          <p:nvPr/>
        </p:nvSpPr>
        <p:spPr>
          <a:xfrm>
            <a:off x="5649342" y="1877253"/>
            <a:ext cx="64807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gl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s-E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gl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329A135-2A2B-0F24-8CCD-BEEFA6090AE4}"/>
              </a:ext>
            </a:extLst>
          </p:cNvPr>
          <p:cNvSpPr txBox="1"/>
          <p:nvPr/>
        </p:nvSpPr>
        <p:spPr>
          <a:xfrm>
            <a:off x="1209849" y="4435000"/>
            <a:ext cx="64807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gl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s-E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gl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4B01105-7A82-BC3C-6B02-5B4EB6643EBB}"/>
              </a:ext>
            </a:extLst>
          </p:cNvPr>
          <p:cNvSpPr txBox="1"/>
          <p:nvPr/>
        </p:nvSpPr>
        <p:spPr>
          <a:xfrm>
            <a:off x="7992868" y="3590776"/>
            <a:ext cx="64807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gl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s-E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gl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49C67CD-726C-08F5-F61C-09BE927510B9}"/>
              </a:ext>
            </a:extLst>
          </p:cNvPr>
          <p:cNvSpPr txBox="1"/>
          <p:nvPr/>
        </p:nvSpPr>
        <p:spPr>
          <a:xfrm>
            <a:off x="394151" y="4435000"/>
            <a:ext cx="64807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gl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s-E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gl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087746A-8138-51C5-A5A8-9BEA02F5358D}"/>
              </a:ext>
            </a:extLst>
          </p:cNvPr>
          <p:cNvSpPr txBox="1"/>
          <p:nvPr/>
        </p:nvSpPr>
        <p:spPr>
          <a:xfrm>
            <a:off x="8030969" y="1942581"/>
            <a:ext cx="64807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gl-E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gl-E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78FB649-E888-A842-203F-2214D439E530}"/>
              </a:ext>
            </a:extLst>
          </p:cNvPr>
          <p:cNvSpPr txBox="1"/>
          <p:nvPr/>
        </p:nvSpPr>
        <p:spPr>
          <a:xfrm>
            <a:off x="8335580" y="2728505"/>
            <a:ext cx="64807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gl-E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gl-E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60D6432-4CEA-0AD1-AAD0-B27FC469F5AE}"/>
              </a:ext>
            </a:extLst>
          </p:cNvPr>
          <p:cNvSpPr txBox="1"/>
          <p:nvPr/>
        </p:nvSpPr>
        <p:spPr>
          <a:xfrm>
            <a:off x="1075183" y="3611328"/>
            <a:ext cx="64807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gl-E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gl-E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53FDA6A-DB0E-A00D-1D99-0079B37FA6E5}"/>
              </a:ext>
            </a:extLst>
          </p:cNvPr>
          <p:cNvSpPr txBox="1"/>
          <p:nvPr/>
        </p:nvSpPr>
        <p:spPr>
          <a:xfrm>
            <a:off x="2315720" y="3661168"/>
            <a:ext cx="64807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gl-E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gl-E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EB704BF-F4A7-0D95-3AD4-DDBD84E30F58}"/>
              </a:ext>
            </a:extLst>
          </p:cNvPr>
          <p:cNvSpPr txBox="1"/>
          <p:nvPr/>
        </p:nvSpPr>
        <p:spPr>
          <a:xfrm>
            <a:off x="5843079" y="4501931"/>
            <a:ext cx="64807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gl-E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gl-E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C6A7241-85BE-ABE9-BCC6-BFBC164E1B58}"/>
              </a:ext>
            </a:extLst>
          </p:cNvPr>
          <p:cNvSpPr txBox="1"/>
          <p:nvPr/>
        </p:nvSpPr>
        <p:spPr>
          <a:xfrm>
            <a:off x="1764152" y="5351574"/>
            <a:ext cx="64807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gl-E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gl-E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92E1801-04A0-624B-EC69-88F6359B809E}"/>
              </a:ext>
            </a:extLst>
          </p:cNvPr>
          <p:cNvSpPr txBox="1"/>
          <p:nvPr/>
        </p:nvSpPr>
        <p:spPr>
          <a:xfrm>
            <a:off x="5867038" y="5351574"/>
            <a:ext cx="64807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gl-ES" b="1" dirty="0">
                <a:latin typeface="Courier New" panose="02070309020205020404" pitchFamily="49" charset="0"/>
                <a:cs typeface="Courier New" panose="02070309020205020404" pitchFamily="49" charset="0"/>
              </a:rPr>
              <a:t>/Ɛ/</a:t>
            </a:r>
            <a:endParaRPr lang="gl-ES" b="1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599488B-02C9-BBDA-C2B0-957B4C366825}"/>
              </a:ext>
            </a:extLst>
          </p:cNvPr>
          <p:cNvSpPr txBox="1"/>
          <p:nvPr/>
        </p:nvSpPr>
        <p:spPr>
          <a:xfrm>
            <a:off x="4801347" y="5351574"/>
            <a:ext cx="64807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gl-ES" b="1" dirty="0">
                <a:latin typeface="Courier New" panose="02070309020205020404" pitchFamily="49" charset="0"/>
                <a:cs typeface="Courier New" panose="02070309020205020404" pitchFamily="49" charset="0"/>
              </a:rPr>
              <a:t>/Ɛ/</a:t>
            </a:r>
            <a:endParaRPr lang="gl-ES" b="1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5B734450-560A-C7F8-C20C-14F9EF6D0DC1}"/>
              </a:ext>
            </a:extLst>
          </p:cNvPr>
          <p:cNvSpPr txBox="1"/>
          <p:nvPr/>
        </p:nvSpPr>
        <p:spPr>
          <a:xfrm>
            <a:off x="2401792" y="2728505"/>
            <a:ext cx="64807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gl-ES" b="1" dirty="0">
                <a:latin typeface="Courier New" panose="02070309020205020404" pitchFamily="49" charset="0"/>
                <a:cs typeface="Courier New" panose="02070309020205020404" pitchFamily="49" charset="0"/>
              </a:rPr>
              <a:t>/Ɛ/</a:t>
            </a:r>
            <a:endParaRPr lang="gl-ES" b="1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18C928E4-23A7-62F2-4A3E-045570DFF9B6}"/>
              </a:ext>
            </a:extLst>
          </p:cNvPr>
          <p:cNvSpPr txBox="1"/>
          <p:nvPr/>
        </p:nvSpPr>
        <p:spPr>
          <a:xfrm>
            <a:off x="892339" y="2769670"/>
            <a:ext cx="64807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gl-ES" b="1" dirty="0">
                <a:latin typeface="Courier New" panose="02070309020205020404" pitchFamily="49" charset="0"/>
                <a:cs typeface="Courier New" panose="02070309020205020404" pitchFamily="49" charset="0"/>
              </a:rPr>
              <a:t>/Ɛ/</a:t>
            </a:r>
            <a:endParaRPr lang="gl-ES" b="1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0E829C6-ECB7-0FBA-7110-1B20092C7AF7}"/>
              </a:ext>
            </a:extLst>
          </p:cNvPr>
          <p:cNvSpPr txBox="1"/>
          <p:nvPr/>
        </p:nvSpPr>
        <p:spPr>
          <a:xfrm>
            <a:off x="4335871" y="4462393"/>
            <a:ext cx="648071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gl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s-ES" sz="2000" b="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ɔ</a:t>
            </a:r>
            <a:r>
              <a:rPr lang="gl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EBCB300F-5E29-441B-7991-639B5931E408}"/>
              </a:ext>
            </a:extLst>
          </p:cNvPr>
          <p:cNvSpPr txBox="1"/>
          <p:nvPr/>
        </p:nvSpPr>
        <p:spPr>
          <a:xfrm>
            <a:off x="5483910" y="2692232"/>
            <a:ext cx="648071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gl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s-ES" sz="2000" b="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ɔ</a:t>
            </a:r>
            <a:r>
              <a:rPr lang="gl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3D168E0D-9B7A-ECE3-F094-FF2287DB16FB}"/>
              </a:ext>
            </a:extLst>
          </p:cNvPr>
          <p:cNvSpPr txBox="1"/>
          <p:nvPr/>
        </p:nvSpPr>
        <p:spPr>
          <a:xfrm>
            <a:off x="3634481" y="2713116"/>
            <a:ext cx="648071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gl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s-ES" sz="2000" b="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ɔ</a:t>
            </a:r>
            <a:r>
              <a:rPr lang="gl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4EE62ABF-9950-D12F-BFF0-0C431B444050}"/>
              </a:ext>
            </a:extLst>
          </p:cNvPr>
          <p:cNvSpPr txBox="1"/>
          <p:nvPr/>
        </p:nvSpPr>
        <p:spPr>
          <a:xfrm>
            <a:off x="6792692" y="4493171"/>
            <a:ext cx="64807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gl-ES" b="1" dirty="0">
                <a:latin typeface="Courier New" panose="02070309020205020404" pitchFamily="49" charset="0"/>
                <a:cs typeface="Courier New" panose="02070309020205020404" pitchFamily="49" charset="0"/>
              </a:rPr>
              <a:t>/Ɛ/</a:t>
            </a:r>
            <a:endParaRPr lang="gl-ES" b="1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B099831D-E1EF-11C6-E29E-5DB824BB7582}"/>
              </a:ext>
            </a:extLst>
          </p:cNvPr>
          <p:cNvSpPr txBox="1"/>
          <p:nvPr/>
        </p:nvSpPr>
        <p:spPr>
          <a:xfrm>
            <a:off x="3350263" y="3652781"/>
            <a:ext cx="64807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gl-ES" b="1" dirty="0">
                <a:latin typeface="Courier New" panose="02070309020205020404" pitchFamily="49" charset="0"/>
                <a:cs typeface="Courier New" panose="02070309020205020404" pitchFamily="49" charset="0"/>
              </a:rPr>
              <a:t>/Ɛ/</a:t>
            </a:r>
            <a:endParaRPr lang="gl-ES" b="1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AC343CEB-629B-6C52-F61D-72DEC6AABAEE}"/>
              </a:ext>
            </a:extLst>
          </p:cNvPr>
          <p:cNvSpPr txBox="1"/>
          <p:nvPr/>
        </p:nvSpPr>
        <p:spPr>
          <a:xfrm>
            <a:off x="526867" y="5351574"/>
            <a:ext cx="64807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gl-ES" b="1" dirty="0">
                <a:latin typeface="Courier New" panose="02070309020205020404" pitchFamily="49" charset="0"/>
                <a:cs typeface="Courier New" panose="02070309020205020404" pitchFamily="49" charset="0"/>
              </a:rPr>
              <a:t>/Ɛ/</a:t>
            </a:r>
            <a:endParaRPr lang="gl-ES" b="1" dirty="0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864C6563-14AA-1A0A-F797-0BD1D28A2738}"/>
              </a:ext>
            </a:extLst>
          </p:cNvPr>
          <p:cNvSpPr txBox="1"/>
          <p:nvPr/>
        </p:nvSpPr>
        <p:spPr>
          <a:xfrm>
            <a:off x="6979603" y="3574991"/>
            <a:ext cx="64807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gl-ES" b="1" dirty="0">
                <a:latin typeface="Courier New" panose="02070309020205020404" pitchFamily="49" charset="0"/>
                <a:cs typeface="Courier New" panose="02070309020205020404" pitchFamily="49" charset="0"/>
              </a:rPr>
              <a:t>/Ɛ/</a:t>
            </a:r>
            <a:endParaRPr lang="gl-ES" b="1" dirty="0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E582A81C-9CBC-6807-1570-F218707C39A1}"/>
              </a:ext>
            </a:extLst>
          </p:cNvPr>
          <p:cNvSpPr txBox="1"/>
          <p:nvPr/>
        </p:nvSpPr>
        <p:spPr>
          <a:xfrm>
            <a:off x="3264037" y="4465625"/>
            <a:ext cx="648071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gl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s-ES" sz="2000" b="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ɔ</a:t>
            </a:r>
            <a:r>
              <a:rPr lang="gl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9E24367B-D337-7898-D587-076D95F42DF0}"/>
              </a:ext>
            </a:extLst>
          </p:cNvPr>
          <p:cNvSpPr txBox="1"/>
          <p:nvPr/>
        </p:nvSpPr>
        <p:spPr>
          <a:xfrm>
            <a:off x="5867038" y="3577542"/>
            <a:ext cx="648071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gl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s-ES" sz="2000" b="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ɔ</a:t>
            </a:r>
            <a:r>
              <a:rPr lang="gl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690582A4-DCDF-C61C-5ECA-6EDE26CB5BDF}"/>
              </a:ext>
            </a:extLst>
          </p:cNvPr>
          <p:cNvSpPr txBox="1"/>
          <p:nvPr/>
        </p:nvSpPr>
        <p:spPr>
          <a:xfrm>
            <a:off x="4919045" y="3580550"/>
            <a:ext cx="648071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gl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s-ES" sz="2000" b="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ɔ</a:t>
            </a:r>
            <a:r>
              <a:rPr lang="gl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7B5EAD51-79AC-0DBB-5DC3-693B0179D3C1}"/>
              </a:ext>
            </a:extLst>
          </p:cNvPr>
          <p:cNvSpPr txBox="1"/>
          <p:nvPr/>
        </p:nvSpPr>
        <p:spPr>
          <a:xfrm>
            <a:off x="6920985" y="2738768"/>
            <a:ext cx="648071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gl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s-ES" sz="2000" b="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ɔ</a:t>
            </a:r>
            <a:r>
              <a:rPr lang="gl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52B143CC-4F50-583A-0071-BC211CBB5AB2}"/>
              </a:ext>
            </a:extLst>
          </p:cNvPr>
          <p:cNvSpPr txBox="1"/>
          <p:nvPr/>
        </p:nvSpPr>
        <p:spPr>
          <a:xfrm>
            <a:off x="3988618" y="5351574"/>
            <a:ext cx="64807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gl-ES" b="1" dirty="0">
                <a:latin typeface="Courier New" panose="02070309020205020404" pitchFamily="49" charset="0"/>
                <a:cs typeface="Courier New" panose="02070309020205020404" pitchFamily="49" charset="0"/>
              </a:rPr>
              <a:t>/Ɛ/</a:t>
            </a:r>
            <a:endParaRPr lang="gl-ES" b="1" dirty="0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5DE5EB98-2F51-F53E-4EB4-3A083C98B8DD}"/>
              </a:ext>
            </a:extLst>
          </p:cNvPr>
          <p:cNvSpPr txBox="1"/>
          <p:nvPr/>
        </p:nvSpPr>
        <p:spPr>
          <a:xfrm>
            <a:off x="3093632" y="5351574"/>
            <a:ext cx="64807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gl-ES" b="1" dirty="0">
                <a:latin typeface="Courier New" panose="02070309020205020404" pitchFamily="49" charset="0"/>
                <a:cs typeface="Courier New" panose="02070309020205020404" pitchFamily="49" charset="0"/>
              </a:rPr>
              <a:t>/Ɛ/</a:t>
            </a:r>
            <a:endParaRPr lang="gl-ES" b="1" dirty="0"/>
          </a:p>
        </p:txBody>
      </p:sp>
    </p:spTree>
    <p:extLst>
      <p:ext uri="{BB962C8B-B14F-4D97-AF65-F5344CB8AC3E}">
        <p14:creationId xmlns:p14="http://schemas.microsoft.com/office/powerpoint/2010/main" val="34285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abla&#10;&#10;Descripción generada automáticamente">
            <a:extLst>
              <a:ext uri="{FF2B5EF4-FFF2-40B4-BE49-F238E27FC236}">
                <a16:creationId xmlns:a16="http://schemas.microsoft.com/office/drawing/2014/main" id="{E2D9500D-947D-660C-4B34-4B481FEE8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" y="1654077"/>
            <a:ext cx="9093598" cy="354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09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2 Marcador de contenido">
            <a:extLst>
              <a:ext uri="{FF2B5EF4-FFF2-40B4-BE49-F238E27FC236}">
                <a16:creationId xmlns:a16="http://schemas.microsoft.com/office/drawing/2014/main" id="{D4937A42-E9D9-0C7F-8B09-9F62B829C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1866" y="1628800"/>
            <a:ext cx="3273427" cy="2377974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sistema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fonolóxico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galego consta de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fonemas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vocálicos </a:t>
            </a:r>
          </a:p>
          <a:p>
            <a:pPr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consonánticos</a:t>
            </a:r>
            <a:endParaRPr lang="gl-ES" altLang="gl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2">
            <a:extLst>
              <a:ext uri="{FF2B5EF4-FFF2-40B4-BE49-F238E27FC236}">
                <a16:creationId xmlns:a16="http://schemas.microsoft.com/office/drawing/2014/main" id="{0F4884EC-384A-EB28-485B-D9ADB724C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72" y="620688"/>
            <a:ext cx="5627829" cy="506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2 Conector recto">
            <a:extLst>
              <a:ext uri="{FF2B5EF4-FFF2-40B4-BE49-F238E27FC236}">
                <a16:creationId xmlns:a16="http://schemas.microsoft.com/office/drawing/2014/main" id="{FC01728A-F988-8AD0-2CAE-8247B34D1DD3}"/>
              </a:ext>
            </a:extLst>
          </p:cNvPr>
          <p:cNvCxnSpPr/>
          <p:nvPr/>
        </p:nvCxnSpPr>
        <p:spPr>
          <a:xfrm flipV="1">
            <a:off x="1547813" y="2349500"/>
            <a:ext cx="71437" cy="714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02D333-AB11-7C47-D41E-6C512D667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660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gl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ranscribe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cada 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palabra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desta 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oración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resultado da </a:t>
            </a:r>
            <a:r>
              <a:rPr lang="pt-B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combinación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B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osíxeno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calquera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elemento </a:t>
            </a:r>
            <a:r>
              <a:rPr lang="pt-B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chámase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óxido</a:t>
            </a:r>
          </a:p>
          <a:p>
            <a:pPr marL="0" indent="0">
              <a:buNone/>
            </a:pPr>
            <a:endParaRPr lang="pt-B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Define os fonemas da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palab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elemento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combinación</a:t>
            </a:r>
            <a:r>
              <a:rPr lang="pt-B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1736500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B0CC6E2F-65E0-1982-2E08-929B8BEAE6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7629490" cy="4924402"/>
          </a:xfrm>
        </p:spPr>
      </p:pic>
    </p:spTree>
    <p:extLst>
      <p:ext uri="{BB962C8B-B14F-4D97-AF65-F5344CB8AC3E}">
        <p14:creationId xmlns:p14="http://schemas.microsoft.com/office/powerpoint/2010/main" val="1873634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583FABDA-2E70-4B13-C1A0-1BB6D88D9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5548814" cy="1841021"/>
          </a:xfrm>
          <a:prstGeom prst="rect">
            <a:avLst/>
          </a:prstGeom>
        </p:spPr>
      </p:pic>
      <p:pic>
        <p:nvPicPr>
          <p:cNvPr id="7" name="Imagen 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F1261EAB-0EAD-7269-6FB5-A9A6DDD60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3" y="1916832"/>
            <a:ext cx="5904656" cy="385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78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abla&#10;&#10;Descripción generada automáticamente">
            <a:extLst>
              <a:ext uri="{FF2B5EF4-FFF2-40B4-BE49-F238E27FC236}">
                <a16:creationId xmlns:a16="http://schemas.microsoft.com/office/drawing/2014/main" id="{EAD0EFCC-C55A-7306-A4A1-23C4FE9F4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52728" cy="738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9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abla">
            <a:extLst>
              <a:ext uri="{FF2B5EF4-FFF2-40B4-BE49-F238E27FC236}">
                <a16:creationId xmlns:a16="http://schemas.microsoft.com/office/drawing/2014/main" id="{8B46F849-5670-1173-6548-6C62AD4AB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99" y="836712"/>
            <a:ext cx="8983132" cy="504155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BAD0C87-F84E-F42B-D942-821A83D655AE}"/>
              </a:ext>
            </a:extLst>
          </p:cNvPr>
          <p:cNvSpPr txBox="1"/>
          <p:nvPr/>
        </p:nvSpPr>
        <p:spPr>
          <a:xfrm>
            <a:off x="439966" y="5756866"/>
            <a:ext cx="84249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Constitúen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marxe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silábica (explosiva ou implosiva) e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precisan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dunha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vogal para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formaren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sílaba. </a:t>
            </a:r>
            <a:endParaRPr lang="gl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2F9518-C133-6716-295C-368B465C85C7}"/>
              </a:ext>
            </a:extLst>
          </p:cNvPr>
          <p:cNvSpPr txBox="1"/>
          <p:nvPr/>
        </p:nvSpPr>
        <p:spPr>
          <a:xfrm>
            <a:off x="2051720" y="270137"/>
            <a:ext cx="5382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Fonemas </a:t>
            </a:r>
            <a:r>
              <a:rPr lang="pt-BR" sz="28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consonánticos</a:t>
            </a:r>
            <a:endParaRPr lang="gl-ES" sz="2800" cap="all" dirty="0"/>
          </a:p>
        </p:txBody>
      </p:sp>
    </p:spTree>
    <p:extLst>
      <p:ext uri="{BB962C8B-B14F-4D97-AF65-F5344CB8AC3E}">
        <p14:creationId xmlns:p14="http://schemas.microsoft.com/office/powerpoint/2010/main" val="2274442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5F9077-A718-60DD-BD2D-FE0E9DACD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/>
          <a:lstStyle/>
          <a:p>
            <a:pPr marL="0" indent="0" algn="just">
              <a:buNone/>
            </a:pP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Cómpre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 en conta que: </a:t>
            </a:r>
          </a:p>
          <a:p>
            <a:pPr marL="0" indent="0" algn="just">
              <a:buNone/>
            </a:pP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un fonema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lle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poden corresponder varias grafías: </a:t>
            </a:r>
          </a:p>
          <a:p>
            <a:pPr lvl="1" algn="just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 e vaso /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b/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unha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grafía poden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corresponderlle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diferentes fonemas: </a:t>
            </a:r>
          </a:p>
          <a:p>
            <a:pPr lvl="1" algn="just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casa /k/ cesta /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θ/ 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unha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grafía non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lle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corresponde ningún fonema: </a:t>
            </a:r>
          </a:p>
          <a:p>
            <a:pPr lvl="1" algn="just"/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hoxe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Ø</a:t>
            </a:r>
            <a:endParaRPr lang="gl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429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>
            <a:extLst>
              <a:ext uri="{FF2B5EF4-FFF2-40B4-BE49-F238E27FC236}">
                <a16:creationId xmlns:a16="http://schemas.microsoft.com/office/drawing/2014/main" id="{2E2EA99A-59CA-5168-1CCF-EB445099E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436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gl-ES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Fonemas vocálicos</a:t>
            </a:r>
            <a:endParaRPr lang="gl-ES" altLang="gl-ES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9102BDC-4AF5-1B36-31DB-77B243A27A1D}"/>
              </a:ext>
            </a:extLst>
          </p:cNvPr>
          <p:cNvSpPr txBox="1"/>
          <p:nvPr/>
        </p:nvSpPr>
        <p:spPr>
          <a:xfrm>
            <a:off x="1763688" y="1191152"/>
            <a:ext cx="6336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Constitúen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núcleo silábico e poden formar sílaba por si </a:t>
            </a: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sós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gl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5AD17C-4584-B8D5-2CB3-DF5DC64A4848}"/>
              </a:ext>
            </a:extLst>
          </p:cNvPr>
          <p:cNvSpPr txBox="1"/>
          <p:nvPr/>
        </p:nvSpPr>
        <p:spPr>
          <a:xfrm>
            <a:off x="763329" y="1606818"/>
            <a:ext cx="777686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Todas as vogais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sonoras, polo que só se se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poden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diferenciar entre si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polo </a:t>
            </a:r>
            <a:r>
              <a:rPr lang="pt-B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punto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o modo de </a:t>
            </a:r>
            <a:r>
              <a:rPr lang="pt-B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articulación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Sons os únicos fonemas que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poden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actuar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como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núcleo de sílaba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poden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tónicos ou átonos. </a:t>
            </a:r>
            <a:endParaRPr lang="gl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9" descr="Gráfico&#10;&#10;Descripción generada automáticamente">
            <a:extLst>
              <a:ext uri="{FF2B5EF4-FFF2-40B4-BE49-F238E27FC236}">
                <a16:creationId xmlns:a16="http://schemas.microsoft.com/office/drawing/2014/main" id="{E8B40F4E-FE52-9472-499F-379D39C45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84368"/>
            <a:ext cx="8229600" cy="32178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Tabla&#10;&#10;Descripción generada automáticamente">
            <a:extLst>
              <a:ext uri="{FF2B5EF4-FFF2-40B4-BE49-F238E27FC236}">
                <a16:creationId xmlns:a16="http://schemas.microsoft.com/office/drawing/2014/main" id="{8C2D55A1-4DA6-DBAF-2663-91351002C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" y="3769841"/>
            <a:ext cx="8769350" cy="2420617"/>
          </a:xfr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3ED55C8-CD37-F1A0-33E6-4527A9D1F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646622"/>
            <a:ext cx="87693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668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>
            <a:extLst>
              <a:ext uri="{FF2B5EF4-FFF2-40B4-BE49-F238E27FC236}">
                <a16:creationId xmlns:a16="http://schemas.microsoft.com/office/drawing/2014/main" id="{D9DD94BD-67D7-5C10-6200-78AC47A91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81" y="332656"/>
            <a:ext cx="8229600" cy="1143000"/>
          </a:xfrm>
        </p:spPr>
        <p:txBody>
          <a:bodyPr/>
          <a:lstStyle/>
          <a:p>
            <a:r>
              <a:rPr lang="es-ES" altLang="gl-E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 distinguir </a:t>
            </a:r>
            <a:r>
              <a:rPr lang="es-ES" altLang="gl-E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vogais</a:t>
            </a:r>
            <a:r>
              <a:rPr lang="es-ES" altLang="gl-E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gl-E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semipechadas</a:t>
            </a:r>
            <a:r>
              <a:rPr lang="es-ES" altLang="gl-E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s-ES" altLang="gl-E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semiabertas</a:t>
            </a:r>
            <a:r>
              <a:rPr lang="es-ES" altLang="gl-E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gl-ES" altLang="gl-E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2 Marcador de contenido">
            <a:extLst>
              <a:ext uri="{FF2B5EF4-FFF2-40B4-BE49-F238E27FC236}">
                <a16:creationId xmlns:a16="http://schemas.microsoft.com/office/drawing/2014/main" id="{347EF0D5-E9FA-DC92-5B37-1CF6C9A15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792088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existe unha norma </a:t>
            </a:r>
            <a:r>
              <a:rPr lang="pt-B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infalible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saber que </a:t>
            </a:r>
            <a:r>
              <a:rPr lang="pt-B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palabras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presentan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unha vogal semiaberta ou semifechada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si </a:t>
            </a:r>
            <a:r>
              <a:rPr lang="pt-B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existen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unha serie de regularidades, que </a:t>
            </a:r>
            <a:r>
              <a:rPr lang="pt-B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seguintes: </a:t>
            </a:r>
            <a:endParaRPr lang="es-ES" altLang="gl-E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abla">
            <a:extLst>
              <a:ext uri="{FF2B5EF4-FFF2-40B4-BE49-F238E27FC236}">
                <a16:creationId xmlns:a16="http://schemas.microsoft.com/office/drawing/2014/main" id="{9F8BE4FE-04A4-1053-DA7F-266520EEE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2" y="38032"/>
            <a:ext cx="8914074" cy="663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10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3CF710B-5016-54DB-99BE-D1922ADF5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3" y="736499"/>
            <a:ext cx="8276613" cy="988593"/>
          </a:xfrm>
          <a:prstGeom prst="rect">
            <a:avLst/>
          </a:prstGeom>
        </p:spPr>
      </p:pic>
      <p:pic>
        <p:nvPicPr>
          <p:cNvPr id="8" name="Imagen 7" descr="Tabla&#10;&#10;Descripción generada automáticamente">
            <a:extLst>
              <a:ext uri="{FF2B5EF4-FFF2-40B4-BE49-F238E27FC236}">
                <a16:creationId xmlns:a16="http://schemas.microsoft.com/office/drawing/2014/main" id="{6868B361-1DC4-6BA7-693D-D3271A990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74" y="1556792"/>
            <a:ext cx="8249742" cy="166348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A7DA328-5651-2740-4EEE-89D27495E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96" y="458435"/>
            <a:ext cx="8306120" cy="3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92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695</Words>
  <Application>Microsoft Office PowerPoint</Application>
  <PresentationFormat>Presentación en pantalla (4:3)</PresentationFormat>
  <Paragraphs>89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Algerian</vt:lpstr>
      <vt:lpstr>Arial</vt:lpstr>
      <vt:lpstr>Calibri</vt:lpstr>
      <vt:lpstr>Courier New</vt:lpstr>
      <vt:lpstr>Times New Roman</vt:lpstr>
      <vt:lpstr>Tema de Office</vt:lpstr>
      <vt:lpstr>FONÉTICA</vt:lpstr>
      <vt:lpstr>Presentación de PowerPoint</vt:lpstr>
      <vt:lpstr>Presentación de PowerPoint</vt:lpstr>
      <vt:lpstr>Presentación de PowerPoint</vt:lpstr>
      <vt:lpstr>Fonemas vocálicos</vt:lpstr>
      <vt:lpstr>Presentación de PowerPoint</vt:lpstr>
      <vt:lpstr>Como distinguir vogais semipechadas e semiabertas?</vt:lpstr>
      <vt:lpstr>Presentación de PowerPoint</vt:lpstr>
      <vt:lpstr>Presentación de PowerPoint</vt:lpstr>
      <vt:lpstr>Presentación de PowerPoint</vt:lpstr>
      <vt:lpstr>1. Punto de articulación (lugar no que se xuntan os órganos articuladores)</vt:lpstr>
      <vt:lpstr>2. Modo de articulación (xeito en que sae o aire segundo a posición dos órganos articuladores)</vt:lpstr>
      <vt:lpstr>Presentación de PowerPoint</vt:lpstr>
      <vt:lpstr>3. Sonoridade: vibración das cordas vocais</vt:lpstr>
      <vt:lpstr>Presentación de PowerPoint</vt:lpstr>
      <vt:lpstr>Presentación de PowerPoint</vt:lpstr>
      <vt:lpstr>Actividades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Vera Álvarez Suárez</cp:lastModifiedBy>
  <cp:revision>20</cp:revision>
  <dcterms:created xsi:type="dcterms:W3CDTF">2020-10-28T19:39:53Z</dcterms:created>
  <dcterms:modified xsi:type="dcterms:W3CDTF">2023-10-07T11:11:45Z</dcterms:modified>
</cp:coreProperties>
</file>