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3" r:id="rId48"/>
    <p:sldId id="302" r:id="rId49"/>
    <p:sldId id="327" r:id="rId50"/>
    <p:sldId id="328" r:id="rId51"/>
    <p:sldId id="329" r:id="rId52"/>
    <p:sldId id="330" r:id="rId53"/>
    <p:sldId id="304" r:id="rId54"/>
    <p:sldId id="305" r:id="rId55"/>
    <p:sldId id="322" r:id="rId56"/>
    <p:sldId id="320" r:id="rId57"/>
    <p:sldId id="321" r:id="rId58"/>
    <p:sldId id="306" r:id="rId59"/>
    <p:sldId id="307" r:id="rId60"/>
    <p:sldId id="323" r:id="rId61"/>
    <p:sldId id="308" r:id="rId62"/>
    <p:sldId id="309" r:id="rId63"/>
    <p:sldId id="324" r:id="rId64"/>
    <p:sldId id="313" r:id="rId65"/>
    <p:sldId id="314" r:id="rId66"/>
    <p:sldId id="315" r:id="rId67"/>
    <p:sldId id="316" r:id="rId68"/>
    <p:sldId id="317" r:id="rId69"/>
    <p:sldId id="318" r:id="rId70"/>
    <p:sldId id="319" r:id="rId71"/>
    <p:sldId id="325" r:id="rId72"/>
    <p:sldId id="335" r:id="rId73"/>
    <p:sldId id="331" r:id="rId74"/>
    <p:sldId id="337" r:id="rId75"/>
    <p:sldId id="332" r:id="rId76"/>
    <p:sldId id="351" r:id="rId77"/>
    <p:sldId id="333" r:id="rId78"/>
    <p:sldId id="352" r:id="rId79"/>
    <p:sldId id="354" r:id="rId80"/>
    <p:sldId id="353" r:id="rId81"/>
    <p:sldId id="339" r:id="rId82"/>
    <p:sldId id="338" r:id="rId83"/>
    <p:sldId id="340" r:id="rId84"/>
    <p:sldId id="341" r:id="rId85"/>
    <p:sldId id="342" r:id="rId86"/>
    <p:sldId id="343" r:id="rId87"/>
    <p:sldId id="344" r:id="rId88"/>
    <p:sldId id="355" r:id="rId89"/>
    <p:sldId id="347" r:id="rId90"/>
    <p:sldId id="348" r:id="rId91"/>
    <p:sldId id="349" r:id="rId92"/>
    <p:sldId id="350" r:id="rId93"/>
    <p:sldId id="357" r:id="rId94"/>
    <p:sldId id="358" r:id="rId95"/>
    <p:sldId id="359" r:id="rId96"/>
    <p:sldId id="360" r:id="rId97"/>
    <p:sldId id="361" r:id="rId98"/>
    <p:sldId id="363" r:id="rId99"/>
    <p:sldId id="364" r:id="rId100"/>
    <p:sldId id="362" r:id="rId101"/>
    <p:sldId id="371" r:id="rId102"/>
    <p:sldId id="365" r:id="rId103"/>
    <p:sldId id="366" r:id="rId104"/>
    <p:sldId id="367" r:id="rId105"/>
    <p:sldId id="368" r:id="rId106"/>
    <p:sldId id="370" r:id="rId107"/>
    <p:sldId id="369" r:id="rId108"/>
    <p:sldId id="372" r:id="rId109"/>
    <p:sldId id="373" r:id="rId110"/>
    <p:sldId id="374" r:id="rId111"/>
    <p:sldId id="375" r:id="rId112"/>
    <p:sldId id="376" r:id="rId113"/>
    <p:sldId id="377" r:id="rId114"/>
    <p:sldId id="378" r:id="rId115"/>
    <p:sldId id="379" r:id="rId116"/>
    <p:sldId id="380" r:id="rId117"/>
    <p:sldId id="381" r:id="rId118"/>
    <p:sldId id="382" r:id="rId119"/>
    <p:sldId id="383" r:id="rId120"/>
    <p:sldId id="384" r:id="rId121"/>
    <p:sldId id="385" r:id="rId122"/>
    <p:sldId id="386" r:id="rId123"/>
    <p:sldId id="387" r:id="rId124"/>
    <p:sldId id="388" r:id="rId125"/>
    <p:sldId id="389" r:id="rId126"/>
    <p:sldId id="390" r:id="rId127"/>
  </p:sldIdLst>
  <p:sldSz cx="12188825" cy="6858000"/>
  <p:notesSz cx="7559675" cy="106918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65" autoAdjust="0"/>
  </p:normalViewPr>
  <p:slideViewPr>
    <p:cSldViewPr snapToGrid="0">
      <p:cViewPr varScale="1">
        <p:scale>
          <a:sx n="103" d="100"/>
          <a:sy n="103" d="100"/>
        </p:scale>
        <p:origin x="87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gradFill rotWithShape="0">
          <a:gsLst>
            <a:gs pos="0">
              <a:srgbClr val="FFFFFF"/>
            </a:gs>
            <a:gs pos="100000">
              <a:srgbClr val="B9B9B9"/>
            </a:gs>
          </a:gsLst>
          <a:lin ang="5400000"/>
        </a:gradFill>
        <a:effectLst/>
      </p:bgPr>
    </p:bg>
    <p:spTree>
      <p:nvGrpSpPr>
        <p:cNvPr id="1" name=""/>
        <p:cNvGrpSpPr/>
        <p:nvPr/>
      </p:nvGrpSpPr>
      <p:grpSpPr>
        <a:xfrm>
          <a:off x="0" y="0"/>
          <a:ext cx="0" cy="0"/>
          <a:chOff x="0" y="0"/>
          <a:chExt cx="0" cy="0"/>
        </a:xfrm>
      </p:grpSpPr>
      <p:pic>
        <p:nvPicPr>
          <p:cNvPr id="6" name="Picture 2" descr="\\DROBO-FS\QuickDrops\JB\PPTX NG\Droplets\LightingOverlay.png"/>
          <p:cNvPicPr/>
          <p:nvPr/>
        </p:nvPicPr>
        <p:blipFill>
          <a:blip r:embed="rId2"/>
          <a:stretch/>
        </p:blipFill>
        <p:spPr>
          <a:xfrm>
            <a:off x="0" y="0"/>
            <a:ext cx="12188520" cy="6857640"/>
          </a:xfrm>
          <a:prstGeom prst="rect">
            <a:avLst/>
          </a:prstGeom>
          <a:noFill/>
          <a:ln w="0">
            <a:noFill/>
          </a:ln>
        </p:spPr>
      </p:pic>
      <p:pic>
        <p:nvPicPr>
          <p:cNvPr id="7" name="Picture 6" descr="Droplets-HD-Title-R1d.png"/>
          <p:cNvPicPr/>
          <p:nvPr/>
        </p:nvPicPr>
        <p:blipFill>
          <a:blip r:embed="rId3"/>
          <a:stretch/>
        </p:blipFill>
        <p:spPr>
          <a:xfrm>
            <a:off x="0" y="0"/>
            <a:ext cx="12188520" cy="6857640"/>
          </a:xfrm>
          <a:prstGeom prst="rect">
            <a:avLst/>
          </a:prstGeom>
          <a:noFill/>
          <a:ln w="0">
            <a:noFill/>
          </a:ln>
        </p:spPr>
      </p:pic>
      <p:sp>
        <p:nvSpPr>
          <p:cNvPr id="2" name="PlaceHolder 1"/>
          <p:cNvSpPr>
            <a:spLocks noGrp="1"/>
          </p:cNvSpPr>
          <p:nvPr>
            <p:ph type="title"/>
          </p:nvPr>
        </p:nvSpPr>
        <p:spPr>
          <a:xfrm>
            <a:off x="1750680" y="1300680"/>
            <a:ext cx="8687520" cy="2508840"/>
          </a:xfrm>
          <a:prstGeom prst="rect">
            <a:avLst/>
          </a:prstGeom>
          <a:noFill/>
          <a:ln w="0">
            <a:noFill/>
          </a:ln>
        </p:spPr>
        <p:txBody>
          <a:bodyPr lIns="91440" tIns="45720" rIns="91440" bIns="45720" anchor="b">
            <a:normAutofit/>
          </a:bodyPr>
          <a:lstStyle/>
          <a:p>
            <a:pPr indent="0" algn="ctr" defTabSz="914040">
              <a:lnSpc>
                <a:spcPct val="90000"/>
              </a:lnSpc>
              <a:buNone/>
            </a:pPr>
            <a:r>
              <a:rPr lang="es-ES" sz="4800" b="0" u="none" strike="noStrike" cap="all">
                <a:solidFill>
                  <a:schemeClr val="dk1"/>
                </a:solidFill>
                <a:effectLst/>
                <a:uFillTx/>
                <a:latin typeface="Tw Cen MT"/>
              </a:rPr>
              <a:t>Haga clic para modificar el estilo de título del patrón</a:t>
            </a:r>
            <a:endParaRPr lang="en-US" sz="4800" b="0" u="none" strike="noStrike">
              <a:solidFill>
                <a:schemeClr val="dk1"/>
              </a:solidFill>
              <a:effectLst/>
              <a:uFillTx/>
              <a:latin typeface="Tw Cen MT"/>
            </a:endParaRPr>
          </a:p>
        </p:txBody>
      </p:sp>
      <p:sp>
        <p:nvSpPr>
          <p:cNvPr id="3" name="PlaceHolder 2"/>
          <p:cNvSpPr>
            <a:spLocks noGrp="1"/>
          </p:cNvSpPr>
          <p:nvPr>
            <p:ph type="dt" idx="1"/>
          </p:nvPr>
        </p:nvSpPr>
        <p:spPr>
          <a:xfrm>
            <a:off x="7676640" y="5883120"/>
            <a:ext cx="274212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r>
              <a:rPr lang="en-US" sz="1000" b="0" u="none" strike="noStrike">
                <a:solidFill>
                  <a:schemeClr val="dk1"/>
                </a:solidFill>
                <a:effectLst/>
                <a:uFillTx/>
                <a:latin typeface="Tw Cen MT"/>
              </a:rPr>
              <a:t>&lt;fecha/hora&gt;</a:t>
            </a:r>
            <a:endParaRPr lang="es-ES" sz="1000" b="0" u="none" strike="noStrike">
              <a:solidFill>
                <a:srgbClr val="000000"/>
              </a:solidFill>
              <a:effectLst/>
              <a:uFillTx/>
              <a:latin typeface="Times New Roman"/>
            </a:endParaRPr>
          </a:p>
        </p:txBody>
      </p:sp>
      <p:sp>
        <p:nvSpPr>
          <p:cNvPr id="4" name="PlaceHolder 3"/>
          <p:cNvSpPr>
            <a:spLocks noGrp="1"/>
          </p:cNvSpPr>
          <p:nvPr>
            <p:ph type="ftr" idx="2"/>
          </p:nvPr>
        </p:nvSpPr>
        <p:spPr>
          <a:xfrm>
            <a:off x="913680" y="5883120"/>
            <a:ext cx="6670800" cy="364680"/>
          </a:xfrm>
          <a:prstGeom prst="rect">
            <a:avLst/>
          </a:prstGeom>
          <a:noFill/>
          <a:ln w="0">
            <a:noFill/>
          </a:ln>
        </p:spPr>
        <p:txBody>
          <a:bodyPr lIns="91440" tIns="45720" rIns="91440" bIns="45720" anchor="ctr">
            <a:noAutofit/>
          </a:bodyPr>
          <a:lstStyle>
            <a:lvl1pPr indent="0" algn="ctr">
              <a:buNone/>
              <a:defRPr lang="es-ES" sz="1400" b="0" u="none" strike="noStrike">
                <a:solidFill>
                  <a:srgbClr val="000000"/>
                </a:solidFill>
                <a:effectLst/>
                <a:uFillTx/>
                <a:latin typeface="Times New Roman"/>
              </a:defRPr>
            </a:lvl1pPr>
          </a:lstStyle>
          <a:p>
            <a:pPr indent="0" algn="ctr">
              <a:buNone/>
            </a:pPr>
            <a:r>
              <a:rPr lang="es-ES" sz="1400" b="0" u="none" strike="noStrike">
                <a:solidFill>
                  <a:srgbClr val="000000"/>
                </a:solidFill>
                <a:effectLst/>
                <a:uFillTx/>
                <a:latin typeface="Times New Roman"/>
              </a:rPr>
              <a:t>&lt;pie de página&gt;</a:t>
            </a:r>
          </a:p>
        </p:txBody>
      </p:sp>
      <p:sp>
        <p:nvSpPr>
          <p:cNvPr id="5" name="PlaceHolder 4"/>
          <p:cNvSpPr>
            <a:spLocks noGrp="1"/>
          </p:cNvSpPr>
          <p:nvPr>
            <p:ph type="sldNum" idx="3"/>
          </p:nvPr>
        </p:nvSpPr>
        <p:spPr>
          <a:xfrm>
            <a:off x="10511280" y="5883120"/>
            <a:ext cx="76356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fld id="{D0B6E7C1-355A-40C3-ADBC-CD4DE8C4106E}" type="slidenum">
              <a:rPr lang="en-US" sz="1000" b="0" u="none" strike="noStrike">
                <a:solidFill>
                  <a:schemeClr val="dk1"/>
                </a:solidFill>
                <a:effectLst/>
                <a:uFillTx/>
                <a:latin typeface="Tw Cen MT"/>
              </a:rPr>
              <a:t>‹Nº›</a:t>
            </a:fld>
            <a:endParaRPr lang="es-ES" sz="1000" b="0" u="none" strike="noStrike">
              <a:solidFill>
                <a:srgbClr val="000000"/>
              </a:solidFill>
              <a:effectLst/>
              <a:uFillTx/>
              <a:latin typeface="Times New Roma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ítulo y objetos">
    <p:bg>
      <p:bgPr>
        <a:gradFill rotWithShape="0">
          <a:gsLst>
            <a:gs pos="0">
              <a:srgbClr val="FFFFFF"/>
            </a:gs>
            <a:gs pos="100000">
              <a:srgbClr val="B9B9B9"/>
            </a:gs>
          </a:gsLst>
          <a:lin ang="5400000"/>
        </a:gradFill>
        <a:effectLst/>
      </p:bgPr>
    </p:bg>
    <p:spTree>
      <p:nvGrpSpPr>
        <p:cNvPr id="1" name=""/>
        <p:cNvGrpSpPr/>
        <p:nvPr/>
      </p:nvGrpSpPr>
      <p:grpSpPr>
        <a:xfrm>
          <a:off x="0" y="0"/>
          <a:ext cx="0" cy="0"/>
          <a:chOff x="0" y="0"/>
          <a:chExt cx="0" cy="0"/>
        </a:xfrm>
      </p:grpSpPr>
      <p:pic>
        <p:nvPicPr>
          <p:cNvPr id="79" name="Picture 2" descr="\\DROBO-FS\QuickDrops\JB\PPTX NG\Droplets\LightingOverlay.png"/>
          <p:cNvPicPr/>
          <p:nvPr/>
        </p:nvPicPr>
        <p:blipFill>
          <a:blip r:embed="rId2"/>
          <a:stretch/>
        </p:blipFill>
        <p:spPr>
          <a:xfrm>
            <a:off x="0" y="0"/>
            <a:ext cx="12188520" cy="6857640"/>
          </a:xfrm>
          <a:prstGeom prst="rect">
            <a:avLst/>
          </a:prstGeom>
          <a:noFill/>
          <a:ln w="0">
            <a:noFill/>
          </a:ln>
        </p:spPr>
      </p:pic>
      <p:pic>
        <p:nvPicPr>
          <p:cNvPr id="80" name="Picture 2" descr="Droplets-HD-Content-R1d.png"/>
          <p:cNvPicPr/>
          <p:nvPr/>
        </p:nvPicPr>
        <p:blipFill>
          <a:blip r:embed="rId3"/>
          <a:stretch/>
        </p:blipFill>
        <p:spPr>
          <a:xfrm>
            <a:off x="0" y="0"/>
            <a:ext cx="12188520" cy="6857640"/>
          </a:xfrm>
          <a:prstGeom prst="rect">
            <a:avLst/>
          </a:prstGeom>
          <a:noFill/>
          <a:ln w="0">
            <a:noFill/>
          </a:ln>
        </p:spPr>
      </p:pic>
      <p:sp>
        <p:nvSpPr>
          <p:cNvPr id="81" name="PlaceHolder 1"/>
          <p:cNvSpPr>
            <a:spLocks noGrp="1"/>
          </p:cNvSpPr>
          <p:nvPr>
            <p:ph type="title"/>
          </p:nvPr>
        </p:nvSpPr>
        <p:spPr>
          <a:xfrm>
            <a:off x="913680" y="618480"/>
            <a:ext cx="10361520" cy="1595880"/>
          </a:xfrm>
          <a:prstGeom prst="rect">
            <a:avLst/>
          </a:prstGeom>
          <a:noFill/>
          <a:ln w="0">
            <a:noFill/>
          </a:ln>
        </p:spPr>
        <p:txBody>
          <a:bodyPr lIns="91440" tIns="45720" rIns="91440" bIns="45720" anchor="ctr">
            <a:noAutofit/>
          </a:bodyPr>
          <a:lstStyle/>
          <a:p>
            <a:pPr indent="0" algn="ctr" defTabSz="914040">
              <a:lnSpc>
                <a:spcPct val="90000"/>
              </a:lnSpc>
              <a:buNone/>
            </a:pPr>
            <a:r>
              <a:rPr lang="es-ES" sz="3600" b="0" u="none" strike="noStrike" cap="all">
                <a:solidFill>
                  <a:schemeClr val="dk1"/>
                </a:solidFill>
                <a:effectLst/>
                <a:uFillTx/>
                <a:latin typeface="Tw Cen MT"/>
              </a:rPr>
              <a:t>Haga clic para modificar el estilo de título del patrón</a:t>
            </a:r>
            <a:endParaRPr lang="en-US" sz="3600" b="0" u="none" strike="noStrike">
              <a:solidFill>
                <a:schemeClr val="dk1"/>
              </a:solidFill>
              <a:effectLst/>
              <a:uFillTx/>
              <a:latin typeface="Tw Cen MT"/>
            </a:endParaRPr>
          </a:p>
        </p:txBody>
      </p:sp>
      <p:sp>
        <p:nvSpPr>
          <p:cNvPr id="82" name="PlaceHolder 2"/>
          <p:cNvSpPr>
            <a:spLocks noGrp="1"/>
          </p:cNvSpPr>
          <p:nvPr>
            <p:ph type="body"/>
          </p:nvPr>
        </p:nvSpPr>
        <p:spPr>
          <a:xfrm>
            <a:off x="913680" y="2367000"/>
            <a:ext cx="10360800" cy="3423600"/>
          </a:xfrm>
          <a:prstGeom prst="rect">
            <a:avLst/>
          </a:prstGeom>
          <a:noFill/>
          <a:ln w="0">
            <a:noFill/>
          </a:ln>
        </p:spPr>
        <p:txBody>
          <a:bodyPr lIns="91440" tIns="45720" rIns="91440" bIns="45720" anchor="t">
            <a:noAutofit/>
          </a:bodyPr>
          <a:lstStyle/>
          <a:p>
            <a:pPr marL="228600" indent="-228600" defTabSz="914040">
              <a:lnSpc>
                <a:spcPct val="120000"/>
              </a:lnSpc>
              <a:spcBef>
                <a:spcPts val="1001"/>
              </a:spcBef>
              <a:buClr>
                <a:srgbClr val="000000"/>
              </a:buClr>
              <a:buFont typeface="Arial"/>
              <a:buChar char="•"/>
            </a:pPr>
            <a:r>
              <a:rPr lang="es-ES" sz="2000" b="0" u="none" strike="noStrike" cap="all">
                <a:solidFill>
                  <a:schemeClr val="dk1"/>
                </a:solidFill>
                <a:effectLst/>
                <a:uFillTx/>
                <a:latin typeface="Tw Cen MT"/>
              </a:rPr>
              <a:t>Haga clic para modificar los estilos de texto del patrón</a:t>
            </a:r>
            <a:endParaRPr lang="en-US" sz="2000" b="0" u="none" strike="noStrike" cap="all">
              <a:solidFill>
                <a:schemeClr val="dk1"/>
              </a:solidFill>
              <a:effectLst/>
              <a:uFillTx/>
              <a:latin typeface="Tw Cen MT"/>
            </a:endParaRPr>
          </a:p>
          <a:p>
            <a:pPr marL="685440" lvl="1" indent="-228600" defTabSz="914040">
              <a:lnSpc>
                <a:spcPct val="120000"/>
              </a:lnSpc>
              <a:spcBef>
                <a:spcPts val="499"/>
              </a:spcBef>
              <a:buClr>
                <a:srgbClr val="000000"/>
              </a:buClr>
              <a:buFont typeface="Arial"/>
              <a:buChar char="•"/>
            </a:pPr>
            <a:r>
              <a:rPr lang="es-ES" sz="1800" b="0" u="none" strike="noStrike" cap="all">
                <a:solidFill>
                  <a:schemeClr val="dk1"/>
                </a:solidFill>
                <a:effectLst/>
                <a:uFillTx/>
                <a:latin typeface="Tw Cen MT"/>
              </a:rPr>
              <a:t>Segundo nivel</a:t>
            </a:r>
            <a:endParaRPr lang="en-US" sz="1800" b="0" u="none" strike="noStrike" cap="all">
              <a:solidFill>
                <a:schemeClr val="dk1"/>
              </a:solidFill>
              <a:effectLst/>
              <a:uFillTx/>
              <a:latin typeface="Tw Cen MT"/>
            </a:endParaRPr>
          </a:p>
          <a:p>
            <a:pPr marL="1142640" lvl="2" indent="-228600" defTabSz="914040">
              <a:lnSpc>
                <a:spcPct val="120000"/>
              </a:lnSpc>
              <a:spcBef>
                <a:spcPts val="499"/>
              </a:spcBef>
              <a:buClr>
                <a:srgbClr val="000000"/>
              </a:buClr>
              <a:buFont typeface="Arial"/>
              <a:buChar char="•"/>
            </a:pPr>
            <a:r>
              <a:rPr lang="es-ES" sz="1600" b="0" u="none" strike="noStrike" cap="all">
                <a:solidFill>
                  <a:schemeClr val="dk1"/>
                </a:solidFill>
                <a:effectLst/>
                <a:uFillTx/>
                <a:latin typeface="Tw Cen MT"/>
              </a:rPr>
              <a:t>Tercer nivel</a:t>
            </a:r>
            <a:endParaRPr lang="en-US" sz="1600" b="0" u="none" strike="noStrike" cap="all">
              <a:solidFill>
                <a:schemeClr val="dk1"/>
              </a:solidFill>
              <a:effectLst/>
              <a:uFillTx/>
              <a:latin typeface="Tw Cen MT"/>
            </a:endParaRPr>
          </a:p>
          <a:p>
            <a:pPr marL="1599840" lvl="3" indent="-228600" defTabSz="914040">
              <a:lnSpc>
                <a:spcPct val="120000"/>
              </a:lnSpc>
              <a:spcBef>
                <a:spcPts val="499"/>
              </a:spcBef>
              <a:buClr>
                <a:srgbClr val="000000"/>
              </a:buClr>
              <a:buFont typeface="Arial"/>
              <a:buChar char="•"/>
            </a:pPr>
            <a:r>
              <a:rPr lang="es-ES" sz="1400" b="0" u="none" strike="noStrike" cap="all">
                <a:solidFill>
                  <a:schemeClr val="dk1"/>
                </a:solidFill>
                <a:effectLst/>
                <a:uFillTx/>
                <a:latin typeface="Tw Cen MT"/>
              </a:rPr>
              <a:t>Cuarto nivel</a:t>
            </a:r>
            <a:endParaRPr lang="en-US" sz="1400" b="0" u="none" strike="noStrike" cap="all">
              <a:solidFill>
                <a:schemeClr val="dk1"/>
              </a:solidFill>
              <a:effectLst/>
              <a:uFillTx/>
              <a:latin typeface="Tw Cen MT"/>
            </a:endParaRPr>
          </a:p>
          <a:p>
            <a:pPr marL="2056680" lvl="4" indent="-228600" defTabSz="914040">
              <a:lnSpc>
                <a:spcPct val="120000"/>
              </a:lnSpc>
              <a:spcBef>
                <a:spcPts val="499"/>
              </a:spcBef>
              <a:buClr>
                <a:srgbClr val="000000"/>
              </a:buClr>
              <a:buFont typeface="Arial"/>
              <a:buChar char="•"/>
            </a:pPr>
            <a:r>
              <a:rPr lang="es-ES" sz="1400" b="0" u="none" strike="noStrike" cap="all">
                <a:solidFill>
                  <a:schemeClr val="dk1"/>
                </a:solidFill>
                <a:effectLst/>
                <a:uFillTx/>
                <a:latin typeface="Tw Cen MT"/>
              </a:rPr>
              <a:t>Quinto nivel</a:t>
            </a:r>
            <a:endParaRPr lang="en-US" sz="1400" b="0" u="none" strike="noStrike" cap="all">
              <a:solidFill>
                <a:schemeClr val="dk1"/>
              </a:solidFill>
              <a:effectLst/>
              <a:uFillTx/>
              <a:latin typeface="Tw Cen MT"/>
            </a:endParaRPr>
          </a:p>
        </p:txBody>
      </p:sp>
      <p:sp>
        <p:nvSpPr>
          <p:cNvPr id="83" name="PlaceHolder 3"/>
          <p:cNvSpPr>
            <a:spLocks noGrp="1"/>
          </p:cNvSpPr>
          <p:nvPr>
            <p:ph type="dt" idx="28"/>
          </p:nvPr>
        </p:nvSpPr>
        <p:spPr>
          <a:xfrm>
            <a:off x="7676640" y="5883120"/>
            <a:ext cx="274212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r>
              <a:rPr lang="en-US" sz="1000" b="0" u="none" strike="noStrike">
                <a:solidFill>
                  <a:schemeClr val="dk1"/>
                </a:solidFill>
                <a:effectLst/>
                <a:uFillTx/>
                <a:latin typeface="Tw Cen MT"/>
              </a:rPr>
              <a:t>&lt;fecha/hora&gt;</a:t>
            </a:r>
            <a:endParaRPr lang="es-ES" sz="1000" b="0" u="none" strike="noStrike">
              <a:solidFill>
                <a:srgbClr val="000000"/>
              </a:solidFill>
              <a:effectLst/>
              <a:uFillTx/>
              <a:latin typeface="Times New Roman"/>
            </a:endParaRPr>
          </a:p>
        </p:txBody>
      </p:sp>
      <p:sp>
        <p:nvSpPr>
          <p:cNvPr id="84" name="PlaceHolder 4"/>
          <p:cNvSpPr>
            <a:spLocks noGrp="1"/>
          </p:cNvSpPr>
          <p:nvPr>
            <p:ph type="ftr" idx="29"/>
          </p:nvPr>
        </p:nvSpPr>
        <p:spPr>
          <a:xfrm>
            <a:off x="913680" y="5883120"/>
            <a:ext cx="6670800" cy="364680"/>
          </a:xfrm>
          <a:prstGeom prst="rect">
            <a:avLst/>
          </a:prstGeom>
          <a:noFill/>
          <a:ln w="0">
            <a:noFill/>
          </a:ln>
        </p:spPr>
        <p:txBody>
          <a:bodyPr lIns="91440" tIns="45720" rIns="91440" bIns="45720" anchor="ctr">
            <a:noAutofit/>
          </a:bodyPr>
          <a:lstStyle>
            <a:lvl1pPr indent="0" algn="ctr">
              <a:buNone/>
              <a:defRPr lang="es-ES" sz="1400" b="0" u="none" strike="noStrike">
                <a:solidFill>
                  <a:srgbClr val="000000"/>
                </a:solidFill>
                <a:effectLst/>
                <a:uFillTx/>
                <a:latin typeface="Times New Roman"/>
              </a:defRPr>
            </a:lvl1pPr>
          </a:lstStyle>
          <a:p>
            <a:pPr indent="0" algn="ctr">
              <a:buNone/>
            </a:pPr>
            <a:r>
              <a:rPr lang="es-ES" sz="1400" b="0" u="none" strike="noStrike">
                <a:solidFill>
                  <a:srgbClr val="000000"/>
                </a:solidFill>
                <a:effectLst/>
                <a:uFillTx/>
                <a:latin typeface="Times New Roman"/>
              </a:rPr>
              <a:t>&lt;pie de página&gt;</a:t>
            </a:r>
          </a:p>
        </p:txBody>
      </p:sp>
      <p:sp>
        <p:nvSpPr>
          <p:cNvPr id="85" name="PlaceHolder 5"/>
          <p:cNvSpPr>
            <a:spLocks noGrp="1"/>
          </p:cNvSpPr>
          <p:nvPr>
            <p:ph type="sldNum" idx="30"/>
          </p:nvPr>
        </p:nvSpPr>
        <p:spPr>
          <a:xfrm>
            <a:off x="10511280" y="5883120"/>
            <a:ext cx="76356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fld id="{865597A3-638E-44BB-B81E-B95BEB6D73B4}" type="slidenum">
              <a:rPr lang="en-US" sz="1000" b="0" u="none" strike="noStrike">
                <a:solidFill>
                  <a:schemeClr val="dk1"/>
                </a:solidFill>
                <a:effectLst/>
                <a:uFillTx/>
                <a:latin typeface="Tw Cen MT"/>
              </a:rPr>
              <a:t>‹Nº›</a:t>
            </a:fld>
            <a:endParaRPr lang="es-ES" sz="1000" b="0" u="none" strike="noStrike">
              <a:solidFill>
                <a:srgbClr val="000000"/>
              </a:solidFill>
              <a:effectLst/>
              <a:uFillTx/>
              <a:latin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cabezado de sección">
    <p:bg>
      <p:bgPr>
        <a:gradFill rotWithShape="0">
          <a:gsLst>
            <a:gs pos="0">
              <a:srgbClr val="FFFFFF"/>
            </a:gs>
            <a:gs pos="100000">
              <a:srgbClr val="B9B9B9"/>
            </a:gs>
          </a:gsLst>
          <a:lin ang="5400000"/>
        </a:gradFill>
        <a:effectLst/>
      </p:bgPr>
    </p:bg>
    <p:spTree>
      <p:nvGrpSpPr>
        <p:cNvPr id="1" name=""/>
        <p:cNvGrpSpPr/>
        <p:nvPr/>
      </p:nvGrpSpPr>
      <p:grpSpPr>
        <a:xfrm>
          <a:off x="0" y="0"/>
          <a:ext cx="0" cy="0"/>
          <a:chOff x="0" y="0"/>
          <a:chExt cx="0" cy="0"/>
        </a:xfrm>
      </p:grpSpPr>
      <p:pic>
        <p:nvPicPr>
          <p:cNvPr id="86" name="Picture 2" descr="\\DROBO-FS\QuickDrops\JB\PPTX NG\Droplets\LightingOverlay.png"/>
          <p:cNvPicPr/>
          <p:nvPr/>
        </p:nvPicPr>
        <p:blipFill>
          <a:blip r:embed="rId2"/>
          <a:stretch/>
        </p:blipFill>
        <p:spPr>
          <a:xfrm>
            <a:off x="0" y="0"/>
            <a:ext cx="12188520" cy="6857640"/>
          </a:xfrm>
          <a:prstGeom prst="rect">
            <a:avLst/>
          </a:prstGeom>
          <a:noFill/>
          <a:ln w="0">
            <a:noFill/>
          </a:ln>
        </p:spPr>
      </p:pic>
      <p:pic>
        <p:nvPicPr>
          <p:cNvPr id="87" name="Picture 8" descr="Droplets-HD-Content-R1d.png"/>
          <p:cNvPicPr/>
          <p:nvPr/>
        </p:nvPicPr>
        <p:blipFill>
          <a:blip r:embed="rId3"/>
          <a:stretch/>
        </p:blipFill>
        <p:spPr>
          <a:xfrm>
            <a:off x="0" y="0"/>
            <a:ext cx="12188520" cy="6857640"/>
          </a:xfrm>
          <a:prstGeom prst="rect">
            <a:avLst/>
          </a:prstGeom>
          <a:noFill/>
          <a:ln w="0">
            <a:noFill/>
          </a:ln>
        </p:spPr>
      </p:pic>
      <p:sp>
        <p:nvSpPr>
          <p:cNvPr id="88" name="PlaceHolder 1"/>
          <p:cNvSpPr>
            <a:spLocks noGrp="1"/>
          </p:cNvSpPr>
          <p:nvPr>
            <p:ph type="title"/>
          </p:nvPr>
        </p:nvSpPr>
        <p:spPr>
          <a:xfrm>
            <a:off x="913680" y="828720"/>
            <a:ext cx="10348560" cy="2736360"/>
          </a:xfrm>
          <a:prstGeom prst="rect">
            <a:avLst/>
          </a:prstGeom>
          <a:noFill/>
          <a:ln w="0">
            <a:noFill/>
          </a:ln>
        </p:spPr>
        <p:txBody>
          <a:bodyPr lIns="91440" tIns="45720" rIns="91440" bIns="45720" anchor="b">
            <a:normAutofit/>
          </a:bodyPr>
          <a:lstStyle/>
          <a:p>
            <a:pPr indent="0" algn="ctr" defTabSz="914040">
              <a:lnSpc>
                <a:spcPct val="90000"/>
              </a:lnSpc>
              <a:buNone/>
            </a:pPr>
            <a:r>
              <a:rPr lang="es-ES" sz="4000" b="0" u="none" strike="noStrike" cap="all">
                <a:solidFill>
                  <a:schemeClr val="dk1"/>
                </a:solidFill>
                <a:effectLst/>
                <a:uFillTx/>
                <a:latin typeface="Tw Cen MT"/>
              </a:rPr>
              <a:t>Haga clic para modificar el estilo de título del patrón</a:t>
            </a:r>
            <a:endParaRPr lang="en-US" sz="4000" b="0" u="none" strike="noStrike">
              <a:solidFill>
                <a:schemeClr val="dk1"/>
              </a:solidFill>
              <a:effectLst/>
              <a:uFillTx/>
              <a:latin typeface="Tw Cen MT"/>
            </a:endParaRPr>
          </a:p>
        </p:txBody>
      </p:sp>
      <p:sp>
        <p:nvSpPr>
          <p:cNvPr id="89" name="PlaceHolder 2"/>
          <p:cNvSpPr>
            <a:spLocks noGrp="1"/>
          </p:cNvSpPr>
          <p:nvPr>
            <p:ph type="body"/>
          </p:nvPr>
        </p:nvSpPr>
        <p:spPr>
          <a:xfrm>
            <a:off x="913680" y="3657600"/>
            <a:ext cx="10348560" cy="1368000"/>
          </a:xfrm>
          <a:prstGeom prst="rect">
            <a:avLst/>
          </a:prstGeom>
          <a:noFill/>
          <a:ln w="0">
            <a:noFill/>
          </a:ln>
        </p:spPr>
        <p:txBody>
          <a:bodyPr lIns="91440" tIns="45720" rIns="91440" bIns="45720" anchor="t">
            <a:normAutofit/>
          </a:bodyPr>
          <a:lstStyle/>
          <a:p>
            <a:pPr indent="0" algn="ctr" defTabSz="914040">
              <a:lnSpc>
                <a:spcPct val="120000"/>
              </a:lnSpc>
              <a:spcBef>
                <a:spcPts val="1001"/>
              </a:spcBef>
              <a:buNone/>
              <a:tabLst>
                <a:tab pos="0" algn="l"/>
              </a:tabLst>
            </a:pPr>
            <a:r>
              <a:rPr lang="es-ES" sz="2000" b="0" u="none" strike="noStrike" cap="all">
                <a:solidFill>
                  <a:schemeClr val="lt1">
                    <a:lumMod val="50000"/>
                  </a:schemeClr>
                </a:solidFill>
                <a:effectLst/>
                <a:uFillTx/>
                <a:latin typeface="Tw Cen MT"/>
              </a:rPr>
              <a:t>Haga clic para modificar los estilos de texto del patrón</a:t>
            </a:r>
            <a:endParaRPr lang="en-US" sz="2000" b="0" u="none" strike="noStrike" cap="all">
              <a:solidFill>
                <a:schemeClr val="dk1"/>
              </a:solidFill>
              <a:effectLst/>
              <a:uFillTx/>
              <a:latin typeface="Tw Cen MT"/>
            </a:endParaRPr>
          </a:p>
        </p:txBody>
      </p:sp>
      <p:sp>
        <p:nvSpPr>
          <p:cNvPr id="90" name="PlaceHolder 3"/>
          <p:cNvSpPr>
            <a:spLocks noGrp="1"/>
          </p:cNvSpPr>
          <p:nvPr>
            <p:ph type="dt" idx="31"/>
          </p:nvPr>
        </p:nvSpPr>
        <p:spPr>
          <a:xfrm>
            <a:off x="7676640" y="5883120"/>
            <a:ext cx="274212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r>
              <a:rPr lang="en-US" sz="1000" b="0" u="none" strike="noStrike">
                <a:solidFill>
                  <a:schemeClr val="dk1"/>
                </a:solidFill>
                <a:effectLst/>
                <a:uFillTx/>
                <a:latin typeface="Tw Cen MT"/>
              </a:rPr>
              <a:t>&lt;fecha/hora&gt;</a:t>
            </a:r>
            <a:endParaRPr lang="es-ES" sz="1000" b="0" u="none" strike="noStrike">
              <a:solidFill>
                <a:srgbClr val="000000"/>
              </a:solidFill>
              <a:effectLst/>
              <a:uFillTx/>
              <a:latin typeface="Times New Roman"/>
            </a:endParaRPr>
          </a:p>
        </p:txBody>
      </p:sp>
      <p:sp>
        <p:nvSpPr>
          <p:cNvPr id="91" name="PlaceHolder 4"/>
          <p:cNvSpPr>
            <a:spLocks noGrp="1"/>
          </p:cNvSpPr>
          <p:nvPr>
            <p:ph type="ftr" idx="32"/>
          </p:nvPr>
        </p:nvSpPr>
        <p:spPr>
          <a:xfrm>
            <a:off x="913680" y="5883120"/>
            <a:ext cx="6670800" cy="364680"/>
          </a:xfrm>
          <a:prstGeom prst="rect">
            <a:avLst/>
          </a:prstGeom>
          <a:noFill/>
          <a:ln w="0">
            <a:noFill/>
          </a:ln>
        </p:spPr>
        <p:txBody>
          <a:bodyPr lIns="91440" tIns="45720" rIns="91440" bIns="45720" anchor="ctr">
            <a:noAutofit/>
          </a:bodyPr>
          <a:lstStyle>
            <a:lvl1pPr indent="0" algn="ctr">
              <a:buNone/>
              <a:defRPr lang="es-ES" sz="1400" b="0" u="none" strike="noStrike">
                <a:solidFill>
                  <a:srgbClr val="000000"/>
                </a:solidFill>
                <a:effectLst/>
                <a:uFillTx/>
                <a:latin typeface="Times New Roman"/>
              </a:defRPr>
            </a:lvl1pPr>
          </a:lstStyle>
          <a:p>
            <a:pPr indent="0" algn="ctr">
              <a:buNone/>
            </a:pPr>
            <a:r>
              <a:rPr lang="es-ES" sz="1400" b="0" u="none" strike="noStrike">
                <a:solidFill>
                  <a:srgbClr val="000000"/>
                </a:solidFill>
                <a:effectLst/>
                <a:uFillTx/>
                <a:latin typeface="Times New Roman"/>
              </a:rPr>
              <a:t>&lt;pie de página&gt;</a:t>
            </a:r>
          </a:p>
        </p:txBody>
      </p:sp>
      <p:sp>
        <p:nvSpPr>
          <p:cNvPr id="92" name="PlaceHolder 5"/>
          <p:cNvSpPr>
            <a:spLocks noGrp="1"/>
          </p:cNvSpPr>
          <p:nvPr>
            <p:ph type="sldNum" idx="33"/>
          </p:nvPr>
        </p:nvSpPr>
        <p:spPr>
          <a:xfrm>
            <a:off x="10511280" y="5883120"/>
            <a:ext cx="76356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fld id="{E3C529CB-9D41-4F91-828E-C2B314607DF0}" type="slidenum">
              <a:rPr lang="en-US" sz="1000" b="0" u="none" strike="noStrike">
                <a:solidFill>
                  <a:schemeClr val="dk1"/>
                </a:solidFill>
                <a:effectLst/>
                <a:uFillTx/>
                <a:latin typeface="Tw Cen MT"/>
              </a:rPr>
              <a:t>‹Nº›</a:t>
            </a:fld>
            <a:endParaRPr lang="es-ES" sz="1000" b="0" u="none" strike="noStrike">
              <a:solidFill>
                <a:srgbClr val="000000"/>
              </a:solidFill>
              <a:effectLst/>
              <a:uFillTx/>
              <a:latin typeface="Times New Roma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os objetos">
    <p:bg>
      <p:bgPr>
        <a:gradFill rotWithShape="0">
          <a:gsLst>
            <a:gs pos="0">
              <a:srgbClr val="FFFFFF"/>
            </a:gs>
            <a:gs pos="100000">
              <a:srgbClr val="B9B9B9"/>
            </a:gs>
          </a:gsLst>
          <a:lin ang="5400000"/>
        </a:gradFill>
        <a:effectLst/>
      </p:bgPr>
    </p:bg>
    <p:spTree>
      <p:nvGrpSpPr>
        <p:cNvPr id="1" name=""/>
        <p:cNvGrpSpPr/>
        <p:nvPr/>
      </p:nvGrpSpPr>
      <p:grpSpPr>
        <a:xfrm>
          <a:off x="0" y="0"/>
          <a:ext cx="0" cy="0"/>
          <a:chOff x="0" y="0"/>
          <a:chExt cx="0" cy="0"/>
        </a:xfrm>
      </p:grpSpPr>
      <p:pic>
        <p:nvPicPr>
          <p:cNvPr id="93" name="Picture 2" descr="\\DROBO-FS\QuickDrops\JB\PPTX NG\Droplets\LightingOverlay.png"/>
          <p:cNvPicPr/>
          <p:nvPr/>
        </p:nvPicPr>
        <p:blipFill>
          <a:blip r:embed="rId2"/>
          <a:stretch/>
        </p:blipFill>
        <p:spPr>
          <a:xfrm>
            <a:off x="0" y="0"/>
            <a:ext cx="12188520" cy="6857640"/>
          </a:xfrm>
          <a:prstGeom prst="rect">
            <a:avLst/>
          </a:prstGeom>
          <a:noFill/>
          <a:ln w="0">
            <a:noFill/>
          </a:ln>
        </p:spPr>
      </p:pic>
      <p:pic>
        <p:nvPicPr>
          <p:cNvPr id="94" name="Picture 9" descr="Droplets-HD-Content-R1d.png"/>
          <p:cNvPicPr/>
          <p:nvPr/>
        </p:nvPicPr>
        <p:blipFill>
          <a:blip r:embed="rId3"/>
          <a:stretch/>
        </p:blipFill>
        <p:spPr>
          <a:xfrm>
            <a:off x="0" y="0"/>
            <a:ext cx="12188520" cy="6857640"/>
          </a:xfrm>
          <a:prstGeom prst="rect">
            <a:avLst/>
          </a:prstGeom>
          <a:noFill/>
          <a:ln w="0">
            <a:noFill/>
          </a:ln>
        </p:spPr>
      </p:pic>
      <p:sp>
        <p:nvSpPr>
          <p:cNvPr id="95" name="PlaceHolder 1"/>
          <p:cNvSpPr>
            <a:spLocks noGrp="1"/>
          </p:cNvSpPr>
          <p:nvPr>
            <p:ph type="title"/>
          </p:nvPr>
        </p:nvSpPr>
        <p:spPr>
          <a:xfrm>
            <a:off x="913680" y="618480"/>
            <a:ext cx="10361520" cy="1595880"/>
          </a:xfrm>
          <a:prstGeom prst="rect">
            <a:avLst/>
          </a:prstGeom>
          <a:noFill/>
          <a:ln w="0">
            <a:noFill/>
          </a:ln>
        </p:spPr>
        <p:txBody>
          <a:bodyPr lIns="91440" tIns="45720" rIns="91440" bIns="45720" anchor="ctr">
            <a:noAutofit/>
          </a:bodyPr>
          <a:lstStyle/>
          <a:p>
            <a:pPr indent="0" algn="ctr" defTabSz="914040">
              <a:lnSpc>
                <a:spcPct val="90000"/>
              </a:lnSpc>
              <a:buNone/>
            </a:pPr>
            <a:r>
              <a:rPr lang="es-ES" sz="3600" b="0" u="none" strike="noStrike" cap="all">
                <a:solidFill>
                  <a:schemeClr val="dk1"/>
                </a:solidFill>
                <a:effectLst/>
                <a:uFillTx/>
                <a:latin typeface="Tw Cen MT"/>
              </a:rPr>
              <a:t>Haga clic para modificar el estilo de título del patrón</a:t>
            </a:r>
            <a:endParaRPr lang="en-US" sz="3600" b="0" u="none" strike="noStrike">
              <a:solidFill>
                <a:schemeClr val="dk1"/>
              </a:solidFill>
              <a:effectLst/>
              <a:uFillTx/>
              <a:latin typeface="Tw Cen MT"/>
            </a:endParaRPr>
          </a:p>
        </p:txBody>
      </p:sp>
      <p:sp>
        <p:nvSpPr>
          <p:cNvPr id="96" name="PlaceHolder 2"/>
          <p:cNvSpPr>
            <a:spLocks noGrp="1"/>
          </p:cNvSpPr>
          <p:nvPr>
            <p:ph type="body"/>
          </p:nvPr>
        </p:nvSpPr>
        <p:spPr>
          <a:xfrm>
            <a:off x="913680" y="2367000"/>
            <a:ext cx="5104440" cy="3423600"/>
          </a:xfrm>
          <a:prstGeom prst="rect">
            <a:avLst/>
          </a:prstGeom>
          <a:noFill/>
          <a:ln w="0">
            <a:noFill/>
          </a:ln>
        </p:spPr>
        <p:txBody>
          <a:bodyPr lIns="91440" tIns="45720" rIns="91440" bIns="45720" anchor="t">
            <a:noAutofit/>
          </a:bodyPr>
          <a:lstStyle/>
          <a:p>
            <a:pPr marL="228600" indent="-228600" defTabSz="914040">
              <a:lnSpc>
                <a:spcPct val="120000"/>
              </a:lnSpc>
              <a:spcBef>
                <a:spcPts val="1001"/>
              </a:spcBef>
              <a:buClr>
                <a:srgbClr val="000000"/>
              </a:buClr>
              <a:buFont typeface="Arial"/>
              <a:buChar char="•"/>
            </a:pPr>
            <a:r>
              <a:rPr lang="es-ES" sz="2000" b="0" u="none" strike="noStrike" cap="all">
                <a:solidFill>
                  <a:schemeClr val="dk1"/>
                </a:solidFill>
                <a:effectLst/>
                <a:uFillTx/>
                <a:latin typeface="Tw Cen MT"/>
              </a:rPr>
              <a:t>Haga clic para modificar los estilos de texto del patrón</a:t>
            </a:r>
            <a:endParaRPr lang="en-US" sz="2000" b="0" u="none" strike="noStrike" cap="all">
              <a:solidFill>
                <a:schemeClr val="dk1"/>
              </a:solidFill>
              <a:effectLst/>
              <a:uFillTx/>
              <a:latin typeface="Tw Cen MT"/>
            </a:endParaRPr>
          </a:p>
          <a:p>
            <a:pPr marL="685440" lvl="1" indent="-228600" defTabSz="914040">
              <a:lnSpc>
                <a:spcPct val="120000"/>
              </a:lnSpc>
              <a:spcBef>
                <a:spcPts val="499"/>
              </a:spcBef>
              <a:buClr>
                <a:srgbClr val="000000"/>
              </a:buClr>
              <a:buFont typeface="Arial"/>
              <a:buChar char="•"/>
            </a:pPr>
            <a:r>
              <a:rPr lang="es-ES" sz="1800" b="0" u="none" strike="noStrike" cap="all">
                <a:solidFill>
                  <a:schemeClr val="dk1"/>
                </a:solidFill>
                <a:effectLst/>
                <a:uFillTx/>
                <a:latin typeface="Tw Cen MT"/>
              </a:rPr>
              <a:t>Segundo nivel</a:t>
            </a:r>
            <a:endParaRPr lang="en-US" sz="1800" b="0" u="none" strike="noStrike" cap="all">
              <a:solidFill>
                <a:schemeClr val="dk1"/>
              </a:solidFill>
              <a:effectLst/>
              <a:uFillTx/>
              <a:latin typeface="Tw Cen MT"/>
            </a:endParaRPr>
          </a:p>
          <a:p>
            <a:pPr marL="1142640" lvl="2" indent="-228600" defTabSz="914040">
              <a:lnSpc>
                <a:spcPct val="120000"/>
              </a:lnSpc>
              <a:spcBef>
                <a:spcPts val="499"/>
              </a:spcBef>
              <a:buClr>
                <a:srgbClr val="000000"/>
              </a:buClr>
              <a:buFont typeface="Arial"/>
              <a:buChar char="•"/>
            </a:pPr>
            <a:r>
              <a:rPr lang="es-ES" sz="1600" b="0" u="none" strike="noStrike" cap="all">
                <a:solidFill>
                  <a:schemeClr val="dk1"/>
                </a:solidFill>
                <a:effectLst/>
                <a:uFillTx/>
                <a:latin typeface="Tw Cen MT"/>
              </a:rPr>
              <a:t>Tercer nivel</a:t>
            </a:r>
            <a:endParaRPr lang="en-US" sz="1600" b="0" u="none" strike="noStrike" cap="all">
              <a:solidFill>
                <a:schemeClr val="dk1"/>
              </a:solidFill>
              <a:effectLst/>
              <a:uFillTx/>
              <a:latin typeface="Tw Cen MT"/>
            </a:endParaRPr>
          </a:p>
          <a:p>
            <a:pPr marL="1599840" lvl="3" indent="-228600" defTabSz="914040">
              <a:lnSpc>
                <a:spcPct val="120000"/>
              </a:lnSpc>
              <a:spcBef>
                <a:spcPts val="499"/>
              </a:spcBef>
              <a:buClr>
                <a:srgbClr val="000000"/>
              </a:buClr>
              <a:buFont typeface="Arial"/>
              <a:buChar char="•"/>
            </a:pPr>
            <a:r>
              <a:rPr lang="es-ES" sz="1400" b="0" u="none" strike="noStrike" cap="all">
                <a:solidFill>
                  <a:schemeClr val="dk1"/>
                </a:solidFill>
                <a:effectLst/>
                <a:uFillTx/>
                <a:latin typeface="Tw Cen MT"/>
              </a:rPr>
              <a:t>Cuarto nivel</a:t>
            </a:r>
            <a:endParaRPr lang="en-US" sz="1400" b="0" u="none" strike="noStrike" cap="all">
              <a:solidFill>
                <a:schemeClr val="dk1"/>
              </a:solidFill>
              <a:effectLst/>
              <a:uFillTx/>
              <a:latin typeface="Tw Cen MT"/>
            </a:endParaRPr>
          </a:p>
          <a:p>
            <a:pPr marL="2056680" lvl="4" indent="-228600" defTabSz="914040">
              <a:lnSpc>
                <a:spcPct val="120000"/>
              </a:lnSpc>
              <a:spcBef>
                <a:spcPts val="499"/>
              </a:spcBef>
              <a:buClr>
                <a:srgbClr val="000000"/>
              </a:buClr>
              <a:buFont typeface="Arial"/>
              <a:buChar char="•"/>
            </a:pPr>
            <a:r>
              <a:rPr lang="es-ES" sz="1400" b="0" u="none" strike="noStrike" cap="all">
                <a:solidFill>
                  <a:schemeClr val="dk1"/>
                </a:solidFill>
                <a:effectLst/>
                <a:uFillTx/>
                <a:latin typeface="Tw Cen MT"/>
              </a:rPr>
              <a:t>Quinto nivel</a:t>
            </a:r>
            <a:endParaRPr lang="en-US" sz="1400" b="0" u="none" strike="noStrike" cap="all">
              <a:solidFill>
                <a:schemeClr val="dk1"/>
              </a:solidFill>
              <a:effectLst/>
              <a:uFillTx/>
              <a:latin typeface="Tw Cen MT"/>
            </a:endParaRPr>
          </a:p>
        </p:txBody>
      </p:sp>
      <p:sp>
        <p:nvSpPr>
          <p:cNvPr id="97" name="PlaceHolder 3"/>
          <p:cNvSpPr>
            <a:spLocks noGrp="1"/>
          </p:cNvSpPr>
          <p:nvPr>
            <p:ph type="body"/>
          </p:nvPr>
        </p:nvSpPr>
        <p:spPr>
          <a:xfrm>
            <a:off x="6170760" y="2367000"/>
            <a:ext cx="5103720" cy="3423600"/>
          </a:xfrm>
          <a:prstGeom prst="rect">
            <a:avLst/>
          </a:prstGeom>
          <a:noFill/>
          <a:ln w="0">
            <a:noFill/>
          </a:ln>
        </p:spPr>
        <p:txBody>
          <a:bodyPr lIns="91440" tIns="45720" rIns="91440" bIns="45720" anchor="t">
            <a:noAutofit/>
          </a:bodyPr>
          <a:lstStyle/>
          <a:p>
            <a:pPr marL="228600" indent="-228600" defTabSz="914040">
              <a:lnSpc>
                <a:spcPct val="120000"/>
              </a:lnSpc>
              <a:spcBef>
                <a:spcPts val="1001"/>
              </a:spcBef>
              <a:buClr>
                <a:srgbClr val="000000"/>
              </a:buClr>
              <a:buFont typeface="Arial"/>
              <a:buChar char="•"/>
            </a:pPr>
            <a:r>
              <a:rPr lang="es-ES" sz="2000" b="0" u="none" strike="noStrike" cap="all">
                <a:solidFill>
                  <a:schemeClr val="dk1"/>
                </a:solidFill>
                <a:effectLst/>
                <a:uFillTx/>
                <a:latin typeface="Tw Cen MT"/>
              </a:rPr>
              <a:t>Haga clic para modificar los estilos de texto del patrón</a:t>
            </a:r>
            <a:endParaRPr lang="en-US" sz="2000" b="0" u="none" strike="noStrike" cap="all">
              <a:solidFill>
                <a:schemeClr val="dk1"/>
              </a:solidFill>
              <a:effectLst/>
              <a:uFillTx/>
              <a:latin typeface="Tw Cen MT"/>
            </a:endParaRPr>
          </a:p>
          <a:p>
            <a:pPr marL="685440" lvl="1" indent="-228600" defTabSz="914040">
              <a:lnSpc>
                <a:spcPct val="120000"/>
              </a:lnSpc>
              <a:spcBef>
                <a:spcPts val="499"/>
              </a:spcBef>
              <a:buClr>
                <a:srgbClr val="000000"/>
              </a:buClr>
              <a:buFont typeface="Arial"/>
              <a:buChar char="•"/>
            </a:pPr>
            <a:r>
              <a:rPr lang="es-ES" sz="1800" b="0" u="none" strike="noStrike" cap="all">
                <a:solidFill>
                  <a:schemeClr val="dk1"/>
                </a:solidFill>
                <a:effectLst/>
                <a:uFillTx/>
                <a:latin typeface="Tw Cen MT"/>
              </a:rPr>
              <a:t>Segundo nivel</a:t>
            </a:r>
            <a:endParaRPr lang="en-US" sz="1800" b="0" u="none" strike="noStrike" cap="all">
              <a:solidFill>
                <a:schemeClr val="dk1"/>
              </a:solidFill>
              <a:effectLst/>
              <a:uFillTx/>
              <a:latin typeface="Tw Cen MT"/>
            </a:endParaRPr>
          </a:p>
          <a:p>
            <a:pPr marL="1142640" lvl="2" indent="-228600" defTabSz="914040">
              <a:lnSpc>
                <a:spcPct val="120000"/>
              </a:lnSpc>
              <a:spcBef>
                <a:spcPts val="499"/>
              </a:spcBef>
              <a:buClr>
                <a:srgbClr val="000000"/>
              </a:buClr>
              <a:buFont typeface="Arial"/>
              <a:buChar char="•"/>
            </a:pPr>
            <a:r>
              <a:rPr lang="es-ES" sz="1600" b="0" u="none" strike="noStrike" cap="all">
                <a:solidFill>
                  <a:schemeClr val="dk1"/>
                </a:solidFill>
                <a:effectLst/>
                <a:uFillTx/>
                <a:latin typeface="Tw Cen MT"/>
              </a:rPr>
              <a:t>Tercer nivel</a:t>
            </a:r>
            <a:endParaRPr lang="en-US" sz="1600" b="0" u="none" strike="noStrike" cap="all">
              <a:solidFill>
                <a:schemeClr val="dk1"/>
              </a:solidFill>
              <a:effectLst/>
              <a:uFillTx/>
              <a:latin typeface="Tw Cen MT"/>
            </a:endParaRPr>
          </a:p>
          <a:p>
            <a:pPr marL="1599840" lvl="3" indent="-228600" defTabSz="914040">
              <a:lnSpc>
                <a:spcPct val="120000"/>
              </a:lnSpc>
              <a:spcBef>
                <a:spcPts val="499"/>
              </a:spcBef>
              <a:buClr>
                <a:srgbClr val="000000"/>
              </a:buClr>
              <a:buFont typeface="Arial"/>
              <a:buChar char="•"/>
            </a:pPr>
            <a:r>
              <a:rPr lang="es-ES" sz="1400" b="0" u="none" strike="noStrike" cap="all">
                <a:solidFill>
                  <a:schemeClr val="dk1"/>
                </a:solidFill>
                <a:effectLst/>
                <a:uFillTx/>
                <a:latin typeface="Tw Cen MT"/>
              </a:rPr>
              <a:t>Cuarto nivel</a:t>
            </a:r>
            <a:endParaRPr lang="en-US" sz="1400" b="0" u="none" strike="noStrike" cap="all">
              <a:solidFill>
                <a:schemeClr val="dk1"/>
              </a:solidFill>
              <a:effectLst/>
              <a:uFillTx/>
              <a:latin typeface="Tw Cen MT"/>
            </a:endParaRPr>
          </a:p>
          <a:p>
            <a:pPr marL="2056680" lvl="4" indent="-228600" defTabSz="914040">
              <a:lnSpc>
                <a:spcPct val="120000"/>
              </a:lnSpc>
              <a:spcBef>
                <a:spcPts val="499"/>
              </a:spcBef>
              <a:buClr>
                <a:srgbClr val="000000"/>
              </a:buClr>
              <a:buFont typeface="Arial"/>
              <a:buChar char="•"/>
            </a:pPr>
            <a:r>
              <a:rPr lang="es-ES" sz="1400" b="0" u="none" strike="noStrike" cap="all">
                <a:solidFill>
                  <a:schemeClr val="dk1"/>
                </a:solidFill>
                <a:effectLst/>
                <a:uFillTx/>
                <a:latin typeface="Tw Cen MT"/>
              </a:rPr>
              <a:t>Quinto nivel</a:t>
            </a:r>
            <a:endParaRPr lang="en-US" sz="1400" b="0" u="none" strike="noStrike" cap="all">
              <a:solidFill>
                <a:schemeClr val="dk1"/>
              </a:solidFill>
              <a:effectLst/>
              <a:uFillTx/>
              <a:latin typeface="Tw Cen MT"/>
            </a:endParaRPr>
          </a:p>
        </p:txBody>
      </p:sp>
      <p:sp>
        <p:nvSpPr>
          <p:cNvPr id="98" name="PlaceHolder 4"/>
          <p:cNvSpPr>
            <a:spLocks noGrp="1"/>
          </p:cNvSpPr>
          <p:nvPr>
            <p:ph type="dt" idx="34"/>
          </p:nvPr>
        </p:nvSpPr>
        <p:spPr>
          <a:xfrm>
            <a:off x="7676640" y="5883120"/>
            <a:ext cx="274212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r>
              <a:rPr lang="en-US" sz="1000" b="0" u="none" strike="noStrike">
                <a:solidFill>
                  <a:schemeClr val="dk1"/>
                </a:solidFill>
                <a:effectLst/>
                <a:uFillTx/>
                <a:latin typeface="Tw Cen MT"/>
              </a:rPr>
              <a:t>&lt;fecha/hora&gt;</a:t>
            </a:r>
            <a:endParaRPr lang="es-ES" sz="1000" b="0" u="none" strike="noStrike">
              <a:solidFill>
                <a:srgbClr val="000000"/>
              </a:solidFill>
              <a:effectLst/>
              <a:uFillTx/>
              <a:latin typeface="Times New Roman"/>
            </a:endParaRPr>
          </a:p>
        </p:txBody>
      </p:sp>
      <p:sp>
        <p:nvSpPr>
          <p:cNvPr id="99" name="PlaceHolder 5"/>
          <p:cNvSpPr>
            <a:spLocks noGrp="1"/>
          </p:cNvSpPr>
          <p:nvPr>
            <p:ph type="ftr" idx="35"/>
          </p:nvPr>
        </p:nvSpPr>
        <p:spPr>
          <a:xfrm>
            <a:off x="913680" y="5883120"/>
            <a:ext cx="6670800" cy="364680"/>
          </a:xfrm>
          <a:prstGeom prst="rect">
            <a:avLst/>
          </a:prstGeom>
          <a:noFill/>
          <a:ln w="0">
            <a:noFill/>
          </a:ln>
        </p:spPr>
        <p:txBody>
          <a:bodyPr lIns="91440" tIns="45720" rIns="91440" bIns="45720" anchor="ctr">
            <a:noAutofit/>
          </a:bodyPr>
          <a:lstStyle>
            <a:lvl1pPr indent="0" algn="ctr">
              <a:buNone/>
              <a:defRPr lang="es-ES" sz="1400" b="0" u="none" strike="noStrike">
                <a:solidFill>
                  <a:srgbClr val="000000"/>
                </a:solidFill>
                <a:effectLst/>
                <a:uFillTx/>
                <a:latin typeface="Times New Roman"/>
              </a:defRPr>
            </a:lvl1pPr>
          </a:lstStyle>
          <a:p>
            <a:pPr indent="0" algn="ctr">
              <a:buNone/>
            </a:pPr>
            <a:r>
              <a:rPr lang="es-ES" sz="1400" b="0" u="none" strike="noStrike">
                <a:solidFill>
                  <a:srgbClr val="000000"/>
                </a:solidFill>
                <a:effectLst/>
                <a:uFillTx/>
                <a:latin typeface="Times New Roman"/>
              </a:rPr>
              <a:t>&lt;pie de página&gt;</a:t>
            </a:r>
          </a:p>
        </p:txBody>
      </p:sp>
      <p:sp>
        <p:nvSpPr>
          <p:cNvPr id="100" name="PlaceHolder 6"/>
          <p:cNvSpPr>
            <a:spLocks noGrp="1"/>
          </p:cNvSpPr>
          <p:nvPr>
            <p:ph type="sldNum" idx="36"/>
          </p:nvPr>
        </p:nvSpPr>
        <p:spPr>
          <a:xfrm>
            <a:off x="10511280" y="5883120"/>
            <a:ext cx="76356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fld id="{E8B07491-824A-405E-B9B6-0FEBF26848DB}" type="slidenum">
              <a:rPr lang="en-US" sz="1000" b="0" u="none" strike="noStrike">
                <a:solidFill>
                  <a:schemeClr val="dk1"/>
                </a:solidFill>
                <a:effectLst/>
                <a:uFillTx/>
                <a:latin typeface="Tw Cen MT"/>
              </a:rPr>
              <a:t>‹Nº›</a:t>
            </a:fld>
            <a:endParaRPr lang="es-ES" sz="1000" b="0" u="none" strike="noStrike">
              <a:solidFill>
                <a:srgbClr val="000000"/>
              </a:solidFill>
              <a:effectLst/>
              <a:uFillTx/>
              <a:latin typeface="Times New Roman"/>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Comparación">
    <p:bg>
      <p:bgPr>
        <a:gradFill rotWithShape="0">
          <a:gsLst>
            <a:gs pos="0">
              <a:srgbClr val="FFFFFF"/>
            </a:gs>
            <a:gs pos="100000">
              <a:srgbClr val="B9B9B9"/>
            </a:gs>
          </a:gsLst>
          <a:lin ang="5400000"/>
        </a:gradFill>
        <a:effectLst/>
      </p:bgPr>
    </p:bg>
    <p:spTree>
      <p:nvGrpSpPr>
        <p:cNvPr id="1" name=""/>
        <p:cNvGrpSpPr/>
        <p:nvPr/>
      </p:nvGrpSpPr>
      <p:grpSpPr>
        <a:xfrm>
          <a:off x="0" y="0"/>
          <a:ext cx="0" cy="0"/>
          <a:chOff x="0" y="0"/>
          <a:chExt cx="0" cy="0"/>
        </a:xfrm>
      </p:grpSpPr>
      <p:pic>
        <p:nvPicPr>
          <p:cNvPr id="101" name="Picture 2" descr="\\DROBO-FS\QuickDrops\JB\PPTX NG\Droplets\LightingOverlay.png"/>
          <p:cNvPicPr/>
          <p:nvPr/>
        </p:nvPicPr>
        <p:blipFill>
          <a:blip r:embed="rId2"/>
          <a:stretch/>
        </p:blipFill>
        <p:spPr>
          <a:xfrm>
            <a:off x="0" y="0"/>
            <a:ext cx="12188520" cy="6857640"/>
          </a:xfrm>
          <a:prstGeom prst="rect">
            <a:avLst/>
          </a:prstGeom>
          <a:noFill/>
          <a:ln w="0">
            <a:noFill/>
          </a:ln>
        </p:spPr>
      </p:pic>
      <p:pic>
        <p:nvPicPr>
          <p:cNvPr id="102" name="Picture 14" descr="Droplets-HD-Content-R1d.png"/>
          <p:cNvPicPr/>
          <p:nvPr/>
        </p:nvPicPr>
        <p:blipFill>
          <a:blip r:embed="rId3"/>
          <a:stretch/>
        </p:blipFill>
        <p:spPr>
          <a:xfrm>
            <a:off x="0" y="0"/>
            <a:ext cx="12188520" cy="6857640"/>
          </a:xfrm>
          <a:prstGeom prst="rect">
            <a:avLst/>
          </a:prstGeom>
          <a:noFill/>
          <a:ln w="0">
            <a:noFill/>
          </a:ln>
        </p:spPr>
      </p:pic>
      <p:sp>
        <p:nvSpPr>
          <p:cNvPr id="103" name="PlaceHolder 1"/>
          <p:cNvSpPr>
            <a:spLocks noGrp="1"/>
          </p:cNvSpPr>
          <p:nvPr>
            <p:ph type="title"/>
          </p:nvPr>
        </p:nvSpPr>
        <p:spPr>
          <a:xfrm>
            <a:off x="913680" y="618480"/>
            <a:ext cx="10361520" cy="1595880"/>
          </a:xfrm>
          <a:prstGeom prst="rect">
            <a:avLst/>
          </a:prstGeom>
          <a:noFill/>
          <a:ln w="0">
            <a:noFill/>
          </a:ln>
        </p:spPr>
        <p:txBody>
          <a:bodyPr lIns="91440" tIns="45720" rIns="91440" bIns="45720" anchor="ctr">
            <a:noAutofit/>
          </a:bodyPr>
          <a:lstStyle/>
          <a:p>
            <a:pPr indent="0" algn="ctr" defTabSz="914040">
              <a:lnSpc>
                <a:spcPct val="90000"/>
              </a:lnSpc>
              <a:buNone/>
            </a:pPr>
            <a:r>
              <a:rPr lang="es-ES" sz="3600" b="0" u="none" strike="noStrike" cap="all">
                <a:solidFill>
                  <a:schemeClr val="dk1"/>
                </a:solidFill>
                <a:effectLst/>
                <a:uFillTx/>
                <a:latin typeface="Tw Cen MT"/>
              </a:rPr>
              <a:t>Haga clic para modificar el estilo de título del patrón</a:t>
            </a:r>
            <a:endParaRPr lang="en-US" sz="3600" b="0" u="none" strike="noStrike">
              <a:solidFill>
                <a:schemeClr val="dk1"/>
              </a:solidFill>
              <a:effectLst/>
              <a:uFillTx/>
              <a:latin typeface="Tw Cen MT"/>
            </a:endParaRPr>
          </a:p>
        </p:txBody>
      </p:sp>
      <p:sp>
        <p:nvSpPr>
          <p:cNvPr id="104" name="PlaceHolder 2"/>
          <p:cNvSpPr>
            <a:spLocks noGrp="1"/>
          </p:cNvSpPr>
          <p:nvPr>
            <p:ph type="body"/>
          </p:nvPr>
        </p:nvSpPr>
        <p:spPr>
          <a:xfrm>
            <a:off x="1145880" y="2370960"/>
            <a:ext cx="4871880" cy="679680"/>
          </a:xfrm>
          <a:prstGeom prst="rect">
            <a:avLst/>
          </a:prstGeom>
          <a:noFill/>
          <a:ln w="0">
            <a:noFill/>
          </a:ln>
        </p:spPr>
        <p:txBody>
          <a:bodyPr lIns="91440" tIns="45720" rIns="91440" bIns="45720" anchor="b">
            <a:noAutofit/>
          </a:bodyPr>
          <a:lstStyle/>
          <a:p>
            <a:pPr indent="0" defTabSz="914040">
              <a:lnSpc>
                <a:spcPct val="85000"/>
              </a:lnSpc>
              <a:spcBef>
                <a:spcPts val="1001"/>
              </a:spcBef>
              <a:buNone/>
              <a:tabLst>
                <a:tab pos="0" algn="l"/>
              </a:tabLst>
            </a:pPr>
            <a:r>
              <a:rPr lang="es-ES" sz="2600" b="0" u="none" strike="noStrike" cap="all">
                <a:solidFill>
                  <a:schemeClr val="dk1"/>
                </a:solidFill>
                <a:effectLst/>
                <a:uFillTx/>
                <a:latin typeface="Tw Cen MT"/>
              </a:rPr>
              <a:t>Haga clic para modificar los estilos de texto del patrón</a:t>
            </a:r>
            <a:endParaRPr lang="en-US" sz="2600" b="0" u="none" strike="noStrike" cap="all">
              <a:solidFill>
                <a:schemeClr val="dk1"/>
              </a:solidFill>
              <a:effectLst/>
              <a:uFillTx/>
              <a:latin typeface="Tw Cen MT"/>
            </a:endParaRPr>
          </a:p>
        </p:txBody>
      </p:sp>
      <p:sp>
        <p:nvSpPr>
          <p:cNvPr id="105" name="PlaceHolder 3"/>
          <p:cNvSpPr>
            <a:spLocks noGrp="1"/>
          </p:cNvSpPr>
          <p:nvPr>
            <p:ph type="body"/>
          </p:nvPr>
        </p:nvSpPr>
        <p:spPr>
          <a:xfrm>
            <a:off x="913680" y="3051000"/>
            <a:ext cx="5104440" cy="2739960"/>
          </a:xfrm>
          <a:prstGeom prst="rect">
            <a:avLst/>
          </a:prstGeom>
          <a:noFill/>
          <a:ln w="0">
            <a:noFill/>
          </a:ln>
        </p:spPr>
        <p:txBody>
          <a:bodyPr lIns="91440" tIns="45720" rIns="91440" bIns="45720" anchor="t">
            <a:noAutofit/>
          </a:bodyPr>
          <a:lstStyle/>
          <a:p>
            <a:pPr marL="228600" indent="-228600" defTabSz="914040">
              <a:lnSpc>
                <a:spcPct val="120000"/>
              </a:lnSpc>
              <a:spcBef>
                <a:spcPts val="1001"/>
              </a:spcBef>
              <a:buClr>
                <a:srgbClr val="000000"/>
              </a:buClr>
              <a:buFont typeface="Arial"/>
              <a:buChar char="•"/>
            </a:pPr>
            <a:r>
              <a:rPr lang="es-ES" sz="2000" b="0" u="none" strike="noStrike" cap="all">
                <a:solidFill>
                  <a:schemeClr val="dk1"/>
                </a:solidFill>
                <a:effectLst/>
                <a:uFillTx/>
                <a:latin typeface="Tw Cen MT"/>
              </a:rPr>
              <a:t>Haga clic para modificar los estilos de texto del patrón</a:t>
            </a:r>
            <a:endParaRPr lang="en-US" sz="2000" b="0" u="none" strike="noStrike" cap="all">
              <a:solidFill>
                <a:schemeClr val="dk1"/>
              </a:solidFill>
              <a:effectLst/>
              <a:uFillTx/>
              <a:latin typeface="Tw Cen MT"/>
            </a:endParaRPr>
          </a:p>
          <a:p>
            <a:pPr marL="685440" lvl="1" indent="-228600" defTabSz="914040">
              <a:lnSpc>
                <a:spcPct val="120000"/>
              </a:lnSpc>
              <a:spcBef>
                <a:spcPts val="499"/>
              </a:spcBef>
              <a:buClr>
                <a:srgbClr val="000000"/>
              </a:buClr>
              <a:buFont typeface="Arial"/>
              <a:buChar char="•"/>
            </a:pPr>
            <a:r>
              <a:rPr lang="es-ES" sz="1800" b="0" u="none" strike="noStrike" cap="all">
                <a:solidFill>
                  <a:schemeClr val="dk1"/>
                </a:solidFill>
                <a:effectLst/>
                <a:uFillTx/>
                <a:latin typeface="Tw Cen MT"/>
              </a:rPr>
              <a:t>Segundo nivel</a:t>
            </a:r>
            <a:endParaRPr lang="en-US" sz="1800" b="0" u="none" strike="noStrike" cap="all">
              <a:solidFill>
                <a:schemeClr val="dk1"/>
              </a:solidFill>
              <a:effectLst/>
              <a:uFillTx/>
              <a:latin typeface="Tw Cen MT"/>
            </a:endParaRPr>
          </a:p>
          <a:p>
            <a:pPr marL="1142640" lvl="2" indent="-228600" defTabSz="914040">
              <a:lnSpc>
                <a:spcPct val="120000"/>
              </a:lnSpc>
              <a:spcBef>
                <a:spcPts val="499"/>
              </a:spcBef>
              <a:buClr>
                <a:srgbClr val="000000"/>
              </a:buClr>
              <a:buFont typeface="Arial"/>
              <a:buChar char="•"/>
            </a:pPr>
            <a:r>
              <a:rPr lang="es-ES" sz="1600" b="0" u="none" strike="noStrike" cap="all">
                <a:solidFill>
                  <a:schemeClr val="dk1"/>
                </a:solidFill>
                <a:effectLst/>
                <a:uFillTx/>
                <a:latin typeface="Tw Cen MT"/>
              </a:rPr>
              <a:t>Tercer nivel</a:t>
            </a:r>
            <a:endParaRPr lang="en-US" sz="1600" b="0" u="none" strike="noStrike" cap="all">
              <a:solidFill>
                <a:schemeClr val="dk1"/>
              </a:solidFill>
              <a:effectLst/>
              <a:uFillTx/>
              <a:latin typeface="Tw Cen MT"/>
            </a:endParaRPr>
          </a:p>
          <a:p>
            <a:pPr marL="1599840" lvl="3" indent="-228600" defTabSz="914040">
              <a:lnSpc>
                <a:spcPct val="120000"/>
              </a:lnSpc>
              <a:spcBef>
                <a:spcPts val="499"/>
              </a:spcBef>
              <a:buClr>
                <a:srgbClr val="000000"/>
              </a:buClr>
              <a:buFont typeface="Arial"/>
              <a:buChar char="•"/>
            </a:pPr>
            <a:r>
              <a:rPr lang="es-ES" sz="1400" b="0" u="none" strike="noStrike" cap="all">
                <a:solidFill>
                  <a:schemeClr val="dk1"/>
                </a:solidFill>
                <a:effectLst/>
                <a:uFillTx/>
                <a:latin typeface="Tw Cen MT"/>
              </a:rPr>
              <a:t>Cuarto nivel</a:t>
            </a:r>
            <a:endParaRPr lang="en-US" sz="1400" b="0" u="none" strike="noStrike" cap="all">
              <a:solidFill>
                <a:schemeClr val="dk1"/>
              </a:solidFill>
              <a:effectLst/>
              <a:uFillTx/>
              <a:latin typeface="Tw Cen MT"/>
            </a:endParaRPr>
          </a:p>
          <a:p>
            <a:pPr marL="2056680" lvl="4" indent="-228600" defTabSz="914040">
              <a:lnSpc>
                <a:spcPct val="120000"/>
              </a:lnSpc>
              <a:spcBef>
                <a:spcPts val="499"/>
              </a:spcBef>
              <a:buClr>
                <a:srgbClr val="000000"/>
              </a:buClr>
              <a:buFont typeface="Arial"/>
              <a:buChar char="•"/>
            </a:pPr>
            <a:r>
              <a:rPr lang="es-ES" sz="1400" b="0" u="none" strike="noStrike" cap="all">
                <a:solidFill>
                  <a:schemeClr val="dk1"/>
                </a:solidFill>
                <a:effectLst/>
                <a:uFillTx/>
                <a:latin typeface="Tw Cen MT"/>
              </a:rPr>
              <a:t>Quinto nivel</a:t>
            </a:r>
            <a:endParaRPr lang="en-US" sz="1400" b="0" u="none" strike="noStrike" cap="all">
              <a:solidFill>
                <a:schemeClr val="dk1"/>
              </a:solidFill>
              <a:effectLst/>
              <a:uFillTx/>
              <a:latin typeface="Tw Cen MT"/>
            </a:endParaRPr>
          </a:p>
        </p:txBody>
      </p:sp>
      <p:sp>
        <p:nvSpPr>
          <p:cNvPr id="106" name="PlaceHolder 4"/>
          <p:cNvSpPr>
            <a:spLocks noGrp="1"/>
          </p:cNvSpPr>
          <p:nvPr>
            <p:ph type="body"/>
          </p:nvPr>
        </p:nvSpPr>
        <p:spPr>
          <a:xfrm>
            <a:off x="6394680" y="2370960"/>
            <a:ext cx="4880160" cy="679680"/>
          </a:xfrm>
          <a:prstGeom prst="rect">
            <a:avLst/>
          </a:prstGeom>
          <a:noFill/>
          <a:ln w="0">
            <a:noFill/>
          </a:ln>
        </p:spPr>
        <p:txBody>
          <a:bodyPr lIns="91440" tIns="45720" rIns="91440" bIns="45720" anchor="b">
            <a:noAutofit/>
          </a:bodyPr>
          <a:lstStyle/>
          <a:p>
            <a:pPr indent="0" defTabSz="914040">
              <a:lnSpc>
                <a:spcPct val="85000"/>
              </a:lnSpc>
              <a:spcBef>
                <a:spcPts val="1001"/>
              </a:spcBef>
              <a:buNone/>
              <a:tabLst>
                <a:tab pos="0" algn="l"/>
              </a:tabLst>
            </a:pPr>
            <a:r>
              <a:rPr lang="es-ES" sz="2600" b="0" u="none" strike="noStrike" cap="all">
                <a:solidFill>
                  <a:schemeClr val="dk1"/>
                </a:solidFill>
                <a:effectLst/>
                <a:uFillTx/>
                <a:latin typeface="Tw Cen MT"/>
              </a:rPr>
              <a:t>Haga clic para modificar los estilos de texto del patrón</a:t>
            </a:r>
            <a:endParaRPr lang="en-US" sz="2600" b="0" u="none" strike="noStrike" cap="all">
              <a:solidFill>
                <a:schemeClr val="dk1"/>
              </a:solidFill>
              <a:effectLst/>
              <a:uFillTx/>
              <a:latin typeface="Tw Cen MT"/>
            </a:endParaRPr>
          </a:p>
        </p:txBody>
      </p:sp>
      <p:sp>
        <p:nvSpPr>
          <p:cNvPr id="107" name="PlaceHolder 5"/>
          <p:cNvSpPr>
            <a:spLocks noGrp="1"/>
          </p:cNvSpPr>
          <p:nvPr>
            <p:ph type="body"/>
          </p:nvPr>
        </p:nvSpPr>
        <p:spPr>
          <a:xfrm>
            <a:off x="6170760" y="3051000"/>
            <a:ext cx="5103720" cy="2739960"/>
          </a:xfrm>
          <a:prstGeom prst="rect">
            <a:avLst/>
          </a:prstGeom>
          <a:noFill/>
          <a:ln w="0">
            <a:noFill/>
          </a:ln>
        </p:spPr>
        <p:txBody>
          <a:bodyPr lIns="91440" tIns="45720" rIns="91440" bIns="45720" anchor="t">
            <a:noAutofit/>
          </a:bodyPr>
          <a:lstStyle/>
          <a:p>
            <a:pPr marL="228600" indent="-228600" defTabSz="914040">
              <a:lnSpc>
                <a:spcPct val="120000"/>
              </a:lnSpc>
              <a:spcBef>
                <a:spcPts val="1001"/>
              </a:spcBef>
              <a:buClr>
                <a:srgbClr val="000000"/>
              </a:buClr>
              <a:buFont typeface="Arial"/>
              <a:buChar char="•"/>
            </a:pPr>
            <a:r>
              <a:rPr lang="es-ES" sz="2000" b="0" u="none" strike="noStrike" cap="all">
                <a:solidFill>
                  <a:schemeClr val="dk1"/>
                </a:solidFill>
                <a:effectLst/>
                <a:uFillTx/>
                <a:latin typeface="Tw Cen MT"/>
              </a:rPr>
              <a:t>Haga clic para modificar los estilos de texto del patrón</a:t>
            </a:r>
            <a:endParaRPr lang="en-US" sz="2000" b="0" u="none" strike="noStrike" cap="all">
              <a:solidFill>
                <a:schemeClr val="dk1"/>
              </a:solidFill>
              <a:effectLst/>
              <a:uFillTx/>
              <a:latin typeface="Tw Cen MT"/>
            </a:endParaRPr>
          </a:p>
          <a:p>
            <a:pPr marL="685440" lvl="1" indent="-228600" defTabSz="914040">
              <a:lnSpc>
                <a:spcPct val="120000"/>
              </a:lnSpc>
              <a:spcBef>
                <a:spcPts val="499"/>
              </a:spcBef>
              <a:buClr>
                <a:srgbClr val="000000"/>
              </a:buClr>
              <a:buFont typeface="Arial"/>
              <a:buChar char="•"/>
            </a:pPr>
            <a:r>
              <a:rPr lang="es-ES" sz="1800" b="0" u="none" strike="noStrike" cap="all">
                <a:solidFill>
                  <a:schemeClr val="dk1"/>
                </a:solidFill>
                <a:effectLst/>
                <a:uFillTx/>
                <a:latin typeface="Tw Cen MT"/>
              </a:rPr>
              <a:t>Segundo nivel</a:t>
            </a:r>
            <a:endParaRPr lang="en-US" sz="1800" b="0" u="none" strike="noStrike" cap="all">
              <a:solidFill>
                <a:schemeClr val="dk1"/>
              </a:solidFill>
              <a:effectLst/>
              <a:uFillTx/>
              <a:latin typeface="Tw Cen MT"/>
            </a:endParaRPr>
          </a:p>
          <a:p>
            <a:pPr marL="1142640" lvl="2" indent="-228600" defTabSz="914040">
              <a:lnSpc>
                <a:spcPct val="120000"/>
              </a:lnSpc>
              <a:spcBef>
                <a:spcPts val="499"/>
              </a:spcBef>
              <a:buClr>
                <a:srgbClr val="000000"/>
              </a:buClr>
              <a:buFont typeface="Arial"/>
              <a:buChar char="•"/>
            </a:pPr>
            <a:r>
              <a:rPr lang="es-ES" sz="1600" b="0" u="none" strike="noStrike" cap="all">
                <a:solidFill>
                  <a:schemeClr val="dk1"/>
                </a:solidFill>
                <a:effectLst/>
                <a:uFillTx/>
                <a:latin typeface="Tw Cen MT"/>
              </a:rPr>
              <a:t>Tercer nivel</a:t>
            </a:r>
            <a:endParaRPr lang="en-US" sz="1600" b="0" u="none" strike="noStrike" cap="all">
              <a:solidFill>
                <a:schemeClr val="dk1"/>
              </a:solidFill>
              <a:effectLst/>
              <a:uFillTx/>
              <a:latin typeface="Tw Cen MT"/>
            </a:endParaRPr>
          </a:p>
          <a:p>
            <a:pPr marL="1599840" lvl="3" indent="-228600" defTabSz="914040">
              <a:lnSpc>
                <a:spcPct val="120000"/>
              </a:lnSpc>
              <a:spcBef>
                <a:spcPts val="499"/>
              </a:spcBef>
              <a:buClr>
                <a:srgbClr val="000000"/>
              </a:buClr>
              <a:buFont typeface="Arial"/>
              <a:buChar char="•"/>
            </a:pPr>
            <a:r>
              <a:rPr lang="es-ES" sz="1400" b="0" u="none" strike="noStrike" cap="all">
                <a:solidFill>
                  <a:schemeClr val="dk1"/>
                </a:solidFill>
                <a:effectLst/>
                <a:uFillTx/>
                <a:latin typeface="Tw Cen MT"/>
              </a:rPr>
              <a:t>Cuarto nivel</a:t>
            </a:r>
            <a:endParaRPr lang="en-US" sz="1400" b="0" u="none" strike="noStrike" cap="all">
              <a:solidFill>
                <a:schemeClr val="dk1"/>
              </a:solidFill>
              <a:effectLst/>
              <a:uFillTx/>
              <a:latin typeface="Tw Cen MT"/>
            </a:endParaRPr>
          </a:p>
          <a:p>
            <a:pPr marL="2056680" lvl="4" indent="-228600" defTabSz="914040">
              <a:lnSpc>
                <a:spcPct val="120000"/>
              </a:lnSpc>
              <a:spcBef>
                <a:spcPts val="499"/>
              </a:spcBef>
              <a:buClr>
                <a:srgbClr val="000000"/>
              </a:buClr>
              <a:buFont typeface="Arial"/>
              <a:buChar char="•"/>
            </a:pPr>
            <a:r>
              <a:rPr lang="es-ES" sz="1400" b="0" u="none" strike="noStrike" cap="all">
                <a:solidFill>
                  <a:schemeClr val="dk1"/>
                </a:solidFill>
                <a:effectLst/>
                <a:uFillTx/>
                <a:latin typeface="Tw Cen MT"/>
              </a:rPr>
              <a:t>Quinto nivel</a:t>
            </a:r>
            <a:endParaRPr lang="en-US" sz="1400" b="0" u="none" strike="noStrike" cap="all">
              <a:solidFill>
                <a:schemeClr val="dk1"/>
              </a:solidFill>
              <a:effectLst/>
              <a:uFillTx/>
              <a:latin typeface="Tw Cen MT"/>
            </a:endParaRPr>
          </a:p>
        </p:txBody>
      </p:sp>
      <p:sp>
        <p:nvSpPr>
          <p:cNvPr id="108" name="PlaceHolder 6"/>
          <p:cNvSpPr>
            <a:spLocks noGrp="1"/>
          </p:cNvSpPr>
          <p:nvPr>
            <p:ph type="dt" idx="37"/>
          </p:nvPr>
        </p:nvSpPr>
        <p:spPr>
          <a:xfrm>
            <a:off x="7676640" y="5883120"/>
            <a:ext cx="274212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r>
              <a:rPr lang="en-US" sz="1000" b="0" u="none" strike="noStrike">
                <a:solidFill>
                  <a:schemeClr val="dk1"/>
                </a:solidFill>
                <a:effectLst/>
                <a:uFillTx/>
                <a:latin typeface="Tw Cen MT"/>
              </a:rPr>
              <a:t>&lt;fecha/hora&gt;</a:t>
            </a:r>
            <a:endParaRPr lang="es-ES" sz="1000" b="0" u="none" strike="noStrike">
              <a:solidFill>
                <a:srgbClr val="000000"/>
              </a:solidFill>
              <a:effectLst/>
              <a:uFillTx/>
              <a:latin typeface="Times New Roman"/>
            </a:endParaRPr>
          </a:p>
        </p:txBody>
      </p:sp>
      <p:sp>
        <p:nvSpPr>
          <p:cNvPr id="109" name="PlaceHolder 7"/>
          <p:cNvSpPr>
            <a:spLocks noGrp="1"/>
          </p:cNvSpPr>
          <p:nvPr>
            <p:ph type="ftr" idx="38"/>
          </p:nvPr>
        </p:nvSpPr>
        <p:spPr>
          <a:xfrm>
            <a:off x="913680" y="5883120"/>
            <a:ext cx="6670800" cy="364680"/>
          </a:xfrm>
          <a:prstGeom prst="rect">
            <a:avLst/>
          </a:prstGeom>
          <a:noFill/>
          <a:ln w="0">
            <a:noFill/>
          </a:ln>
        </p:spPr>
        <p:txBody>
          <a:bodyPr lIns="91440" tIns="45720" rIns="91440" bIns="45720" anchor="ctr">
            <a:noAutofit/>
          </a:bodyPr>
          <a:lstStyle>
            <a:lvl1pPr indent="0" algn="ctr">
              <a:buNone/>
              <a:defRPr lang="es-ES" sz="1400" b="0" u="none" strike="noStrike">
                <a:solidFill>
                  <a:srgbClr val="000000"/>
                </a:solidFill>
                <a:effectLst/>
                <a:uFillTx/>
                <a:latin typeface="Times New Roman"/>
              </a:defRPr>
            </a:lvl1pPr>
          </a:lstStyle>
          <a:p>
            <a:pPr indent="0" algn="ctr">
              <a:buNone/>
            </a:pPr>
            <a:r>
              <a:rPr lang="es-ES" sz="1400" b="0" u="none" strike="noStrike">
                <a:solidFill>
                  <a:srgbClr val="000000"/>
                </a:solidFill>
                <a:effectLst/>
                <a:uFillTx/>
                <a:latin typeface="Times New Roman"/>
              </a:rPr>
              <a:t>&lt;pie de página&gt;</a:t>
            </a:r>
          </a:p>
        </p:txBody>
      </p:sp>
      <p:sp>
        <p:nvSpPr>
          <p:cNvPr id="110" name="PlaceHolder 8"/>
          <p:cNvSpPr>
            <a:spLocks noGrp="1"/>
          </p:cNvSpPr>
          <p:nvPr>
            <p:ph type="sldNum" idx="39"/>
          </p:nvPr>
        </p:nvSpPr>
        <p:spPr>
          <a:xfrm>
            <a:off x="10511280" y="5883120"/>
            <a:ext cx="76356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fld id="{3A54EEA4-5179-4C61-8348-CF8111B8BF77}" type="slidenum">
              <a:rPr lang="en-US" sz="1000" b="0" u="none" strike="noStrike">
                <a:solidFill>
                  <a:schemeClr val="dk1"/>
                </a:solidFill>
                <a:effectLst/>
                <a:uFillTx/>
                <a:latin typeface="Tw Cen MT"/>
              </a:rPr>
              <a:t>‹Nº›</a:t>
            </a:fld>
            <a:endParaRPr lang="es-ES" sz="1000" b="0" u="none" strike="noStrike">
              <a:solidFill>
                <a:srgbClr val="000000"/>
              </a:solidFill>
              <a:effectLst/>
              <a:uFillTx/>
              <a:latin typeface="Times New Roman"/>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olo el título">
    <p:bg>
      <p:bgPr>
        <a:gradFill rotWithShape="0">
          <a:gsLst>
            <a:gs pos="0">
              <a:srgbClr val="FFFFFF"/>
            </a:gs>
            <a:gs pos="100000">
              <a:srgbClr val="B9B9B9"/>
            </a:gs>
          </a:gsLst>
          <a:lin ang="5400000"/>
        </a:gradFill>
        <a:effectLst/>
      </p:bgPr>
    </p:bg>
    <p:spTree>
      <p:nvGrpSpPr>
        <p:cNvPr id="1" name=""/>
        <p:cNvGrpSpPr/>
        <p:nvPr/>
      </p:nvGrpSpPr>
      <p:grpSpPr>
        <a:xfrm>
          <a:off x="0" y="0"/>
          <a:ext cx="0" cy="0"/>
          <a:chOff x="0" y="0"/>
          <a:chExt cx="0" cy="0"/>
        </a:xfrm>
      </p:grpSpPr>
      <p:pic>
        <p:nvPicPr>
          <p:cNvPr id="111" name="Picture 2" descr="\\DROBO-FS\QuickDrops\JB\PPTX NG\Droplets\LightingOverlay.png"/>
          <p:cNvPicPr/>
          <p:nvPr/>
        </p:nvPicPr>
        <p:blipFill>
          <a:blip r:embed="rId2"/>
          <a:stretch/>
        </p:blipFill>
        <p:spPr>
          <a:xfrm>
            <a:off x="0" y="0"/>
            <a:ext cx="12188520" cy="6857640"/>
          </a:xfrm>
          <a:prstGeom prst="rect">
            <a:avLst/>
          </a:prstGeom>
          <a:noFill/>
          <a:ln w="0">
            <a:noFill/>
          </a:ln>
        </p:spPr>
      </p:pic>
      <p:pic>
        <p:nvPicPr>
          <p:cNvPr id="112" name="Picture 7" descr="Droplets-HD-Content-R1d.png"/>
          <p:cNvPicPr/>
          <p:nvPr/>
        </p:nvPicPr>
        <p:blipFill>
          <a:blip r:embed="rId3"/>
          <a:stretch/>
        </p:blipFill>
        <p:spPr>
          <a:xfrm>
            <a:off x="0" y="0"/>
            <a:ext cx="12188520" cy="6857640"/>
          </a:xfrm>
          <a:prstGeom prst="rect">
            <a:avLst/>
          </a:prstGeom>
          <a:noFill/>
          <a:ln w="0">
            <a:noFill/>
          </a:ln>
        </p:spPr>
      </p:pic>
      <p:sp>
        <p:nvSpPr>
          <p:cNvPr id="113" name="PlaceHolder 1"/>
          <p:cNvSpPr>
            <a:spLocks noGrp="1"/>
          </p:cNvSpPr>
          <p:nvPr>
            <p:ph type="title"/>
          </p:nvPr>
        </p:nvSpPr>
        <p:spPr>
          <a:xfrm>
            <a:off x="913680" y="618480"/>
            <a:ext cx="10361520" cy="1595880"/>
          </a:xfrm>
          <a:prstGeom prst="rect">
            <a:avLst/>
          </a:prstGeom>
          <a:noFill/>
          <a:ln w="0">
            <a:noFill/>
          </a:ln>
        </p:spPr>
        <p:txBody>
          <a:bodyPr lIns="91440" tIns="45720" rIns="91440" bIns="45720" anchor="ctr">
            <a:noAutofit/>
          </a:bodyPr>
          <a:lstStyle/>
          <a:p>
            <a:pPr indent="0" algn="ctr" defTabSz="914040">
              <a:lnSpc>
                <a:spcPct val="90000"/>
              </a:lnSpc>
              <a:buNone/>
            </a:pPr>
            <a:r>
              <a:rPr lang="es-ES" sz="3600" b="0" u="none" strike="noStrike" cap="all">
                <a:solidFill>
                  <a:schemeClr val="dk1"/>
                </a:solidFill>
                <a:effectLst/>
                <a:uFillTx/>
                <a:latin typeface="Tw Cen MT"/>
              </a:rPr>
              <a:t>Haga clic para modificar el estilo de título del patrón</a:t>
            </a:r>
            <a:endParaRPr lang="en-US" sz="3600" b="0" u="none" strike="noStrike">
              <a:solidFill>
                <a:schemeClr val="dk1"/>
              </a:solidFill>
              <a:effectLst/>
              <a:uFillTx/>
              <a:latin typeface="Tw Cen MT"/>
            </a:endParaRPr>
          </a:p>
        </p:txBody>
      </p:sp>
      <p:sp>
        <p:nvSpPr>
          <p:cNvPr id="114" name="PlaceHolder 2"/>
          <p:cNvSpPr>
            <a:spLocks noGrp="1"/>
          </p:cNvSpPr>
          <p:nvPr>
            <p:ph type="dt" idx="40"/>
          </p:nvPr>
        </p:nvSpPr>
        <p:spPr>
          <a:xfrm>
            <a:off x="7676640" y="5883120"/>
            <a:ext cx="274212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r>
              <a:rPr lang="en-US" sz="1000" b="0" u="none" strike="noStrike">
                <a:solidFill>
                  <a:schemeClr val="dk1"/>
                </a:solidFill>
                <a:effectLst/>
                <a:uFillTx/>
                <a:latin typeface="Tw Cen MT"/>
              </a:rPr>
              <a:t>&lt;fecha/hora&gt;</a:t>
            </a:r>
            <a:endParaRPr lang="es-ES" sz="1000" b="0" u="none" strike="noStrike">
              <a:solidFill>
                <a:srgbClr val="000000"/>
              </a:solidFill>
              <a:effectLst/>
              <a:uFillTx/>
              <a:latin typeface="Times New Roman"/>
            </a:endParaRPr>
          </a:p>
        </p:txBody>
      </p:sp>
      <p:sp>
        <p:nvSpPr>
          <p:cNvPr id="115" name="PlaceHolder 3"/>
          <p:cNvSpPr>
            <a:spLocks noGrp="1"/>
          </p:cNvSpPr>
          <p:nvPr>
            <p:ph type="ftr" idx="41"/>
          </p:nvPr>
        </p:nvSpPr>
        <p:spPr>
          <a:xfrm>
            <a:off x="913680" y="5883120"/>
            <a:ext cx="6670800" cy="364680"/>
          </a:xfrm>
          <a:prstGeom prst="rect">
            <a:avLst/>
          </a:prstGeom>
          <a:noFill/>
          <a:ln w="0">
            <a:noFill/>
          </a:ln>
        </p:spPr>
        <p:txBody>
          <a:bodyPr lIns="91440" tIns="45720" rIns="91440" bIns="45720" anchor="ctr">
            <a:noAutofit/>
          </a:bodyPr>
          <a:lstStyle>
            <a:lvl1pPr indent="0" algn="ctr">
              <a:buNone/>
              <a:defRPr lang="es-ES" sz="1400" b="0" u="none" strike="noStrike">
                <a:solidFill>
                  <a:srgbClr val="000000"/>
                </a:solidFill>
                <a:effectLst/>
                <a:uFillTx/>
                <a:latin typeface="Times New Roman"/>
              </a:defRPr>
            </a:lvl1pPr>
          </a:lstStyle>
          <a:p>
            <a:pPr indent="0" algn="ctr">
              <a:buNone/>
            </a:pPr>
            <a:r>
              <a:rPr lang="es-ES" sz="1400" b="0" u="none" strike="noStrike">
                <a:solidFill>
                  <a:srgbClr val="000000"/>
                </a:solidFill>
                <a:effectLst/>
                <a:uFillTx/>
                <a:latin typeface="Times New Roman"/>
              </a:rPr>
              <a:t>&lt;pie de página&gt;</a:t>
            </a:r>
          </a:p>
        </p:txBody>
      </p:sp>
      <p:sp>
        <p:nvSpPr>
          <p:cNvPr id="116" name="PlaceHolder 4"/>
          <p:cNvSpPr>
            <a:spLocks noGrp="1"/>
          </p:cNvSpPr>
          <p:nvPr>
            <p:ph type="sldNum" idx="42"/>
          </p:nvPr>
        </p:nvSpPr>
        <p:spPr>
          <a:xfrm>
            <a:off x="10511280" y="5883120"/>
            <a:ext cx="76356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fld id="{1418A335-B106-4DAB-9A98-22F491849CE0}" type="slidenum">
              <a:rPr lang="en-US" sz="1000" b="0" u="none" strike="noStrike">
                <a:solidFill>
                  <a:schemeClr val="dk1"/>
                </a:solidFill>
                <a:effectLst/>
                <a:uFillTx/>
                <a:latin typeface="Tw Cen MT"/>
              </a:rPr>
              <a:t>‹Nº›</a:t>
            </a:fld>
            <a:endParaRPr lang="es-ES" sz="1000" b="0" u="none" strike="noStrike">
              <a:solidFill>
                <a:srgbClr val="000000"/>
              </a:solidFill>
              <a:effectLst/>
              <a:uFillTx/>
              <a:latin typeface="Times New Roman"/>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n blanco">
    <p:bg>
      <p:bgPr>
        <a:gradFill rotWithShape="0">
          <a:gsLst>
            <a:gs pos="0">
              <a:srgbClr val="FFFFFF"/>
            </a:gs>
            <a:gs pos="100000">
              <a:srgbClr val="B9B9B9"/>
            </a:gs>
          </a:gsLst>
          <a:lin ang="5400000"/>
        </a:gradFill>
        <a:effectLst/>
      </p:bgPr>
    </p:bg>
    <p:spTree>
      <p:nvGrpSpPr>
        <p:cNvPr id="1" name=""/>
        <p:cNvGrpSpPr/>
        <p:nvPr/>
      </p:nvGrpSpPr>
      <p:grpSpPr>
        <a:xfrm>
          <a:off x="0" y="0"/>
          <a:ext cx="0" cy="0"/>
          <a:chOff x="0" y="0"/>
          <a:chExt cx="0" cy="0"/>
        </a:xfrm>
      </p:grpSpPr>
      <p:pic>
        <p:nvPicPr>
          <p:cNvPr id="117" name="Picture 2" descr="\\DROBO-FS\QuickDrops\JB\PPTX NG\Droplets\LightingOverlay.png"/>
          <p:cNvPicPr/>
          <p:nvPr/>
        </p:nvPicPr>
        <p:blipFill>
          <a:blip r:embed="rId2"/>
          <a:stretch/>
        </p:blipFill>
        <p:spPr>
          <a:xfrm>
            <a:off x="0" y="0"/>
            <a:ext cx="12188520" cy="6857640"/>
          </a:xfrm>
          <a:prstGeom prst="rect">
            <a:avLst/>
          </a:prstGeom>
          <a:noFill/>
          <a:ln w="0">
            <a:noFill/>
          </a:ln>
        </p:spPr>
      </p:pic>
      <p:pic>
        <p:nvPicPr>
          <p:cNvPr id="118" name="Picture 6" descr="Droplets-HD-Content-R1d.png"/>
          <p:cNvPicPr/>
          <p:nvPr/>
        </p:nvPicPr>
        <p:blipFill>
          <a:blip r:embed="rId3"/>
          <a:stretch/>
        </p:blipFill>
        <p:spPr>
          <a:xfrm>
            <a:off x="0" y="0"/>
            <a:ext cx="12188520" cy="6857640"/>
          </a:xfrm>
          <a:prstGeom prst="rect">
            <a:avLst/>
          </a:prstGeom>
          <a:noFill/>
          <a:ln w="0">
            <a:noFill/>
          </a:ln>
        </p:spPr>
      </p:pic>
      <p:sp>
        <p:nvSpPr>
          <p:cNvPr id="119" name="PlaceHolder 1"/>
          <p:cNvSpPr>
            <a:spLocks noGrp="1"/>
          </p:cNvSpPr>
          <p:nvPr>
            <p:ph type="dt" idx="43"/>
          </p:nvPr>
        </p:nvSpPr>
        <p:spPr>
          <a:xfrm>
            <a:off x="7676640" y="5883120"/>
            <a:ext cx="274212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r>
              <a:rPr lang="en-US" sz="1000" b="0" u="none" strike="noStrike">
                <a:solidFill>
                  <a:schemeClr val="dk1"/>
                </a:solidFill>
                <a:effectLst/>
                <a:uFillTx/>
                <a:latin typeface="Tw Cen MT"/>
              </a:rPr>
              <a:t>&lt;fecha/hora&gt;</a:t>
            </a:r>
            <a:endParaRPr lang="es-ES" sz="1000" b="0" u="none" strike="noStrike">
              <a:solidFill>
                <a:srgbClr val="000000"/>
              </a:solidFill>
              <a:effectLst/>
              <a:uFillTx/>
              <a:latin typeface="Times New Roman"/>
            </a:endParaRPr>
          </a:p>
        </p:txBody>
      </p:sp>
      <p:sp>
        <p:nvSpPr>
          <p:cNvPr id="120" name="PlaceHolder 2"/>
          <p:cNvSpPr>
            <a:spLocks noGrp="1"/>
          </p:cNvSpPr>
          <p:nvPr>
            <p:ph type="ftr" idx="44"/>
          </p:nvPr>
        </p:nvSpPr>
        <p:spPr>
          <a:xfrm>
            <a:off x="913680" y="5883120"/>
            <a:ext cx="6670800" cy="364680"/>
          </a:xfrm>
          <a:prstGeom prst="rect">
            <a:avLst/>
          </a:prstGeom>
          <a:noFill/>
          <a:ln w="0">
            <a:noFill/>
          </a:ln>
        </p:spPr>
        <p:txBody>
          <a:bodyPr lIns="91440" tIns="45720" rIns="91440" bIns="45720" anchor="ctr">
            <a:noAutofit/>
          </a:bodyPr>
          <a:lstStyle>
            <a:lvl1pPr indent="0" algn="ctr">
              <a:buNone/>
              <a:defRPr lang="es-ES" sz="1400" b="0" u="none" strike="noStrike">
                <a:solidFill>
                  <a:srgbClr val="000000"/>
                </a:solidFill>
                <a:effectLst/>
                <a:uFillTx/>
                <a:latin typeface="Times New Roman"/>
              </a:defRPr>
            </a:lvl1pPr>
          </a:lstStyle>
          <a:p>
            <a:pPr indent="0" algn="ctr">
              <a:buNone/>
            </a:pPr>
            <a:r>
              <a:rPr lang="es-ES" sz="1400" b="0" u="none" strike="noStrike">
                <a:solidFill>
                  <a:srgbClr val="000000"/>
                </a:solidFill>
                <a:effectLst/>
                <a:uFillTx/>
                <a:latin typeface="Times New Roman"/>
              </a:rPr>
              <a:t>&lt;pie de página&gt;</a:t>
            </a:r>
          </a:p>
        </p:txBody>
      </p:sp>
      <p:sp>
        <p:nvSpPr>
          <p:cNvPr id="121" name="PlaceHolder 3"/>
          <p:cNvSpPr>
            <a:spLocks noGrp="1"/>
          </p:cNvSpPr>
          <p:nvPr>
            <p:ph type="sldNum" idx="45"/>
          </p:nvPr>
        </p:nvSpPr>
        <p:spPr>
          <a:xfrm>
            <a:off x="10511280" y="5883120"/>
            <a:ext cx="76356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fld id="{2794B883-D137-436F-8E29-6FE2F799514A}" type="slidenum">
              <a:rPr lang="en-US" sz="1000" b="0" u="none" strike="noStrike">
                <a:solidFill>
                  <a:schemeClr val="dk1"/>
                </a:solidFill>
                <a:effectLst/>
                <a:uFillTx/>
                <a:latin typeface="Tw Cen MT"/>
              </a:rPr>
              <a:t>‹Nº›</a:t>
            </a:fld>
            <a:endParaRPr lang="es-ES" sz="1000" b="0" u="none" strike="noStrike">
              <a:solidFill>
                <a:srgbClr val="000000"/>
              </a:solidFill>
              <a:effectLst/>
              <a:uFillTx/>
              <a:latin typeface="Times New Roman"/>
            </a:endParaRPr>
          </a:p>
        </p:txBody>
      </p:sp>
      <p:sp>
        <p:nvSpPr>
          <p:cNvPr id="122" name="PlaceHolder 4"/>
          <p:cNvSpPr>
            <a:spLocks noGrp="1"/>
          </p:cNvSpPr>
          <p:nvPr>
            <p:ph type="title"/>
          </p:nvPr>
        </p:nvSpPr>
        <p:spPr>
          <a:xfrm>
            <a:off x="609120" y="273600"/>
            <a:ext cx="10969560" cy="1144800"/>
          </a:xfrm>
          <a:prstGeom prst="rect">
            <a:avLst/>
          </a:prstGeom>
          <a:noFill/>
          <a:ln w="0">
            <a:noFill/>
          </a:ln>
        </p:spPr>
        <p:txBody>
          <a:bodyPr lIns="0" tIns="0" rIns="0" bIns="0" anchor="ctr">
            <a:noAutofit/>
          </a:bodyPr>
          <a:lstStyle/>
          <a:p>
            <a:pPr indent="0">
              <a:buNone/>
            </a:pPr>
            <a:r>
              <a:rPr lang="en-US" sz="1800" b="0" u="none" strike="noStrike">
                <a:solidFill>
                  <a:schemeClr val="dk1"/>
                </a:solidFill>
                <a:effectLst/>
                <a:uFillTx/>
                <a:latin typeface="Tw Cen MT"/>
              </a:rPr>
              <a:t>Pulse para editar el formato del texto de título</a:t>
            </a:r>
          </a:p>
        </p:txBody>
      </p:sp>
      <p:sp>
        <p:nvSpPr>
          <p:cNvPr id="123" name="PlaceHolder 5"/>
          <p:cNvSpPr>
            <a:spLocks noGrp="1"/>
          </p:cNvSpPr>
          <p:nvPr>
            <p:ph type="body"/>
          </p:nvPr>
        </p:nvSpPr>
        <p:spPr>
          <a:xfrm>
            <a:off x="609120" y="1604520"/>
            <a:ext cx="10969560" cy="3977280"/>
          </a:xfrm>
          <a:prstGeom prst="rect">
            <a:avLst/>
          </a:prstGeom>
          <a:noFill/>
          <a:ln w="0">
            <a:noFill/>
          </a:ln>
        </p:spPr>
        <p:txBody>
          <a:bodyPr lIns="0" tIns="0" rIns="0" bIns="0" anchor="t">
            <a:normAutofit/>
          </a:bodyPr>
          <a:lstStyle/>
          <a:p>
            <a:pPr marL="432000" indent="-324000">
              <a:lnSpc>
                <a:spcPct val="120000"/>
              </a:lnSpc>
              <a:spcBef>
                <a:spcPts val="1417"/>
              </a:spcBef>
              <a:buClr>
                <a:srgbClr val="000000"/>
              </a:buClr>
              <a:buSzPct val="45000"/>
              <a:buFont typeface="Wingdings" charset="2"/>
              <a:buChar char=""/>
            </a:pPr>
            <a:r>
              <a:rPr lang="en-US" sz="2000" b="0" u="none" strike="noStrike" cap="all">
                <a:solidFill>
                  <a:schemeClr val="dk1"/>
                </a:solidFill>
                <a:effectLst/>
                <a:uFillTx/>
                <a:latin typeface="Tw Cen MT"/>
              </a:rPr>
              <a:t>Pulse para editar el formato de texto del esquema</a:t>
            </a:r>
          </a:p>
          <a:p>
            <a:pPr marL="864000" lvl="1" indent="-324000">
              <a:lnSpc>
                <a:spcPct val="120000"/>
              </a:lnSpc>
              <a:spcBef>
                <a:spcPts val="1134"/>
              </a:spcBef>
              <a:buClr>
                <a:srgbClr val="000000"/>
              </a:buClr>
              <a:buSzPct val="75000"/>
              <a:buFont typeface="Symbol" charset="2"/>
              <a:buChar char=""/>
            </a:pPr>
            <a:r>
              <a:rPr lang="en-US" sz="1600" b="0" u="none" strike="noStrike" cap="all">
                <a:solidFill>
                  <a:schemeClr val="dk1"/>
                </a:solidFill>
                <a:effectLst/>
                <a:uFillTx/>
                <a:latin typeface="Tw Cen MT"/>
              </a:rPr>
              <a:t>Segundo nivel del esquema</a:t>
            </a:r>
          </a:p>
          <a:p>
            <a:pPr marL="1296000" lvl="2" indent="-288000">
              <a:lnSpc>
                <a:spcPct val="120000"/>
              </a:lnSpc>
              <a:spcBef>
                <a:spcPts val="850"/>
              </a:spcBef>
              <a:buClr>
                <a:srgbClr val="000000"/>
              </a:buClr>
              <a:buSzPct val="45000"/>
              <a:buFont typeface="Wingdings" charset="2"/>
              <a:buChar char=""/>
            </a:pPr>
            <a:r>
              <a:rPr lang="en-US" sz="1400" b="0" u="none" strike="noStrike" cap="all">
                <a:solidFill>
                  <a:schemeClr val="dk1"/>
                </a:solidFill>
                <a:effectLst/>
                <a:uFillTx/>
                <a:latin typeface="Tw Cen MT"/>
              </a:rPr>
              <a:t>Tercer nivel del esquema</a:t>
            </a:r>
          </a:p>
          <a:p>
            <a:pPr marL="1728000" lvl="3" indent="-216000">
              <a:lnSpc>
                <a:spcPct val="120000"/>
              </a:lnSpc>
              <a:spcBef>
                <a:spcPts val="567"/>
              </a:spcBef>
              <a:buClr>
                <a:srgbClr val="000000"/>
              </a:buClr>
              <a:buSzPct val="75000"/>
              <a:buFont typeface="Symbol" charset="2"/>
              <a:buChar char=""/>
            </a:pPr>
            <a:r>
              <a:rPr lang="en-US" sz="1400" b="0" u="none" strike="noStrike" cap="all">
                <a:solidFill>
                  <a:schemeClr val="dk1"/>
                </a:solidFill>
                <a:effectLst/>
                <a:uFillTx/>
                <a:latin typeface="Tw Cen MT"/>
              </a:rPr>
              <a:t>Cuarto nivel del esquema</a:t>
            </a:r>
          </a:p>
          <a:p>
            <a:pPr marL="2160000" lvl="4" indent="-216000">
              <a:lnSpc>
                <a:spcPct val="120000"/>
              </a:lnSpc>
              <a:spcBef>
                <a:spcPts val="283"/>
              </a:spcBef>
              <a:buClr>
                <a:srgbClr val="000000"/>
              </a:buClr>
              <a:buSzPct val="45000"/>
              <a:buFont typeface="Wingdings" charset="2"/>
              <a:buChar char=""/>
            </a:pPr>
            <a:r>
              <a:rPr lang="en-US" sz="2000" b="0" u="none" strike="noStrike" cap="all">
                <a:solidFill>
                  <a:schemeClr val="dk1"/>
                </a:solidFill>
                <a:effectLst/>
                <a:uFillTx/>
                <a:latin typeface="Tw Cen MT"/>
              </a:rPr>
              <a:t>Quinto nivel del esquema</a:t>
            </a:r>
          </a:p>
          <a:p>
            <a:pPr marL="2592000" lvl="5" indent="-216000">
              <a:lnSpc>
                <a:spcPct val="120000"/>
              </a:lnSpc>
              <a:spcBef>
                <a:spcPts val="283"/>
              </a:spcBef>
              <a:buClr>
                <a:srgbClr val="000000"/>
              </a:buClr>
              <a:buSzPct val="45000"/>
              <a:buFont typeface="Wingdings" charset="2"/>
              <a:buChar char=""/>
            </a:pPr>
            <a:r>
              <a:rPr lang="en-US" sz="2000" b="0" u="none" strike="noStrike" cap="all">
                <a:solidFill>
                  <a:schemeClr val="dk1"/>
                </a:solidFill>
                <a:effectLst/>
                <a:uFillTx/>
                <a:latin typeface="Tw Cen MT"/>
              </a:rPr>
              <a:t>Sexto nivel del esquema</a:t>
            </a:r>
          </a:p>
          <a:p>
            <a:pPr marL="3024000" lvl="6" indent="-216000">
              <a:lnSpc>
                <a:spcPct val="120000"/>
              </a:lnSpc>
              <a:spcBef>
                <a:spcPts val="283"/>
              </a:spcBef>
              <a:buClr>
                <a:srgbClr val="000000"/>
              </a:buClr>
              <a:buSzPct val="45000"/>
              <a:buFont typeface="Wingdings" charset="2"/>
              <a:buChar char=""/>
            </a:pPr>
            <a:r>
              <a:rPr lang="en-US" sz="2000" b="0" u="none" strike="noStrike" cap="all">
                <a:solidFill>
                  <a:schemeClr val="dk1"/>
                </a:solidFill>
                <a:effectLst/>
                <a:uFillTx/>
                <a:latin typeface="Tw Cen MT"/>
              </a:rPr>
              <a:t>Séptimo nivel del esquema</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ontenido con título">
    <p:bg>
      <p:bgPr>
        <a:gradFill rotWithShape="0">
          <a:gsLst>
            <a:gs pos="0">
              <a:srgbClr val="FFFFFF"/>
            </a:gs>
            <a:gs pos="100000">
              <a:srgbClr val="B9B9B9"/>
            </a:gs>
          </a:gsLst>
          <a:lin ang="5400000"/>
        </a:gradFill>
        <a:effectLst/>
      </p:bgPr>
    </p:bg>
    <p:spTree>
      <p:nvGrpSpPr>
        <p:cNvPr id="1" name=""/>
        <p:cNvGrpSpPr/>
        <p:nvPr/>
      </p:nvGrpSpPr>
      <p:grpSpPr>
        <a:xfrm>
          <a:off x="0" y="0"/>
          <a:ext cx="0" cy="0"/>
          <a:chOff x="0" y="0"/>
          <a:chExt cx="0" cy="0"/>
        </a:xfrm>
      </p:grpSpPr>
      <p:pic>
        <p:nvPicPr>
          <p:cNvPr id="124" name="Picture 2" descr="\\DROBO-FS\QuickDrops\JB\PPTX NG\Droplets\LightingOverlay.png"/>
          <p:cNvPicPr/>
          <p:nvPr/>
        </p:nvPicPr>
        <p:blipFill>
          <a:blip r:embed="rId2"/>
          <a:stretch/>
        </p:blipFill>
        <p:spPr>
          <a:xfrm>
            <a:off x="0" y="0"/>
            <a:ext cx="12188520" cy="6857640"/>
          </a:xfrm>
          <a:prstGeom prst="rect">
            <a:avLst/>
          </a:prstGeom>
          <a:noFill/>
          <a:ln w="0">
            <a:noFill/>
          </a:ln>
        </p:spPr>
      </p:pic>
      <p:pic>
        <p:nvPicPr>
          <p:cNvPr id="125" name="Picture 10" descr="Droplets-HD-Content-R1d.png"/>
          <p:cNvPicPr/>
          <p:nvPr/>
        </p:nvPicPr>
        <p:blipFill>
          <a:blip r:embed="rId3"/>
          <a:stretch/>
        </p:blipFill>
        <p:spPr>
          <a:xfrm>
            <a:off x="0" y="0"/>
            <a:ext cx="12188520" cy="6857640"/>
          </a:xfrm>
          <a:prstGeom prst="rect">
            <a:avLst/>
          </a:prstGeom>
          <a:noFill/>
          <a:ln w="0">
            <a:noFill/>
          </a:ln>
        </p:spPr>
      </p:pic>
      <p:sp>
        <p:nvSpPr>
          <p:cNvPr id="126" name="PlaceHolder 1"/>
          <p:cNvSpPr>
            <a:spLocks noGrp="1"/>
          </p:cNvSpPr>
          <p:nvPr>
            <p:ph type="title"/>
          </p:nvPr>
        </p:nvSpPr>
        <p:spPr>
          <a:xfrm>
            <a:off x="913680" y="609480"/>
            <a:ext cx="3934440" cy="2022840"/>
          </a:xfrm>
          <a:prstGeom prst="rect">
            <a:avLst/>
          </a:prstGeom>
          <a:noFill/>
          <a:ln w="0">
            <a:noFill/>
          </a:ln>
        </p:spPr>
        <p:txBody>
          <a:bodyPr lIns="91440" tIns="45720" rIns="91440" bIns="45720" anchor="b">
            <a:noAutofit/>
          </a:bodyPr>
          <a:lstStyle/>
          <a:p>
            <a:pPr indent="0" algn="ctr" defTabSz="914040">
              <a:lnSpc>
                <a:spcPct val="90000"/>
              </a:lnSpc>
              <a:buNone/>
            </a:pPr>
            <a:r>
              <a:rPr lang="es-ES" sz="3200" b="0" u="none" strike="noStrike" cap="all">
                <a:solidFill>
                  <a:schemeClr val="dk1"/>
                </a:solidFill>
                <a:effectLst/>
                <a:uFillTx/>
                <a:latin typeface="Tw Cen MT"/>
              </a:rPr>
              <a:t>Haga clic para modificar el estilo de título del patrón</a:t>
            </a:r>
            <a:endParaRPr lang="en-US" sz="3200" b="0" u="none" strike="noStrike">
              <a:solidFill>
                <a:schemeClr val="dk1"/>
              </a:solidFill>
              <a:effectLst/>
              <a:uFillTx/>
              <a:latin typeface="Tw Cen MT"/>
            </a:endParaRPr>
          </a:p>
        </p:txBody>
      </p:sp>
      <p:sp>
        <p:nvSpPr>
          <p:cNvPr id="127" name="PlaceHolder 2"/>
          <p:cNvSpPr>
            <a:spLocks noGrp="1"/>
          </p:cNvSpPr>
          <p:nvPr>
            <p:ph type="body"/>
          </p:nvPr>
        </p:nvSpPr>
        <p:spPr>
          <a:xfrm>
            <a:off x="5076720" y="609480"/>
            <a:ext cx="6198120" cy="5181120"/>
          </a:xfrm>
          <a:prstGeom prst="rect">
            <a:avLst/>
          </a:prstGeom>
          <a:noFill/>
          <a:ln w="0">
            <a:noFill/>
          </a:ln>
        </p:spPr>
        <p:txBody>
          <a:bodyPr lIns="91440" tIns="45720" rIns="91440" bIns="45720" anchor="t">
            <a:noAutofit/>
          </a:bodyPr>
          <a:lstStyle/>
          <a:p>
            <a:pPr marL="228600" indent="-228600" defTabSz="914040">
              <a:lnSpc>
                <a:spcPct val="120000"/>
              </a:lnSpc>
              <a:spcBef>
                <a:spcPts val="1001"/>
              </a:spcBef>
              <a:buClr>
                <a:srgbClr val="000000"/>
              </a:buClr>
              <a:buFont typeface="Arial"/>
              <a:buChar char="•"/>
            </a:pPr>
            <a:r>
              <a:rPr lang="es-ES" sz="2000" b="0" u="none" strike="noStrike" cap="all">
                <a:solidFill>
                  <a:schemeClr val="dk1"/>
                </a:solidFill>
                <a:effectLst/>
                <a:uFillTx/>
                <a:latin typeface="Tw Cen MT"/>
              </a:rPr>
              <a:t>Haga clic para modificar los estilos de texto del patrón</a:t>
            </a:r>
            <a:endParaRPr lang="en-US" sz="2000" b="0" u="none" strike="noStrike" cap="all">
              <a:solidFill>
                <a:schemeClr val="dk1"/>
              </a:solidFill>
              <a:effectLst/>
              <a:uFillTx/>
              <a:latin typeface="Tw Cen MT"/>
            </a:endParaRPr>
          </a:p>
          <a:p>
            <a:pPr marL="685440" lvl="1" indent="-228600" defTabSz="914040">
              <a:lnSpc>
                <a:spcPct val="120000"/>
              </a:lnSpc>
              <a:spcBef>
                <a:spcPts val="499"/>
              </a:spcBef>
              <a:buClr>
                <a:srgbClr val="000000"/>
              </a:buClr>
              <a:buFont typeface="Arial"/>
              <a:buChar char="•"/>
            </a:pPr>
            <a:r>
              <a:rPr lang="es-ES" sz="1800" b="0" u="none" strike="noStrike" cap="all">
                <a:solidFill>
                  <a:schemeClr val="dk1"/>
                </a:solidFill>
                <a:effectLst/>
                <a:uFillTx/>
                <a:latin typeface="Tw Cen MT"/>
              </a:rPr>
              <a:t>Segundo nivel</a:t>
            </a:r>
            <a:endParaRPr lang="en-US" sz="1800" b="0" u="none" strike="noStrike" cap="all">
              <a:solidFill>
                <a:schemeClr val="dk1"/>
              </a:solidFill>
              <a:effectLst/>
              <a:uFillTx/>
              <a:latin typeface="Tw Cen MT"/>
            </a:endParaRPr>
          </a:p>
          <a:p>
            <a:pPr marL="1142640" lvl="2" indent="-228600" defTabSz="914040">
              <a:lnSpc>
                <a:spcPct val="120000"/>
              </a:lnSpc>
              <a:spcBef>
                <a:spcPts val="499"/>
              </a:spcBef>
              <a:buClr>
                <a:srgbClr val="000000"/>
              </a:buClr>
              <a:buFont typeface="Arial"/>
              <a:buChar char="•"/>
            </a:pPr>
            <a:r>
              <a:rPr lang="es-ES" sz="1600" b="0" u="none" strike="noStrike" cap="all">
                <a:solidFill>
                  <a:schemeClr val="dk1"/>
                </a:solidFill>
                <a:effectLst/>
                <a:uFillTx/>
                <a:latin typeface="Tw Cen MT"/>
              </a:rPr>
              <a:t>Tercer nivel</a:t>
            </a:r>
            <a:endParaRPr lang="en-US" sz="1600" b="0" u="none" strike="noStrike" cap="all">
              <a:solidFill>
                <a:schemeClr val="dk1"/>
              </a:solidFill>
              <a:effectLst/>
              <a:uFillTx/>
              <a:latin typeface="Tw Cen MT"/>
            </a:endParaRPr>
          </a:p>
          <a:p>
            <a:pPr marL="1599840" lvl="3" indent="-228600" defTabSz="914040">
              <a:lnSpc>
                <a:spcPct val="120000"/>
              </a:lnSpc>
              <a:spcBef>
                <a:spcPts val="499"/>
              </a:spcBef>
              <a:buClr>
                <a:srgbClr val="000000"/>
              </a:buClr>
              <a:buFont typeface="Arial"/>
              <a:buChar char="•"/>
            </a:pPr>
            <a:r>
              <a:rPr lang="es-ES" sz="1400" b="0" u="none" strike="noStrike" cap="all">
                <a:solidFill>
                  <a:schemeClr val="dk1"/>
                </a:solidFill>
                <a:effectLst/>
                <a:uFillTx/>
                <a:latin typeface="Tw Cen MT"/>
              </a:rPr>
              <a:t>Cuarto nivel</a:t>
            </a:r>
            <a:endParaRPr lang="en-US" sz="1400" b="0" u="none" strike="noStrike" cap="all">
              <a:solidFill>
                <a:schemeClr val="dk1"/>
              </a:solidFill>
              <a:effectLst/>
              <a:uFillTx/>
              <a:latin typeface="Tw Cen MT"/>
            </a:endParaRPr>
          </a:p>
          <a:p>
            <a:pPr marL="2056680" lvl="4" indent="-228600" defTabSz="914040">
              <a:lnSpc>
                <a:spcPct val="120000"/>
              </a:lnSpc>
              <a:spcBef>
                <a:spcPts val="499"/>
              </a:spcBef>
              <a:buClr>
                <a:srgbClr val="000000"/>
              </a:buClr>
              <a:buFont typeface="Arial"/>
              <a:buChar char="•"/>
            </a:pPr>
            <a:r>
              <a:rPr lang="es-ES" sz="1400" b="0" u="none" strike="noStrike" cap="all">
                <a:solidFill>
                  <a:schemeClr val="dk1"/>
                </a:solidFill>
                <a:effectLst/>
                <a:uFillTx/>
                <a:latin typeface="Tw Cen MT"/>
              </a:rPr>
              <a:t>Quinto nivel</a:t>
            </a:r>
            <a:endParaRPr lang="en-US" sz="1400" b="0" u="none" strike="noStrike" cap="all">
              <a:solidFill>
                <a:schemeClr val="dk1"/>
              </a:solidFill>
              <a:effectLst/>
              <a:uFillTx/>
              <a:latin typeface="Tw Cen MT"/>
            </a:endParaRPr>
          </a:p>
        </p:txBody>
      </p:sp>
      <p:sp>
        <p:nvSpPr>
          <p:cNvPr id="128" name="PlaceHolder 3"/>
          <p:cNvSpPr>
            <a:spLocks noGrp="1"/>
          </p:cNvSpPr>
          <p:nvPr>
            <p:ph type="body"/>
          </p:nvPr>
        </p:nvSpPr>
        <p:spPr>
          <a:xfrm>
            <a:off x="913680" y="2632680"/>
            <a:ext cx="3934440" cy="3157920"/>
          </a:xfrm>
          <a:prstGeom prst="rect">
            <a:avLst/>
          </a:prstGeom>
          <a:noFill/>
          <a:ln w="0">
            <a:noFill/>
          </a:ln>
        </p:spPr>
        <p:txBody>
          <a:bodyPr lIns="91440" tIns="45720" rIns="91440" bIns="45720" anchor="t">
            <a:noAutofit/>
          </a:bodyPr>
          <a:lstStyle/>
          <a:p>
            <a:pPr indent="0" algn="ctr" defTabSz="914040">
              <a:lnSpc>
                <a:spcPct val="120000"/>
              </a:lnSpc>
              <a:spcBef>
                <a:spcPts val="1001"/>
              </a:spcBef>
              <a:buNone/>
              <a:tabLst>
                <a:tab pos="0" algn="l"/>
              </a:tabLst>
            </a:pPr>
            <a:r>
              <a:rPr lang="es-ES" sz="1600" b="0" u="none" strike="noStrike" cap="all">
                <a:solidFill>
                  <a:schemeClr val="dk1"/>
                </a:solidFill>
                <a:effectLst/>
                <a:uFillTx/>
                <a:latin typeface="Tw Cen MT"/>
              </a:rPr>
              <a:t>Haga clic para modificar los estilos de texto del patrón</a:t>
            </a:r>
            <a:endParaRPr lang="en-US" sz="1600" b="0" u="none" strike="noStrike" cap="all">
              <a:solidFill>
                <a:schemeClr val="dk1"/>
              </a:solidFill>
              <a:effectLst/>
              <a:uFillTx/>
              <a:latin typeface="Tw Cen MT"/>
            </a:endParaRPr>
          </a:p>
        </p:txBody>
      </p:sp>
      <p:sp>
        <p:nvSpPr>
          <p:cNvPr id="129" name="PlaceHolder 4"/>
          <p:cNvSpPr>
            <a:spLocks noGrp="1"/>
          </p:cNvSpPr>
          <p:nvPr>
            <p:ph type="dt" idx="46"/>
          </p:nvPr>
        </p:nvSpPr>
        <p:spPr>
          <a:xfrm>
            <a:off x="7676640" y="5883120"/>
            <a:ext cx="274212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r>
              <a:rPr lang="en-US" sz="1000" b="0" u="none" strike="noStrike">
                <a:solidFill>
                  <a:schemeClr val="dk1"/>
                </a:solidFill>
                <a:effectLst/>
                <a:uFillTx/>
                <a:latin typeface="Tw Cen MT"/>
              </a:rPr>
              <a:t>&lt;fecha/hora&gt;</a:t>
            </a:r>
            <a:endParaRPr lang="es-ES" sz="1000" b="0" u="none" strike="noStrike">
              <a:solidFill>
                <a:srgbClr val="000000"/>
              </a:solidFill>
              <a:effectLst/>
              <a:uFillTx/>
              <a:latin typeface="Times New Roman"/>
            </a:endParaRPr>
          </a:p>
        </p:txBody>
      </p:sp>
      <p:sp>
        <p:nvSpPr>
          <p:cNvPr id="130" name="PlaceHolder 5"/>
          <p:cNvSpPr>
            <a:spLocks noGrp="1"/>
          </p:cNvSpPr>
          <p:nvPr>
            <p:ph type="ftr" idx="47"/>
          </p:nvPr>
        </p:nvSpPr>
        <p:spPr>
          <a:xfrm>
            <a:off x="913680" y="5883120"/>
            <a:ext cx="6670800" cy="364680"/>
          </a:xfrm>
          <a:prstGeom prst="rect">
            <a:avLst/>
          </a:prstGeom>
          <a:noFill/>
          <a:ln w="0">
            <a:noFill/>
          </a:ln>
        </p:spPr>
        <p:txBody>
          <a:bodyPr lIns="91440" tIns="45720" rIns="91440" bIns="45720" anchor="ctr">
            <a:noAutofit/>
          </a:bodyPr>
          <a:lstStyle>
            <a:lvl1pPr indent="0" algn="ctr">
              <a:buNone/>
              <a:defRPr lang="es-ES" sz="1400" b="0" u="none" strike="noStrike">
                <a:solidFill>
                  <a:srgbClr val="000000"/>
                </a:solidFill>
                <a:effectLst/>
                <a:uFillTx/>
                <a:latin typeface="Times New Roman"/>
              </a:defRPr>
            </a:lvl1pPr>
          </a:lstStyle>
          <a:p>
            <a:pPr indent="0" algn="ctr">
              <a:buNone/>
            </a:pPr>
            <a:r>
              <a:rPr lang="es-ES" sz="1400" b="0" u="none" strike="noStrike">
                <a:solidFill>
                  <a:srgbClr val="000000"/>
                </a:solidFill>
                <a:effectLst/>
                <a:uFillTx/>
                <a:latin typeface="Times New Roman"/>
              </a:rPr>
              <a:t>&lt;pie de página&gt;</a:t>
            </a:r>
          </a:p>
        </p:txBody>
      </p:sp>
      <p:sp>
        <p:nvSpPr>
          <p:cNvPr id="131" name="PlaceHolder 6"/>
          <p:cNvSpPr>
            <a:spLocks noGrp="1"/>
          </p:cNvSpPr>
          <p:nvPr>
            <p:ph type="sldNum" idx="48"/>
          </p:nvPr>
        </p:nvSpPr>
        <p:spPr>
          <a:xfrm>
            <a:off x="10511280" y="5883120"/>
            <a:ext cx="76356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fld id="{323F3C46-0B59-46BA-9A6B-5DCA06C761F8}" type="slidenum">
              <a:rPr lang="en-US" sz="1000" b="0" u="none" strike="noStrike">
                <a:solidFill>
                  <a:schemeClr val="dk1"/>
                </a:solidFill>
                <a:effectLst/>
                <a:uFillTx/>
                <a:latin typeface="Tw Cen MT"/>
              </a:rPr>
              <a:t>‹Nº›</a:t>
            </a:fld>
            <a:endParaRPr lang="es-ES" sz="1000" b="0" u="none" strike="noStrike">
              <a:solidFill>
                <a:srgbClr val="000000"/>
              </a:solidFill>
              <a:effectLst/>
              <a:uFillTx/>
              <a:latin typeface="Times New Roman"/>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Imagen con título">
    <p:bg>
      <p:bgPr>
        <a:gradFill rotWithShape="0">
          <a:gsLst>
            <a:gs pos="0">
              <a:srgbClr val="FFFFFF"/>
            </a:gs>
            <a:gs pos="100000">
              <a:srgbClr val="B9B9B9"/>
            </a:gs>
          </a:gsLst>
          <a:lin ang="5400000"/>
        </a:gradFill>
        <a:effectLst/>
      </p:bgPr>
    </p:bg>
    <p:spTree>
      <p:nvGrpSpPr>
        <p:cNvPr id="1" name=""/>
        <p:cNvGrpSpPr/>
        <p:nvPr/>
      </p:nvGrpSpPr>
      <p:grpSpPr>
        <a:xfrm>
          <a:off x="0" y="0"/>
          <a:ext cx="0" cy="0"/>
          <a:chOff x="0" y="0"/>
          <a:chExt cx="0" cy="0"/>
        </a:xfrm>
      </p:grpSpPr>
      <p:pic>
        <p:nvPicPr>
          <p:cNvPr id="132" name="Picture 2" descr="\\DROBO-FS\QuickDrops\JB\PPTX NG\Droplets\LightingOverlay.png"/>
          <p:cNvPicPr/>
          <p:nvPr/>
        </p:nvPicPr>
        <p:blipFill>
          <a:blip r:embed="rId2"/>
          <a:stretch/>
        </p:blipFill>
        <p:spPr>
          <a:xfrm>
            <a:off x="0" y="0"/>
            <a:ext cx="12188520" cy="6857640"/>
          </a:xfrm>
          <a:prstGeom prst="rect">
            <a:avLst/>
          </a:prstGeom>
          <a:noFill/>
          <a:ln w="0">
            <a:noFill/>
          </a:ln>
        </p:spPr>
      </p:pic>
      <p:pic>
        <p:nvPicPr>
          <p:cNvPr id="133" name="Picture 9" descr="Droplets-HD-Content-R1d.png"/>
          <p:cNvPicPr/>
          <p:nvPr/>
        </p:nvPicPr>
        <p:blipFill>
          <a:blip r:embed="rId3"/>
          <a:stretch/>
        </p:blipFill>
        <p:spPr>
          <a:xfrm>
            <a:off x="0" y="0"/>
            <a:ext cx="12188520" cy="6857640"/>
          </a:xfrm>
          <a:prstGeom prst="rect">
            <a:avLst/>
          </a:prstGeom>
          <a:noFill/>
          <a:ln w="0">
            <a:noFill/>
          </a:ln>
        </p:spPr>
      </p:pic>
      <p:sp>
        <p:nvSpPr>
          <p:cNvPr id="134" name="PlaceHolder 1"/>
          <p:cNvSpPr>
            <a:spLocks noGrp="1"/>
          </p:cNvSpPr>
          <p:nvPr>
            <p:ph type="title"/>
          </p:nvPr>
        </p:nvSpPr>
        <p:spPr>
          <a:xfrm>
            <a:off x="913680" y="609480"/>
            <a:ext cx="5933160" cy="2022840"/>
          </a:xfrm>
          <a:prstGeom prst="rect">
            <a:avLst/>
          </a:prstGeom>
          <a:noFill/>
          <a:ln w="0">
            <a:noFill/>
          </a:ln>
        </p:spPr>
        <p:txBody>
          <a:bodyPr lIns="91440" tIns="45720" rIns="91440" bIns="45720" anchor="b">
            <a:noAutofit/>
          </a:bodyPr>
          <a:lstStyle/>
          <a:p>
            <a:pPr indent="0" algn="ctr" defTabSz="914040">
              <a:lnSpc>
                <a:spcPct val="90000"/>
              </a:lnSpc>
              <a:buNone/>
            </a:pPr>
            <a:r>
              <a:rPr lang="es-ES" sz="3200" b="0" u="none" strike="noStrike" cap="all">
                <a:solidFill>
                  <a:schemeClr val="dk1"/>
                </a:solidFill>
                <a:effectLst/>
                <a:uFillTx/>
                <a:latin typeface="Tw Cen MT"/>
              </a:rPr>
              <a:t>Haga clic para modificar el estilo de título del patrón</a:t>
            </a:r>
            <a:endParaRPr lang="en-US" sz="3200" b="0" u="none" strike="noStrike">
              <a:solidFill>
                <a:schemeClr val="dk1"/>
              </a:solidFill>
              <a:effectLst/>
              <a:uFillTx/>
              <a:latin typeface="Tw Cen MT"/>
            </a:endParaRPr>
          </a:p>
        </p:txBody>
      </p:sp>
      <p:sp>
        <p:nvSpPr>
          <p:cNvPr id="135" name="PlaceHolder 2"/>
          <p:cNvSpPr>
            <a:spLocks noGrp="1"/>
          </p:cNvSpPr>
          <p:nvPr>
            <p:ph type="body"/>
          </p:nvPr>
        </p:nvSpPr>
        <p:spPr>
          <a:xfrm>
            <a:off x="7422840" y="609480"/>
            <a:ext cx="3254040" cy="5181120"/>
          </a:xfrm>
          <a:prstGeom prst="rect">
            <a:avLst/>
          </a:prstGeom>
          <a:noFill/>
          <a:ln w="82440" cap="sq">
            <a:solidFill>
              <a:srgbClr val="EAEAEA"/>
            </a:solidFill>
            <a:miter/>
          </a:ln>
        </p:spPr>
        <p:txBody>
          <a:bodyPr lIns="90000" tIns="45000" rIns="90000" bIns="45000" anchor="t">
            <a:noAutofit/>
          </a:bodyPr>
          <a:lstStyle/>
          <a:p>
            <a:pPr indent="0" defTabSz="457200">
              <a:lnSpc>
                <a:spcPct val="100000"/>
              </a:lnSpc>
              <a:buNone/>
              <a:tabLst>
                <a:tab pos="0" algn="l"/>
              </a:tabLst>
            </a:pPr>
            <a:r>
              <a:rPr lang="es-ES" sz="3200" b="0" u="none" strike="noStrike">
                <a:solidFill>
                  <a:schemeClr val="dk1"/>
                </a:solidFill>
                <a:effectLst/>
                <a:uFillTx/>
                <a:latin typeface="Tw Cen MT"/>
              </a:rPr>
              <a:t>Haga clic en el icono para agregar una imagen</a:t>
            </a:r>
            <a:endParaRPr lang="en-US" sz="3200" b="0" u="none" strike="noStrike" cap="all">
              <a:solidFill>
                <a:schemeClr val="dk1"/>
              </a:solidFill>
              <a:effectLst/>
              <a:uFillTx/>
              <a:latin typeface="Tw Cen MT"/>
            </a:endParaRPr>
          </a:p>
        </p:txBody>
      </p:sp>
      <p:sp>
        <p:nvSpPr>
          <p:cNvPr id="136" name="PlaceHolder 3"/>
          <p:cNvSpPr>
            <a:spLocks noGrp="1"/>
          </p:cNvSpPr>
          <p:nvPr>
            <p:ph type="body"/>
          </p:nvPr>
        </p:nvSpPr>
        <p:spPr>
          <a:xfrm>
            <a:off x="913680" y="2632680"/>
            <a:ext cx="5933160" cy="3157920"/>
          </a:xfrm>
          <a:prstGeom prst="rect">
            <a:avLst/>
          </a:prstGeom>
          <a:noFill/>
          <a:ln w="0">
            <a:noFill/>
          </a:ln>
        </p:spPr>
        <p:txBody>
          <a:bodyPr lIns="91440" tIns="45720" rIns="91440" bIns="45720" anchor="t">
            <a:noAutofit/>
          </a:bodyPr>
          <a:lstStyle/>
          <a:p>
            <a:pPr indent="0" algn="ctr" defTabSz="914040">
              <a:lnSpc>
                <a:spcPct val="120000"/>
              </a:lnSpc>
              <a:spcBef>
                <a:spcPts val="1001"/>
              </a:spcBef>
              <a:buNone/>
              <a:tabLst>
                <a:tab pos="0" algn="l"/>
              </a:tabLst>
            </a:pPr>
            <a:r>
              <a:rPr lang="es-ES" sz="1600" b="0" u="none" strike="noStrike" cap="all">
                <a:solidFill>
                  <a:schemeClr val="dk1"/>
                </a:solidFill>
                <a:effectLst/>
                <a:uFillTx/>
                <a:latin typeface="Tw Cen MT"/>
              </a:rPr>
              <a:t>Haga clic para modificar los estilos de texto del patrón</a:t>
            </a:r>
            <a:endParaRPr lang="en-US" sz="1600" b="0" u="none" strike="noStrike" cap="all">
              <a:solidFill>
                <a:schemeClr val="dk1"/>
              </a:solidFill>
              <a:effectLst/>
              <a:uFillTx/>
              <a:latin typeface="Tw Cen MT"/>
            </a:endParaRPr>
          </a:p>
        </p:txBody>
      </p:sp>
      <p:sp>
        <p:nvSpPr>
          <p:cNvPr id="137" name="PlaceHolder 4"/>
          <p:cNvSpPr>
            <a:spLocks noGrp="1"/>
          </p:cNvSpPr>
          <p:nvPr>
            <p:ph type="dt" idx="49"/>
          </p:nvPr>
        </p:nvSpPr>
        <p:spPr>
          <a:xfrm>
            <a:off x="7676640" y="5883120"/>
            <a:ext cx="274212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r>
              <a:rPr lang="en-US" sz="1000" b="0" u="none" strike="noStrike">
                <a:solidFill>
                  <a:schemeClr val="dk1"/>
                </a:solidFill>
                <a:effectLst/>
                <a:uFillTx/>
                <a:latin typeface="Tw Cen MT"/>
              </a:rPr>
              <a:t>&lt;fecha/hora&gt;</a:t>
            </a:r>
            <a:endParaRPr lang="es-ES" sz="1000" b="0" u="none" strike="noStrike">
              <a:solidFill>
                <a:srgbClr val="000000"/>
              </a:solidFill>
              <a:effectLst/>
              <a:uFillTx/>
              <a:latin typeface="Times New Roman"/>
            </a:endParaRPr>
          </a:p>
        </p:txBody>
      </p:sp>
      <p:sp>
        <p:nvSpPr>
          <p:cNvPr id="138" name="PlaceHolder 5"/>
          <p:cNvSpPr>
            <a:spLocks noGrp="1"/>
          </p:cNvSpPr>
          <p:nvPr>
            <p:ph type="ftr" idx="50"/>
          </p:nvPr>
        </p:nvSpPr>
        <p:spPr>
          <a:xfrm>
            <a:off x="913680" y="5883120"/>
            <a:ext cx="6670800" cy="364680"/>
          </a:xfrm>
          <a:prstGeom prst="rect">
            <a:avLst/>
          </a:prstGeom>
          <a:noFill/>
          <a:ln w="0">
            <a:noFill/>
          </a:ln>
        </p:spPr>
        <p:txBody>
          <a:bodyPr lIns="91440" tIns="45720" rIns="91440" bIns="45720" anchor="ctr">
            <a:noAutofit/>
          </a:bodyPr>
          <a:lstStyle>
            <a:lvl1pPr indent="0" algn="ctr">
              <a:buNone/>
              <a:defRPr lang="es-ES" sz="1400" b="0" u="none" strike="noStrike">
                <a:solidFill>
                  <a:srgbClr val="000000"/>
                </a:solidFill>
                <a:effectLst/>
                <a:uFillTx/>
                <a:latin typeface="Times New Roman"/>
              </a:defRPr>
            </a:lvl1pPr>
          </a:lstStyle>
          <a:p>
            <a:pPr indent="0" algn="ctr">
              <a:buNone/>
            </a:pPr>
            <a:r>
              <a:rPr lang="es-ES" sz="1400" b="0" u="none" strike="noStrike">
                <a:solidFill>
                  <a:srgbClr val="000000"/>
                </a:solidFill>
                <a:effectLst/>
                <a:uFillTx/>
                <a:latin typeface="Times New Roman"/>
              </a:rPr>
              <a:t>&lt;pie de página&gt;</a:t>
            </a:r>
          </a:p>
        </p:txBody>
      </p:sp>
      <p:sp>
        <p:nvSpPr>
          <p:cNvPr id="139" name="PlaceHolder 6"/>
          <p:cNvSpPr>
            <a:spLocks noGrp="1"/>
          </p:cNvSpPr>
          <p:nvPr>
            <p:ph type="sldNum" idx="51"/>
          </p:nvPr>
        </p:nvSpPr>
        <p:spPr>
          <a:xfrm>
            <a:off x="10511280" y="5883120"/>
            <a:ext cx="76356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fld id="{2E385F37-DA3F-4702-A67D-EEE015D3B4FE}" type="slidenum">
              <a:rPr lang="en-US" sz="1000" b="0" u="none" strike="noStrike">
                <a:solidFill>
                  <a:schemeClr val="dk1"/>
                </a:solidFill>
                <a:effectLst/>
                <a:uFillTx/>
                <a:latin typeface="Tw Cen MT"/>
              </a:rPr>
              <a:t>‹Nº›</a:t>
            </a:fld>
            <a:endParaRPr lang="es-ES" sz="1000" b="0" u="none" strike="noStrike">
              <a:solidFill>
                <a:srgbClr val="000000"/>
              </a:solidFill>
              <a:effectLst/>
              <a:uFillTx/>
              <a:latin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magen panorámica con descripción">
    <p:bg>
      <p:bgPr>
        <a:gradFill rotWithShape="0">
          <a:gsLst>
            <a:gs pos="0">
              <a:srgbClr val="FFFFFF"/>
            </a:gs>
            <a:gs pos="100000">
              <a:srgbClr val="B9B9B9"/>
            </a:gs>
          </a:gsLst>
          <a:lin ang="5400000"/>
        </a:gradFill>
        <a:effectLst/>
      </p:bgPr>
    </p:bg>
    <p:spTree>
      <p:nvGrpSpPr>
        <p:cNvPr id="1" name=""/>
        <p:cNvGrpSpPr/>
        <p:nvPr/>
      </p:nvGrpSpPr>
      <p:grpSpPr>
        <a:xfrm>
          <a:off x="0" y="0"/>
          <a:ext cx="0" cy="0"/>
          <a:chOff x="0" y="0"/>
          <a:chExt cx="0" cy="0"/>
        </a:xfrm>
      </p:grpSpPr>
      <p:pic>
        <p:nvPicPr>
          <p:cNvPr id="6" name="Picture 2" descr="\\DROBO-FS\QuickDrops\JB\PPTX NG\Droplets\LightingOverlay.png"/>
          <p:cNvPicPr/>
          <p:nvPr/>
        </p:nvPicPr>
        <p:blipFill>
          <a:blip r:embed="rId2"/>
          <a:stretch/>
        </p:blipFill>
        <p:spPr>
          <a:xfrm>
            <a:off x="0" y="0"/>
            <a:ext cx="12188520" cy="6857640"/>
          </a:xfrm>
          <a:prstGeom prst="rect">
            <a:avLst/>
          </a:prstGeom>
          <a:noFill/>
          <a:ln w="0">
            <a:noFill/>
          </a:ln>
        </p:spPr>
      </p:pic>
      <p:pic>
        <p:nvPicPr>
          <p:cNvPr id="7" name="Picture 9" descr="Droplets-HD-Content-R1d.png"/>
          <p:cNvPicPr/>
          <p:nvPr/>
        </p:nvPicPr>
        <p:blipFill>
          <a:blip r:embed="rId3"/>
          <a:stretch/>
        </p:blipFill>
        <p:spPr>
          <a:xfrm>
            <a:off x="0" y="0"/>
            <a:ext cx="12188520" cy="6857640"/>
          </a:xfrm>
          <a:prstGeom prst="rect">
            <a:avLst/>
          </a:prstGeom>
          <a:noFill/>
          <a:ln w="0">
            <a:noFill/>
          </a:ln>
        </p:spPr>
      </p:pic>
      <p:sp>
        <p:nvSpPr>
          <p:cNvPr id="8" name="PlaceHolder 1"/>
          <p:cNvSpPr>
            <a:spLocks noGrp="1"/>
          </p:cNvSpPr>
          <p:nvPr>
            <p:ph type="title"/>
          </p:nvPr>
        </p:nvSpPr>
        <p:spPr>
          <a:xfrm>
            <a:off x="913680" y="4289400"/>
            <a:ext cx="10361520" cy="811080"/>
          </a:xfrm>
          <a:prstGeom prst="rect">
            <a:avLst/>
          </a:prstGeom>
          <a:noFill/>
          <a:ln w="0">
            <a:noFill/>
          </a:ln>
        </p:spPr>
        <p:txBody>
          <a:bodyPr lIns="91440" tIns="45720" rIns="91440" bIns="45720" anchor="b">
            <a:noAutofit/>
          </a:bodyPr>
          <a:lstStyle/>
          <a:p>
            <a:pPr indent="0" algn="ctr" defTabSz="914040">
              <a:lnSpc>
                <a:spcPct val="90000"/>
              </a:lnSpc>
              <a:buNone/>
            </a:pPr>
            <a:r>
              <a:rPr lang="es-ES" sz="3200" b="0" u="none" strike="noStrike" cap="all">
                <a:solidFill>
                  <a:schemeClr val="dk1"/>
                </a:solidFill>
                <a:effectLst/>
                <a:uFillTx/>
                <a:latin typeface="Tw Cen MT"/>
              </a:rPr>
              <a:t>Haga clic para modificar el estilo de título del patrón</a:t>
            </a:r>
            <a:endParaRPr lang="en-US" sz="3200" b="0" u="none" strike="noStrike">
              <a:solidFill>
                <a:schemeClr val="dk1"/>
              </a:solidFill>
              <a:effectLst/>
              <a:uFillTx/>
              <a:latin typeface="Tw Cen MT"/>
            </a:endParaRPr>
          </a:p>
        </p:txBody>
      </p:sp>
      <p:sp>
        <p:nvSpPr>
          <p:cNvPr id="9" name="PlaceHolder 2"/>
          <p:cNvSpPr>
            <a:spLocks noGrp="1"/>
          </p:cNvSpPr>
          <p:nvPr>
            <p:ph type="body"/>
          </p:nvPr>
        </p:nvSpPr>
        <p:spPr>
          <a:xfrm>
            <a:off x="1184400" y="698400"/>
            <a:ext cx="9819720" cy="3213720"/>
          </a:xfrm>
          <a:prstGeom prst="rect">
            <a:avLst/>
          </a:prstGeom>
          <a:noFill/>
          <a:ln w="82440" cap="sq">
            <a:solidFill>
              <a:srgbClr val="EAEAEA"/>
            </a:solidFill>
            <a:miter/>
          </a:ln>
        </p:spPr>
        <p:txBody>
          <a:bodyPr lIns="90000" tIns="45000" rIns="90000" bIns="45000" anchor="t">
            <a:noAutofit/>
          </a:bodyPr>
          <a:lstStyle/>
          <a:p>
            <a:pPr indent="0" algn="ctr" defTabSz="457200">
              <a:lnSpc>
                <a:spcPct val="100000"/>
              </a:lnSpc>
              <a:buNone/>
              <a:tabLst>
                <a:tab pos="0" algn="l"/>
              </a:tabLst>
            </a:pPr>
            <a:r>
              <a:rPr lang="es-ES" sz="3200" b="0" u="none" strike="noStrike">
                <a:solidFill>
                  <a:schemeClr val="dk1"/>
                </a:solidFill>
                <a:effectLst/>
                <a:uFillTx/>
                <a:latin typeface="Tw Cen MT"/>
              </a:rPr>
              <a:t>Haga clic en el icono para agregar una imagen</a:t>
            </a:r>
            <a:endParaRPr lang="en-US" sz="3200" b="0" u="none" strike="noStrike" cap="all">
              <a:solidFill>
                <a:schemeClr val="dk1"/>
              </a:solidFill>
              <a:effectLst/>
              <a:uFillTx/>
              <a:latin typeface="Tw Cen MT"/>
            </a:endParaRPr>
          </a:p>
        </p:txBody>
      </p:sp>
      <p:sp>
        <p:nvSpPr>
          <p:cNvPr id="10" name="PlaceHolder 3"/>
          <p:cNvSpPr>
            <a:spLocks noGrp="1"/>
          </p:cNvSpPr>
          <p:nvPr>
            <p:ph type="body"/>
          </p:nvPr>
        </p:nvSpPr>
        <p:spPr>
          <a:xfrm>
            <a:off x="913680" y="5108760"/>
            <a:ext cx="10361520" cy="682200"/>
          </a:xfrm>
          <a:prstGeom prst="rect">
            <a:avLst/>
          </a:prstGeom>
          <a:noFill/>
          <a:ln w="0">
            <a:noFill/>
          </a:ln>
        </p:spPr>
        <p:txBody>
          <a:bodyPr lIns="91440" tIns="45720" rIns="91440" bIns="45720" anchor="t">
            <a:noAutofit/>
          </a:bodyPr>
          <a:lstStyle/>
          <a:p>
            <a:pPr indent="0" algn="ctr" defTabSz="914040">
              <a:lnSpc>
                <a:spcPct val="120000"/>
              </a:lnSpc>
              <a:spcBef>
                <a:spcPts val="1001"/>
              </a:spcBef>
              <a:buNone/>
              <a:tabLst>
                <a:tab pos="0" algn="l"/>
              </a:tabLst>
            </a:pPr>
            <a:r>
              <a:rPr lang="es-ES" sz="1600" b="0" u="none" strike="noStrike" cap="all">
                <a:solidFill>
                  <a:schemeClr val="dk1"/>
                </a:solidFill>
                <a:effectLst/>
                <a:uFillTx/>
                <a:latin typeface="Tw Cen MT"/>
              </a:rPr>
              <a:t>Haga clic para modificar los estilos de texto del patrón</a:t>
            </a:r>
            <a:endParaRPr lang="en-US" sz="1600" b="0" u="none" strike="noStrike" cap="all">
              <a:solidFill>
                <a:schemeClr val="dk1"/>
              </a:solidFill>
              <a:effectLst/>
              <a:uFillTx/>
              <a:latin typeface="Tw Cen MT"/>
            </a:endParaRPr>
          </a:p>
        </p:txBody>
      </p:sp>
      <p:sp>
        <p:nvSpPr>
          <p:cNvPr id="11" name="PlaceHolder 4"/>
          <p:cNvSpPr>
            <a:spLocks noGrp="1"/>
          </p:cNvSpPr>
          <p:nvPr>
            <p:ph type="dt" idx="4"/>
          </p:nvPr>
        </p:nvSpPr>
        <p:spPr>
          <a:xfrm>
            <a:off x="7676640" y="5883120"/>
            <a:ext cx="274212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r>
              <a:rPr lang="en-US" sz="1000" b="0" u="none" strike="noStrike">
                <a:solidFill>
                  <a:schemeClr val="dk1"/>
                </a:solidFill>
                <a:effectLst/>
                <a:uFillTx/>
                <a:latin typeface="Tw Cen MT"/>
              </a:rPr>
              <a:t>&lt;fecha/hora&gt;</a:t>
            </a:r>
            <a:endParaRPr lang="es-ES" sz="1000" b="0" u="none" strike="noStrike">
              <a:solidFill>
                <a:srgbClr val="000000"/>
              </a:solidFill>
              <a:effectLst/>
              <a:uFillTx/>
              <a:latin typeface="Times New Roman"/>
            </a:endParaRPr>
          </a:p>
        </p:txBody>
      </p:sp>
      <p:sp>
        <p:nvSpPr>
          <p:cNvPr id="12" name="PlaceHolder 5"/>
          <p:cNvSpPr>
            <a:spLocks noGrp="1"/>
          </p:cNvSpPr>
          <p:nvPr>
            <p:ph type="ftr" idx="5"/>
          </p:nvPr>
        </p:nvSpPr>
        <p:spPr>
          <a:xfrm>
            <a:off x="913680" y="5883120"/>
            <a:ext cx="6670800" cy="364680"/>
          </a:xfrm>
          <a:prstGeom prst="rect">
            <a:avLst/>
          </a:prstGeom>
          <a:noFill/>
          <a:ln w="0">
            <a:noFill/>
          </a:ln>
        </p:spPr>
        <p:txBody>
          <a:bodyPr lIns="91440" tIns="45720" rIns="91440" bIns="45720" anchor="ctr">
            <a:noAutofit/>
          </a:bodyPr>
          <a:lstStyle>
            <a:lvl1pPr indent="0" algn="ctr">
              <a:buNone/>
              <a:defRPr lang="es-ES" sz="1400" b="0" u="none" strike="noStrike">
                <a:solidFill>
                  <a:srgbClr val="000000"/>
                </a:solidFill>
                <a:effectLst/>
                <a:uFillTx/>
                <a:latin typeface="Times New Roman"/>
              </a:defRPr>
            </a:lvl1pPr>
          </a:lstStyle>
          <a:p>
            <a:pPr indent="0" algn="ctr">
              <a:buNone/>
            </a:pPr>
            <a:r>
              <a:rPr lang="es-ES" sz="1400" b="0" u="none" strike="noStrike">
                <a:solidFill>
                  <a:srgbClr val="000000"/>
                </a:solidFill>
                <a:effectLst/>
                <a:uFillTx/>
                <a:latin typeface="Times New Roman"/>
              </a:rPr>
              <a:t>&lt;pie de página&gt;</a:t>
            </a:r>
          </a:p>
        </p:txBody>
      </p:sp>
      <p:sp>
        <p:nvSpPr>
          <p:cNvPr id="13" name="PlaceHolder 6"/>
          <p:cNvSpPr>
            <a:spLocks noGrp="1"/>
          </p:cNvSpPr>
          <p:nvPr>
            <p:ph type="sldNum" idx="6"/>
          </p:nvPr>
        </p:nvSpPr>
        <p:spPr>
          <a:xfrm>
            <a:off x="10511280" y="5883120"/>
            <a:ext cx="76356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fld id="{C1355FC4-3F90-4A6B-82F1-4B4167C41EDD}" type="slidenum">
              <a:rPr lang="en-US" sz="1000" b="0" u="none" strike="noStrike">
                <a:solidFill>
                  <a:schemeClr val="dk1"/>
                </a:solidFill>
                <a:effectLst/>
                <a:uFillTx/>
                <a:latin typeface="Tw Cen MT"/>
              </a:rPr>
              <a:t>‹Nº›</a:t>
            </a:fld>
            <a:endParaRPr lang="es-ES" sz="1000" b="0" u="none" strike="noStrike">
              <a:solidFill>
                <a:srgbClr val="000000"/>
              </a:solidFill>
              <a:effectLst/>
              <a:uFillTx/>
              <a:latin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ítulo y descripción">
    <p:bg>
      <p:bgPr>
        <a:gradFill rotWithShape="0">
          <a:gsLst>
            <a:gs pos="0">
              <a:srgbClr val="FFFFFF"/>
            </a:gs>
            <a:gs pos="100000">
              <a:srgbClr val="B9B9B9"/>
            </a:gs>
          </a:gsLst>
          <a:lin ang="5400000"/>
        </a:gradFill>
        <a:effectLst/>
      </p:bgPr>
    </p:bg>
    <p:spTree>
      <p:nvGrpSpPr>
        <p:cNvPr id="1" name=""/>
        <p:cNvGrpSpPr/>
        <p:nvPr/>
      </p:nvGrpSpPr>
      <p:grpSpPr>
        <a:xfrm>
          <a:off x="0" y="0"/>
          <a:ext cx="0" cy="0"/>
          <a:chOff x="0" y="0"/>
          <a:chExt cx="0" cy="0"/>
        </a:xfrm>
      </p:grpSpPr>
      <p:pic>
        <p:nvPicPr>
          <p:cNvPr id="14" name="Picture 2" descr="\\DROBO-FS\QuickDrops\JB\PPTX NG\Droplets\LightingOverlay.png"/>
          <p:cNvPicPr/>
          <p:nvPr/>
        </p:nvPicPr>
        <p:blipFill>
          <a:blip r:embed="rId2"/>
          <a:stretch/>
        </p:blipFill>
        <p:spPr>
          <a:xfrm>
            <a:off x="0" y="0"/>
            <a:ext cx="12188520" cy="6857640"/>
          </a:xfrm>
          <a:prstGeom prst="rect">
            <a:avLst/>
          </a:prstGeom>
          <a:noFill/>
          <a:ln w="0">
            <a:noFill/>
          </a:ln>
        </p:spPr>
      </p:pic>
      <p:pic>
        <p:nvPicPr>
          <p:cNvPr id="15" name="Picture 7" descr="Droplets-HD-Content-R1d.png"/>
          <p:cNvPicPr/>
          <p:nvPr/>
        </p:nvPicPr>
        <p:blipFill>
          <a:blip r:embed="rId3"/>
          <a:stretch/>
        </p:blipFill>
        <p:spPr>
          <a:xfrm>
            <a:off x="0" y="0"/>
            <a:ext cx="12188520" cy="6857640"/>
          </a:xfrm>
          <a:prstGeom prst="rect">
            <a:avLst/>
          </a:prstGeom>
          <a:noFill/>
          <a:ln w="0">
            <a:noFill/>
          </a:ln>
        </p:spPr>
      </p:pic>
      <p:sp>
        <p:nvSpPr>
          <p:cNvPr id="16" name="PlaceHolder 1"/>
          <p:cNvSpPr>
            <a:spLocks noGrp="1"/>
          </p:cNvSpPr>
          <p:nvPr>
            <p:ph type="title"/>
          </p:nvPr>
        </p:nvSpPr>
        <p:spPr>
          <a:xfrm>
            <a:off x="913680" y="609480"/>
            <a:ext cx="10361520" cy="3426840"/>
          </a:xfrm>
          <a:prstGeom prst="rect">
            <a:avLst/>
          </a:prstGeom>
          <a:noFill/>
          <a:ln w="0">
            <a:noFill/>
          </a:ln>
        </p:spPr>
        <p:txBody>
          <a:bodyPr lIns="91440" tIns="45720" rIns="91440" bIns="45720" anchor="ctr">
            <a:noAutofit/>
          </a:bodyPr>
          <a:lstStyle/>
          <a:p>
            <a:pPr indent="0" algn="ctr" defTabSz="914040">
              <a:lnSpc>
                <a:spcPct val="90000"/>
              </a:lnSpc>
              <a:buNone/>
            </a:pPr>
            <a:r>
              <a:rPr lang="es-ES" sz="3200" b="0" u="none" strike="noStrike" cap="all">
                <a:solidFill>
                  <a:schemeClr val="dk1"/>
                </a:solidFill>
                <a:effectLst/>
                <a:uFillTx/>
                <a:latin typeface="Tw Cen MT"/>
              </a:rPr>
              <a:t>Haga clic para modificar el estilo de título del patrón</a:t>
            </a:r>
            <a:endParaRPr lang="en-US" sz="3200" b="0" u="none" strike="noStrike">
              <a:solidFill>
                <a:schemeClr val="dk1"/>
              </a:solidFill>
              <a:effectLst/>
              <a:uFillTx/>
              <a:latin typeface="Tw Cen MT"/>
            </a:endParaRPr>
          </a:p>
        </p:txBody>
      </p:sp>
      <p:sp>
        <p:nvSpPr>
          <p:cNvPr id="17" name="PlaceHolder 2"/>
          <p:cNvSpPr>
            <a:spLocks noGrp="1"/>
          </p:cNvSpPr>
          <p:nvPr>
            <p:ph type="body"/>
          </p:nvPr>
        </p:nvSpPr>
        <p:spPr>
          <a:xfrm>
            <a:off x="913680" y="4204800"/>
            <a:ext cx="10361520" cy="1586160"/>
          </a:xfrm>
          <a:prstGeom prst="rect">
            <a:avLst/>
          </a:prstGeom>
          <a:noFill/>
          <a:ln w="0">
            <a:noFill/>
          </a:ln>
        </p:spPr>
        <p:txBody>
          <a:bodyPr lIns="91440" tIns="45720" rIns="91440" bIns="45720" anchor="ctr">
            <a:noAutofit/>
          </a:bodyPr>
          <a:lstStyle/>
          <a:p>
            <a:pPr indent="0" algn="ctr" defTabSz="914040">
              <a:lnSpc>
                <a:spcPct val="120000"/>
              </a:lnSpc>
              <a:spcBef>
                <a:spcPts val="1001"/>
              </a:spcBef>
              <a:buNone/>
              <a:tabLst>
                <a:tab pos="0" algn="l"/>
              </a:tabLst>
            </a:pPr>
            <a:r>
              <a:rPr lang="es-ES" sz="1600" b="0" u="none" strike="noStrike" cap="all">
                <a:solidFill>
                  <a:schemeClr val="dk1"/>
                </a:solidFill>
                <a:effectLst/>
                <a:uFillTx/>
                <a:latin typeface="Tw Cen MT"/>
              </a:rPr>
              <a:t>Haga clic para modificar los estilos de texto del patrón</a:t>
            </a:r>
            <a:endParaRPr lang="en-US" sz="1600" b="0" u="none" strike="noStrike" cap="all">
              <a:solidFill>
                <a:schemeClr val="dk1"/>
              </a:solidFill>
              <a:effectLst/>
              <a:uFillTx/>
              <a:latin typeface="Tw Cen MT"/>
            </a:endParaRPr>
          </a:p>
        </p:txBody>
      </p:sp>
      <p:sp>
        <p:nvSpPr>
          <p:cNvPr id="18" name="PlaceHolder 3"/>
          <p:cNvSpPr>
            <a:spLocks noGrp="1"/>
          </p:cNvSpPr>
          <p:nvPr>
            <p:ph type="dt" idx="7"/>
          </p:nvPr>
        </p:nvSpPr>
        <p:spPr>
          <a:xfrm>
            <a:off x="7676640" y="5883120"/>
            <a:ext cx="274212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r>
              <a:rPr lang="en-US" sz="1000" b="0" u="none" strike="noStrike">
                <a:solidFill>
                  <a:schemeClr val="dk1"/>
                </a:solidFill>
                <a:effectLst/>
                <a:uFillTx/>
                <a:latin typeface="Tw Cen MT"/>
              </a:rPr>
              <a:t>&lt;fecha/hora&gt;</a:t>
            </a:r>
            <a:endParaRPr lang="es-ES" sz="1000" b="0" u="none" strike="noStrike">
              <a:solidFill>
                <a:srgbClr val="000000"/>
              </a:solidFill>
              <a:effectLst/>
              <a:uFillTx/>
              <a:latin typeface="Times New Roman"/>
            </a:endParaRPr>
          </a:p>
        </p:txBody>
      </p:sp>
      <p:sp>
        <p:nvSpPr>
          <p:cNvPr id="19" name="PlaceHolder 4"/>
          <p:cNvSpPr>
            <a:spLocks noGrp="1"/>
          </p:cNvSpPr>
          <p:nvPr>
            <p:ph type="ftr" idx="8"/>
          </p:nvPr>
        </p:nvSpPr>
        <p:spPr>
          <a:xfrm>
            <a:off x="913680" y="5883120"/>
            <a:ext cx="6670800" cy="364680"/>
          </a:xfrm>
          <a:prstGeom prst="rect">
            <a:avLst/>
          </a:prstGeom>
          <a:noFill/>
          <a:ln w="0">
            <a:noFill/>
          </a:ln>
        </p:spPr>
        <p:txBody>
          <a:bodyPr lIns="91440" tIns="45720" rIns="91440" bIns="45720" anchor="ctr">
            <a:noAutofit/>
          </a:bodyPr>
          <a:lstStyle>
            <a:lvl1pPr indent="0" algn="ctr">
              <a:buNone/>
              <a:defRPr lang="es-ES" sz="1400" b="0" u="none" strike="noStrike">
                <a:solidFill>
                  <a:srgbClr val="000000"/>
                </a:solidFill>
                <a:effectLst/>
                <a:uFillTx/>
                <a:latin typeface="Times New Roman"/>
              </a:defRPr>
            </a:lvl1pPr>
          </a:lstStyle>
          <a:p>
            <a:pPr indent="0" algn="ctr">
              <a:buNone/>
            </a:pPr>
            <a:r>
              <a:rPr lang="es-ES" sz="1400" b="0" u="none" strike="noStrike">
                <a:solidFill>
                  <a:srgbClr val="000000"/>
                </a:solidFill>
                <a:effectLst/>
                <a:uFillTx/>
                <a:latin typeface="Times New Roman"/>
              </a:rPr>
              <a:t>&lt;pie de página&gt;</a:t>
            </a:r>
          </a:p>
        </p:txBody>
      </p:sp>
      <p:sp>
        <p:nvSpPr>
          <p:cNvPr id="20" name="PlaceHolder 5"/>
          <p:cNvSpPr>
            <a:spLocks noGrp="1"/>
          </p:cNvSpPr>
          <p:nvPr>
            <p:ph type="sldNum" idx="9"/>
          </p:nvPr>
        </p:nvSpPr>
        <p:spPr>
          <a:xfrm>
            <a:off x="10511280" y="5883120"/>
            <a:ext cx="76356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fld id="{4EB8BDDF-3AEC-4004-A71F-63595CA3453E}" type="slidenum">
              <a:rPr lang="en-US" sz="1000" b="0" u="none" strike="noStrike">
                <a:solidFill>
                  <a:schemeClr val="dk1"/>
                </a:solidFill>
                <a:effectLst/>
                <a:uFillTx/>
                <a:latin typeface="Tw Cen MT"/>
              </a:rPr>
              <a:t>‹Nº›</a:t>
            </a:fld>
            <a:endParaRPr lang="es-ES" sz="1000" b="0" u="none" strike="noStrike">
              <a:solidFill>
                <a:srgbClr val="000000"/>
              </a:solidFill>
              <a:effectLst/>
              <a:uFillTx/>
              <a:latin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Cita con descripción">
    <p:bg>
      <p:bgPr>
        <a:gradFill rotWithShape="0">
          <a:gsLst>
            <a:gs pos="0">
              <a:srgbClr val="FFFFFF"/>
            </a:gs>
            <a:gs pos="100000">
              <a:srgbClr val="B9B9B9"/>
            </a:gs>
          </a:gsLst>
          <a:lin ang="5400000"/>
        </a:gradFill>
        <a:effectLst/>
      </p:bgPr>
    </p:bg>
    <p:spTree>
      <p:nvGrpSpPr>
        <p:cNvPr id="1" name=""/>
        <p:cNvGrpSpPr/>
        <p:nvPr/>
      </p:nvGrpSpPr>
      <p:grpSpPr>
        <a:xfrm>
          <a:off x="0" y="0"/>
          <a:ext cx="0" cy="0"/>
          <a:chOff x="0" y="0"/>
          <a:chExt cx="0" cy="0"/>
        </a:xfrm>
      </p:grpSpPr>
      <p:pic>
        <p:nvPicPr>
          <p:cNvPr id="21" name="Picture 2" descr="\\DROBO-FS\QuickDrops\JB\PPTX NG\Droplets\LightingOverlay.png"/>
          <p:cNvPicPr/>
          <p:nvPr/>
        </p:nvPicPr>
        <p:blipFill>
          <a:blip r:embed="rId2"/>
          <a:stretch/>
        </p:blipFill>
        <p:spPr>
          <a:xfrm>
            <a:off x="0" y="0"/>
            <a:ext cx="12188520" cy="6857640"/>
          </a:xfrm>
          <a:prstGeom prst="rect">
            <a:avLst/>
          </a:prstGeom>
          <a:noFill/>
          <a:ln w="0">
            <a:noFill/>
          </a:ln>
        </p:spPr>
      </p:pic>
      <p:pic>
        <p:nvPicPr>
          <p:cNvPr id="22" name="Picture 10" descr="Droplets-HD-Content-R1d.png"/>
          <p:cNvPicPr/>
          <p:nvPr/>
        </p:nvPicPr>
        <p:blipFill>
          <a:blip r:embed="rId3"/>
          <a:stretch/>
        </p:blipFill>
        <p:spPr>
          <a:xfrm>
            <a:off x="0" y="0"/>
            <a:ext cx="12188520" cy="6857640"/>
          </a:xfrm>
          <a:prstGeom prst="rect">
            <a:avLst/>
          </a:prstGeom>
          <a:noFill/>
          <a:ln w="0">
            <a:noFill/>
          </a:ln>
        </p:spPr>
      </p:pic>
      <p:sp>
        <p:nvSpPr>
          <p:cNvPr id="23" name="PlaceHolder 1"/>
          <p:cNvSpPr>
            <a:spLocks noGrp="1"/>
          </p:cNvSpPr>
          <p:nvPr>
            <p:ph type="title"/>
          </p:nvPr>
        </p:nvSpPr>
        <p:spPr>
          <a:xfrm>
            <a:off x="1445760" y="609480"/>
            <a:ext cx="9299880" cy="2992680"/>
          </a:xfrm>
          <a:prstGeom prst="rect">
            <a:avLst/>
          </a:prstGeom>
          <a:noFill/>
          <a:ln w="0">
            <a:noFill/>
          </a:ln>
        </p:spPr>
        <p:txBody>
          <a:bodyPr lIns="91440" tIns="45720" rIns="91440" bIns="45720" anchor="ctr">
            <a:noAutofit/>
          </a:bodyPr>
          <a:lstStyle/>
          <a:p>
            <a:pPr indent="0" algn="ctr" defTabSz="914040">
              <a:lnSpc>
                <a:spcPct val="90000"/>
              </a:lnSpc>
              <a:buNone/>
            </a:pPr>
            <a:r>
              <a:rPr lang="es-ES" sz="3200" b="0" u="none" strike="noStrike" cap="all">
                <a:solidFill>
                  <a:schemeClr val="dk1"/>
                </a:solidFill>
                <a:effectLst/>
                <a:uFillTx/>
                <a:latin typeface="Tw Cen MT"/>
              </a:rPr>
              <a:t>Haga clic para modificar el estilo de título del patrón</a:t>
            </a:r>
            <a:endParaRPr lang="en-US" sz="3200" b="0" u="none" strike="noStrike">
              <a:solidFill>
                <a:schemeClr val="dk1"/>
              </a:solidFill>
              <a:effectLst/>
              <a:uFillTx/>
              <a:latin typeface="Tw Cen MT"/>
            </a:endParaRPr>
          </a:p>
        </p:txBody>
      </p:sp>
      <p:sp>
        <p:nvSpPr>
          <p:cNvPr id="24" name="PlaceHolder 2"/>
          <p:cNvSpPr>
            <a:spLocks noGrp="1"/>
          </p:cNvSpPr>
          <p:nvPr>
            <p:ph type="body"/>
          </p:nvPr>
        </p:nvSpPr>
        <p:spPr>
          <a:xfrm>
            <a:off x="1720080" y="3610080"/>
            <a:ext cx="8749800" cy="594360"/>
          </a:xfrm>
          <a:prstGeom prst="rect">
            <a:avLst/>
          </a:prstGeom>
          <a:noFill/>
          <a:ln w="0">
            <a:noFill/>
          </a:ln>
        </p:spPr>
        <p:txBody>
          <a:bodyPr lIns="91440" tIns="45720" rIns="91440" bIns="45720" anchor="t">
            <a:normAutofit/>
          </a:bodyPr>
          <a:lstStyle/>
          <a:p>
            <a:pPr indent="0" defTabSz="914040">
              <a:lnSpc>
                <a:spcPct val="120000"/>
              </a:lnSpc>
              <a:spcBef>
                <a:spcPts val="1001"/>
              </a:spcBef>
              <a:buNone/>
              <a:tabLst>
                <a:tab pos="0" algn="l"/>
              </a:tabLst>
            </a:pPr>
            <a:r>
              <a:rPr lang="es-ES" sz="1400" b="0" u="none" strike="noStrike" cap="all">
                <a:solidFill>
                  <a:schemeClr val="dk1"/>
                </a:solidFill>
                <a:effectLst/>
                <a:uFillTx/>
                <a:latin typeface="Tw Cen MT"/>
              </a:rPr>
              <a:t>Haga clic para modificar los estilos de texto del patrón</a:t>
            </a:r>
            <a:endParaRPr lang="en-US" sz="1400" b="0" u="none" strike="noStrike" cap="all">
              <a:solidFill>
                <a:schemeClr val="dk1"/>
              </a:solidFill>
              <a:effectLst/>
              <a:uFillTx/>
              <a:latin typeface="Tw Cen MT"/>
            </a:endParaRPr>
          </a:p>
        </p:txBody>
      </p:sp>
      <p:sp>
        <p:nvSpPr>
          <p:cNvPr id="25" name="PlaceHolder 3"/>
          <p:cNvSpPr>
            <a:spLocks noGrp="1"/>
          </p:cNvSpPr>
          <p:nvPr>
            <p:ph type="body"/>
          </p:nvPr>
        </p:nvSpPr>
        <p:spPr>
          <a:xfrm>
            <a:off x="913680" y="4372920"/>
            <a:ext cx="10361520" cy="1420560"/>
          </a:xfrm>
          <a:prstGeom prst="rect">
            <a:avLst/>
          </a:prstGeom>
          <a:noFill/>
          <a:ln w="0">
            <a:noFill/>
          </a:ln>
        </p:spPr>
        <p:txBody>
          <a:bodyPr lIns="91440" tIns="45720" rIns="91440" bIns="45720" anchor="ctr">
            <a:normAutofit/>
          </a:bodyPr>
          <a:lstStyle/>
          <a:p>
            <a:pPr indent="0" algn="ctr" defTabSz="914040">
              <a:lnSpc>
                <a:spcPct val="120000"/>
              </a:lnSpc>
              <a:spcBef>
                <a:spcPts val="1001"/>
              </a:spcBef>
              <a:buNone/>
              <a:tabLst>
                <a:tab pos="0" algn="l"/>
              </a:tabLst>
            </a:pPr>
            <a:r>
              <a:rPr lang="es-ES" sz="1600" b="0" u="none" strike="noStrike" cap="all">
                <a:solidFill>
                  <a:schemeClr val="dk1"/>
                </a:solidFill>
                <a:effectLst/>
                <a:uFillTx/>
                <a:latin typeface="Tw Cen MT"/>
              </a:rPr>
              <a:t>Haga clic para modificar los estilos de texto del patrón</a:t>
            </a:r>
            <a:endParaRPr lang="en-US" sz="1600" b="0" u="none" strike="noStrike" cap="all">
              <a:solidFill>
                <a:schemeClr val="dk1"/>
              </a:solidFill>
              <a:effectLst/>
              <a:uFillTx/>
              <a:latin typeface="Tw Cen MT"/>
            </a:endParaRPr>
          </a:p>
        </p:txBody>
      </p:sp>
      <p:sp>
        <p:nvSpPr>
          <p:cNvPr id="26" name="PlaceHolder 4"/>
          <p:cNvSpPr>
            <a:spLocks noGrp="1"/>
          </p:cNvSpPr>
          <p:nvPr>
            <p:ph type="dt" idx="10"/>
          </p:nvPr>
        </p:nvSpPr>
        <p:spPr>
          <a:xfrm>
            <a:off x="7676640" y="5883120"/>
            <a:ext cx="274212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r>
              <a:rPr lang="en-US" sz="1000" b="0" u="none" strike="noStrike">
                <a:solidFill>
                  <a:schemeClr val="dk1"/>
                </a:solidFill>
                <a:effectLst/>
                <a:uFillTx/>
                <a:latin typeface="Tw Cen MT"/>
              </a:rPr>
              <a:t>&lt;fecha/hora&gt;</a:t>
            </a:r>
            <a:endParaRPr lang="es-ES" sz="1000" b="0" u="none" strike="noStrike">
              <a:solidFill>
                <a:srgbClr val="000000"/>
              </a:solidFill>
              <a:effectLst/>
              <a:uFillTx/>
              <a:latin typeface="Times New Roman"/>
            </a:endParaRPr>
          </a:p>
        </p:txBody>
      </p:sp>
      <p:sp>
        <p:nvSpPr>
          <p:cNvPr id="27" name="PlaceHolder 5"/>
          <p:cNvSpPr>
            <a:spLocks noGrp="1"/>
          </p:cNvSpPr>
          <p:nvPr>
            <p:ph type="ftr" idx="11"/>
          </p:nvPr>
        </p:nvSpPr>
        <p:spPr>
          <a:xfrm>
            <a:off x="913680" y="5883120"/>
            <a:ext cx="6670800" cy="364680"/>
          </a:xfrm>
          <a:prstGeom prst="rect">
            <a:avLst/>
          </a:prstGeom>
          <a:noFill/>
          <a:ln w="0">
            <a:noFill/>
          </a:ln>
        </p:spPr>
        <p:txBody>
          <a:bodyPr lIns="91440" tIns="45720" rIns="91440" bIns="45720" anchor="ctr">
            <a:noAutofit/>
          </a:bodyPr>
          <a:lstStyle>
            <a:lvl1pPr indent="0" algn="ctr">
              <a:buNone/>
              <a:defRPr lang="es-ES" sz="1400" b="0" u="none" strike="noStrike">
                <a:solidFill>
                  <a:srgbClr val="000000"/>
                </a:solidFill>
                <a:effectLst/>
                <a:uFillTx/>
                <a:latin typeface="Times New Roman"/>
              </a:defRPr>
            </a:lvl1pPr>
          </a:lstStyle>
          <a:p>
            <a:pPr indent="0" algn="ctr">
              <a:buNone/>
            </a:pPr>
            <a:r>
              <a:rPr lang="es-ES" sz="1400" b="0" u="none" strike="noStrike">
                <a:solidFill>
                  <a:srgbClr val="000000"/>
                </a:solidFill>
                <a:effectLst/>
                <a:uFillTx/>
                <a:latin typeface="Times New Roman"/>
              </a:rPr>
              <a:t>&lt;pie de página&gt;</a:t>
            </a:r>
          </a:p>
        </p:txBody>
      </p:sp>
      <p:sp>
        <p:nvSpPr>
          <p:cNvPr id="28" name="PlaceHolder 6"/>
          <p:cNvSpPr>
            <a:spLocks noGrp="1"/>
          </p:cNvSpPr>
          <p:nvPr>
            <p:ph type="sldNum" idx="12"/>
          </p:nvPr>
        </p:nvSpPr>
        <p:spPr>
          <a:xfrm>
            <a:off x="10511280" y="5883120"/>
            <a:ext cx="76356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fld id="{61BA2323-F5CB-4A4B-9D79-42FEBB4A8E3B}" type="slidenum">
              <a:rPr lang="en-US" sz="1000" b="0" u="none" strike="noStrike">
                <a:solidFill>
                  <a:schemeClr val="dk1"/>
                </a:solidFill>
                <a:effectLst/>
                <a:uFillTx/>
                <a:latin typeface="Tw Cen MT"/>
              </a:rPr>
              <a:t>‹Nº›</a:t>
            </a:fld>
            <a:endParaRPr lang="es-ES" sz="1000" b="0" u="none" strike="noStrike">
              <a:solidFill>
                <a:srgbClr val="000000"/>
              </a:solidFill>
              <a:effectLst/>
              <a:uFillTx/>
              <a:latin typeface="Times New Roman"/>
            </a:endParaRPr>
          </a:p>
        </p:txBody>
      </p:sp>
      <p:sp>
        <p:nvSpPr>
          <p:cNvPr id="29" name="TextBox 12"/>
          <p:cNvSpPr/>
          <p:nvPr/>
        </p:nvSpPr>
        <p:spPr>
          <a:xfrm>
            <a:off x="1001160" y="754200"/>
            <a:ext cx="609120" cy="5842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defTabSz="457200">
              <a:lnSpc>
                <a:spcPct val="100000"/>
              </a:lnSpc>
            </a:pPr>
            <a:r>
              <a:rPr lang="en-US" sz="8000" b="0" u="none" strike="noStrike" cap="all">
                <a:solidFill>
                  <a:schemeClr val="dk1"/>
                </a:solidFill>
                <a:effectLst/>
                <a:uFillTx/>
                <a:latin typeface="Tw Cen MT"/>
              </a:rPr>
              <a:t>“</a:t>
            </a:r>
            <a:endParaRPr lang="es-ES" sz="8000" b="0" u="none" strike="noStrike">
              <a:solidFill>
                <a:srgbClr val="000000"/>
              </a:solidFill>
              <a:effectLst/>
              <a:uFillTx/>
              <a:latin typeface="Arial"/>
            </a:endParaRPr>
          </a:p>
        </p:txBody>
      </p:sp>
      <p:sp>
        <p:nvSpPr>
          <p:cNvPr id="30" name="TextBox 13"/>
          <p:cNvSpPr/>
          <p:nvPr/>
        </p:nvSpPr>
        <p:spPr>
          <a:xfrm>
            <a:off x="10554840" y="2993400"/>
            <a:ext cx="609120" cy="5842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defTabSz="457200">
              <a:lnSpc>
                <a:spcPct val="100000"/>
              </a:lnSpc>
            </a:pPr>
            <a:r>
              <a:rPr lang="en-US" sz="8000" b="0" u="none" strike="noStrike" cap="all">
                <a:solidFill>
                  <a:schemeClr val="dk1"/>
                </a:solidFill>
                <a:effectLst/>
                <a:uFillTx/>
                <a:latin typeface="Tw Cen MT"/>
              </a:rPr>
              <a:t>”</a:t>
            </a:r>
            <a:endParaRPr lang="es-ES" sz="8000" b="0" u="none" strike="noStrike">
              <a:solidFill>
                <a:srgbClr val="000000"/>
              </a:solidFill>
              <a:effectLst/>
              <a:uFillTx/>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arjeta de nombre">
    <p:bg>
      <p:bgPr>
        <a:gradFill rotWithShape="0">
          <a:gsLst>
            <a:gs pos="0">
              <a:srgbClr val="FFFFFF"/>
            </a:gs>
            <a:gs pos="100000">
              <a:srgbClr val="B9B9B9"/>
            </a:gs>
          </a:gsLst>
          <a:lin ang="5400000"/>
        </a:gradFill>
        <a:effectLst/>
      </p:bgPr>
    </p:bg>
    <p:spTree>
      <p:nvGrpSpPr>
        <p:cNvPr id="1" name=""/>
        <p:cNvGrpSpPr/>
        <p:nvPr/>
      </p:nvGrpSpPr>
      <p:grpSpPr>
        <a:xfrm>
          <a:off x="0" y="0"/>
          <a:ext cx="0" cy="0"/>
          <a:chOff x="0" y="0"/>
          <a:chExt cx="0" cy="0"/>
        </a:xfrm>
      </p:grpSpPr>
      <p:pic>
        <p:nvPicPr>
          <p:cNvPr id="31" name="Picture 2" descr="\\DROBO-FS\QuickDrops\JB\PPTX NG\Droplets\LightingOverlay.png"/>
          <p:cNvPicPr/>
          <p:nvPr/>
        </p:nvPicPr>
        <p:blipFill>
          <a:blip r:embed="rId2"/>
          <a:stretch/>
        </p:blipFill>
        <p:spPr>
          <a:xfrm>
            <a:off x="0" y="0"/>
            <a:ext cx="12188520" cy="6857640"/>
          </a:xfrm>
          <a:prstGeom prst="rect">
            <a:avLst/>
          </a:prstGeom>
          <a:noFill/>
          <a:ln w="0">
            <a:noFill/>
          </a:ln>
        </p:spPr>
      </p:pic>
      <p:pic>
        <p:nvPicPr>
          <p:cNvPr id="32" name="Picture 7" descr="Droplets-HD-Content-R1d.png"/>
          <p:cNvPicPr/>
          <p:nvPr/>
        </p:nvPicPr>
        <p:blipFill>
          <a:blip r:embed="rId3"/>
          <a:stretch/>
        </p:blipFill>
        <p:spPr>
          <a:xfrm>
            <a:off x="0" y="0"/>
            <a:ext cx="12188520" cy="6857640"/>
          </a:xfrm>
          <a:prstGeom prst="rect">
            <a:avLst/>
          </a:prstGeom>
          <a:noFill/>
          <a:ln w="0">
            <a:noFill/>
          </a:ln>
        </p:spPr>
      </p:pic>
      <p:sp>
        <p:nvSpPr>
          <p:cNvPr id="33" name="PlaceHolder 1"/>
          <p:cNvSpPr>
            <a:spLocks noGrp="1"/>
          </p:cNvSpPr>
          <p:nvPr>
            <p:ph type="title"/>
          </p:nvPr>
        </p:nvSpPr>
        <p:spPr>
          <a:xfrm>
            <a:off x="913680" y="2138760"/>
            <a:ext cx="10361520" cy="2511360"/>
          </a:xfrm>
          <a:prstGeom prst="rect">
            <a:avLst/>
          </a:prstGeom>
          <a:noFill/>
          <a:ln w="0">
            <a:noFill/>
          </a:ln>
        </p:spPr>
        <p:txBody>
          <a:bodyPr lIns="91440" tIns="45720" rIns="91440" bIns="45720" anchor="b">
            <a:noAutofit/>
          </a:bodyPr>
          <a:lstStyle/>
          <a:p>
            <a:pPr indent="0" algn="ctr" defTabSz="914040">
              <a:lnSpc>
                <a:spcPct val="90000"/>
              </a:lnSpc>
              <a:buNone/>
            </a:pPr>
            <a:r>
              <a:rPr lang="es-ES" sz="3200" b="0" u="none" strike="noStrike" cap="all">
                <a:solidFill>
                  <a:schemeClr val="dk1"/>
                </a:solidFill>
                <a:effectLst/>
                <a:uFillTx/>
                <a:latin typeface="Tw Cen MT"/>
              </a:rPr>
              <a:t>Haga clic para modificar el estilo de título del patrón</a:t>
            </a:r>
            <a:endParaRPr lang="en-US" sz="3200" b="0" u="none" strike="noStrike">
              <a:solidFill>
                <a:schemeClr val="dk1"/>
              </a:solidFill>
              <a:effectLst/>
              <a:uFillTx/>
              <a:latin typeface="Tw Cen MT"/>
            </a:endParaRPr>
          </a:p>
        </p:txBody>
      </p:sp>
      <p:sp>
        <p:nvSpPr>
          <p:cNvPr id="34" name="PlaceHolder 2"/>
          <p:cNvSpPr>
            <a:spLocks noGrp="1"/>
          </p:cNvSpPr>
          <p:nvPr>
            <p:ph type="body"/>
          </p:nvPr>
        </p:nvSpPr>
        <p:spPr>
          <a:xfrm>
            <a:off x="913680" y="4662360"/>
            <a:ext cx="10361520" cy="1140120"/>
          </a:xfrm>
          <a:prstGeom prst="rect">
            <a:avLst/>
          </a:prstGeom>
          <a:noFill/>
          <a:ln w="0">
            <a:noFill/>
          </a:ln>
        </p:spPr>
        <p:txBody>
          <a:bodyPr lIns="91440" tIns="45720" rIns="91440" bIns="45720" anchor="t">
            <a:noAutofit/>
          </a:bodyPr>
          <a:lstStyle/>
          <a:p>
            <a:pPr indent="0" algn="ctr" defTabSz="914040">
              <a:lnSpc>
                <a:spcPct val="120000"/>
              </a:lnSpc>
              <a:spcBef>
                <a:spcPts val="1001"/>
              </a:spcBef>
              <a:buNone/>
              <a:tabLst>
                <a:tab pos="0" algn="l"/>
              </a:tabLst>
            </a:pPr>
            <a:r>
              <a:rPr lang="es-ES" sz="1600" b="0" u="none" strike="noStrike" cap="all">
                <a:solidFill>
                  <a:schemeClr val="dk1"/>
                </a:solidFill>
                <a:effectLst/>
                <a:uFillTx/>
                <a:latin typeface="Tw Cen MT"/>
              </a:rPr>
              <a:t>Haga clic para modificar los estilos de texto del patrón</a:t>
            </a:r>
            <a:endParaRPr lang="en-US" sz="1600" b="0" u="none" strike="noStrike" cap="all">
              <a:solidFill>
                <a:schemeClr val="dk1"/>
              </a:solidFill>
              <a:effectLst/>
              <a:uFillTx/>
              <a:latin typeface="Tw Cen MT"/>
            </a:endParaRPr>
          </a:p>
        </p:txBody>
      </p:sp>
      <p:sp>
        <p:nvSpPr>
          <p:cNvPr id="35" name="PlaceHolder 3"/>
          <p:cNvSpPr>
            <a:spLocks noGrp="1"/>
          </p:cNvSpPr>
          <p:nvPr>
            <p:ph type="dt" idx="13"/>
          </p:nvPr>
        </p:nvSpPr>
        <p:spPr>
          <a:xfrm>
            <a:off x="7676640" y="5883120"/>
            <a:ext cx="274212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r>
              <a:rPr lang="en-US" sz="1000" b="0" u="none" strike="noStrike">
                <a:solidFill>
                  <a:schemeClr val="dk1"/>
                </a:solidFill>
                <a:effectLst/>
                <a:uFillTx/>
                <a:latin typeface="Tw Cen MT"/>
              </a:rPr>
              <a:t>&lt;fecha/hora&gt;</a:t>
            </a:r>
            <a:endParaRPr lang="es-ES" sz="1000" b="0" u="none" strike="noStrike">
              <a:solidFill>
                <a:srgbClr val="000000"/>
              </a:solidFill>
              <a:effectLst/>
              <a:uFillTx/>
              <a:latin typeface="Times New Roman"/>
            </a:endParaRPr>
          </a:p>
        </p:txBody>
      </p:sp>
      <p:sp>
        <p:nvSpPr>
          <p:cNvPr id="36" name="PlaceHolder 4"/>
          <p:cNvSpPr>
            <a:spLocks noGrp="1"/>
          </p:cNvSpPr>
          <p:nvPr>
            <p:ph type="ftr" idx="14"/>
          </p:nvPr>
        </p:nvSpPr>
        <p:spPr>
          <a:xfrm>
            <a:off x="913680" y="5883120"/>
            <a:ext cx="6670800" cy="364680"/>
          </a:xfrm>
          <a:prstGeom prst="rect">
            <a:avLst/>
          </a:prstGeom>
          <a:noFill/>
          <a:ln w="0">
            <a:noFill/>
          </a:ln>
        </p:spPr>
        <p:txBody>
          <a:bodyPr lIns="91440" tIns="45720" rIns="91440" bIns="45720" anchor="ctr">
            <a:noAutofit/>
          </a:bodyPr>
          <a:lstStyle>
            <a:lvl1pPr indent="0" algn="ctr">
              <a:buNone/>
              <a:defRPr lang="es-ES" sz="1400" b="0" u="none" strike="noStrike">
                <a:solidFill>
                  <a:srgbClr val="000000"/>
                </a:solidFill>
                <a:effectLst/>
                <a:uFillTx/>
                <a:latin typeface="Times New Roman"/>
              </a:defRPr>
            </a:lvl1pPr>
          </a:lstStyle>
          <a:p>
            <a:pPr indent="0" algn="ctr">
              <a:buNone/>
            </a:pPr>
            <a:r>
              <a:rPr lang="es-ES" sz="1400" b="0" u="none" strike="noStrike">
                <a:solidFill>
                  <a:srgbClr val="000000"/>
                </a:solidFill>
                <a:effectLst/>
                <a:uFillTx/>
                <a:latin typeface="Times New Roman"/>
              </a:rPr>
              <a:t>&lt;pie de página&gt;</a:t>
            </a:r>
          </a:p>
        </p:txBody>
      </p:sp>
      <p:sp>
        <p:nvSpPr>
          <p:cNvPr id="37" name="PlaceHolder 5"/>
          <p:cNvSpPr>
            <a:spLocks noGrp="1"/>
          </p:cNvSpPr>
          <p:nvPr>
            <p:ph type="sldNum" idx="15"/>
          </p:nvPr>
        </p:nvSpPr>
        <p:spPr>
          <a:xfrm>
            <a:off x="10511280" y="5883120"/>
            <a:ext cx="76356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fld id="{F2FA8177-53D1-4941-BE33-B67422258A85}" type="slidenum">
              <a:rPr lang="en-US" sz="1000" b="0" u="none" strike="noStrike">
                <a:solidFill>
                  <a:schemeClr val="dk1"/>
                </a:solidFill>
                <a:effectLst/>
                <a:uFillTx/>
                <a:latin typeface="Tw Cen MT"/>
              </a:rPr>
              <a:t>‹Nº›</a:t>
            </a:fld>
            <a:endParaRPr lang="es-ES" sz="1000" b="0" u="none" strike="noStrike">
              <a:solidFill>
                <a:srgbClr val="000000"/>
              </a:solidFill>
              <a:effectLst/>
              <a:uFillTx/>
              <a:latin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Columna 3">
    <p:bg>
      <p:bgPr>
        <a:gradFill rotWithShape="0">
          <a:gsLst>
            <a:gs pos="0">
              <a:srgbClr val="FFFFFF"/>
            </a:gs>
            <a:gs pos="100000">
              <a:srgbClr val="B9B9B9"/>
            </a:gs>
          </a:gsLst>
          <a:lin ang="5400000"/>
        </a:gradFill>
        <a:effectLst/>
      </p:bgPr>
    </p:bg>
    <p:spTree>
      <p:nvGrpSpPr>
        <p:cNvPr id="1" name=""/>
        <p:cNvGrpSpPr/>
        <p:nvPr/>
      </p:nvGrpSpPr>
      <p:grpSpPr>
        <a:xfrm>
          <a:off x="0" y="0"/>
          <a:ext cx="0" cy="0"/>
          <a:chOff x="0" y="0"/>
          <a:chExt cx="0" cy="0"/>
        </a:xfrm>
      </p:grpSpPr>
      <p:pic>
        <p:nvPicPr>
          <p:cNvPr id="38" name="Picture 2" descr="\\DROBO-FS\QuickDrops\JB\PPTX NG\Droplets\LightingOverlay.png"/>
          <p:cNvPicPr/>
          <p:nvPr/>
        </p:nvPicPr>
        <p:blipFill>
          <a:blip r:embed="rId2"/>
          <a:stretch/>
        </p:blipFill>
        <p:spPr>
          <a:xfrm>
            <a:off x="0" y="0"/>
            <a:ext cx="12188520" cy="6857640"/>
          </a:xfrm>
          <a:prstGeom prst="rect">
            <a:avLst/>
          </a:prstGeom>
          <a:noFill/>
          <a:ln w="0">
            <a:noFill/>
          </a:ln>
        </p:spPr>
      </p:pic>
      <p:pic>
        <p:nvPicPr>
          <p:cNvPr id="39" name="Picture 12" descr="Droplets-HD-Content-R1d.png"/>
          <p:cNvPicPr/>
          <p:nvPr/>
        </p:nvPicPr>
        <p:blipFill>
          <a:blip r:embed="rId3"/>
          <a:stretch/>
        </p:blipFill>
        <p:spPr>
          <a:xfrm>
            <a:off x="0" y="0"/>
            <a:ext cx="12188520" cy="6857640"/>
          </a:xfrm>
          <a:prstGeom prst="rect">
            <a:avLst/>
          </a:prstGeom>
          <a:noFill/>
          <a:ln w="0">
            <a:noFill/>
          </a:ln>
        </p:spPr>
      </p:pic>
      <p:sp>
        <p:nvSpPr>
          <p:cNvPr id="40" name="PlaceHolder 1"/>
          <p:cNvSpPr>
            <a:spLocks noGrp="1"/>
          </p:cNvSpPr>
          <p:nvPr>
            <p:ph type="title"/>
          </p:nvPr>
        </p:nvSpPr>
        <p:spPr>
          <a:xfrm>
            <a:off x="913680" y="609480"/>
            <a:ext cx="10361520" cy="1604880"/>
          </a:xfrm>
          <a:prstGeom prst="rect">
            <a:avLst/>
          </a:prstGeom>
          <a:noFill/>
          <a:ln w="0">
            <a:noFill/>
          </a:ln>
        </p:spPr>
        <p:txBody>
          <a:bodyPr lIns="91440" tIns="45720" rIns="91440" bIns="45720" anchor="ctr">
            <a:noAutofit/>
          </a:bodyPr>
          <a:lstStyle/>
          <a:p>
            <a:pPr indent="0" algn="ctr" defTabSz="914040">
              <a:lnSpc>
                <a:spcPct val="90000"/>
              </a:lnSpc>
              <a:buNone/>
            </a:pPr>
            <a:r>
              <a:rPr lang="es-ES" sz="3600" b="0" u="none" strike="noStrike" cap="all">
                <a:solidFill>
                  <a:schemeClr val="dk1"/>
                </a:solidFill>
                <a:effectLst/>
                <a:uFillTx/>
                <a:latin typeface="Tw Cen MT"/>
              </a:rPr>
              <a:t>Haga clic para modificar el estilo de título del patrón</a:t>
            </a:r>
            <a:endParaRPr lang="en-US" sz="3600" b="0" u="none" strike="noStrike">
              <a:solidFill>
                <a:schemeClr val="dk1"/>
              </a:solidFill>
              <a:effectLst/>
              <a:uFillTx/>
              <a:latin typeface="Tw Cen MT"/>
            </a:endParaRPr>
          </a:p>
        </p:txBody>
      </p:sp>
      <p:sp>
        <p:nvSpPr>
          <p:cNvPr id="41" name="PlaceHolder 2"/>
          <p:cNvSpPr>
            <a:spLocks noGrp="1"/>
          </p:cNvSpPr>
          <p:nvPr>
            <p:ph type="body"/>
          </p:nvPr>
        </p:nvSpPr>
        <p:spPr>
          <a:xfrm>
            <a:off x="913680" y="2367000"/>
            <a:ext cx="3297600" cy="576000"/>
          </a:xfrm>
          <a:prstGeom prst="rect">
            <a:avLst/>
          </a:prstGeom>
          <a:noFill/>
          <a:ln w="0">
            <a:noFill/>
          </a:ln>
        </p:spPr>
        <p:txBody>
          <a:bodyPr lIns="91440" tIns="45720" rIns="91440" bIns="45720" anchor="b">
            <a:noAutofit/>
          </a:bodyPr>
          <a:lstStyle/>
          <a:p>
            <a:pPr indent="0" algn="ctr" defTabSz="914040">
              <a:lnSpc>
                <a:spcPct val="85000"/>
              </a:lnSpc>
              <a:spcBef>
                <a:spcPts val="1001"/>
              </a:spcBef>
              <a:buNone/>
              <a:tabLst>
                <a:tab pos="0" algn="l"/>
              </a:tabLst>
            </a:pPr>
            <a:r>
              <a:rPr lang="es-ES" sz="2400" b="0" u="none" strike="noStrike" cap="all">
                <a:solidFill>
                  <a:schemeClr val="dk1"/>
                </a:solidFill>
                <a:effectLst/>
                <a:uFillTx/>
                <a:latin typeface="Tw Cen MT"/>
              </a:rPr>
              <a:t>Haga clic para modificar los estilos de texto del patrón</a:t>
            </a:r>
            <a:endParaRPr lang="en-US" sz="2400" b="0" u="none" strike="noStrike" cap="all">
              <a:solidFill>
                <a:schemeClr val="dk1"/>
              </a:solidFill>
              <a:effectLst/>
              <a:uFillTx/>
              <a:latin typeface="Tw Cen MT"/>
            </a:endParaRPr>
          </a:p>
        </p:txBody>
      </p:sp>
      <p:sp>
        <p:nvSpPr>
          <p:cNvPr id="42" name="PlaceHolder 3"/>
          <p:cNvSpPr>
            <a:spLocks noGrp="1"/>
          </p:cNvSpPr>
          <p:nvPr>
            <p:ph type="body"/>
          </p:nvPr>
        </p:nvSpPr>
        <p:spPr>
          <a:xfrm>
            <a:off x="913680" y="2943360"/>
            <a:ext cx="3297600" cy="2847600"/>
          </a:xfrm>
          <a:prstGeom prst="rect">
            <a:avLst/>
          </a:prstGeom>
          <a:noFill/>
          <a:ln w="0">
            <a:noFill/>
          </a:ln>
        </p:spPr>
        <p:txBody>
          <a:bodyPr lIns="91440" tIns="45720" rIns="91440" bIns="45720" anchor="t">
            <a:normAutofit/>
          </a:bodyPr>
          <a:lstStyle/>
          <a:p>
            <a:pPr indent="0" algn="ctr" defTabSz="914040">
              <a:lnSpc>
                <a:spcPct val="120000"/>
              </a:lnSpc>
              <a:spcBef>
                <a:spcPts val="1001"/>
              </a:spcBef>
              <a:buNone/>
              <a:tabLst>
                <a:tab pos="0" algn="l"/>
              </a:tabLst>
            </a:pPr>
            <a:r>
              <a:rPr lang="es-ES" sz="1400" b="0" u="none" strike="noStrike" cap="all">
                <a:solidFill>
                  <a:schemeClr val="dk1"/>
                </a:solidFill>
                <a:effectLst/>
                <a:uFillTx/>
                <a:latin typeface="Tw Cen MT"/>
              </a:rPr>
              <a:t>Haga clic para modificar los estilos de texto del patrón</a:t>
            </a:r>
            <a:endParaRPr lang="en-US" sz="1400" b="0" u="none" strike="noStrike" cap="all">
              <a:solidFill>
                <a:schemeClr val="dk1"/>
              </a:solidFill>
              <a:effectLst/>
              <a:uFillTx/>
              <a:latin typeface="Tw Cen MT"/>
            </a:endParaRPr>
          </a:p>
        </p:txBody>
      </p:sp>
      <p:sp>
        <p:nvSpPr>
          <p:cNvPr id="43" name="PlaceHolder 4"/>
          <p:cNvSpPr>
            <a:spLocks noGrp="1"/>
          </p:cNvSpPr>
          <p:nvPr>
            <p:ph type="body"/>
          </p:nvPr>
        </p:nvSpPr>
        <p:spPr>
          <a:xfrm>
            <a:off x="4451400" y="2367000"/>
            <a:ext cx="3290400" cy="576000"/>
          </a:xfrm>
          <a:prstGeom prst="rect">
            <a:avLst/>
          </a:prstGeom>
          <a:noFill/>
          <a:ln w="0">
            <a:noFill/>
          </a:ln>
        </p:spPr>
        <p:txBody>
          <a:bodyPr lIns="91440" tIns="45720" rIns="91440" bIns="45720" anchor="b">
            <a:noAutofit/>
          </a:bodyPr>
          <a:lstStyle/>
          <a:p>
            <a:pPr indent="0" algn="ctr" defTabSz="914040">
              <a:lnSpc>
                <a:spcPct val="85000"/>
              </a:lnSpc>
              <a:spcBef>
                <a:spcPts val="1001"/>
              </a:spcBef>
              <a:buNone/>
              <a:tabLst>
                <a:tab pos="0" algn="l"/>
              </a:tabLst>
            </a:pPr>
            <a:r>
              <a:rPr lang="es-ES" sz="2400" b="0" u="none" strike="noStrike" cap="all">
                <a:solidFill>
                  <a:schemeClr val="dk1"/>
                </a:solidFill>
                <a:effectLst/>
                <a:uFillTx/>
                <a:latin typeface="Tw Cen MT"/>
              </a:rPr>
              <a:t>Haga clic para modificar los estilos de texto del patrón</a:t>
            </a:r>
            <a:endParaRPr lang="en-US" sz="2400" b="0" u="none" strike="noStrike" cap="all">
              <a:solidFill>
                <a:schemeClr val="dk1"/>
              </a:solidFill>
              <a:effectLst/>
              <a:uFillTx/>
              <a:latin typeface="Tw Cen MT"/>
            </a:endParaRPr>
          </a:p>
        </p:txBody>
      </p:sp>
      <p:sp>
        <p:nvSpPr>
          <p:cNvPr id="44" name="PlaceHolder 5"/>
          <p:cNvSpPr>
            <a:spLocks noGrp="1"/>
          </p:cNvSpPr>
          <p:nvPr>
            <p:ph type="body"/>
          </p:nvPr>
        </p:nvSpPr>
        <p:spPr>
          <a:xfrm>
            <a:off x="4440240" y="2943360"/>
            <a:ext cx="3302280" cy="2847600"/>
          </a:xfrm>
          <a:prstGeom prst="rect">
            <a:avLst/>
          </a:prstGeom>
          <a:noFill/>
          <a:ln w="0">
            <a:noFill/>
          </a:ln>
        </p:spPr>
        <p:txBody>
          <a:bodyPr lIns="91440" tIns="45720" rIns="91440" bIns="45720" anchor="t">
            <a:normAutofit/>
          </a:bodyPr>
          <a:lstStyle/>
          <a:p>
            <a:pPr indent="0" algn="ctr" defTabSz="914040">
              <a:lnSpc>
                <a:spcPct val="120000"/>
              </a:lnSpc>
              <a:spcBef>
                <a:spcPts val="1001"/>
              </a:spcBef>
              <a:buNone/>
              <a:tabLst>
                <a:tab pos="0" algn="l"/>
              </a:tabLst>
            </a:pPr>
            <a:r>
              <a:rPr lang="es-ES" sz="1400" b="0" u="none" strike="noStrike" cap="all">
                <a:solidFill>
                  <a:schemeClr val="dk1"/>
                </a:solidFill>
                <a:effectLst/>
                <a:uFillTx/>
                <a:latin typeface="Tw Cen MT"/>
              </a:rPr>
              <a:t>Haga clic para modificar los estilos de texto del patrón</a:t>
            </a:r>
            <a:endParaRPr lang="en-US" sz="1400" b="0" u="none" strike="noStrike" cap="all">
              <a:solidFill>
                <a:schemeClr val="dk1"/>
              </a:solidFill>
              <a:effectLst/>
              <a:uFillTx/>
              <a:latin typeface="Tw Cen MT"/>
            </a:endParaRPr>
          </a:p>
        </p:txBody>
      </p:sp>
      <p:sp>
        <p:nvSpPr>
          <p:cNvPr id="45" name="PlaceHolder 6"/>
          <p:cNvSpPr>
            <a:spLocks noGrp="1"/>
          </p:cNvSpPr>
          <p:nvPr>
            <p:ph type="body"/>
          </p:nvPr>
        </p:nvSpPr>
        <p:spPr>
          <a:xfrm>
            <a:off x="7971120" y="2367000"/>
            <a:ext cx="3303720" cy="576000"/>
          </a:xfrm>
          <a:prstGeom prst="rect">
            <a:avLst/>
          </a:prstGeom>
          <a:noFill/>
          <a:ln w="0">
            <a:noFill/>
          </a:ln>
        </p:spPr>
        <p:txBody>
          <a:bodyPr lIns="91440" tIns="45720" rIns="91440" bIns="45720" anchor="b">
            <a:noAutofit/>
          </a:bodyPr>
          <a:lstStyle/>
          <a:p>
            <a:pPr indent="0" algn="ctr" defTabSz="914040">
              <a:lnSpc>
                <a:spcPct val="85000"/>
              </a:lnSpc>
              <a:spcBef>
                <a:spcPts val="1001"/>
              </a:spcBef>
              <a:buNone/>
              <a:tabLst>
                <a:tab pos="0" algn="l"/>
              </a:tabLst>
            </a:pPr>
            <a:r>
              <a:rPr lang="es-ES" sz="2400" b="0" u="none" strike="noStrike" cap="all">
                <a:solidFill>
                  <a:schemeClr val="dk1"/>
                </a:solidFill>
                <a:effectLst/>
                <a:uFillTx/>
                <a:latin typeface="Tw Cen MT"/>
              </a:rPr>
              <a:t>Haga clic para modificar los estilos de texto del patrón</a:t>
            </a:r>
            <a:endParaRPr lang="en-US" sz="2400" b="0" u="none" strike="noStrike" cap="all">
              <a:solidFill>
                <a:schemeClr val="dk1"/>
              </a:solidFill>
              <a:effectLst/>
              <a:uFillTx/>
              <a:latin typeface="Tw Cen MT"/>
            </a:endParaRPr>
          </a:p>
        </p:txBody>
      </p:sp>
      <p:sp>
        <p:nvSpPr>
          <p:cNvPr id="46" name="PlaceHolder 7"/>
          <p:cNvSpPr>
            <a:spLocks noGrp="1"/>
          </p:cNvSpPr>
          <p:nvPr>
            <p:ph type="body"/>
          </p:nvPr>
        </p:nvSpPr>
        <p:spPr>
          <a:xfrm>
            <a:off x="7971120" y="2943360"/>
            <a:ext cx="3303720" cy="2847600"/>
          </a:xfrm>
          <a:prstGeom prst="rect">
            <a:avLst/>
          </a:prstGeom>
          <a:noFill/>
          <a:ln w="0">
            <a:noFill/>
          </a:ln>
        </p:spPr>
        <p:txBody>
          <a:bodyPr lIns="91440" tIns="45720" rIns="91440" bIns="45720" anchor="t">
            <a:normAutofit/>
          </a:bodyPr>
          <a:lstStyle/>
          <a:p>
            <a:pPr indent="0" algn="ctr" defTabSz="914040">
              <a:lnSpc>
                <a:spcPct val="120000"/>
              </a:lnSpc>
              <a:spcBef>
                <a:spcPts val="1001"/>
              </a:spcBef>
              <a:buNone/>
              <a:tabLst>
                <a:tab pos="0" algn="l"/>
              </a:tabLst>
            </a:pPr>
            <a:r>
              <a:rPr lang="es-ES" sz="1400" b="0" u="none" strike="noStrike" cap="all">
                <a:solidFill>
                  <a:schemeClr val="dk1"/>
                </a:solidFill>
                <a:effectLst/>
                <a:uFillTx/>
                <a:latin typeface="Tw Cen MT"/>
              </a:rPr>
              <a:t>Haga clic para modificar los estilos de texto del patrón</a:t>
            </a:r>
            <a:endParaRPr lang="en-US" sz="1400" b="0" u="none" strike="noStrike" cap="all">
              <a:solidFill>
                <a:schemeClr val="dk1"/>
              </a:solidFill>
              <a:effectLst/>
              <a:uFillTx/>
              <a:latin typeface="Tw Cen MT"/>
            </a:endParaRPr>
          </a:p>
        </p:txBody>
      </p:sp>
      <p:sp>
        <p:nvSpPr>
          <p:cNvPr id="47" name="PlaceHolder 8"/>
          <p:cNvSpPr>
            <a:spLocks noGrp="1"/>
          </p:cNvSpPr>
          <p:nvPr>
            <p:ph type="dt" idx="16"/>
          </p:nvPr>
        </p:nvSpPr>
        <p:spPr>
          <a:xfrm>
            <a:off x="7676640" y="5883120"/>
            <a:ext cx="274212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r>
              <a:rPr lang="en-US" sz="1000" b="0" u="none" strike="noStrike">
                <a:solidFill>
                  <a:schemeClr val="dk1"/>
                </a:solidFill>
                <a:effectLst/>
                <a:uFillTx/>
                <a:latin typeface="Tw Cen MT"/>
              </a:rPr>
              <a:t>&lt;fecha/hora&gt;</a:t>
            </a:r>
            <a:endParaRPr lang="es-ES" sz="1000" b="0" u="none" strike="noStrike">
              <a:solidFill>
                <a:srgbClr val="000000"/>
              </a:solidFill>
              <a:effectLst/>
              <a:uFillTx/>
              <a:latin typeface="Times New Roman"/>
            </a:endParaRPr>
          </a:p>
        </p:txBody>
      </p:sp>
      <p:sp>
        <p:nvSpPr>
          <p:cNvPr id="48" name="PlaceHolder 9"/>
          <p:cNvSpPr>
            <a:spLocks noGrp="1"/>
          </p:cNvSpPr>
          <p:nvPr>
            <p:ph type="ftr" idx="17"/>
          </p:nvPr>
        </p:nvSpPr>
        <p:spPr>
          <a:xfrm>
            <a:off x="913680" y="5883120"/>
            <a:ext cx="6670800" cy="364680"/>
          </a:xfrm>
          <a:prstGeom prst="rect">
            <a:avLst/>
          </a:prstGeom>
          <a:noFill/>
          <a:ln w="0">
            <a:noFill/>
          </a:ln>
        </p:spPr>
        <p:txBody>
          <a:bodyPr lIns="91440" tIns="45720" rIns="91440" bIns="45720" anchor="ctr">
            <a:noAutofit/>
          </a:bodyPr>
          <a:lstStyle>
            <a:lvl1pPr indent="0" algn="ctr">
              <a:buNone/>
              <a:defRPr lang="es-ES" sz="1400" b="0" u="none" strike="noStrike">
                <a:solidFill>
                  <a:srgbClr val="000000"/>
                </a:solidFill>
                <a:effectLst/>
                <a:uFillTx/>
                <a:latin typeface="Times New Roman"/>
              </a:defRPr>
            </a:lvl1pPr>
          </a:lstStyle>
          <a:p>
            <a:pPr indent="0" algn="ctr">
              <a:buNone/>
            </a:pPr>
            <a:r>
              <a:rPr lang="es-ES" sz="1400" b="0" u="none" strike="noStrike">
                <a:solidFill>
                  <a:srgbClr val="000000"/>
                </a:solidFill>
                <a:effectLst/>
                <a:uFillTx/>
                <a:latin typeface="Times New Roman"/>
              </a:rPr>
              <a:t>&lt;pie de página&gt;</a:t>
            </a:r>
          </a:p>
        </p:txBody>
      </p:sp>
      <p:sp>
        <p:nvSpPr>
          <p:cNvPr id="49" name="PlaceHolder 10"/>
          <p:cNvSpPr>
            <a:spLocks noGrp="1"/>
          </p:cNvSpPr>
          <p:nvPr>
            <p:ph type="sldNum" idx="18"/>
          </p:nvPr>
        </p:nvSpPr>
        <p:spPr>
          <a:xfrm>
            <a:off x="10511280" y="5883120"/>
            <a:ext cx="76356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fld id="{58F31A7E-AB4E-466A-B013-04AE821CC3BB}" type="slidenum">
              <a:rPr lang="en-US" sz="1000" b="0" u="none" strike="noStrike">
                <a:solidFill>
                  <a:schemeClr val="dk1"/>
                </a:solidFill>
                <a:effectLst/>
                <a:uFillTx/>
                <a:latin typeface="Tw Cen MT"/>
              </a:rPr>
              <a:t>‹Nº›</a:t>
            </a:fld>
            <a:endParaRPr lang="es-ES" sz="1000" b="0" u="none" strike="noStrike">
              <a:solidFill>
                <a:srgbClr val="000000"/>
              </a:solidFill>
              <a:effectLst/>
              <a:uFillTx/>
              <a:latin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olumna de imagen 3">
    <p:bg>
      <p:bgPr>
        <a:gradFill rotWithShape="0">
          <a:gsLst>
            <a:gs pos="0">
              <a:srgbClr val="FFFFFF"/>
            </a:gs>
            <a:gs pos="100000">
              <a:srgbClr val="B9B9B9"/>
            </a:gs>
          </a:gsLst>
          <a:lin ang="5400000"/>
        </a:gradFill>
        <a:effectLst/>
      </p:bgPr>
    </p:bg>
    <p:spTree>
      <p:nvGrpSpPr>
        <p:cNvPr id="1" name=""/>
        <p:cNvGrpSpPr/>
        <p:nvPr/>
      </p:nvGrpSpPr>
      <p:grpSpPr>
        <a:xfrm>
          <a:off x="0" y="0"/>
          <a:ext cx="0" cy="0"/>
          <a:chOff x="0" y="0"/>
          <a:chExt cx="0" cy="0"/>
        </a:xfrm>
      </p:grpSpPr>
      <p:pic>
        <p:nvPicPr>
          <p:cNvPr id="50" name="Picture 2" descr="\\DROBO-FS\QuickDrops\JB\PPTX NG\Droplets\LightingOverlay.png"/>
          <p:cNvPicPr/>
          <p:nvPr/>
        </p:nvPicPr>
        <p:blipFill>
          <a:blip r:embed="rId2"/>
          <a:stretch/>
        </p:blipFill>
        <p:spPr>
          <a:xfrm>
            <a:off x="0" y="0"/>
            <a:ext cx="12188520" cy="6857640"/>
          </a:xfrm>
          <a:prstGeom prst="rect">
            <a:avLst/>
          </a:prstGeom>
          <a:noFill/>
          <a:ln w="0">
            <a:noFill/>
          </a:ln>
        </p:spPr>
      </p:pic>
      <p:pic>
        <p:nvPicPr>
          <p:cNvPr id="51" name="Picture 15" descr="Droplets-HD-Content-R1d.png"/>
          <p:cNvPicPr/>
          <p:nvPr/>
        </p:nvPicPr>
        <p:blipFill>
          <a:blip r:embed="rId3"/>
          <a:stretch/>
        </p:blipFill>
        <p:spPr>
          <a:xfrm>
            <a:off x="0" y="0"/>
            <a:ext cx="12188520" cy="6857640"/>
          </a:xfrm>
          <a:prstGeom prst="rect">
            <a:avLst/>
          </a:prstGeom>
          <a:noFill/>
          <a:ln w="0">
            <a:noFill/>
          </a:ln>
        </p:spPr>
      </p:pic>
      <p:sp>
        <p:nvSpPr>
          <p:cNvPr id="52" name="PlaceHolder 1"/>
          <p:cNvSpPr>
            <a:spLocks noGrp="1"/>
          </p:cNvSpPr>
          <p:nvPr>
            <p:ph type="title"/>
          </p:nvPr>
        </p:nvSpPr>
        <p:spPr>
          <a:xfrm>
            <a:off x="913680" y="610920"/>
            <a:ext cx="10361520" cy="1603440"/>
          </a:xfrm>
          <a:prstGeom prst="rect">
            <a:avLst/>
          </a:prstGeom>
          <a:noFill/>
          <a:ln w="0">
            <a:noFill/>
          </a:ln>
        </p:spPr>
        <p:txBody>
          <a:bodyPr lIns="91440" tIns="45720" rIns="91440" bIns="45720" anchor="ctr">
            <a:noAutofit/>
          </a:bodyPr>
          <a:lstStyle/>
          <a:p>
            <a:pPr indent="0" algn="ctr" defTabSz="914040">
              <a:lnSpc>
                <a:spcPct val="90000"/>
              </a:lnSpc>
              <a:buNone/>
            </a:pPr>
            <a:r>
              <a:rPr lang="es-ES" sz="3600" b="0" u="none" strike="noStrike" cap="all">
                <a:solidFill>
                  <a:schemeClr val="dk1"/>
                </a:solidFill>
                <a:effectLst/>
                <a:uFillTx/>
                <a:latin typeface="Tw Cen MT"/>
              </a:rPr>
              <a:t>Haga clic para modificar el estilo de título del patrón</a:t>
            </a:r>
            <a:endParaRPr lang="en-US" sz="3600" b="0" u="none" strike="noStrike">
              <a:solidFill>
                <a:schemeClr val="dk1"/>
              </a:solidFill>
              <a:effectLst/>
              <a:uFillTx/>
              <a:latin typeface="Tw Cen MT"/>
            </a:endParaRPr>
          </a:p>
        </p:txBody>
      </p:sp>
      <p:sp>
        <p:nvSpPr>
          <p:cNvPr id="53" name="PlaceHolder 2"/>
          <p:cNvSpPr>
            <a:spLocks noGrp="1"/>
          </p:cNvSpPr>
          <p:nvPr>
            <p:ph type="body"/>
          </p:nvPr>
        </p:nvSpPr>
        <p:spPr>
          <a:xfrm>
            <a:off x="913680" y="4204800"/>
            <a:ext cx="3295080" cy="576000"/>
          </a:xfrm>
          <a:prstGeom prst="rect">
            <a:avLst/>
          </a:prstGeom>
          <a:noFill/>
          <a:ln w="0">
            <a:noFill/>
          </a:ln>
        </p:spPr>
        <p:txBody>
          <a:bodyPr lIns="91440" tIns="45720" rIns="91440" bIns="45720" anchor="b">
            <a:noAutofit/>
          </a:bodyPr>
          <a:lstStyle/>
          <a:p>
            <a:pPr indent="0" algn="ctr" defTabSz="914040">
              <a:lnSpc>
                <a:spcPct val="85000"/>
              </a:lnSpc>
              <a:spcBef>
                <a:spcPts val="1001"/>
              </a:spcBef>
              <a:buNone/>
              <a:tabLst>
                <a:tab pos="0" algn="l"/>
              </a:tabLst>
            </a:pPr>
            <a:r>
              <a:rPr lang="es-ES" sz="2200" b="0" u="none" strike="noStrike" cap="all">
                <a:solidFill>
                  <a:schemeClr val="dk1"/>
                </a:solidFill>
                <a:effectLst/>
                <a:uFillTx/>
                <a:latin typeface="Tw Cen MT"/>
              </a:rPr>
              <a:t>Haga clic para modificar los estilos de texto del patrón</a:t>
            </a:r>
            <a:endParaRPr lang="en-US" sz="2200" b="0" u="none" strike="noStrike" cap="all">
              <a:solidFill>
                <a:schemeClr val="dk1"/>
              </a:solidFill>
              <a:effectLst/>
              <a:uFillTx/>
              <a:latin typeface="Tw Cen MT"/>
            </a:endParaRPr>
          </a:p>
        </p:txBody>
      </p:sp>
      <p:sp>
        <p:nvSpPr>
          <p:cNvPr id="54" name="PlaceHolder 3"/>
          <p:cNvSpPr>
            <a:spLocks noGrp="1"/>
          </p:cNvSpPr>
          <p:nvPr>
            <p:ph type="body"/>
          </p:nvPr>
        </p:nvSpPr>
        <p:spPr>
          <a:xfrm>
            <a:off x="913680" y="2367000"/>
            <a:ext cx="3295080" cy="1523520"/>
          </a:xfrm>
          <a:prstGeom prst="rect">
            <a:avLst/>
          </a:prstGeom>
          <a:noFill/>
          <a:ln w="82440" cap="sq">
            <a:solidFill>
              <a:srgbClr val="EAEAEA"/>
            </a:solidFill>
            <a:miter/>
          </a:ln>
        </p:spPr>
        <p:txBody>
          <a:bodyPr lIns="90000" tIns="45000" rIns="90000" bIns="45000" anchor="t">
            <a:normAutofit/>
          </a:bodyPr>
          <a:lstStyle/>
          <a:p>
            <a:pPr indent="0" algn="ctr" defTabSz="457200">
              <a:lnSpc>
                <a:spcPct val="100000"/>
              </a:lnSpc>
              <a:buNone/>
              <a:tabLst>
                <a:tab pos="0" algn="l"/>
              </a:tabLst>
            </a:pPr>
            <a:r>
              <a:rPr lang="es-ES" sz="1600" b="0" u="none" strike="noStrike">
                <a:solidFill>
                  <a:schemeClr val="dk1"/>
                </a:solidFill>
                <a:effectLst/>
                <a:uFillTx/>
                <a:latin typeface="Tw Cen MT"/>
              </a:rPr>
              <a:t>Haga clic en el icono para agregar una imagen</a:t>
            </a:r>
            <a:endParaRPr lang="en-US" sz="1600" b="0" u="none" strike="noStrike" cap="all">
              <a:solidFill>
                <a:schemeClr val="dk1"/>
              </a:solidFill>
              <a:effectLst/>
              <a:uFillTx/>
              <a:latin typeface="Tw Cen MT"/>
            </a:endParaRPr>
          </a:p>
        </p:txBody>
      </p:sp>
      <p:sp>
        <p:nvSpPr>
          <p:cNvPr id="55" name="PlaceHolder 4"/>
          <p:cNvSpPr>
            <a:spLocks noGrp="1"/>
          </p:cNvSpPr>
          <p:nvPr>
            <p:ph type="body"/>
          </p:nvPr>
        </p:nvSpPr>
        <p:spPr>
          <a:xfrm>
            <a:off x="913680" y="4781160"/>
            <a:ext cx="3295080" cy="1009800"/>
          </a:xfrm>
          <a:prstGeom prst="rect">
            <a:avLst/>
          </a:prstGeom>
          <a:noFill/>
          <a:ln w="0">
            <a:noFill/>
          </a:ln>
        </p:spPr>
        <p:txBody>
          <a:bodyPr lIns="91440" tIns="45720" rIns="91440" bIns="45720" anchor="t">
            <a:normAutofit/>
          </a:bodyPr>
          <a:lstStyle/>
          <a:p>
            <a:pPr indent="0" algn="ctr" defTabSz="914040">
              <a:lnSpc>
                <a:spcPct val="120000"/>
              </a:lnSpc>
              <a:spcBef>
                <a:spcPts val="1001"/>
              </a:spcBef>
              <a:buNone/>
              <a:tabLst>
                <a:tab pos="0" algn="l"/>
              </a:tabLst>
            </a:pPr>
            <a:r>
              <a:rPr lang="es-ES" sz="1400" b="0" u="none" strike="noStrike" cap="all">
                <a:solidFill>
                  <a:schemeClr val="dk1"/>
                </a:solidFill>
                <a:effectLst/>
                <a:uFillTx/>
                <a:latin typeface="Tw Cen MT"/>
              </a:rPr>
              <a:t>Haga clic para modificar los estilos de texto del patrón</a:t>
            </a:r>
            <a:endParaRPr lang="en-US" sz="1400" b="0" u="none" strike="noStrike" cap="all">
              <a:solidFill>
                <a:schemeClr val="dk1"/>
              </a:solidFill>
              <a:effectLst/>
              <a:uFillTx/>
              <a:latin typeface="Tw Cen MT"/>
            </a:endParaRPr>
          </a:p>
        </p:txBody>
      </p:sp>
      <p:sp>
        <p:nvSpPr>
          <p:cNvPr id="56" name="PlaceHolder 5"/>
          <p:cNvSpPr>
            <a:spLocks noGrp="1"/>
          </p:cNvSpPr>
          <p:nvPr>
            <p:ph type="body"/>
          </p:nvPr>
        </p:nvSpPr>
        <p:spPr>
          <a:xfrm>
            <a:off x="4441680" y="4204800"/>
            <a:ext cx="3300480" cy="576000"/>
          </a:xfrm>
          <a:prstGeom prst="rect">
            <a:avLst/>
          </a:prstGeom>
          <a:noFill/>
          <a:ln w="0">
            <a:noFill/>
          </a:ln>
        </p:spPr>
        <p:txBody>
          <a:bodyPr lIns="91440" tIns="45720" rIns="91440" bIns="45720" anchor="b">
            <a:noAutofit/>
          </a:bodyPr>
          <a:lstStyle/>
          <a:p>
            <a:pPr indent="0" algn="ctr" defTabSz="914040">
              <a:lnSpc>
                <a:spcPct val="85000"/>
              </a:lnSpc>
              <a:spcBef>
                <a:spcPts val="1001"/>
              </a:spcBef>
              <a:buNone/>
              <a:tabLst>
                <a:tab pos="0" algn="l"/>
              </a:tabLst>
            </a:pPr>
            <a:r>
              <a:rPr lang="es-ES" sz="2200" b="0" u="none" strike="noStrike" cap="all">
                <a:solidFill>
                  <a:schemeClr val="dk1"/>
                </a:solidFill>
                <a:effectLst/>
                <a:uFillTx/>
                <a:latin typeface="Tw Cen MT"/>
              </a:rPr>
              <a:t>Haga clic para modificar los estilos de texto del patrón</a:t>
            </a:r>
            <a:endParaRPr lang="en-US" sz="2200" b="0" u="none" strike="noStrike" cap="all">
              <a:solidFill>
                <a:schemeClr val="dk1"/>
              </a:solidFill>
              <a:effectLst/>
              <a:uFillTx/>
              <a:latin typeface="Tw Cen MT"/>
            </a:endParaRPr>
          </a:p>
        </p:txBody>
      </p:sp>
      <p:sp>
        <p:nvSpPr>
          <p:cNvPr id="57" name="PlaceHolder 6"/>
          <p:cNvSpPr>
            <a:spLocks noGrp="1"/>
          </p:cNvSpPr>
          <p:nvPr>
            <p:ph type="body"/>
          </p:nvPr>
        </p:nvSpPr>
        <p:spPr>
          <a:xfrm>
            <a:off x="4440240" y="2367000"/>
            <a:ext cx="3302280" cy="1523520"/>
          </a:xfrm>
          <a:prstGeom prst="rect">
            <a:avLst/>
          </a:prstGeom>
          <a:noFill/>
          <a:ln w="82440" cap="sq">
            <a:solidFill>
              <a:srgbClr val="EAEAEA"/>
            </a:solidFill>
            <a:miter/>
          </a:ln>
        </p:spPr>
        <p:txBody>
          <a:bodyPr lIns="90000" tIns="45000" rIns="90000" bIns="45000" anchor="t">
            <a:normAutofit/>
          </a:bodyPr>
          <a:lstStyle/>
          <a:p>
            <a:pPr indent="0" algn="ctr" defTabSz="457200">
              <a:lnSpc>
                <a:spcPct val="100000"/>
              </a:lnSpc>
              <a:buNone/>
              <a:tabLst>
                <a:tab pos="0" algn="l"/>
              </a:tabLst>
            </a:pPr>
            <a:r>
              <a:rPr lang="es-ES" sz="1600" b="0" u="none" strike="noStrike">
                <a:solidFill>
                  <a:schemeClr val="dk1"/>
                </a:solidFill>
                <a:effectLst/>
                <a:uFillTx/>
                <a:latin typeface="Tw Cen MT"/>
              </a:rPr>
              <a:t>Haga clic en el icono para agregar una imagen</a:t>
            </a:r>
            <a:endParaRPr lang="en-US" sz="1600" b="0" u="none" strike="noStrike" cap="all">
              <a:solidFill>
                <a:schemeClr val="dk1"/>
              </a:solidFill>
              <a:effectLst/>
              <a:uFillTx/>
              <a:latin typeface="Tw Cen MT"/>
            </a:endParaRPr>
          </a:p>
        </p:txBody>
      </p:sp>
      <p:sp>
        <p:nvSpPr>
          <p:cNvPr id="58" name="PlaceHolder 7"/>
          <p:cNvSpPr>
            <a:spLocks noGrp="1"/>
          </p:cNvSpPr>
          <p:nvPr>
            <p:ph type="body"/>
          </p:nvPr>
        </p:nvSpPr>
        <p:spPr>
          <a:xfrm>
            <a:off x="4440240" y="4781160"/>
            <a:ext cx="3302280" cy="1009800"/>
          </a:xfrm>
          <a:prstGeom prst="rect">
            <a:avLst/>
          </a:prstGeom>
          <a:noFill/>
          <a:ln w="0">
            <a:noFill/>
          </a:ln>
        </p:spPr>
        <p:txBody>
          <a:bodyPr lIns="91440" tIns="45720" rIns="91440" bIns="45720" anchor="t">
            <a:normAutofit/>
          </a:bodyPr>
          <a:lstStyle/>
          <a:p>
            <a:pPr indent="0" algn="ctr" defTabSz="914040">
              <a:lnSpc>
                <a:spcPct val="120000"/>
              </a:lnSpc>
              <a:spcBef>
                <a:spcPts val="1001"/>
              </a:spcBef>
              <a:buNone/>
              <a:tabLst>
                <a:tab pos="0" algn="l"/>
              </a:tabLst>
            </a:pPr>
            <a:r>
              <a:rPr lang="es-ES" sz="1400" b="0" u="none" strike="noStrike" cap="all">
                <a:solidFill>
                  <a:schemeClr val="dk1"/>
                </a:solidFill>
                <a:effectLst/>
                <a:uFillTx/>
                <a:latin typeface="Tw Cen MT"/>
              </a:rPr>
              <a:t>Haga clic para modificar los estilos de texto del patrón</a:t>
            </a:r>
            <a:endParaRPr lang="en-US" sz="1400" b="0" u="none" strike="noStrike" cap="all">
              <a:solidFill>
                <a:schemeClr val="dk1"/>
              </a:solidFill>
              <a:effectLst/>
              <a:uFillTx/>
              <a:latin typeface="Tw Cen MT"/>
            </a:endParaRPr>
          </a:p>
        </p:txBody>
      </p:sp>
      <p:sp>
        <p:nvSpPr>
          <p:cNvPr id="59" name="PlaceHolder 8"/>
          <p:cNvSpPr>
            <a:spLocks noGrp="1"/>
          </p:cNvSpPr>
          <p:nvPr>
            <p:ph type="body"/>
          </p:nvPr>
        </p:nvSpPr>
        <p:spPr>
          <a:xfrm>
            <a:off x="7971120" y="4204800"/>
            <a:ext cx="3299400" cy="576000"/>
          </a:xfrm>
          <a:prstGeom prst="rect">
            <a:avLst/>
          </a:prstGeom>
          <a:noFill/>
          <a:ln w="0">
            <a:noFill/>
          </a:ln>
        </p:spPr>
        <p:txBody>
          <a:bodyPr lIns="91440" tIns="45720" rIns="91440" bIns="45720" anchor="b">
            <a:noAutofit/>
          </a:bodyPr>
          <a:lstStyle/>
          <a:p>
            <a:pPr indent="0" algn="ctr" defTabSz="914040">
              <a:lnSpc>
                <a:spcPct val="85000"/>
              </a:lnSpc>
              <a:spcBef>
                <a:spcPts val="1001"/>
              </a:spcBef>
              <a:buNone/>
              <a:tabLst>
                <a:tab pos="0" algn="l"/>
              </a:tabLst>
            </a:pPr>
            <a:r>
              <a:rPr lang="es-ES" sz="2200" b="0" u="none" strike="noStrike" cap="all">
                <a:solidFill>
                  <a:schemeClr val="dk1"/>
                </a:solidFill>
                <a:effectLst/>
                <a:uFillTx/>
                <a:latin typeface="Tw Cen MT"/>
              </a:rPr>
              <a:t>Haga clic para modificar los estilos de texto del patrón</a:t>
            </a:r>
            <a:endParaRPr lang="en-US" sz="2200" b="0" u="none" strike="noStrike" cap="all">
              <a:solidFill>
                <a:schemeClr val="dk1"/>
              </a:solidFill>
              <a:effectLst/>
              <a:uFillTx/>
              <a:latin typeface="Tw Cen MT"/>
            </a:endParaRPr>
          </a:p>
        </p:txBody>
      </p:sp>
      <p:sp>
        <p:nvSpPr>
          <p:cNvPr id="60" name="PlaceHolder 9"/>
          <p:cNvSpPr>
            <a:spLocks noGrp="1"/>
          </p:cNvSpPr>
          <p:nvPr>
            <p:ph type="body"/>
          </p:nvPr>
        </p:nvSpPr>
        <p:spPr>
          <a:xfrm>
            <a:off x="7971120" y="2367000"/>
            <a:ext cx="3303720" cy="1523520"/>
          </a:xfrm>
          <a:prstGeom prst="rect">
            <a:avLst/>
          </a:prstGeom>
          <a:noFill/>
          <a:ln w="82440" cap="sq">
            <a:solidFill>
              <a:srgbClr val="EAEAEA"/>
            </a:solidFill>
            <a:miter/>
          </a:ln>
        </p:spPr>
        <p:txBody>
          <a:bodyPr lIns="90000" tIns="45000" rIns="90000" bIns="45000" anchor="t">
            <a:normAutofit/>
          </a:bodyPr>
          <a:lstStyle/>
          <a:p>
            <a:pPr indent="0" algn="ctr" defTabSz="457200">
              <a:lnSpc>
                <a:spcPct val="100000"/>
              </a:lnSpc>
              <a:buNone/>
              <a:tabLst>
                <a:tab pos="0" algn="l"/>
              </a:tabLst>
            </a:pPr>
            <a:r>
              <a:rPr lang="es-ES" sz="1600" b="0" u="none" strike="noStrike">
                <a:solidFill>
                  <a:schemeClr val="dk1"/>
                </a:solidFill>
                <a:effectLst/>
                <a:uFillTx/>
                <a:latin typeface="Tw Cen MT"/>
              </a:rPr>
              <a:t>Haga clic en el icono para agregar una imagen</a:t>
            </a:r>
            <a:endParaRPr lang="en-US" sz="1600" b="0" u="none" strike="noStrike" cap="all">
              <a:solidFill>
                <a:schemeClr val="dk1"/>
              </a:solidFill>
              <a:effectLst/>
              <a:uFillTx/>
              <a:latin typeface="Tw Cen MT"/>
            </a:endParaRPr>
          </a:p>
        </p:txBody>
      </p:sp>
      <p:sp>
        <p:nvSpPr>
          <p:cNvPr id="61" name="PlaceHolder 10"/>
          <p:cNvSpPr>
            <a:spLocks noGrp="1"/>
          </p:cNvSpPr>
          <p:nvPr>
            <p:ph type="body"/>
          </p:nvPr>
        </p:nvSpPr>
        <p:spPr>
          <a:xfrm>
            <a:off x="7971120" y="4781160"/>
            <a:ext cx="3303720" cy="1009800"/>
          </a:xfrm>
          <a:prstGeom prst="rect">
            <a:avLst/>
          </a:prstGeom>
          <a:noFill/>
          <a:ln w="0">
            <a:noFill/>
          </a:ln>
        </p:spPr>
        <p:txBody>
          <a:bodyPr lIns="91440" tIns="45720" rIns="91440" bIns="45720" anchor="t">
            <a:normAutofit/>
          </a:bodyPr>
          <a:lstStyle/>
          <a:p>
            <a:pPr indent="0" algn="ctr" defTabSz="914040">
              <a:lnSpc>
                <a:spcPct val="120000"/>
              </a:lnSpc>
              <a:spcBef>
                <a:spcPts val="1001"/>
              </a:spcBef>
              <a:buNone/>
              <a:tabLst>
                <a:tab pos="0" algn="l"/>
              </a:tabLst>
            </a:pPr>
            <a:r>
              <a:rPr lang="es-ES" sz="1400" b="0" u="none" strike="noStrike" cap="all">
                <a:solidFill>
                  <a:schemeClr val="dk1"/>
                </a:solidFill>
                <a:effectLst/>
                <a:uFillTx/>
                <a:latin typeface="Tw Cen MT"/>
              </a:rPr>
              <a:t>Haga clic para modificar los estilos de texto del patrón</a:t>
            </a:r>
            <a:endParaRPr lang="en-US" sz="1400" b="0" u="none" strike="noStrike" cap="all">
              <a:solidFill>
                <a:schemeClr val="dk1"/>
              </a:solidFill>
              <a:effectLst/>
              <a:uFillTx/>
              <a:latin typeface="Tw Cen MT"/>
            </a:endParaRPr>
          </a:p>
        </p:txBody>
      </p:sp>
      <p:sp>
        <p:nvSpPr>
          <p:cNvPr id="62" name="PlaceHolder 11"/>
          <p:cNvSpPr>
            <a:spLocks noGrp="1"/>
          </p:cNvSpPr>
          <p:nvPr>
            <p:ph type="dt" idx="19"/>
          </p:nvPr>
        </p:nvSpPr>
        <p:spPr>
          <a:xfrm>
            <a:off x="7676640" y="5883120"/>
            <a:ext cx="274212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r>
              <a:rPr lang="en-US" sz="1000" b="0" u="none" strike="noStrike">
                <a:solidFill>
                  <a:schemeClr val="dk1"/>
                </a:solidFill>
                <a:effectLst/>
                <a:uFillTx/>
                <a:latin typeface="Tw Cen MT"/>
              </a:rPr>
              <a:t>&lt;fecha/hora&gt;</a:t>
            </a:r>
            <a:endParaRPr lang="es-ES" sz="1000" b="0" u="none" strike="noStrike">
              <a:solidFill>
                <a:srgbClr val="000000"/>
              </a:solidFill>
              <a:effectLst/>
              <a:uFillTx/>
              <a:latin typeface="Times New Roman"/>
            </a:endParaRPr>
          </a:p>
        </p:txBody>
      </p:sp>
      <p:sp>
        <p:nvSpPr>
          <p:cNvPr id="63" name="PlaceHolder 12"/>
          <p:cNvSpPr>
            <a:spLocks noGrp="1"/>
          </p:cNvSpPr>
          <p:nvPr>
            <p:ph type="ftr" idx="20"/>
          </p:nvPr>
        </p:nvSpPr>
        <p:spPr>
          <a:xfrm>
            <a:off x="913680" y="5883120"/>
            <a:ext cx="6670800" cy="364680"/>
          </a:xfrm>
          <a:prstGeom prst="rect">
            <a:avLst/>
          </a:prstGeom>
          <a:noFill/>
          <a:ln w="0">
            <a:noFill/>
          </a:ln>
        </p:spPr>
        <p:txBody>
          <a:bodyPr lIns="91440" tIns="45720" rIns="91440" bIns="45720" anchor="ctr">
            <a:noAutofit/>
          </a:bodyPr>
          <a:lstStyle>
            <a:lvl1pPr indent="0" algn="ctr">
              <a:buNone/>
              <a:defRPr lang="es-ES" sz="1400" b="0" u="none" strike="noStrike">
                <a:solidFill>
                  <a:srgbClr val="000000"/>
                </a:solidFill>
                <a:effectLst/>
                <a:uFillTx/>
                <a:latin typeface="Times New Roman"/>
              </a:defRPr>
            </a:lvl1pPr>
          </a:lstStyle>
          <a:p>
            <a:pPr indent="0" algn="ctr">
              <a:buNone/>
            </a:pPr>
            <a:r>
              <a:rPr lang="es-ES" sz="1400" b="0" u="none" strike="noStrike">
                <a:solidFill>
                  <a:srgbClr val="000000"/>
                </a:solidFill>
                <a:effectLst/>
                <a:uFillTx/>
                <a:latin typeface="Times New Roman"/>
              </a:rPr>
              <a:t>&lt;pie de página&gt;</a:t>
            </a:r>
          </a:p>
        </p:txBody>
      </p:sp>
      <p:sp>
        <p:nvSpPr>
          <p:cNvPr id="64" name="PlaceHolder 13"/>
          <p:cNvSpPr>
            <a:spLocks noGrp="1"/>
          </p:cNvSpPr>
          <p:nvPr>
            <p:ph type="sldNum" idx="21"/>
          </p:nvPr>
        </p:nvSpPr>
        <p:spPr>
          <a:xfrm>
            <a:off x="10511280" y="5883120"/>
            <a:ext cx="76356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fld id="{B65CA786-19E1-4EC4-9D46-B86C47F80A34}" type="slidenum">
              <a:rPr lang="en-US" sz="1000" b="0" u="none" strike="noStrike">
                <a:solidFill>
                  <a:schemeClr val="dk1"/>
                </a:solidFill>
                <a:effectLst/>
                <a:uFillTx/>
                <a:latin typeface="Tw Cen MT"/>
              </a:rPr>
              <a:t>‹Nº›</a:t>
            </a:fld>
            <a:endParaRPr lang="es-ES" sz="1000" b="0" u="none" strike="noStrike">
              <a:solidFill>
                <a:srgbClr val="000000"/>
              </a:solidFill>
              <a:effectLst/>
              <a:uFillTx/>
              <a:latin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gradFill rotWithShape="0">
          <a:gsLst>
            <a:gs pos="0">
              <a:srgbClr val="FFFFFF"/>
            </a:gs>
            <a:gs pos="100000">
              <a:srgbClr val="B9B9B9"/>
            </a:gs>
          </a:gsLst>
          <a:lin ang="5400000"/>
        </a:gradFill>
        <a:effectLst/>
      </p:bgPr>
    </p:bg>
    <p:spTree>
      <p:nvGrpSpPr>
        <p:cNvPr id="1" name=""/>
        <p:cNvGrpSpPr/>
        <p:nvPr/>
      </p:nvGrpSpPr>
      <p:grpSpPr>
        <a:xfrm>
          <a:off x="0" y="0"/>
          <a:ext cx="0" cy="0"/>
          <a:chOff x="0" y="0"/>
          <a:chExt cx="0" cy="0"/>
        </a:xfrm>
      </p:grpSpPr>
      <p:pic>
        <p:nvPicPr>
          <p:cNvPr id="65" name="Picture 2" descr="\\DROBO-FS\QuickDrops\JB\PPTX NG\Droplets\LightingOverlay.png"/>
          <p:cNvPicPr/>
          <p:nvPr/>
        </p:nvPicPr>
        <p:blipFill>
          <a:blip r:embed="rId2"/>
          <a:stretch/>
        </p:blipFill>
        <p:spPr>
          <a:xfrm>
            <a:off x="0" y="0"/>
            <a:ext cx="12188520" cy="6857640"/>
          </a:xfrm>
          <a:prstGeom prst="rect">
            <a:avLst/>
          </a:prstGeom>
          <a:noFill/>
          <a:ln w="0">
            <a:noFill/>
          </a:ln>
        </p:spPr>
      </p:pic>
      <p:pic>
        <p:nvPicPr>
          <p:cNvPr id="66" name="Picture 7" descr="Droplets-HD-Content-R1d.png"/>
          <p:cNvPicPr/>
          <p:nvPr/>
        </p:nvPicPr>
        <p:blipFill>
          <a:blip r:embed="rId3"/>
          <a:stretch/>
        </p:blipFill>
        <p:spPr>
          <a:xfrm>
            <a:off x="0" y="0"/>
            <a:ext cx="12188520" cy="6857640"/>
          </a:xfrm>
          <a:prstGeom prst="rect">
            <a:avLst/>
          </a:prstGeom>
          <a:noFill/>
          <a:ln w="0">
            <a:noFill/>
          </a:ln>
        </p:spPr>
      </p:pic>
      <p:sp>
        <p:nvSpPr>
          <p:cNvPr id="67" name="PlaceHolder 1"/>
          <p:cNvSpPr>
            <a:spLocks noGrp="1"/>
          </p:cNvSpPr>
          <p:nvPr>
            <p:ph type="title"/>
          </p:nvPr>
        </p:nvSpPr>
        <p:spPr>
          <a:xfrm>
            <a:off x="913680" y="618480"/>
            <a:ext cx="10361520" cy="1595880"/>
          </a:xfrm>
          <a:prstGeom prst="rect">
            <a:avLst/>
          </a:prstGeom>
          <a:noFill/>
          <a:ln w="0">
            <a:noFill/>
          </a:ln>
        </p:spPr>
        <p:txBody>
          <a:bodyPr lIns="91440" tIns="45720" rIns="91440" bIns="45720" anchor="ctr">
            <a:noAutofit/>
          </a:bodyPr>
          <a:lstStyle/>
          <a:p>
            <a:pPr indent="0" algn="ctr" defTabSz="914040">
              <a:lnSpc>
                <a:spcPct val="90000"/>
              </a:lnSpc>
              <a:buNone/>
            </a:pPr>
            <a:r>
              <a:rPr lang="es-ES" sz="3600" b="0" u="none" strike="noStrike" cap="all">
                <a:solidFill>
                  <a:schemeClr val="dk1"/>
                </a:solidFill>
                <a:effectLst/>
                <a:uFillTx/>
                <a:latin typeface="Tw Cen MT"/>
              </a:rPr>
              <a:t>Haga clic para modificar el estilo de título del patrón</a:t>
            </a:r>
            <a:endParaRPr lang="en-US" sz="3600" b="0" u="none" strike="noStrike">
              <a:solidFill>
                <a:schemeClr val="dk1"/>
              </a:solidFill>
              <a:effectLst/>
              <a:uFillTx/>
              <a:latin typeface="Tw Cen MT"/>
            </a:endParaRPr>
          </a:p>
        </p:txBody>
      </p:sp>
      <p:sp>
        <p:nvSpPr>
          <p:cNvPr id="68" name="PlaceHolder 2"/>
          <p:cNvSpPr>
            <a:spLocks noGrp="1"/>
          </p:cNvSpPr>
          <p:nvPr>
            <p:ph type="body"/>
          </p:nvPr>
        </p:nvSpPr>
        <p:spPr>
          <a:xfrm>
            <a:off x="913680" y="2367000"/>
            <a:ext cx="10361520" cy="3423600"/>
          </a:xfrm>
          <a:prstGeom prst="rect">
            <a:avLst/>
          </a:prstGeom>
          <a:noFill/>
          <a:ln w="0">
            <a:noFill/>
          </a:ln>
        </p:spPr>
        <p:txBody>
          <a:bodyPr vert="eaVert" lIns="91440" tIns="45720" rIns="91440" bIns="45720" anchor="t">
            <a:noAutofit/>
          </a:bodyPr>
          <a:lstStyle/>
          <a:p>
            <a:pPr marL="228600" indent="-228600" defTabSz="914040">
              <a:lnSpc>
                <a:spcPct val="120000"/>
              </a:lnSpc>
              <a:spcBef>
                <a:spcPts val="1001"/>
              </a:spcBef>
              <a:buClr>
                <a:srgbClr val="000000"/>
              </a:buClr>
              <a:buFont typeface="Arial"/>
              <a:buChar char="•"/>
            </a:pPr>
            <a:r>
              <a:rPr lang="es-ES" sz="2000" b="0" u="none" strike="noStrike" cap="all">
                <a:solidFill>
                  <a:schemeClr val="dk1"/>
                </a:solidFill>
                <a:effectLst/>
                <a:uFillTx/>
                <a:latin typeface="Tw Cen MT"/>
              </a:rPr>
              <a:t>Haga clic para modificar los estilos de texto del patrón</a:t>
            </a:r>
            <a:endParaRPr lang="en-US" sz="2000" b="0" u="none" strike="noStrike" cap="all">
              <a:solidFill>
                <a:schemeClr val="dk1"/>
              </a:solidFill>
              <a:effectLst/>
              <a:uFillTx/>
              <a:latin typeface="Tw Cen MT"/>
            </a:endParaRPr>
          </a:p>
          <a:p>
            <a:pPr marL="685440" lvl="1" indent="-228600" defTabSz="914040">
              <a:lnSpc>
                <a:spcPct val="120000"/>
              </a:lnSpc>
              <a:spcBef>
                <a:spcPts val="499"/>
              </a:spcBef>
              <a:buClr>
                <a:srgbClr val="000000"/>
              </a:buClr>
              <a:buFont typeface="Arial"/>
              <a:buChar char="•"/>
            </a:pPr>
            <a:r>
              <a:rPr lang="es-ES" sz="1800" b="0" u="none" strike="noStrike" cap="all">
                <a:solidFill>
                  <a:schemeClr val="dk1"/>
                </a:solidFill>
                <a:effectLst/>
                <a:uFillTx/>
                <a:latin typeface="Tw Cen MT"/>
              </a:rPr>
              <a:t>Segundo nivel</a:t>
            </a:r>
            <a:endParaRPr lang="en-US" sz="1800" b="0" u="none" strike="noStrike" cap="all">
              <a:solidFill>
                <a:schemeClr val="dk1"/>
              </a:solidFill>
              <a:effectLst/>
              <a:uFillTx/>
              <a:latin typeface="Tw Cen MT"/>
            </a:endParaRPr>
          </a:p>
          <a:p>
            <a:pPr marL="1142640" lvl="2" indent="-228600" defTabSz="914040">
              <a:lnSpc>
                <a:spcPct val="120000"/>
              </a:lnSpc>
              <a:spcBef>
                <a:spcPts val="499"/>
              </a:spcBef>
              <a:buClr>
                <a:srgbClr val="000000"/>
              </a:buClr>
              <a:buFont typeface="Arial"/>
              <a:buChar char="•"/>
            </a:pPr>
            <a:r>
              <a:rPr lang="es-ES" sz="1600" b="0" u="none" strike="noStrike" cap="all">
                <a:solidFill>
                  <a:schemeClr val="dk1"/>
                </a:solidFill>
                <a:effectLst/>
                <a:uFillTx/>
                <a:latin typeface="Tw Cen MT"/>
              </a:rPr>
              <a:t>Tercer nivel</a:t>
            </a:r>
            <a:endParaRPr lang="en-US" sz="1600" b="0" u="none" strike="noStrike" cap="all">
              <a:solidFill>
                <a:schemeClr val="dk1"/>
              </a:solidFill>
              <a:effectLst/>
              <a:uFillTx/>
              <a:latin typeface="Tw Cen MT"/>
            </a:endParaRPr>
          </a:p>
          <a:p>
            <a:pPr marL="1599840" lvl="3" indent="-228600" defTabSz="914040">
              <a:lnSpc>
                <a:spcPct val="120000"/>
              </a:lnSpc>
              <a:spcBef>
                <a:spcPts val="499"/>
              </a:spcBef>
              <a:buClr>
                <a:srgbClr val="000000"/>
              </a:buClr>
              <a:buFont typeface="Arial"/>
              <a:buChar char="•"/>
            </a:pPr>
            <a:r>
              <a:rPr lang="es-ES" sz="1400" b="0" u="none" strike="noStrike" cap="all">
                <a:solidFill>
                  <a:schemeClr val="dk1"/>
                </a:solidFill>
                <a:effectLst/>
                <a:uFillTx/>
                <a:latin typeface="Tw Cen MT"/>
              </a:rPr>
              <a:t>Cuarto nivel</a:t>
            </a:r>
            <a:endParaRPr lang="en-US" sz="1400" b="0" u="none" strike="noStrike" cap="all">
              <a:solidFill>
                <a:schemeClr val="dk1"/>
              </a:solidFill>
              <a:effectLst/>
              <a:uFillTx/>
              <a:latin typeface="Tw Cen MT"/>
            </a:endParaRPr>
          </a:p>
          <a:p>
            <a:pPr marL="2056680" lvl="4" indent="-228600" defTabSz="914040">
              <a:lnSpc>
                <a:spcPct val="120000"/>
              </a:lnSpc>
              <a:spcBef>
                <a:spcPts val="499"/>
              </a:spcBef>
              <a:buClr>
                <a:srgbClr val="000000"/>
              </a:buClr>
              <a:buFont typeface="Arial"/>
              <a:buChar char="•"/>
            </a:pPr>
            <a:r>
              <a:rPr lang="es-ES" sz="1400" b="0" u="none" strike="noStrike" cap="all">
                <a:solidFill>
                  <a:schemeClr val="dk1"/>
                </a:solidFill>
                <a:effectLst/>
                <a:uFillTx/>
                <a:latin typeface="Tw Cen MT"/>
              </a:rPr>
              <a:t>Quinto nivel</a:t>
            </a:r>
            <a:endParaRPr lang="en-US" sz="1400" b="0" u="none" strike="noStrike" cap="all">
              <a:solidFill>
                <a:schemeClr val="dk1"/>
              </a:solidFill>
              <a:effectLst/>
              <a:uFillTx/>
              <a:latin typeface="Tw Cen MT"/>
            </a:endParaRPr>
          </a:p>
        </p:txBody>
      </p:sp>
      <p:sp>
        <p:nvSpPr>
          <p:cNvPr id="69" name="PlaceHolder 3"/>
          <p:cNvSpPr>
            <a:spLocks noGrp="1"/>
          </p:cNvSpPr>
          <p:nvPr>
            <p:ph type="dt" idx="22"/>
          </p:nvPr>
        </p:nvSpPr>
        <p:spPr>
          <a:xfrm>
            <a:off x="7676640" y="5883120"/>
            <a:ext cx="274212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r>
              <a:rPr lang="en-US" sz="1000" b="0" u="none" strike="noStrike">
                <a:solidFill>
                  <a:schemeClr val="dk1"/>
                </a:solidFill>
                <a:effectLst/>
                <a:uFillTx/>
                <a:latin typeface="Tw Cen MT"/>
              </a:rPr>
              <a:t>&lt;fecha/hora&gt;</a:t>
            </a:r>
            <a:endParaRPr lang="es-ES" sz="1000" b="0" u="none" strike="noStrike">
              <a:solidFill>
                <a:srgbClr val="000000"/>
              </a:solidFill>
              <a:effectLst/>
              <a:uFillTx/>
              <a:latin typeface="Times New Roman"/>
            </a:endParaRPr>
          </a:p>
        </p:txBody>
      </p:sp>
      <p:sp>
        <p:nvSpPr>
          <p:cNvPr id="70" name="PlaceHolder 4"/>
          <p:cNvSpPr>
            <a:spLocks noGrp="1"/>
          </p:cNvSpPr>
          <p:nvPr>
            <p:ph type="ftr" idx="23"/>
          </p:nvPr>
        </p:nvSpPr>
        <p:spPr>
          <a:xfrm>
            <a:off x="913680" y="5883120"/>
            <a:ext cx="6670800" cy="364680"/>
          </a:xfrm>
          <a:prstGeom prst="rect">
            <a:avLst/>
          </a:prstGeom>
          <a:noFill/>
          <a:ln w="0">
            <a:noFill/>
          </a:ln>
        </p:spPr>
        <p:txBody>
          <a:bodyPr lIns="91440" tIns="45720" rIns="91440" bIns="45720" anchor="ctr">
            <a:noAutofit/>
          </a:bodyPr>
          <a:lstStyle>
            <a:lvl1pPr indent="0" algn="ctr">
              <a:buNone/>
              <a:defRPr lang="es-ES" sz="1400" b="0" u="none" strike="noStrike">
                <a:solidFill>
                  <a:srgbClr val="000000"/>
                </a:solidFill>
                <a:effectLst/>
                <a:uFillTx/>
                <a:latin typeface="Times New Roman"/>
              </a:defRPr>
            </a:lvl1pPr>
          </a:lstStyle>
          <a:p>
            <a:pPr indent="0" algn="ctr">
              <a:buNone/>
            </a:pPr>
            <a:r>
              <a:rPr lang="es-ES" sz="1400" b="0" u="none" strike="noStrike">
                <a:solidFill>
                  <a:srgbClr val="000000"/>
                </a:solidFill>
                <a:effectLst/>
                <a:uFillTx/>
                <a:latin typeface="Times New Roman"/>
              </a:rPr>
              <a:t>&lt;pie de página&gt;</a:t>
            </a:r>
          </a:p>
        </p:txBody>
      </p:sp>
      <p:sp>
        <p:nvSpPr>
          <p:cNvPr id="71" name="PlaceHolder 5"/>
          <p:cNvSpPr>
            <a:spLocks noGrp="1"/>
          </p:cNvSpPr>
          <p:nvPr>
            <p:ph type="sldNum" idx="24"/>
          </p:nvPr>
        </p:nvSpPr>
        <p:spPr>
          <a:xfrm>
            <a:off x="10511280" y="5883120"/>
            <a:ext cx="76356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fld id="{935C66F9-7D79-4DC5-B626-C74B7A771727}" type="slidenum">
              <a:rPr lang="en-US" sz="1000" b="0" u="none" strike="noStrike">
                <a:solidFill>
                  <a:schemeClr val="dk1"/>
                </a:solidFill>
                <a:effectLst/>
                <a:uFillTx/>
                <a:latin typeface="Tw Cen MT"/>
              </a:rPr>
              <a:t>‹Nº›</a:t>
            </a:fld>
            <a:endParaRPr lang="es-ES" sz="1000" b="0" u="none" strike="noStrike">
              <a:solidFill>
                <a:srgbClr val="000000"/>
              </a:solidFill>
              <a:effectLst/>
              <a:uFillTx/>
              <a:latin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gradFill rotWithShape="0">
          <a:gsLst>
            <a:gs pos="0">
              <a:srgbClr val="FFFFFF"/>
            </a:gs>
            <a:gs pos="100000">
              <a:srgbClr val="B9B9B9"/>
            </a:gs>
          </a:gsLst>
          <a:lin ang="5400000"/>
        </a:gradFill>
        <a:effectLst/>
      </p:bgPr>
    </p:bg>
    <p:spTree>
      <p:nvGrpSpPr>
        <p:cNvPr id="1" name=""/>
        <p:cNvGrpSpPr/>
        <p:nvPr/>
      </p:nvGrpSpPr>
      <p:grpSpPr>
        <a:xfrm>
          <a:off x="0" y="0"/>
          <a:ext cx="0" cy="0"/>
          <a:chOff x="0" y="0"/>
          <a:chExt cx="0" cy="0"/>
        </a:xfrm>
      </p:grpSpPr>
      <p:pic>
        <p:nvPicPr>
          <p:cNvPr id="72" name="Picture 2" descr="\\DROBO-FS\QuickDrops\JB\PPTX NG\Droplets\LightingOverlay.png"/>
          <p:cNvPicPr/>
          <p:nvPr/>
        </p:nvPicPr>
        <p:blipFill>
          <a:blip r:embed="rId2"/>
          <a:stretch/>
        </p:blipFill>
        <p:spPr>
          <a:xfrm>
            <a:off x="0" y="0"/>
            <a:ext cx="12188520" cy="6857640"/>
          </a:xfrm>
          <a:prstGeom prst="rect">
            <a:avLst/>
          </a:prstGeom>
          <a:noFill/>
          <a:ln w="0">
            <a:noFill/>
          </a:ln>
        </p:spPr>
      </p:pic>
      <p:pic>
        <p:nvPicPr>
          <p:cNvPr id="73" name="Picture 8" descr="Droplets-HD-Content-R1d.png"/>
          <p:cNvPicPr/>
          <p:nvPr/>
        </p:nvPicPr>
        <p:blipFill>
          <a:blip r:embed="rId3"/>
          <a:stretch/>
        </p:blipFill>
        <p:spPr>
          <a:xfrm>
            <a:off x="0" y="0"/>
            <a:ext cx="12188520" cy="6857640"/>
          </a:xfrm>
          <a:prstGeom prst="rect">
            <a:avLst/>
          </a:prstGeom>
          <a:noFill/>
          <a:ln w="0">
            <a:noFill/>
          </a:ln>
        </p:spPr>
      </p:pic>
      <p:sp>
        <p:nvSpPr>
          <p:cNvPr id="74" name="PlaceHolder 1"/>
          <p:cNvSpPr>
            <a:spLocks noGrp="1"/>
          </p:cNvSpPr>
          <p:nvPr>
            <p:ph type="title"/>
          </p:nvPr>
        </p:nvSpPr>
        <p:spPr>
          <a:xfrm>
            <a:off x="8722800" y="609480"/>
            <a:ext cx="2552400" cy="5181120"/>
          </a:xfrm>
          <a:prstGeom prst="rect">
            <a:avLst/>
          </a:prstGeom>
          <a:noFill/>
          <a:ln w="0">
            <a:noFill/>
          </a:ln>
        </p:spPr>
        <p:txBody>
          <a:bodyPr vert="eaVert" lIns="91440" tIns="45720" rIns="91440" bIns="45720" anchor="ctr">
            <a:noAutofit/>
          </a:bodyPr>
          <a:lstStyle/>
          <a:p>
            <a:pPr indent="0" defTabSz="914040">
              <a:lnSpc>
                <a:spcPct val="90000"/>
              </a:lnSpc>
              <a:buNone/>
            </a:pPr>
            <a:r>
              <a:rPr lang="es-ES" sz="3600" b="0" u="none" strike="noStrike" cap="all">
                <a:solidFill>
                  <a:schemeClr val="dk1"/>
                </a:solidFill>
                <a:effectLst/>
                <a:uFillTx/>
                <a:latin typeface="Tw Cen MT"/>
              </a:rPr>
              <a:t>Haga clic para modificar el estilo de título del patrón</a:t>
            </a:r>
            <a:endParaRPr lang="en-US" sz="3600" b="0" u="none" strike="noStrike">
              <a:solidFill>
                <a:schemeClr val="dk1"/>
              </a:solidFill>
              <a:effectLst/>
              <a:uFillTx/>
              <a:latin typeface="Tw Cen MT"/>
            </a:endParaRPr>
          </a:p>
        </p:txBody>
      </p:sp>
      <p:sp>
        <p:nvSpPr>
          <p:cNvPr id="75" name="PlaceHolder 2"/>
          <p:cNvSpPr>
            <a:spLocks noGrp="1"/>
          </p:cNvSpPr>
          <p:nvPr>
            <p:ph type="body"/>
          </p:nvPr>
        </p:nvSpPr>
        <p:spPr>
          <a:xfrm>
            <a:off x="913680" y="609480"/>
            <a:ext cx="7656480" cy="5181120"/>
          </a:xfrm>
          <a:prstGeom prst="rect">
            <a:avLst/>
          </a:prstGeom>
          <a:noFill/>
          <a:ln w="0">
            <a:noFill/>
          </a:ln>
        </p:spPr>
        <p:txBody>
          <a:bodyPr vert="eaVert" lIns="91440" tIns="45720" rIns="91440" bIns="45720" anchor="t">
            <a:noAutofit/>
          </a:bodyPr>
          <a:lstStyle/>
          <a:p>
            <a:pPr marL="228600" indent="-228600" defTabSz="914040">
              <a:lnSpc>
                <a:spcPct val="120000"/>
              </a:lnSpc>
              <a:spcBef>
                <a:spcPts val="1001"/>
              </a:spcBef>
              <a:buClr>
                <a:srgbClr val="000000"/>
              </a:buClr>
              <a:buFont typeface="Arial"/>
              <a:buChar char="•"/>
            </a:pPr>
            <a:r>
              <a:rPr lang="es-ES" sz="2000" b="0" u="none" strike="noStrike" cap="all">
                <a:solidFill>
                  <a:schemeClr val="dk1"/>
                </a:solidFill>
                <a:effectLst/>
                <a:uFillTx/>
                <a:latin typeface="Tw Cen MT"/>
              </a:rPr>
              <a:t>Haga clic para modificar los estilos de texto del patrón</a:t>
            </a:r>
            <a:endParaRPr lang="en-US" sz="2000" b="0" u="none" strike="noStrike" cap="all">
              <a:solidFill>
                <a:schemeClr val="dk1"/>
              </a:solidFill>
              <a:effectLst/>
              <a:uFillTx/>
              <a:latin typeface="Tw Cen MT"/>
            </a:endParaRPr>
          </a:p>
          <a:p>
            <a:pPr marL="685440" lvl="1" indent="-228600" defTabSz="914040">
              <a:lnSpc>
                <a:spcPct val="120000"/>
              </a:lnSpc>
              <a:spcBef>
                <a:spcPts val="499"/>
              </a:spcBef>
              <a:buClr>
                <a:srgbClr val="000000"/>
              </a:buClr>
              <a:buFont typeface="Arial"/>
              <a:buChar char="•"/>
            </a:pPr>
            <a:r>
              <a:rPr lang="es-ES" sz="1800" b="0" u="none" strike="noStrike" cap="all">
                <a:solidFill>
                  <a:schemeClr val="dk1"/>
                </a:solidFill>
                <a:effectLst/>
                <a:uFillTx/>
                <a:latin typeface="Tw Cen MT"/>
              </a:rPr>
              <a:t>Segundo nivel</a:t>
            </a:r>
            <a:endParaRPr lang="en-US" sz="1800" b="0" u="none" strike="noStrike" cap="all">
              <a:solidFill>
                <a:schemeClr val="dk1"/>
              </a:solidFill>
              <a:effectLst/>
              <a:uFillTx/>
              <a:latin typeface="Tw Cen MT"/>
            </a:endParaRPr>
          </a:p>
          <a:p>
            <a:pPr marL="1142640" lvl="2" indent="-228600" defTabSz="914040">
              <a:lnSpc>
                <a:spcPct val="120000"/>
              </a:lnSpc>
              <a:spcBef>
                <a:spcPts val="499"/>
              </a:spcBef>
              <a:buClr>
                <a:srgbClr val="000000"/>
              </a:buClr>
              <a:buFont typeface="Arial"/>
              <a:buChar char="•"/>
            </a:pPr>
            <a:r>
              <a:rPr lang="es-ES" sz="1600" b="0" u="none" strike="noStrike" cap="all">
                <a:solidFill>
                  <a:schemeClr val="dk1"/>
                </a:solidFill>
                <a:effectLst/>
                <a:uFillTx/>
                <a:latin typeface="Tw Cen MT"/>
              </a:rPr>
              <a:t>Tercer nivel</a:t>
            </a:r>
            <a:endParaRPr lang="en-US" sz="1600" b="0" u="none" strike="noStrike" cap="all">
              <a:solidFill>
                <a:schemeClr val="dk1"/>
              </a:solidFill>
              <a:effectLst/>
              <a:uFillTx/>
              <a:latin typeface="Tw Cen MT"/>
            </a:endParaRPr>
          </a:p>
          <a:p>
            <a:pPr marL="1599840" lvl="3" indent="-228600" defTabSz="914040">
              <a:lnSpc>
                <a:spcPct val="120000"/>
              </a:lnSpc>
              <a:spcBef>
                <a:spcPts val="499"/>
              </a:spcBef>
              <a:buClr>
                <a:srgbClr val="000000"/>
              </a:buClr>
              <a:buFont typeface="Arial"/>
              <a:buChar char="•"/>
            </a:pPr>
            <a:r>
              <a:rPr lang="es-ES" sz="1400" b="0" u="none" strike="noStrike" cap="all">
                <a:solidFill>
                  <a:schemeClr val="dk1"/>
                </a:solidFill>
                <a:effectLst/>
                <a:uFillTx/>
                <a:latin typeface="Tw Cen MT"/>
              </a:rPr>
              <a:t>Cuarto nivel</a:t>
            </a:r>
            <a:endParaRPr lang="en-US" sz="1400" b="0" u="none" strike="noStrike" cap="all">
              <a:solidFill>
                <a:schemeClr val="dk1"/>
              </a:solidFill>
              <a:effectLst/>
              <a:uFillTx/>
              <a:latin typeface="Tw Cen MT"/>
            </a:endParaRPr>
          </a:p>
          <a:p>
            <a:pPr marL="2056680" lvl="4" indent="-228600" defTabSz="914040">
              <a:lnSpc>
                <a:spcPct val="120000"/>
              </a:lnSpc>
              <a:spcBef>
                <a:spcPts val="499"/>
              </a:spcBef>
              <a:buClr>
                <a:srgbClr val="000000"/>
              </a:buClr>
              <a:buFont typeface="Arial"/>
              <a:buChar char="•"/>
            </a:pPr>
            <a:r>
              <a:rPr lang="es-ES" sz="1400" b="0" u="none" strike="noStrike" cap="all">
                <a:solidFill>
                  <a:schemeClr val="dk1"/>
                </a:solidFill>
                <a:effectLst/>
                <a:uFillTx/>
                <a:latin typeface="Tw Cen MT"/>
              </a:rPr>
              <a:t>Quinto nivel</a:t>
            </a:r>
            <a:endParaRPr lang="en-US" sz="1400" b="0" u="none" strike="noStrike" cap="all">
              <a:solidFill>
                <a:schemeClr val="dk1"/>
              </a:solidFill>
              <a:effectLst/>
              <a:uFillTx/>
              <a:latin typeface="Tw Cen MT"/>
            </a:endParaRPr>
          </a:p>
        </p:txBody>
      </p:sp>
      <p:sp>
        <p:nvSpPr>
          <p:cNvPr id="76" name="PlaceHolder 3"/>
          <p:cNvSpPr>
            <a:spLocks noGrp="1"/>
          </p:cNvSpPr>
          <p:nvPr>
            <p:ph type="dt" idx="25"/>
          </p:nvPr>
        </p:nvSpPr>
        <p:spPr>
          <a:xfrm>
            <a:off x="7676640" y="5883120"/>
            <a:ext cx="274212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r>
              <a:rPr lang="en-US" sz="1000" b="0" u="none" strike="noStrike">
                <a:solidFill>
                  <a:schemeClr val="dk1"/>
                </a:solidFill>
                <a:effectLst/>
                <a:uFillTx/>
                <a:latin typeface="Tw Cen MT"/>
              </a:rPr>
              <a:t>&lt;fecha/hora&gt;</a:t>
            </a:r>
            <a:endParaRPr lang="es-ES" sz="1000" b="0" u="none" strike="noStrike">
              <a:solidFill>
                <a:srgbClr val="000000"/>
              </a:solidFill>
              <a:effectLst/>
              <a:uFillTx/>
              <a:latin typeface="Times New Roman"/>
            </a:endParaRPr>
          </a:p>
        </p:txBody>
      </p:sp>
      <p:sp>
        <p:nvSpPr>
          <p:cNvPr id="77" name="PlaceHolder 4"/>
          <p:cNvSpPr>
            <a:spLocks noGrp="1"/>
          </p:cNvSpPr>
          <p:nvPr>
            <p:ph type="ftr" idx="26"/>
          </p:nvPr>
        </p:nvSpPr>
        <p:spPr>
          <a:xfrm>
            <a:off x="913680" y="5883120"/>
            <a:ext cx="6670800" cy="364680"/>
          </a:xfrm>
          <a:prstGeom prst="rect">
            <a:avLst/>
          </a:prstGeom>
          <a:noFill/>
          <a:ln w="0">
            <a:noFill/>
          </a:ln>
        </p:spPr>
        <p:txBody>
          <a:bodyPr lIns="91440" tIns="45720" rIns="91440" bIns="45720" anchor="ctr">
            <a:noAutofit/>
          </a:bodyPr>
          <a:lstStyle>
            <a:lvl1pPr indent="0" algn="ctr">
              <a:buNone/>
              <a:defRPr lang="es-ES" sz="1400" b="0" u="none" strike="noStrike">
                <a:solidFill>
                  <a:srgbClr val="000000"/>
                </a:solidFill>
                <a:effectLst/>
                <a:uFillTx/>
                <a:latin typeface="Times New Roman"/>
              </a:defRPr>
            </a:lvl1pPr>
          </a:lstStyle>
          <a:p>
            <a:pPr indent="0" algn="ctr">
              <a:buNone/>
            </a:pPr>
            <a:r>
              <a:rPr lang="es-ES" sz="1400" b="0" u="none" strike="noStrike">
                <a:solidFill>
                  <a:srgbClr val="000000"/>
                </a:solidFill>
                <a:effectLst/>
                <a:uFillTx/>
                <a:latin typeface="Times New Roman"/>
              </a:rPr>
              <a:t>&lt;pie de página&gt;</a:t>
            </a:r>
          </a:p>
        </p:txBody>
      </p:sp>
      <p:sp>
        <p:nvSpPr>
          <p:cNvPr id="78" name="PlaceHolder 5"/>
          <p:cNvSpPr>
            <a:spLocks noGrp="1"/>
          </p:cNvSpPr>
          <p:nvPr>
            <p:ph type="sldNum" idx="27"/>
          </p:nvPr>
        </p:nvSpPr>
        <p:spPr>
          <a:xfrm>
            <a:off x="10511280" y="5883120"/>
            <a:ext cx="763560" cy="364680"/>
          </a:xfrm>
          <a:prstGeom prst="rect">
            <a:avLst/>
          </a:prstGeom>
          <a:noFill/>
          <a:ln w="0">
            <a:noFill/>
          </a:ln>
        </p:spPr>
        <p:txBody>
          <a:bodyPr lIns="91440" tIns="45720" rIns="91440" bIns="45720" anchor="ctr">
            <a:noAutofit/>
          </a:bodyPr>
          <a:lstStyle>
            <a:lvl1pPr indent="0" algn="r" defTabSz="457200">
              <a:lnSpc>
                <a:spcPct val="100000"/>
              </a:lnSpc>
              <a:buNone/>
              <a:defRPr lang="en-US" sz="1000" b="0" u="none" strike="noStrike">
                <a:solidFill>
                  <a:schemeClr val="dk1"/>
                </a:solidFill>
                <a:effectLst/>
                <a:uFillTx/>
                <a:latin typeface="Tw Cen MT"/>
              </a:defRPr>
            </a:lvl1pPr>
          </a:lstStyle>
          <a:p>
            <a:pPr indent="0" algn="r" defTabSz="457200">
              <a:lnSpc>
                <a:spcPct val="100000"/>
              </a:lnSpc>
              <a:buNone/>
            </a:pPr>
            <a:fld id="{7E62F609-BE9A-46F3-8E6B-BDAD796AE550}" type="slidenum">
              <a:rPr lang="en-US" sz="1000" b="0" u="none" strike="noStrike">
                <a:solidFill>
                  <a:schemeClr val="dk1"/>
                </a:solidFill>
                <a:effectLst/>
                <a:uFillTx/>
                <a:latin typeface="Tw Cen MT"/>
              </a:rPr>
              <a:t>‹Nº›</a:t>
            </a:fld>
            <a:endParaRPr lang="es-ES" sz="1000" b="0" u="none" strike="noStrike">
              <a:solidFill>
                <a:srgbClr val="000000"/>
              </a:solidFill>
              <a:effectLst/>
              <a:uFillTx/>
              <a:latin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hyperlink" Target="https://www.seg-social.es/wps/portal/wss/internet/Trabajadores/PrestacionesPensionesTrabajadores/10963/28393/28396/28472" TargetMode="Externa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PlaceHolder 1"/>
          <p:cNvSpPr>
            <a:spLocks noGrp="1"/>
          </p:cNvSpPr>
          <p:nvPr>
            <p:ph type="title"/>
          </p:nvPr>
        </p:nvSpPr>
        <p:spPr>
          <a:xfrm>
            <a:off x="0" y="1122480"/>
            <a:ext cx="11651400" cy="2387160"/>
          </a:xfrm>
          <a:prstGeom prst="rect">
            <a:avLst/>
          </a:prstGeom>
          <a:noFill/>
          <a:ln w="0">
            <a:noFill/>
          </a:ln>
        </p:spPr>
        <p:txBody>
          <a:bodyPr lIns="91440" tIns="45720" rIns="91440" bIns="45720" anchor="ctr">
            <a:normAutofit/>
          </a:bodyPr>
          <a:lstStyle/>
          <a:p>
            <a:pPr indent="0" algn="ctr" defTabSz="914040">
              <a:lnSpc>
                <a:spcPct val="90000"/>
              </a:lnSpc>
              <a:buNone/>
            </a:pPr>
            <a:r>
              <a:rPr lang="es-ES" sz="3600" b="0" u="none" strike="noStrike" cap="all">
                <a:solidFill>
                  <a:schemeClr val="dk1"/>
                </a:solidFill>
                <a:effectLst/>
                <a:uFillTx/>
                <a:latin typeface="Tw Cen MT"/>
              </a:rPr>
              <a:t>modalidades de Contratos de trabajo</a:t>
            </a:r>
            <a:endParaRPr lang="en-US" sz="3600" b="0" u="none" strike="noStrike">
              <a:solidFill>
                <a:schemeClr val="dk1"/>
              </a:solidFill>
              <a:effectLst/>
              <a:uFillTx/>
              <a:latin typeface="Tw Cen MT"/>
            </a:endParaRPr>
          </a:p>
        </p:txBody>
      </p:sp>
      <p:sp>
        <p:nvSpPr>
          <p:cNvPr id="141" name="PlaceHolder 2"/>
          <p:cNvSpPr>
            <a:spLocks noGrp="1"/>
          </p:cNvSpPr>
          <p:nvPr>
            <p:ph type="subTitle"/>
          </p:nvPr>
        </p:nvSpPr>
        <p:spPr>
          <a:xfrm>
            <a:off x="1195200" y="3436920"/>
            <a:ext cx="9140400" cy="1655280"/>
          </a:xfrm>
          <a:prstGeom prst="rect">
            <a:avLst/>
          </a:prstGeom>
          <a:noFill/>
          <a:ln w="0">
            <a:noFill/>
          </a:ln>
        </p:spPr>
        <p:txBody>
          <a:bodyPr lIns="91440" tIns="45720" rIns="91440" bIns="45720" anchor="t">
            <a:noAutofit/>
          </a:bodyPr>
          <a:lstStyle/>
          <a:p>
            <a:pPr indent="0" defTabSz="914040">
              <a:lnSpc>
                <a:spcPct val="120000"/>
              </a:lnSpc>
              <a:spcBef>
                <a:spcPts val="1001"/>
              </a:spcBef>
              <a:buNone/>
              <a:tabLst>
                <a:tab pos="0" algn="l"/>
              </a:tabLst>
            </a:pPr>
            <a:r>
              <a:rPr lang="es-ES" sz="2000" b="0" u="none" strike="noStrike" cap="all">
                <a:solidFill>
                  <a:srgbClr val="780373"/>
                </a:solidFill>
                <a:effectLst/>
                <a:uFillTx/>
                <a:latin typeface="Tw Cen MT"/>
              </a:rPr>
              <a:t>Actualizado a 2025 – Estatuto de los Trabajadores y Reforma Laboral 2021</a:t>
            </a:r>
            <a:endParaRPr lang="es-ES" sz="2000" b="0" u="none" strike="noStrike">
              <a:solidFill>
                <a:srgbClr val="780373"/>
              </a:solidFill>
              <a:effectLst/>
              <a:uFillTx/>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Box 2"/>
          <p:cNvSpPr/>
          <p:nvPr/>
        </p:nvSpPr>
        <p:spPr>
          <a:xfrm>
            <a:off x="1029600" y="769680"/>
            <a:ext cx="8229960" cy="11232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457200">
              <a:lnSpc>
                <a:spcPct val="100000"/>
              </a:lnSpc>
            </a:pPr>
            <a:endParaRPr lang="es-ES" sz="1800" b="0" u="none" strike="noStrike">
              <a:solidFill>
                <a:srgbClr val="000000"/>
              </a:solidFill>
              <a:effectLst/>
              <a:uFillTx/>
              <a:latin typeface="Arial"/>
            </a:endParaRPr>
          </a:p>
          <a:p>
            <a:pPr algn="ctr" defTabSz="457200">
              <a:lnSpc>
                <a:spcPct val="100000"/>
              </a:lnSpc>
            </a:pPr>
            <a:r>
              <a:rPr lang="es-ES" sz="4900" b="1" u="none" strike="noStrike">
                <a:solidFill>
                  <a:schemeClr val="dk1">
                    <a:lumMod val="85000"/>
                    <a:lumOff val="15000"/>
                  </a:schemeClr>
                </a:solidFill>
                <a:effectLst/>
                <a:uFillTx/>
                <a:latin typeface="Tw Cen MT"/>
              </a:rPr>
              <a:t>Cambios clave introducidos:</a:t>
            </a:r>
            <a:endParaRPr lang="es-ES" sz="4900" b="0" u="none" strike="noStrike">
              <a:solidFill>
                <a:srgbClr val="000000"/>
              </a:solidFill>
              <a:effectLst/>
              <a:uFillTx/>
              <a:latin typeface="Arial"/>
            </a:endParaRPr>
          </a:p>
        </p:txBody>
      </p:sp>
      <p:sp>
        <p:nvSpPr>
          <p:cNvPr id="159" name="TextBox 3"/>
          <p:cNvSpPr/>
          <p:nvPr/>
        </p:nvSpPr>
        <p:spPr>
          <a:xfrm>
            <a:off x="836640" y="1905120"/>
            <a:ext cx="10515240" cy="3539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es-ES" sz="3200" b="1" u="none" strike="noStrike">
                <a:solidFill>
                  <a:srgbClr val="7030A0"/>
                </a:solidFill>
                <a:effectLst/>
                <a:uFillTx/>
                <a:latin typeface="Century Gothic"/>
              </a:rPr>
              <a:t>ERTE - </a:t>
            </a:r>
            <a:r>
              <a:rPr lang="es-ES" sz="3200" b="0" u="none" strike="noStrike">
                <a:solidFill>
                  <a:srgbClr val="7030A0"/>
                </a:solidFill>
                <a:effectLst/>
                <a:uFillTx/>
                <a:latin typeface="Century Gothic"/>
              </a:rPr>
              <a:t>Características principales</a:t>
            </a:r>
            <a:endParaRPr lang="es-ES" sz="3200" b="0" u="none" strike="noStrike">
              <a:solidFill>
                <a:srgbClr val="000000"/>
              </a:solidFill>
              <a:effectLst/>
              <a:uFillTx/>
              <a:latin typeface="Arial"/>
            </a:endParaRPr>
          </a:p>
          <a:p>
            <a:pPr algn="just" defTabSz="457200">
              <a:lnSpc>
                <a:spcPct val="100000"/>
              </a:lnSpc>
            </a:pPr>
            <a:r>
              <a:rPr lang="es-ES" sz="3200" b="1" u="none" strike="noStrike">
                <a:solidFill>
                  <a:srgbClr val="7030A0"/>
                </a:solidFill>
                <a:effectLst/>
                <a:uFillTx/>
                <a:latin typeface="Century Gothic"/>
              </a:rPr>
              <a:t>Temporal</a:t>
            </a:r>
            <a:r>
              <a:rPr lang="es-ES" sz="3200" b="0" u="none" strike="noStrike">
                <a:solidFill>
                  <a:srgbClr val="7030A0"/>
                </a:solidFill>
                <a:effectLst/>
                <a:uFillTx/>
                <a:latin typeface="Century Gothic"/>
              </a:rPr>
              <a:t>: No implica la extinción del contrato, sino su suspensión o modificación durante un período determinado.</a:t>
            </a:r>
            <a:endParaRPr lang="es-ES" sz="3200" b="0" u="none" strike="noStrike">
              <a:solidFill>
                <a:srgbClr val="000000"/>
              </a:solidFill>
              <a:effectLst/>
              <a:uFillTx/>
              <a:latin typeface="Arial"/>
            </a:endParaRPr>
          </a:p>
          <a:p>
            <a:pPr algn="just" defTabSz="457200">
              <a:lnSpc>
                <a:spcPct val="100000"/>
              </a:lnSpc>
            </a:pPr>
            <a:r>
              <a:rPr lang="es-ES" sz="3200" b="1" u="none" strike="noStrike">
                <a:solidFill>
                  <a:srgbClr val="7030A0"/>
                </a:solidFill>
                <a:effectLst/>
                <a:uFillTx/>
                <a:latin typeface="Century Gothic"/>
              </a:rPr>
              <a:t>Protección al trabajador</a:t>
            </a:r>
            <a:r>
              <a:rPr lang="es-ES" sz="3200" b="0" u="none" strike="noStrike">
                <a:solidFill>
                  <a:srgbClr val="7030A0"/>
                </a:solidFill>
                <a:effectLst/>
                <a:uFillTx/>
                <a:latin typeface="Century Gothic"/>
              </a:rPr>
              <a:t>: Los empleados afectados pueden acceder a la prestación por desempleo, aunque no hayan cotizado el mínimo necesario.</a:t>
            </a:r>
            <a:endParaRPr lang="es-ES" sz="3200" b="0" u="none" strike="noStrike">
              <a:solidFill>
                <a:srgbClr val="000000"/>
              </a:solidFill>
              <a:effectLst/>
              <a:uFillTx/>
              <a:latin typeface="Aria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712899" y="1551198"/>
            <a:ext cx="10763025" cy="483063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Características:</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El contrato de formación en alternancia tendrá por objeto compatibilizar la actividad laboral retribuida con los correspondientes procesos formativos en el ámbito de la formación profesional, los estudios universitarios o del Catálogo de especialidades formativas del Sistema Nacional de Empleo.</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Es el tipo de contrato </a:t>
            </a:r>
            <a:r>
              <a:rPr lang="es-ES" sz="2800">
                <a:solidFill>
                  <a:srgbClr val="7030A0"/>
                </a:solidFill>
                <a:latin typeface="Century Gothic"/>
              </a:rPr>
              <a:t>establecido para </a:t>
            </a:r>
            <a:r>
              <a:rPr lang="es-ES" sz="2800" dirty="0">
                <a:solidFill>
                  <a:srgbClr val="7030A0"/>
                </a:solidFill>
                <a:latin typeface="Century Gothic"/>
              </a:rPr>
              <a:t>el ámbito de la FP Dual intensiva, pero Las empresas no estarán obligadas a formalizar el contrato de Formación en Alternancia con los alumnos hasta enero </a:t>
            </a:r>
            <a:r>
              <a:rPr lang="es-ES" sz="2800">
                <a:solidFill>
                  <a:srgbClr val="7030A0"/>
                </a:solidFill>
                <a:latin typeface="Century Gothic"/>
              </a:rPr>
              <a:t>de 2029.</a:t>
            </a:r>
            <a:endParaRPr lang="es-ES" sz="2800" dirty="0">
              <a:solidFill>
                <a:srgbClr val="7030A0"/>
              </a:solidFill>
              <a:latin typeface="Century Gothic"/>
            </a:endParaRPr>
          </a:p>
        </p:txBody>
      </p:sp>
      <p:sp>
        <p:nvSpPr>
          <p:cNvPr id="252" name="CuadroTexto 6"/>
          <p:cNvSpPr/>
          <p:nvPr/>
        </p:nvSpPr>
        <p:spPr>
          <a:xfrm>
            <a:off x="869132" y="508805"/>
            <a:ext cx="10670166"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de formación en alternancia</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17162162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CuadroTexto 6"/>
          <p:cNvSpPr/>
          <p:nvPr/>
        </p:nvSpPr>
        <p:spPr>
          <a:xfrm>
            <a:off x="905346" y="241474"/>
            <a:ext cx="10670166"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de formación en alternancia</a:t>
            </a:r>
            <a:endParaRPr lang="es-ES" sz="4400" b="0" u="none" strike="noStrike" dirty="0">
              <a:solidFill>
                <a:srgbClr val="000000"/>
              </a:solidFill>
              <a:effectLst/>
              <a:uFillTx/>
              <a:latin typeface="Arial"/>
            </a:endParaRPr>
          </a:p>
        </p:txBody>
      </p:sp>
      <p:pic>
        <p:nvPicPr>
          <p:cNvPr id="1026" name="Picture 2" descr="Nuevas responsabilidades de la empresas con los alumnos en practicas de la Formación Profesional Dual.">
            <a:extLst>
              <a:ext uri="{FF2B5EF4-FFF2-40B4-BE49-F238E27FC236}">
                <a16:creationId xmlns:a16="http://schemas.microsoft.com/office/drawing/2014/main" id="{1F1CC348-0B88-AAAE-D567-627BE55B53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69" t="-2930" r="-4669" b="2930"/>
          <a:stretch/>
        </p:blipFill>
        <p:spPr bwMode="auto">
          <a:xfrm>
            <a:off x="3122348" y="1118487"/>
            <a:ext cx="5341545" cy="5341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71304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712899" y="1087670"/>
            <a:ext cx="10763025" cy="526152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Requisitos:</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Se podrá celebrar con </a:t>
            </a:r>
            <a:r>
              <a:rPr lang="es-ES" sz="2800" b="1" dirty="0">
                <a:solidFill>
                  <a:srgbClr val="7030A0"/>
                </a:solidFill>
                <a:latin typeface="Century Gothic"/>
              </a:rPr>
              <a:t>personas que carezcan </a:t>
            </a:r>
            <a:r>
              <a:rPr lang="es-ES" sz="2800" dirty="0">
                <a:solidFill>
                  <a:srgbClr val="7030A0"/>
                </a:solidFill>
                <a:latin typeface="Century Gothic"/>
              </a:rPr>
              <a:t>de la cualificación profesional requeridos para concertar un contrato formativo para la obtención de práctica profesional.</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En el supuesto de que el contrato se suscriba en el marco de certificados de profesionalidad de nivel 1 y 2, el contrato solo podrá ser concertado con personas de hasta treinta años. El </a:t>
            </a:r>
            <a:r>
              <a:rPr lang="es-ES" sz="2800" b="1" dirty="0">
                <a:solidFill>
                  <a:srgbClr val="7030A0"/>
                </a:solidFill>
                <a:latin typeface="Century Gothic"/>
              </a:rPr>
              <a:t>límite de edad </a:t>
            </a:r>
            <a:r>
              <a:rPr lang="es-ES" sz="2800" dirty="0">
                <a:solidFill>
                  <a:srgbClr val="7030A0"/>
                </a:solidFill>
                <a:latin typeface="Century Gothic"/>
              </a:rPr>
              <a:t>no será de aplicación en el supuesto de contratos de formación en alternancia con estudios universitarios, de formación profesional y certificados de profesionalidad de nivel 3.</a:t>
            </a:r>
          </a:p>
        </p:txBody>
      </p:sp>
      <p:sp>
        <p:nvSpPr>
          <p:cNvPr id="252" name="CuadroTexto 6"/>
          <p:cNvSpPr/>
          <p:nvPr/>
        </p:nvSpPr>
        <p:spPr>
          <a:xfrm>
            <a:off x="869132" y="508805"/>
            <a:ext cx="10670166"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de formación en alternancia</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7620552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712899" y="1087670"/>
            <a:ext cx="10763025" cy="526152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Requisitos:</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La actividad desempeñada por la persona trabajadora en la empresa deberá estar directamente </a:t>
            </a:r>
            <a:r>
              <a:rPr lang="es-ES" sz="2800" b="1" dirty="0">
                <a:solidFill>
                  <a:srgbClr val="7030A0"/>
                </a:solidFill>
                <a:latin typeface="Century Gothic"/>
              </a:rPr>
              <a:t>relacionada</a:t>
            </a:r>
            <a:r>
              <a:rPr lang="es-ES" sz="2800" dirty="0">
                <a:solidFill>
                  <a:srgbClr val="7030A0"/>
                </a:solidFill>
                <a:latin typeface="Century Gothic"/>
              </a:rPr>
              <a:t> con las actividades formativas que justifican la contratación.</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La persona contratada contará con </a:t>
            </a:r>
            <a:r>
              <a:rPr lang="es-ES" sz="2800" b="1" dirty="0">
                <a:solidFill>
                  <a:srgbClr val="7030A0"/>
                </a:solidFill>
                <a:latin typeface="Century Gothic"/>
              </a:rPr>
              <a:t>dos tutores</a:t>
            </a:r>
            <a:r>
              <a:rPr lang="es-ES" sz="2800" dirty="0">
                <a:solidFill>
                  <a:srgbClr val="7030A0"/>
                </a:solidFill>
                <a:latin typeface="Century Gothic"/>
              </a:rPr>
              <a:t>: una designada por el centro o entidad de formación y la otra designada por la empresa.</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Los centros de formación profesional, entidades acreditadas y centros universitarios, elaborarán, con la participación de la empresa, los </a:t>
            </a:r>
            <a:r>
              <a:rPr lang="es-ES" sz="2800" b="1" dirty="0">
                <a:solidFill>
                  <a:srgbClr val="7030A0"/>
                </a:solidFill>
                <a:latin typeface="Century Gothic"/>
              </a:rPr>
              <a:t>planes formativos</a:t>
            </a:r>
            <a:r>
              <a:rPr lang="es-ES" sz="2800" dirty="0">
                <a:solidFill>
                  <a:srgbClr val="7030A0"/>
                </a:solidFill>
                <a:latin typeface="Century Gothic"/>
              </a:rPr>
              <a:t> individuales.</a:t>
            </a:r>
          </a:p>
        </p:txBody>
      </p:sp>
      <p:sp>
        <p:nvSpPr>
          <p:cNvPr id="252" name="CuadroTexto 6"/>
          <p:cNvSpPr/>
          <p:nvPr/>
        </p:nvSpPr>
        <p:spPr>
          <a:xfrm>
            <a:off x="869132" y="508805"/>
            <a:ext cx="10670166"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de formación en alternancia</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350414183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712899" y="1087670"/>
            <a:ext cx="10763025" cy="569241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Requisitos:</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La </a:t>
            </a:r>
            <a:r>
              <a:rPr lang="es-ES" sz="2800" b="1" dirty="0">
                <a:solidFill>
                  <a:srgbClr val="7030A0"/>
                </a:solidFill>
                <a:latin typeface="Century Gothic"/>
              </a:rPr>
              <a:t>duración</a:t>
            </a:r>
            <a:r>
              <a:rPr lang="es-ES" sz="2800" dirty="0">
                <a:solidFill>
                  <a:srgbClr val="7030A0"/>
                </a:solidFill>
                <a:latin typeface="Century Gothic"/>
              </a:rPr>
              <a:t> del contrato será la prevista en el correspondiente plan o programa formativo, con un mínimo de tres meses (antes 1 año) y un máximo de dos años (antes 3 años), y podrá desarrollarse al amparo de un solo contrato de forma no continuada.</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El </a:t>
            </a:r>
            <a:r>
              <a:rPr lang="es-ES" sz="2800" b="1" dirty="0">
                <a:solidFill>
                  <a:srgbClr val="7030A0"/>
                </a:solidFill>
                <a:latin typeface="Century Gothic"/>
              </a:rPr>
              <a:t>tiempo de trabajo efectivo </a:t>
            </a:r>
            <a:r>
              <a:rPr lang="es-ES" sz="2800" dirty="0">
                <a:solidFill>
                  <a:srgbClr val="7030A0"/>
                </a:solidFill>
                <a:latin typeface="Century Gothic"/>
              </a:rPr>
              <a:t>no podrá ser superior al 65 por ciento (antes 75%) durante el primer año, o al 85 por ciento durante el segundo año, de la jornada máxima.</a:t>
            </a:r>
          </a:p>
          <a:p>
            <a:pPr marL="457200" indent="-457200" algn="just" defTabSz="457200">
              <a:lnSpc>
                <a:spcPct val="100000"/>
              </a:lnSpc>
              <a:buFont typeface="Arial" panose="020B0604020202020204" pitchFamily="34" charset="0"/>
              <a:buChar char="•"/>
            </a:pPr>
            <a:r>
              <a:rPr lang="es-ES" sz="2800" b="1" dirty="0">
                <a:solidFill>
                  <a:srgbClr val="7030A0"/>
                </a:solidFill>
                <a:latin typeface="Century Gothic"/>
              </a:rPr>
              <a:t>No se podrán celebrar </a:t>
            </a:r>
            <a:r>
              <a:rPr lang="es-ES" sz="2800" dirty="0">
                <a:solidFill>
                  <a:srgbClr val="7030A0"/>
                </a:solidFill>
                <a:latin typeface="Century Gothic"/>
              </a:rPr>
              <a:t>cuando la actividad o puesto de trabajo correspondiente al contrato, haya sido desempeñado con anterioridad por tiempo superior a seis meses.</a:t>
            </a:r>
          </a:p>
        </p:txBody>
      </p:sp>
      <p:sp>
        <p:nvSpPr>
          <p:cNvPr id="252" name="CuadroTexto 6"/>
          <p:cNvSpPr/>
          <p:nvPr/>
        </p:nvSpPr>
        <p:spPr>
          <a:xfrm>
            <a:off x="869132" y="508805"/>
            <a:ext cx="10670166"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de formación en alternancia</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27763533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712899" y="1476969"/>
            <a:ext cx="10763025" cy="267620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Requisitos:</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Las personas contratadas bajo esta modalidad, </a:t>
            </a:r>
            <a:r>
              <a:rPr lang="es-ES" sz="2800" b="1" dirty="0">
                <a:solidFill>
                  <a:srgbClr val="7030A0"/>
                </a:solidFill>
                <a:latin typeface="Century Gothic"/>
              </a:rPr>
              <a:t>no podrán realizar</a:t>
            </a:r>
            <a:r>
              <a:rPr lang="es-ES" sz="2800" dirty="0">
                <a:solidFill>
                  <a:srgbClr val="7030A0"/>
                </a:solidFill>
                <a:latin typeface="Century Gothic"/>
              </a:rPr>
              <a:t> horas complementarias, ni horas extraordinarias, ni trabajos nocturnos o a turnos.</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No podrá establecerse </a:t>
            </a:r>
            <a:r>
              <a:rPr lang="es-ES" sz="2800" b="1" dirty="0">
                <a:solidFill>
                  <a:srgbClr val="7030A0"/>
                </a:solidFill>
                <a:latin typeface="Century Gothic"/>
              </a:rPr>
              <a:t>periodo de prueba</a:t>
            </a:r>
            <a:r>
              <a:rPr lang="es-ES" sz="2800" dirty="0">
                <a:solidFill>
                  <a:srgbClr val="7030A0"/>
                </a:solidFill>
                <a:latin typeface="Century Gothic"/>
              </a:rPr>
              <a:t> en estos contratos.</a:t>
            </a:r>
          </a:p>
        </p:txBody>
      </p:sp>
      <p:sp>
        <p:nvSpPr>
          <p:cNvPr id="252" name="CuadroTexto 6"/>
          <p:cNvSpPr/>
          <p:nvPr/>
        </p:nvSpPr>
        <p:spPr>
          <a:xfrm>
            <a:off x="869132" y="508805"/>
            <a:ext cx="10670166"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de formación en alternancia</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200814263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712899" y="1476969"/>
            <a:ext cx="10763025" cy="353797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Retribución:</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La retribución será la establecida en el convenio colectivo, y en su ausencia </a:t>
            </a:r>
            <a:r>
              <a:rPr lang="es-ES" sz="2800" b="1" dirty="0">
                <a:solidFill>
                  <a:srgbClr val="7030A0"/>
                </a:solidFill>
                <a:latin typeface="Century Gothic"/>
              </a:rPr>
              <a:t>no podrá ser inferior </a:t>
            </a:r>
            <a:r>
              <a:rPr lang="es-ES" sz="2800" dirty="0">
                <a:solidFill>
                  <a:srgbClr val="7030A0"/>
                </a:solidFill>
                <a:latin typeface="Century Gothic"/>
              </a:rPr>
              <a:t>al 60% el primer año ni al 75% el segundo, respecto de la fijada en convenio en proporción al tiempo de trabajo efectivo.</a:t>
            </a:r>
          </a:p>
          <a:p>
            <a:pPr algn="just" defTabSz="457200">
              <a:lnSpc>
                <a:spcPct val="100000"/>
              </a:lnSpc>
            </a:pPr>
            <a:endParaRPr lang="es-ES" sz="2800" dirty="0">
              <a:solidFill>
                <a:srgbClr val="7030A0"/>
              </a:solidFill>
              <a:latin typeface="Century Gothic"/>
            </a:endParaRP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En ningún caso, la retribución podrá ser inferior al </a:t>
            </a:r>
            <a:r>
              <a:rPr lang="es-ES" sz="2800" b="1" dirty="0">
                <a:solidFill>
                  <a:srgbClr val="7030A0"/>
                </a:solidFill>
                <a:latin typeface="Century Gothic"/>
              </a:rPr>
              <a:t>salario mínimo interprofesional</a:t>
            </a:r>
            <a:r>
              <a:rPr lang="es-ES" sz="2800" dirty="0">
                <a:solidFill>
                  <a:srgbClr val="7030A0"/>
                </a:solidFill>
                <a:latin typeface="Century Gothic"/>
              </a:rPr>
              <a:t> en proporción al trabajo efectivo.</a:t>
            </a:r>
          </a:p>
        </p:txBody>
      </p:sp>
      <p:sp>
        <p:nvSpPr>
          <p:cNvPr id="252" name="CuadroTexto 6"/>
          <p:cNvSpPr/>
          <p:nvPr/>
        </p:nvSpPr>
        <p:spPr>
          <a:xfrm>
            <a:off x="869132" y="508805"/>
            <a:ext cx="10670166"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de formación en alternancia</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119307197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712899" y="1576558"/>
            <a:ext cx="10763025" cy="267620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Incentivos:</a:t>
            </a:r>
          </a:p>
          <a:p>
            <a:pPr algn="just" defTabSz="457200">
              <a:lnSpc>
                <a:spcPct val="100000"/>
              </a:lnSpc>
            </a:pPr>
            <a:r>
              <a:rPr lang="es-ES" sz="2800" dirty="0">
                <a:solidFill>
                  <a:srgbClr val="7030A0"/>
                </a:solidFill>
                <a:latin typeface="Century Gothic"/>
              </a:rPr>
              <a:t>Cuando la contratación se celebre con un </a:t>
            </a:r>
            <a:r>
              <a:rPr lang="es-ES" sz="2800" b="1" dirty="0">
                <a:solidFill>
                  <a:srgbClr val="7030A0"/>
                </a:solidFill>
                <a:latin typeface="Century Gothic"/>
              </a:rPr>
              <a:t>desempleado inscrito</a:t>
            </a:r>
            <a:r>
              <a:rPr lang="es-ES" sz="2800" dirty="0">
                <a:solidFill>
                  <a:srgbClr val="7030A0"/>
                </a:solidFill>
                <a:latin typeface="Century Gothic"/>
              </a:rPr>
              <a:t>, las empresas con plantilla inferior a 250 tendrán derecho durante su vigencia a una </a:t>
            </a:r>
            <a:r>
              <a:rPr lang="es-ES" sz="2800" b="1" dirty="0">
                <a:solidFill>
                  <a:srgbClr val="7030A0"/>
                </a:solidFill>
                <a:latin typeface="Century Gothic"/>
              </a:rPr>
              <a:t>reducción del 100% </a:t>
            </a:r>
            <a:r>
              <a:rPr lang="es-ES" sz="2800" dirty="0">
                <a:solidFill>
                  <a:srgbClr val="7030A0"/>
                </a:solidFill>
                <a:latin typeface="Century Gothic"/>
              </a:rPr>
              <a:t>(75% más de 250) de las cuotas empresariales a la Seguridad Social.</a:t>
            </a:r>
          </a:p>
        </p:txBody>
      </p:sp>
      <p:sp>
        <p:nvSpPr>
          <p:cNvPr id="252" name="CuadroTexto 6"/>
          <p:cNvSpPr/>
          <p:nvPr/>
        </p:nvSpPr>
        <p:spPr>
          <a:xfrm>
            <a:off x="869132" y="508805"/>
            <a:ext cx="10670166"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de formación en alternancia</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316287830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712899" y="1576558"/>
            <a:ext cx="10763025" cy="267620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Artículo 10 ET: Trabajo en común y contrato de grupo:</a:t>
            </a:r>
          </a:p>
          <a:p>
            <a:pPr algn="just" defTabSz="457200">
              <a:lnSpc>
                <a:spcPct val="100000"/>
              </a:lnSpc>
            </a:pPr>
            <a:r>
              <a:rPr lang="es-ES" sz="2800" dirty="0">
                <a:solidFill>
                  <a:srgbClr val="7030A0"/>
                </a:solidFill>
                <a:latin typeface="Century Gothic"/>
              </a:rPr>
              <a:t> Dos figuras distintas:</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Trabajo en común de un grupo ya existente de trabajadores.</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Contrato celebrado con un grupo de trabajadores considerados como totalidad.</a:t>
            </a:r>
          </a:p>
        </p:txBody>
      </p:sp>
      <p:sp>
        <p:nvSpPr>
          <p:cNvPr id="252" name="CuadroTexto 6"/>
          <p:cNvSpPr/>
          <p:nvPr/>
        </p:nvSpPr>
        <p:spPr>
          <a:xfrm>
            <a:off x="1082351" y="495743"/>
            <a:ext cx="10860833"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Trabajo en común y contrato de grupo</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402994407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712899" y="944166"/>
            <a:ext cx="10763025" cy="526152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Características del “trabajo en común”:</a:t>
            </a:r>
          </a:p>
          <a:p>
            <a:pPr algn="just" defTabSz="457200">
              <a:lnSpc>
                <a:spcPct val="100000"/>
              </a:lnSpc>
            </a:pPr>
            <a:r>
              <a:rPr lang="es-ES" sz="2800" i="1" dirty="0">
                <a:solidFill>
                  <a:srgbClr val="7030A0"/>
                </a:solidFill>
                <a:latin typeface="Century Gothic"/>
              </a:rPr>
              <a:t>«Si el empresario diera un trabajo en común a un grupo de sus trabajadores, conservará respecto de cada uno, individualmente, sus derechos y deberes</a:t>
            </a:r>
            <a:r>
              <a:rPr lang="es-ES" sz="2800" dirty="0">
                <a:solidFill>
                  <a:srgbClr val="7030A0"/>
                </a:solidFill>
                <a:latin typeface="Century Gothic"/>
              </a:rPr>
              <a:t>». Esto implica que:</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Aunque se trabaje en grupo, cada trabajador mantiene su relación individual con el empresario.</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Los derechos y deberes del empresario frente a cada trabajador no se ven modificados por el hecho de que formen un grupo.</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Es una modalidad organizativa, la empresa puede asignar tareas que llevan a trabajar en equipo, pero sin modificar la individualidad de la relación laboral.</a:t>
            </a:r>
          </a:p>
        </p:txBody>
      </p:sp>
      <p:sp>
        <p:nvSpPr>
          <p:cNvPr id="252" name="CuadroTexto 6"/>
          <p:cNvSpPr/>
          <p:nvPr/>
        </p:nvSpPr>
        <p:spPr>
          <a:xfrm>
            <a:off x="2625635" y="175532"/>
            <a:ext cx="5394960"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dirty="0">
                <a:solidFill>
                  <a:schemeClr val="dk1"/>
                </a:solidFill>
                <a:latin typeface="Century Gothic"/>
              </a:rPr>
              <a:t>Trabajo en común </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3254910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Box 2"/>
          <p:cNvSpPr/>
          <p:nvPr/>
        </p:nvSpPr>
        <p:spPr>
          <a:xfrm>
            <a:off x="1029600" y="769680"/>
            <a:ext cx="8229960" cy="11232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457200">
              <a:lnSpc>
                <a:spcPct val="100000"/>
              </a:lnSpc>
            </a:pPr>
            <a:endParaRPr lang="es-ES" sz="1800" b="0" u="none" strike="noStrike">
              <a:solidFill>
                <a:srgbClr val="000000"/>
              </a:solidFill>
              <a:effectLst/>
              <a:uFillTx/>
              <a:latin typeface="Arial"/>
            </a:endParaRPr>
          </a:p>
          <a:p>
            <a:pPr algn="ctr" defTabSz="457200">
              <a:lnSpc>
                <a:spcPct val="100000"/>
              </a:lnSpc>
            </a:pPr>
            <a:r>
              <a:rPr lang="es-ES" sz="4900" b="1" u="none" strike="noStrike">
                <a:solidFill>
                  <a:schemeClr val="dk1">
                    <a:lumMod val="85000"/>
                    <a:lumOff val="15000"/>
                  </a:schemeClr>
                </a:solidFill>
                <a:effectLst/>
                <a:uFillTx/>
                <a:latin typeface="Tw Cen MT"/>
              </a:rPr>
              <a:t>Cambios clave introducidos:</a:t>
            </a:r>
            <a:endParaRPr lang="es-ES" sz="4900" b="0" u="none" strike="noStrike">
              <a:solidFill>
                <a:srgbClr val="000000"/>
              </a:solidFill>
              <a:effectLst/>
              <a:uFillTx/>
              <a:latin typeface="Arial"/>
            </a:endParaRPr>
          </a:p>
        </p:txBody>
      </p:sp>
      <p:sp>
        <p:nvSpPr>
          <p:cNvPr id="161" name="TextBox 3"/>
          <p:cNvSpPr/>
          <p:nvPr/>
        </p:nvSpPr>
        <p:spPr>
          <a:xfrm>
            <a:off x="836640" y="1905120"/>
            <a:ext cx="10515240" cy="3539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es-ES" sz="3200" b="1" u="none" strike="noStrike">
                <a:solidFill>
                  <a:srgbClr val="7030A0"/>
                </a:solidFill>
                <a:effectLst/>
                <a:uFillTx/>
                <a:latin typeface="Century Gothic"/>
              </a:rPr>
              <a:t>ERTE - </a:t>
            </a:r>
            <a:r>
              <a:rPr lang="es-ES" sz="3200" b="0" u="none" strike="noStrike">
                <a:solidFill>
                  <a:srgbClr val="7030A0"/>
                </a:solidFill>
                <a:effectLst/>
                <a:uFillTx/>
                <a:latin typeface="Century Gothic"/>
              </a:rPr>
              <a:t>Características principales</a:t>
            </a:r>
            <a:endParaRPr lang="es-ES" sz="3200" b="0" u="none" strike="noStrike">
              <a:solidFill>
                <a:srgbClr val="000000"/>
              </a:solidFill>
              <a:effectLst/>
              <a:uFillTx/>
              <a:latin typeface="Arial"/>
            </a:endParaRPr>
          </a:p>
          <a:p>
            <a:pPr algn="just" defTabSz="457200">
              <a:lnSpc>
                <a:spcPct val="100000"/>
              </a:lnSpc>
            </a:pPr>
            <a:r>
              <a:rPr lang="es-ES" sz="3200" b="1" u="none" strike="noStrike">
                <a:solidFill>
                  <a:srgbClr val="7030A0"/>
                </a:solidFill>
                <a:effectLst/>
                <a:uFillTx/>
                <a:latin typeface="Century Gothic"/>
              </a:rPr>
              <a:t>Reincorporación</a:t>
            </a:r>
            <a:r>
              <a:rPr lang="es-ES" sz="3200" b="0" u="none" strike="noStrike">
                <a:solidFill>
                  <a:srgbClr val="7030A0"/>
                </a:solidFill>
                <a:effectLst/>
                <a:uFillTx/>
                <a:latin typeface="Century Gothic"/>
              </a:rPr>
              <a:t>: Finalizado el ERTE, el trabajador recupera su puesto en las mismas condiciones que tenía antes.</a:t>
            </a:r>
            <a:endParaRPr lang="es-ES" sz="3200" b="0" u="none" strike="noStrike">
              <a:solidFill>
                <a:srgbClr val="000000"/>
              </a:solidFill>
              <a:effectLst/>
              <a:uFillTx/>
              <a:latin typeface="Arial"/>
            </a:endParaRPr>
          </a:p>
          <a:p>
            <a:pPr algn="just" defTabSz="457200">
              <a:lnSpc>
                <a:spcPct val="100000"/>
              </a:lnSpc>
            </a:pPr>
            <a:r>
              <a:rPr lang="es-ES" sz="3200" b="1" u="none" strike="noStrike">
                <a:solidFill>
                  <a:srgbClr val="7030A0"/>
                </a:solidFill>
                <a:effectLst/>
                <a:uFillTx/>
                <a:latin typeface="Century Gothic"/>
              </a:rPr>
              <a:t>Evita despidos</a:t>
            </a:r>
            <a:r>
              <a:rPr lang="es-ES" sz="3200" b="0" u="none" strike="noStrike">
                <a:solidFill>
                  <a:srgbClr val="7030A0"/>
                </a:solidFill>
                <a:effectLst/>
                <a:uFillTx/>
                <a:latin typeface="Century Gothic"/>
              </a:rPr>
              <a:t>: Se utiliza como alternativa al despido colectivo en situaciones de crisis o cambios estructurales.</a:t>
            </a:r>
            <a:endParaRPr lang="es-ES" sz="3200" b="0" u="none" strike="noStrike">
              <a:solidFill>
                <a:srgbClr val="000000"/>
              </a:solidFill>
              <a:effectLst/>
              <a:uFillTx/>
              <a:latin typeface="Aria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522899" y="1897754"/>
            <a:ext cx="10763025" cy="267620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Características del “contrato de grupo”:</a:t>
            </a:r>
          </a:p>
          <a:p>
            <a:pPr algn="just" defTabSz="457200">
              <a:lnSpc>
                <a:spcPct val="100000"/>
              </a:lnSpc>
            </a:pPr>
            <a:r>
              <a:rPr lang="es-ES" sz="2800" i="1" dirty="0">
                <a:solidFill>
                  <a:srgbClr val="7030A0"/>
                </a:solidFill>
                <a:latin typeface="Century Gothic"/>
              </a:rPr>
              <a:t>«Si el empresario hubiese celebrado un contrato con un grupo de trabajadores considerado en su totalidad, no tendrá frente a cada uno de sus miembros los derechos y deberes que como tal le competen. El jefe del grupo ostentará la representación de los que lo integren…»</a:t>
            </a:r>
            <a:r>
              <a:rPr lang="es-ES" sz="2800" dirty="0">
                <a:solidFill>
                  <a:srgbClr val="7030A0"/>
                </a:solidFill>
                <a:latin typeface="Century Gothic"/>
              </a:rPr>
              <a:t>. </a:t>
            </a:r>
          </a:p>
        </p:txBody>
      </p:sp>
      <p:sp>
        <p:nvSpPr>
          <p:cNvPr id="252" name="CuadroTexto 6"/>
          <p:cNvSpPr/>
          <p:nvPr/>
        </p:nvSpPr>
        <p:spPr>
          <a:xfrm>
            <a:off x="2625635" y="175532"/>
            <a:ext cx="6557554"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dirty="0">
                <a:solidFill>
                  <a:schemeClr val="dk1"/>
                </a:solidFill>
                <a:latin typeface="Century Gothic"/>
              </a:rPr>
              <a:t>Contrato de grupo </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105653731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712899" y="1362177"/>
            <a:ext cx="10763025" cy="439975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Características del “contrato de grupo”:</a:t>
            </a:r>
          </a:p>
          <a:p>
            <a:pPr algn="just" defTabSz="457200">
              <a:lnSpc>
                <a:spcPct val="100000"/>
              </a:lnSpc>
            </a:pPr>
            <a:r>
              <a:rPr lang="es-ES" sz="2800" dirty="0">
                <a:solidFill>
                  <a:srgbClr val="7030A0"/>
                </a:solidFill>
                <a:latin typeface="Century Gothic"/>
              </a:rPr>
              <a:t>Esto implica que:</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Existe contrato con el grupo como entidad: el empresario contrata con el grupo en su conjunto, no individualmente con cada miembro.</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Frente a cada miembro del grupo no hay derechos/deberes individuales del empresario como en el contrato tradicional.</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Hay un «jefe de grupo» que representa al resto de los miembros y asume obligaciones de representación.</a:t>
            </a:r>
          </a:p>
        </p:txBody>
      </p:sp>
      <p:sp>
        <p:nvSpPr>
          <p:cNvPr id="252" name="CuadroTexto 6"/>
          <p:cNvSpPr/>
          <p:nvPr/>
        </p:nvSpPr>
        <p:spPr>
          <a:xfrm>
            <a:off x="2625635" y="175532"/>
            <a:ext cx="6557554"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dirty="0">
                <a:solidFill>
                  <a:schemeClr val="dk1"/>
                </a:solidFill>
                <a:latin typeface="Century Gothic"/>
              </a:rPr>
              <a:t>Contrato de grupo </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1692502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712899" y="1362177"/>
            <a:ext cx="10763025" cy="224531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Consecuencias prácticas:</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El empresario se relaciona con el jefe de grupo, que actúa como interlocutor.</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El riesgo es que los trabajadores individuales tienen una menor relación contractual directa con el empresario.</a:t>
            </a:r>
          </a:p>
        </p:txBody>
      </p:sp>
      <p:sp>
        <p:nvSpPr>
          <p:cNvPr id="252" name="CuadroTexto 6"/>
          <p:cNvSpPr/>
          <p:nvPr/>
        </p:nvSpPr>
        <p:spPr>
          <a:xfrm>
            <a:off x="2625635" y="175532"/>
            <a:ext cx="6557554"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dirty="0">
                <a:solidFill>
                  <a:schemeClr val="dk1"/>
                </a:solidFill>
                <a:latin typeface="Century Gothic"/>
              </a:rPr>
              <a:t>Contrato de grupo </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194883039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712899" y="1362177"/>
            <a:ext cx="10763025" cy="353797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Auxiliar o ayudante:</a:t>
            </a:r>
          </a:p>
          <a:p>
            <a:pPr algn="just" defTabSz="457200">
              <a:lnSpc>
                <a:spcPct val="100000"/>
              </a:lnSpc>
            </a:pPr>
            <a:r>
              <a:rPr lang="es-ES" sz="2800" dirty="0">
                <a:solidFill>
                  <a:srgbClr val="7030A0"/>
                </a:solidFill>
                <a:latin typeface="Century Gothic"/>
              </a:rPr>
              <a:t>«Si el trabajador, conforme a lo pactado por escrito, asociase a su trabajo un auxiliar o ayudante, el empresario de aquel lo será también de éste»</a:t>
            </a:r>
            <a:r>
              <a:rPr lang="es-ES" sz="2800" b="1" dirty="0">
                <a:solidFill>
                  <a:srgbClr val="7030A0"/>
                </a:solidFill>
                <a:latin typeface="Century Gothic"/>
              </a:rPr>
              <a:t>.</a:t>
            </a:r>
          </a:p>
          <a:p>
            <a:pPr algn="just" defTabSz="457200">
              <a:lnSpc>
                <a:spcPct val="100000"/>
              </a:lnSpc>
            </a:pPr>
            <a:endParaRPr lang="es-ES" sz="2800" b="1" dirty="0">
              <a:solidFill>
                <a:srgbClr val="7030A0"/>
              </a:solidFill>
              <a:latin typeface="Century Gothic"/>
            </a:endParaRPr>
          </a:p>
          <a:p>
            <a:pPr algn="just" defTabSz="457200">
              <a:lnSpc>
                <a:spcPct val="100000"/>
              </a:lnSpc>
            </a:pPr>
            <a:r>
              <a:rPr lang="es-ES" sz="2800" b="1" dirty="0">
                <a:solidFill>
                  <a:srgbClr val="7030A0"/>
                </a:solidFill>
                <a:latin typeface="Century Gothic"/>
              </a:rPr>
              <a:t>Implicación: </a:t>
            </a:r>
            <a:r>
              <a:rPr lang="es-ES" sz="2800" dirty="0">
                <a:solidFill>
                  <a:srgbClr val="7030A0"/>
                </a:solidFill>
                <a:latin typeface="Century Gothic"/>
              </a:rPr>
              <a:t>cuando un trabajador incorpora un ayudante, este ayudante también queda bajo la relación del empresario del trabajador principal.</a:t>
            </a:r>
          </a:p>
        </p:txBody>
      </p:sp>
      <p:sp>
        <p:nvSpPr>
          <p:cNvPr id="2" name="CuadroTexto 6">
            <a:extLst>
              <a:ext uri="{FF2B5EF4-FFF2-40B4-BE49-F238E27FC236}">
                <a16:creationId xmlns:a16="http://schemas.microsoft.com/office/drawing/2014/main" id="{17EEC9DD-6A59-23E8-3010-44BBD911A371}"/>
              </a:ext>
            </a:extLst>
          </p:cNvPr>
          <p:cNvSpPr/>
          <p:nvPr/>
        </p:nvSpPr>
        <p:spPr>
          <a:xfrm>
            <a:off x="1082351" y="495743"/>
            <a:ext cx="10860833"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Trabajo en común y contrato de grupo</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421494831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778213" y="943519"/>
            <a:ext cx="10763025" cy="569241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Ámbito</a:t>
            </a:r>
            <a:r>
              <a:rPr lang="es-ES" sz="2800" dirty="0">
                <a:solidFill>
                  <a:srgbClr val="7030A0"/>
                </a:solidFill>
                <a:latin typeface="Century Gothic"/>
              </a:rPr>
              <a:t>: relaciones laborales de los trabajadores del mar, en especial los pescadores. </a:t>
            </a:r>
          </a:p>
          <a:p>
            <a:pPr algn="just" defTabSz="457200">
              <a:lnSpc>
                <a:spcPct val="100000"/>
              </a:lnSpc>
            </a:pPr>
            <a:endParaRPr lang="es-ES" sz="2800" dirty="0">
              <a:solidFill>
                <a:srgbClr val="7030A0"/>
              </a:solidFill>
              <a:latin typeface="Century Gothic"/>
            </a:endParaRPr>
          </a:p>
          <a:p>
            <a:pPr algn="just" defTabSz="457200">
              <a:lnSpc>
                <a:spcPct val="100000"/>
              </a:lnSpc>
            </a:pPr>
            <a:r>
              <a:rPr lang="es-ES" sz="2800" b="1" dirty="0">
                <a:solidFill>
                  <a:srgbClr val="7030A0"/>
                </a:solidFill>
                <a:latin typeface="Century Gothic"/>
              </a:rPr>
              <a:t>Normativa internacional relevante</a:t>
            </a:r>
            <a:r>
              <a:rPr lang="es-ES" sz="2800" dirty="0">
                <a:solidFill>
                  <a:srgbClr val="7030A0"/>
                </a:solidFill>
                <a:latin typeface="Century Gothic"/>
              </a:rPr>
              <a:t>: Convenio sobre el Trabajo Marítimo, 2006 (MLC, 2006) de la Organización Internacional del Trabajo (OIT).</a:t>
            </a:r>
          </a:p>
          <a:p>
            <a:pPr algn="just" defTabSz="457200">
              <a:lnSpc>
                <a:spcPct val="100000"/>
              </a:lnSpc>
            </a:pPr>
            <a:endParaRPr lang="es-ES" sz="2800" dirty="0">
              <a:solidFill>
                <a:srgbClr val="7030A0"/>
              </a:solidFill>
              <a:latin typeface="Century Gothic"/>
            </a:endParaRPr>
          </a:p>
          <a:p>
            <a:pPr algn="just" defTabSz="457200">
              <a:lnSpc>
                <a:spcPct val="100000"/>
              </a:lnSpc>
            </a:pPr>
            <a:r>
              <a:rPr lang="es-ES" sz="2800" b="1" dirty="0">
                <a:solidFill>
                  <a:srgbClr val="7030A0"/>
                </a:solidFill>
                <a:latin typeface="Century Gothic"/>
              </a:rPr>
              <a:t>Particularidades frente a los contratos comunes</a:t>
            </a:r>
            <a:r>
              <a:rPr lang="es-ES" sz="2800" dirty="0">
                <a:solidFill>
                  <a:srgbClr val="7030A0"/>
                </a:solidFill>
                <a:latin typeface="Century Gothic"/>
              </a:rPr>
              <a:t>: movilidad, buque, régimen especial del trabajo marítimo.</a:t>
            </a:r>
          </a:p>
          <a:p>
            <a:pPr algn="just" defTabSz="457200">
              <a:lnSpc>
                <a:spcPct val="100000"/>
              </a:lnSpc>
            </a:pPr>
            <a:endParaRPr lang="es-ES" sz="2800" dirty="0">
              <a:solidFill>
                <a:srgbClr val="7030A0"/>
              </a:solidFill>
              <a:latin typeface="Century Gothic"/>
            </a:endParaRPr>
          </a:p>
          <a:p>
            <a:pPr algn="just" defTabSz="457200">
              <a:lnSpc>
                <a:spcPct val="100000"/>
              </a:lnSpc>
            </a:pPr>
            <a:r>
              <a:rPr lang="es-ES" sz="2800" dirty="0">
                <a:solidFill>
                  <a:srgbClr val="7030A0"/>
                </a:solidFill>
                <a:latin typeface="Century Gothic"/>
              </a:rPr>
              <a:t>Debe </a:t>
            </a:r>
            <a:r>
              <a:rPr lang="es-ES" sz="2800" b="1" dirty="0">
                <a:solidFill>
                  <a:srgbClr val="7030A0"/>
                </a:solidFill>
                <a:latin typeface="Century Gothic"/>
              </a:rPr>
              <a:t>llevarse a bordo</a:t>
            </a:r>
            <a:r>
              <a:rPr lang="es-ES" sz="2800" dirty="0">
                <a:solidFill>
                  <a:srgbClr val="7030A0"/>
                </a:solidFill>
                <a:latin typeface="Century Gothic"/>
              </a:rPr>
              <a:t> y estará a disposición de las autoridades competentes, excepto barcos hasta 24 metros, salvo que recalen o hagan base en puertos extranjeros.</a:t>
            </a:r>
          </a:p>
        </p:txBody>
      </p:sp>
      <p:sp>
        <p:nvSpPr>
          <p:cNvPr id="252" name="CuadroTexto 6"/>
          <p:cNvSpPr/>
          <p:nvPr/>
        </p:nvSpPr>
        <p:spPr>
          <a:xfrm>
            <a:off x="2662958" y="110218"/>
            <a:ext cx="6557554"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dirty="0">
                <a:solidFill>
                  <a:schemeClr val="dk1"/>
                </a:solidFill>
                <a:latin typeface="Century Gothic"/>
              </a:rPr>
              <a:t>Contrato de marineros </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347963602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712899" y="943519"/>
            <a:ext cx="10763025" cy="569241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Elementos esenciales del contrato de marineros:</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Debe formalizarse por escrito</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Identidad del marinero.</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Identidad del armador o empleador.</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Datos del buque o buques.</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Viajes que se van a emprender si puede determinarse.</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Categoría y funciones.</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Fecha  y lugar de embarque.</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Salario o modo de cálculo, periodicidad de pago, víveres.</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Jornada, descanso, etc., adaptadas a la vida a bordo.</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Tiene que asegurar cobertura de seguridad social, seguro de vida, enfermedad, accidentes para el marinero. condiciones de repatriación. </a:t>
            </a:r>
          </a:p>
        </p:txBody>
      </p:sp>
      <p:sp>
        <p:nvSpPr>
          <p:cNvPr id="252" name="CuadroTexto 6"/>
          <p:cNvSpPr/>
          <p:nvPr/>
        </p:nvSpPr>
        <p:spPr>
          <a:xfrm>
            <a:off x="2625635" y="175532"/>
            <a:ext cx="6557554"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dirty="0">
                <a:solidFill>
                  <a:schemeClr val="dk1"/>
                </a:solidFill>
                <a:latin typeface="Century Gothic"/>
              </a:rPr>
              <a:t>Contrato de marineros </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416355780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620134" y="1444568"/>
            <a:ext cx="10763025" cy="396886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Derechos y obligaciones especiales:</a:t>
            </a:r>
          </a:p>
          <a:p>
            <a:pPr marL="457200" indent="-457200" algn="just" defTabSz="457200">
              <a:lnSpc>
                <a:spcPct val="100000"/>
              </a:lnSpc>
              <a:buFont typeface="Arial" panose="020B0604020202020204" pitchFamily="34" charset="0"/>
              <a:buChar char="•"/>
            </a:pPr>
            <a:r>
              <a:rPr lang="es-ES" sz="2800" u="sng" dirty="0">
                <a:solidFill>
                  <a:srgbClr val="7030A0"/>
                </a:solidFill>
                <a:latin typeface="Century Gothic"/>
              </a:rPr>
              <a:t>Derechos mínimos reconocidos a bo</a:t>
            </a:r>
            <a:r>
              <a:rPr lang="es-ES" sz="2800" dirty="0">
                <a:solidFill>
                  <a:srgbClr val="7030A0"/>
                </a:solidFill>
                <a:latin typeface="Century Gothic"/>
              </a:rPr>
              <a:t>rdo: libertad de asociación, negociación colectiva, no discriminación.</a:t>
            </a:r>
          </a:p>
          <a:p>
            <a:pPr marL="457200" indent="-457200" algn="just" defTabSz="457200">
              <a:lnSpc>
                <a:spcPct val="100000"/>
              </a:lnSpc>
              <a:buFont typeface="Arial" panose="020B0604020202020204" pitchFamily="34" charset="0"/>
              <a:buChar char="•"/>
            </a:pPr>
            <a:r>
              <a:rPr lang="es-ES" sz="2800" u="sng" dirty="0">
                <a:solidFill>
                  <a:srgbClr val="7030A0"/>
                </a:solidFill>
                <a:latin typeface="Century Gothic"/>
              </a:rPr>
              <a:t>Obligaciones del marinero</a:t>
            </a:r>
            <a:r>
              <a:rPr lang="es-ES" sz="2800" dirty="0">
                <a:solidFill>
                  <a:srgbClr val="7030A0"/>
                </a:solidFill>
                <a:latin typeface="Century Gothic"/>
              </a:rPr>
              <a:t>: presentarse para embarque, cumplir cualificaciones, integrarse en la tripulación según contrato.</a:t>
            </a:r>
          </a:p>
          <a:p>
            <a:pPr marL="457200" indent="-457200" algn="just" defTabSz="457200">
              <a:lnSpc>
                <a:spcPct val="100000"/>
              </a:lnSpc>
              <a:buFont typeface="Arial" panose="020B0604020202020204" pitchFamily="34" charset="0"/>
              <a:buChar char="•"/>
            </a:pPr>
            <a:r>
              <a:rPr lang="es-ES" sz="2800" u="sng" dirty="0">
                <a:solidFill>
                  <a:srgbClr val="7030A0"/>
                </a:solidFill>
                <a:latin typeface="Century Gothic"/>
              </a:rPr>
              <a:t>Obligaciones del armador o empleador</a:t>
            </a:r>
            <a:r>
              <a:rPr lang="es-ES" sz="2800" dirty="0">
                <a:solidFill>
                  <a:srgbClr val="7030A0"/>
                </a:solidFill>
                <a:latin typeface="Century Gothic"/>
              </a:rPr>
              <a:t>: respetar normas internacionales, garantizar condiciones de vida y trabajo adecuado. </a:t>
            </a:r>
          </a:p>
        </p:txBody>
      </p:sp>
      <p:sp>
        <p:nvSpPr>
          <p:cNvPr id="252" name="CuadroTexto 6"/>
          <p:cNvSpPr/>
          <p:nvPr/>
        </p:nvSpPr>
        <p:spPr>
          <a:xfrm>
            <a:off x="2625635" y="175532"/>
            <a:ext cx="6557554"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dirty="0">
                <a:solidFill>
                  <a:schemeClr val="dk1"/>
                </a:solidFill>
                <a:latin typeface="Century Gothic"/>
              </a:rPr>
              <a:t>Contrato de marineros </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419410035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620134" y="1444568"/>
            <a:ext cx="10763025" cy="267620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Régimen especial y aspectos prácticos:</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Registro y comunicación de contratos ante el Instituto Social de la Marina (ISM) u órgano equivalente.</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Regulación sectorial que complementa la normativa general del trabajo. Convenio sobre el trabajo marítimo, 2006.</a:t>
            </a:r>
          </a:p>
        </p:txBody>
      </p:sp>
      <p:sp>
        <p:nvSpPr>
          <p:cNvPr id="252" name="CuadroTexto 6"/>
          <p:cNvSpPr/>
          <p:nvPr/>
        </p:nvSpPr>
        <p:spPr>
          <a:xfrm>
            <a:off x="2625635" y="175532"/>
            <a:ext cx="6557554"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dirty="0">
                <a:solidFill>
                  <a:schemeClr val="dk1"/>
                </a:solidFill>
                <a:latin typeface="Century Gothic"/>
              </a:rPr>
              <a:t>Contrato de marineros </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367858016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620134" y="1444568"/>
            <a:ext cx="10763025" cy="267620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Art. 13 ET y Ley 10/2021, de 9 de julio:</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Aprobada para regular el trabajo a distancia en España.</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Deriva de la necesidad de adaptar el marco laboral a las nuevas formas de organización del trabajo.</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Busca garantizar igualdad de derechos entre trabajadores presenciales y a distancia.</a:t>
            </a:r>
          </a:p>
        </p:txBody>
      </p:sp>
      <p:sp>
        <p:nvSpPr>
          <p:cNvPr id="252" name="CuadroTexto 6"/>
          <p:cNvSpPr/>
          <p:nvPr/>
        </p:nvSpPr>
        <p:spPr>
          <a:xfrm>
            <a:off x="2625635" y="175532"/>
            <a:ext cx="6557554"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dirty="0">
                <a:solidFill>
                  <a:schemeClr val="dk1"/>
                </a:solidFill>
                <a:latin typeface="Century Gothic"/>
              </a:rPr>
              <a:t>Trabajo a distancia</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54347271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620134" y="1444568"/>
            <a:ext cx="10763025" cy="396886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Concepto</a:t>
            </a:r>
          </a:p>
          <a:p>
            <a:pPr algn="just" defTabSz="457200">
              <a:lnSpc>
                <a:spcPct val="100000"/>
              </a:lnSpc>
            </a:pPr>
            <a:r>
              <a:rPr lang="es-ES" sz="2800" b="1" dirty="0">
                <a:solidFill>
                  <a:srgbClr val="7030A0"/>
                </a:solidFill>
                <a:latin typeface="Century Gothic"/>
              </a:rPr>
              <a:t>Trabajo a distancia: </a:t>
            </a:r>
            <a:r>
              <a:rPr lang="es-ES" sz="2800" dirty="0">
                <a:solidFill>
                  <a:srgbClr val="7030A0"/>
                </a:solidFill>
                <a:latin typeface="Century Gothic"/>
              </a:rPr>
              <a:t>prestación laboral realizada fuera del centro habitual de trabajo</a:t>
            </a:r>
            <a:r>
              <a:rPr lang="es-ES" sz="2800" b="1" dirty="0">
                <a:solidFill>
                  <a:srgbClr val="7030A0"/>
                </a:solidFill>
                <a:latin typeface="Century Gothic"/>
              </a:rPr>
              <a:t>.</a:t>
            </a:r>
          </a:p>
          <a:p>
            <a:pPr algn="just" defTabSz="457200">
              <a:lnSpc>
                <a:spcPct val="100000"/>
              </a:lnSpc>
            </a:pPr>
            <a:r>
              <a:rPr lang="es-ES" sz="2800" b="1" dirty="0">
                <a:solidFill>
                  <a:srgbClr val="7030A0"/>
                </a:solidFill>
                <a:latin typeface="Century Gothic"/>
              </a:rPr>
              <a:t>Teletrabajo: </a:t>
            </a:r>
            <a:r>
              <a:rPr lang="es-ES" sz="2800" dirty="0">
                <a:solidFill>
                  <a:srgbClr val="7030A0"/>
                </a:solidFill>
                <a:latin typeface="Century Gothic"/>
              </a:rPr>
              <a:t>modalidad de trabajo a distancia que se realiza mediante medios telemáticos o informáticos</a:t>
            </a:r>
            <a:r>
              <a:rPr lang="es-ES" sz="2800" b="1" dirty="0">
                <a:solidFill>
                  <a:srgbClr val="7030A0"/>
                </a:solidFill>
                <a:latin typeface="Century Gothic"/>
              </a:rPr>
              <a:t>.</a:t>
            </a:r>
          </a:p>
          <a:p>
            <a:pPr algn="just" defTabSz="457200">
              <a:lnSpc>
                <a:spcPct val="100000"/>
              </a:lnSpc>
            </a:pPr>
            <a:endParaRPr lang="es-ES" sz="2800" b="1" dirty="0">
              <a:solidFill>
                <a:srgbClr val="7030A0"/>
              </a:solidFill>
              <a:latin typeface="Century Gothic"/>
            </a:endParaRPr>
          </a:p>
          <a:p>
            <a:pPr algn="just" defTabSz="457200">
              <a:lnSpc>
                <a:spcPct val="100000"/>
              </a:lnSpc>
            </a:pPr>
            <a:r>
              <a:rPr lang="es-ES" sz="2800" b="1" dirty="0">
                <a:solidFill>
                  <a:srgbClr val="7030A0"/>
                </a:solidFill>
                <a:latin typeface="Century Gothic"/>
              </a:rPr>
              <a:t>Ámbito de aplicación</a:t>
            </a:r>
            <a:r>
              <a:rPr lang="es-ES" sz="2800" dirty="0">
                <a:solidFill>
                  <a:srgbClr val="7030A0"/>
                </a:solidFill>
                <a:latin typeface="Century Gothic"/>
              </a:rPr>
              <a:t>: Se aplica cuando el trabajo a distancia ocupa al menos el 30 % de la jornada en un período de 3 meses.</a:t>
            </a:r>
          </a:p>
        </p:txBody>
      </p:sp>
      <p:sp>
        <p:nvSpPr>
          <p:cNvPr id="2" name="CuadroTexto 6">
            <a:extLst>
              <a:ext uri="{FF2B5EF4-FFF2-40B4-BE49-F238E27FC236}">
                <a16:creationId xmlns:a16="http://schemas.microsoft.com/office/drawing/2014/main" id="{9E920D5E-A434-86D8-8091-C57C0940D571}"/>
              </a:ext>
            </a:extLst>
          </p:cNvPr>
          <p:cNvSpPr/>
          <p:nvPr/>
        </p:nvSpPr>
        <p:spPr>
          <a:xfrm>
            <a:off x="2625635" y="175532"/>
            <a:ext cx="6557554"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dirty="0">
                <a:solidFill>
                  <a:schemeClr val="dk1"/>
                </a:solidFill>
                <a:latin typeface="Century Gothic"/>
              </a:rPr>
              <a:t>Trabajo a distancia</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1568891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extBox 2"/>
          <p:cNvSpPr/>
          <p:nvPr/>
        </p:nvSpPr>
        <p:spPr>
          <a:xfrm>
            <a:off x="1029600" y="769680"/>
            <a:ext cx="8229960" cy="11232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457200">
              <a:lnSpc>
                <a:spcPct val="100000"/>
              </a:lnSpc>
            </a:pPr>
            <a:endParaRPr lang="es-ES" sz="1800" b="0" u="none" strike="noStrike">
              <a:solidFill>
                <a:srgbClr val="000000"/>
              </a:solidFill>
              <a:effectLst/>
              <a:uFillTx/>
              <a:latin typeface="Arial"/>
            </a:endParaRPr>
          </a:p>
          <a:p>
            <a:pPr algn="ctr" defTabSz="457200">
              <a:lnSpc>
                <a:spcPct val="100000"/>
              </a:lnSpc>
            </a:pPr>
            <a:r>
              <a:rPr lang="es-ES" sz="4900" b="1" u="none" strike="noStrike">
                <a:solidFill>
                  <a:schemeClr val="dk1">
                    <a:lumMod val="85000"/>
                    <a:lumOff val="15000"/>
                  </a:schemeClr>
                </a:solidFill>
                <a:effectLst/>
                <a:uFillTx/>
                <a:latin typeface="Tw Cen MT"/>
              </a:rPr>
              <a:t>Cambios clave introducidos:</a:t>
            </a:r>
            <a:endParaRPr lang="es-ES" sz="4900" b="0" u="none" strike="noStrike">
              <a:solidFill>
                <a:srgbClr val="000000"/>
              </a:solidFill>
              <a:effectLst/>
              <a:uFillTx/>
              <a:latin typeface="Arial"/>
            </a:endParaRPr>
          </a:p>
        </p:txBody>
      </p:sp>
      <p:sp>
        <p:nvSpPr>
          <p:cNvPr id="163" name="TextBox 3"/>
          <p:cNvSpPr/>
          <p:nvPr/>
        </p:nvSpPr>
        <p:spPr>
          <a:xfrm>
            <a:off x="836640" y="1905120"/>
            <a:ext cx="10515240" cy="2554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es-ES" sz="3200" b="1" u="none" strike="noStrike">
                <a:solidFill>
                  <a:srgbClr val="7030A0"/>
                </a:solidFill>
                <a:effectLst/>
                <a:uFillTx/>
                <a:latin typeface="Century Gothic"/>
              </a:rPr>
              <a:t>ERTE - </a:t>
            </a:r>
            <a:r>
              <a:rPr lang="es-ES" sz="3200" b="0" u="none" strike="noStrike">
                <a:solidFill>
                  <a:srgbClr val="7030A0"/>
                </a:solidFill>
                <a:effectLst/>
                <a:uFillTx/>
                <a:latin typeface="Century Gothic"/>
              </a:rPr>
              <a:t>Tipos de ERTE</a:t>
            </a:r>
            <a:endParaRPr lang="es-ES" sz="3200" b="0" u="none" strike="noStrike">
              <a:solidFill>
                <a:srgbClr val="000000"/>
              </a:solidFill>
              <a:effectLst/>
              <a:uFillTx/>
              <a:latin typeface="Arial"/>
            </a:endParaRPr>
          </a:p>
          <a:p>
            <a:pPr marL="457200" indent="-457200" defTabSz="457200">
              <a:lnSpc>
                <a:spcPct val="100000"/>
              </a:lnSpc>
              <a:buClr>
                <a:srgbClr val="7030A0"/>
              </a:buClr>
              <a:buFont typeface="Arial"/>
              <a:buChar char="•"/>
            </a:pPr>
            <a:r>
              <a:rPr lang="es-ES" sz="3200" b="0" u="none" strike="noStrike">
                <a:solidFill>
                  <a:srgbClr val="7030A0"/>
                </a:solidFill>
                <a:effectLst/>
                <a:uFillTx/>
                <a:latin typeface="Century Gothic"/>
              </a:rPr>
              <a:t>Por causas económicas, técnicas, organizativas o productivas (ETOP).</a:t>
            </a:r>
            <a:endParaRPr lang="es-ES" sz="3200" b="0" u="none" strike="noStrike">
              <a:solidFill>
                <a:srgbClr val="000000"/>
              </a:solidFill>
              <a:effectLst/>
              <a:uFillTx/>
              <a:latin typeface="Arial"/>
            </a:endParaRPr>
          </a:p>
          <a:p>
            <a:pPr marL="457200" indent="-457200" defTabSz="457200">
              <a:lnSpc>
                <a:spcPct val="100000"/>
              </a:lnSpc>
              <a:buClr>
                <a:srgbClr val="7030A0"/>
              </a:buClr>
              <a:buFont typeface="Arial"/>
              <a:buChar char="•"/>
            </a:pPr>
            <a:r>
              <a:rPr lang="es-ES" sz="3200" b="0" u="none" strike="noStrike">
                <a:solidFill>
                  <a:srgbClr val="7030A0"/>
                </a:solidFill>
                <a:effectLst/>
                <a:uFillTx/>
                <a:latin typeface="Century Gothic"/>
              </a:rPr>
              <a:t>Por fuerza mayor: Catástrofes naturales, pandemia, etc.</a:t>
            </a:r>
            <a:endParaRPr lang="es-ES" sz="3200" b="0" u="none" strike="noStrike">
              <a:solidFill>
                <a:srgbClr val="000000"/>
              </a:solidFill>
              <a:effectLst/>
              <a:uFillTx/>
              <a:latin typeface="Aria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712899" y="943519"/>
            <a:ext cx="10763025" cy="526152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Requisitos formales:</a:t>
            </a:r>
          </a:p>
          <a:p>
            <a:pPr marL="457200" indent="-457200" algn="just" defTabSz="457200">
              <a:lnSpc>
                <a:spcPct val="100000"/>
              </a:lnSpc>
              <a:buFont typeface="Wingdings" panose="05000000000000000000" pitchFamily="2" charset="2"/>
              <a:buChar char="§"/>
            </a:pPr>
            <a:r>
              <a:rPr lang="es-ES" sz="2800" dirty="0">
                <a:solidFill>
                  <a:srgbClr val="7030A0"/>
                </a:solidFill>
                <a:latin typeface="Century Gothic"/>
              </a:rPr>
              <a:t>Debe formalizarse por escrito, antes de iniciar el trabajo a distancia.</a:t>
            </a:r>
          </a:p>
          <a:p>
            <a:pPr marL="457200" indent="-457200" algn="just" defTabSz="457200">
              <a:lnSpc>
                <a:spcPct val="100000"/>
              </a:lnSpc>
              <a:buFont typeface="Wingdings" panose="05000000000000000000" pitchFamily="2" charset="2"/>
              <a:buChar char="§"/>
            </a:pPr>
            <a:r>
              <a:rPr lang="es-ES" sz="2800" dirty="0">
                <a:solidFill>
                  <a:srgbClr val="7030A0"/>
                </a:solidFill>
                <a:latin typeface="Century Gothic"/>
              </a:rPr>
              <a:t>Debe contener:</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Inventario de medios y equipos.</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Gastos y forma de compensación.</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Horario y reglas de disponibilidad.</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Centro de trabajo de adscripción.</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Duración del acuerdo y plazos de reversibilidad.</a:t>
            </a:r>
          </a:p>
          <a:p>
            <a:pPr algn="just" defTabSz="457200">
              <a:lnSpc>
                <a:spcPct val="100000"/>
              </a:lnSpc>
            </a:pPr>
            <a:r>
              <a:rPr lang="es-ES" sz="2800" b="1" dirty="0">
                <a:solidFill>
                  <a:srgbClr val="7030A0"/>
                </a:solidFill>
                <a:latin typeface="Century Gothic"/>
              </a:rPr>
              <a:t>Comunicación:</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Copia del acuerdo al Servicio Público de Empleo Estatal (SEPE).</a:t>
            </a:r>
          </a:p>
        </p:txBody>
      </p:sp>
      <p:sp>
        <p:nvSpPr>
          <p:cNvPr id="2" name="CuadroTexto 6">
            <a:extLst>
              <a:ext uri="{FF2B5EF4-FFF2-40B4-BE49-F238E27FC236}">
                <a16:creationId xmlns:a16="http://schemas.microsoft.com/office/drawing/2014/main" id="{446E40DD-2DCB-79FF-F444-A23345D875D7}"/>
              </a:ext>
            </a:extLst>
          </p:cNvPr>
          <p:cNvSpPr/>
          <p:nvPr/>
        </p:nvSpPr>
        <p:spPr>
          <a:xfrm>
            <a:off x="2625635" y="175532"/>
            <a:ext cx="6557554"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dirty="0">
                <a:solidFill>
                  <a:schemeClr val="dk1"/>
                </a:solidFill>
                <a:latin typeface="Century Gothic"/>
              </a:rPr>
              <a:t>Trabajo a distancia</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237135340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712899" y="943519"/>
            <a:ext cx="10763025" cy="396886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Derechos y garantías del trabajador:</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Derecho a la igualdad de trato, oportunidades y retribución.</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Derecho a la compensación de gastos derivados del trabajo a distancia.</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Derecho a la desconexión digital.</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Formación y promoción profesional iguales que los presenciales.</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Protección en materia de seguridad y salud laboral.</a:t>
            </a:r>
          </a:p>
        </p:txBody>
      </p:sp>
      <p:sp>
        <p:nvSpPr>
          <p:cNvPr id="2" name="CuadroTexto 6">
            <a:extLst>
              <a:ext uri="{FF2B5EF4-FFF2-40B4-BE49-F238E27FC236}">
                <a16:creationId xmlns:a16="http://schemas.microsoft.com/office/drawing/2014/main" id="{CD55AD40-70E7-3D67-FA86-81714EBE4152}"/>
              </a:ext>
            </a:extLst>
          </p:cNvPr>
          <p:cNvSpPr/>
          <p:nvPr/>
        </p:nvSpPr>
        <p:spPr>
          <a:xfrm>
            <a:off x="2625635" y="175532"/>
            <a:ext cx="6557554"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dirty="0">
                <a:solidFill>
                  <a:schemeClr val="dk1"/>
                </a:solidFill>
                <a:latin typeface="Century Gothic"/>
              </a:rPr>
              <a:t>Trabajo a distancia</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15776823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712899" y="943519"/>
            <a:ext cx="10763025" cy="483063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Voluntariedad:</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El trabajo a distancia es voluntario tanto para la persona trabajadora como para la empresa.</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No puede imponerse unilateralmente.</a:t>
            </a:r>
          </a:p>
          <a:p>
            <a:pPr algn="just" defTabSz="457200">
              <a:lnSpc>
                <a:spcPct val="100000"/>
              </a:lnSpc>
            </a:pPr>
            <a:r>
              <a:rPr lang="es-ES" sz="2800" b="1" dirty="0">
                <a:solidFill>
                  <a:srgbClr val="7030A0"/>
                </a:solidFill>
                <a:latin typeface="Century Gothic"/>
              </a:rPr>
              <a:t>Reversibilidad:</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Ambas partes pueden volver al trabajo presencial mediante acuerdo o según lo previsto en el contrato.</a:t>
            </a:r>
          </a:p>
          <a:p>
            <a:pPr algn="just" defTabSz="457200">
              <a:lnSpc>
                <a:spcPct val="100000"/>
              </a:lnSpc>
            </a:pPr>
            <a:r>
              <a:rPr lang="es-ES" sz="2800" b="1" dirty="0">
                <a:solidFill>
                  <a:srgbClr val="7030A0"/>
                </a:solidFill>
                <a:latin typeface="Century Gothic"/>
              </a:rPr>
              <a:t>Control empresarial:</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La empresa puede adoptar medidas de control del cumplimiento laboral, respetando la intimidad y protección de datos del trabajador.</a:t>
            </a:r>
          </a:p>
        </p:txBody>
      </p:sp>
      <p:sp>
        <p:nvSpPr>
          <p:cNvPr id="2" name="CuadroTexto 6">
            <a:extLst>
              <a:ext uri="{FF2B5EF4-FFF2-40B4-BE49-F238E27FC236}">
                <a16:creationId xmlns:a16="http://schemas.microsoft.com/office/drawing/2014/main" id="{ED80D679-4631-2CCF-DCBA-17E1CA8CF512}"/>
              </a:ext>
            </a:extLst>
          </p:cNvPr>
          <p:cNvSpPr/>
          <p:nvPr/>
        </p:nvSpPr>
        <p:spPr>
          <a:xfrm>
            <a:off x="2625635" y="175532"/>
            <a:ext cx="6557554"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dirty="0">
                <a:solidFill>
                  <a:schemeClr val="dk1"/>
                </a:solidFill>
                <a:latin typeface="Century Gothic"/>
              </a:rPr>
              <a:t>Trabajo a distancia</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399668091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712899" y="943519"/>
            <a:ext cx="10763025" cy="439975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Concepto y alcance:</a:t>
            </a:r>
          </a:p>
          <a:p>
            <a:pPr algn="just" defTabSz="457200">
              <a:lnSpc>
                <a:spcPct val="100000"/>
              </a:lnSpc>
            </a:pPr>
            <a:r>
              <a:rPr lang="es-ES" sz="2800" b="1" dirty="0">
                <a:solidFill>
                  <a:srgbClr val="7030A0"/>
                </a:solidFill>
                <a:latin typeface="Century Gothic"/>
              </a:rPr>
              <a:t>Definición: </a:t>
            </a:r>
            <a:r>
              <a:rPr lang="es-ES" sz="2800" dirty="0">
                <a:solidFill>
                  <a:srgbClr val="7030A0"/>
                </a:solidFill>
                <a:latin typeface="Century Gothic"/>
              </a:rPr>
              <a:t>relación laboral especial entre una empresa y quienes ejercen poderes inherentes a la titularidad jurídica de la empresa, con autonomía y plena responsabilidad.</a:t>
            </a:r>
          </a:p>
          <a:p>
            <a:pPr algn="just" defTabSz="457200">
              <a:lnSpc>
                <a:spcPct val="100000"/>
              </a:lnSpc>
            </a:pPr>
            <a:endParaRPr lang="es-ES" sz="2800" b="1" dirty="0">
              <a:solidFill>
                <a:srgbClr val="7030A0"/>
              </a:solidFill>
              <a:latin typeface="Century Gothic"/>
            </a:endParaRPr>
          </a:p>
          <a:p>
            <a:pPr algn="just" defTabSz="457200">
              <a:lnSpc>
                <a:spcPct val="100000"/>
              </a:lnSpc>
            </a:pPr>
            <a:r>
              <a:rPr lang="es-ES" sz="2800" b="1" dirty="0">
                <a:solidFill>
                  <a:srgbClr val="7030A0"/>
                </a:solidFill>
                <a:latin typeface="Century Gothic"/>
              </a:rPr>
              <a:t>Regulación: Real Decreto 1382/1985, de 1 de agosto.</a:t>
            </a:r>
          </a:p>
          <a:p>
            <a:pPr algn="just" defTabSz="457200">
              <a:lnSpc>
                <a:spcPct val="100000"/>
              </a:lnSpc>
            </a:pPr>
            <a:endParaRPr lang="es-ES" sz="2800" b="1" dirty="0">
              <a:solidFill>
                <a:srgbClr val="7030A0"/>
              </a:solidFill>
              <a:latin typeface="Century Gothic"/>
            </a:endParaRPr>
          </a:p>
          <a:p>
            <a:pPr algn="just" defTabSz="457200">
              <a:lnSpc>
                <a:spcPct val="100000"/>
              </a:lnSpc>
            </a:pPr>
            <a:r>
              <a:rPr lang="es-ES" sz="2800" b="1" dirty="0">
                <a:solidFill>
                  <a:srgbClr val="7030A0"/>
                </a:solidFill>
                <a:latin typeface="Century Gothic"/>
              </a:rPr>
              <a:t>Ámbito de aplicación: </a:t>
            </a:r>
            <a:r>
              <a:rPr lang="es-ES" sz="2800" dirty="0">
                <a:solidFill>
                  <a:srgbClr val="7030A0"/>
                </a:solidFill>
                <a:latin typeface="Century Gothic"/>
              </a:rPr>
              <a:t>directivos con poder de decisión y representación general de la empresa (no simples mandos intermedios).</a:t>
            </a:r>
          </a:p>
        </p:txBody>
      </p:sp>
      <p:sp>
        <p:nvSpPr>
          <p:cNvPr id="252" name="CuadroTexto 6"/>
          <p:cNvSpPr/>
          <p:nvPr/>
        </p:nvSpPr>
        <p:spPr>
          <a:xfrm>
            <a:off x="2625635" y="175532"/>
            <a:ext cx="7632790"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dirty="0">
                <a:solidFill>
                  <a:schemeClr val="dk1"/>
                </a:solidFill>
                <a:latin typeface="Century Gothic"/>
              </a:rPr>
              <a:t>Contrato de Alta Dirección</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237001483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712899" y="943519"/>
            <a:ext cx="10763025" cy="483063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Formalización y elementos esenciales:</a:t>
            </a:r>
          </a:p>
          <a:p>
            <a:pPr marL="457200" indent="-457200" algn="just" defTabSz="457200">
              <a:lnSpc>
                <a:spcPct val="100000"/>
              </a:lnSpc>
              <a:buFont typeface="Wingdings" panose="05000000000000000000" pitchFamily="2" charset="2"/>
              <a:buChar char="§"/>
            </a:pPr>
            <a:r>
              <a:rPr lang="es-ES" sz="2800" dirty="0">
                <a:solidFill>
                  <a:srgbClr val="7030A0"/>
                </a:solidFill>
                <a:latin typeface="Century Gothic"/>
              </a:rPr>
              <a:t>Forma escrita obligatoria</a:t>
            </a:r>
            <a:r>
              <a:rPr lang="es-ES" sz="2800" b="1" dirty="0">
                <a:solidFill>
                  <a:srgbClr val="7030A0"/>
                </a:solidFill>
                <a:latin typeface="Century Gothic"/>
              </a:rPr>
              <a:t>.</a:t>
            </a:r>
          </a:p>
          <a:p>
            <a:pPr marL="457200" indent="-457200" algn="just" defTabSz="457200">
              <a:lnSpc>
                <a:spcPct val="100000"/>
              </a:lnSpc>
              <a:buFont typeface="Wingdings" panose="05000000000000000000" pitchFamily="2" charset="2"/>
              <a:buChar char="§"/>
            </a:pPr>
            <a:r>
              <a:rPr lang="es-ES" sz="2800" dirty="0">
                <a:solidFill>
                  <a:srgbClr val="7030A0"/>
                </a:solidFill>
                <a:latin typeface="Century Gothic"/>
              </a:rPr>
              <a:t>Debe incluir</a:t>
            </a:r>
            <a:r>
              <a:rPr lang="es-ES" sz="2800" b="1" dirty="0">
                <a:solidFill>
                  <a:srgbClr val="7030A0"/>
                </a:solidFill>
                <a:latin typeface="Century Gothic"/>
              </a:rPr>
              <a:t>:</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Identificación de las partes.</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Funciones y poderes del alto directivo.</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Duración (determinada o indefinida).</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Retribución (fija, variable, incentivos, beneficios).</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Cláusulas específicas: confidencialidad, no competencia, exclusividad.</a:t>
            </a:r>
          </a:p>
          <a:p>
            <a:pPr marL="457200" indent="-457200" algn="just" defTabSz="457200">
              <a:lnSpc>
                <a:spcPct val="100000"/>
              </a:lnSpc>
              <a:buFont typeface="Wingdings" panose="05000000000000000000" pitchFamily="2" charset="2"/>
              <a:buChar char="§"/>
            </a:pPr>
            <a:r>
              <a:rPr lang="es-ES" sz="2800" dirty="0">
                <a:solidFill>
                  <a:srgbClr val="7030A0"/>
                </a:solidFill>
                <a:latin typeface="Century Gothic"/>
              </a:rPr>
              <a:t>El contrato debe comunicarse al Servicio Público de Empleo Estatal (SEPE).</a:t>
            </a:r>
          </a:p>
        </p:txBody>
      </p:sp>
      <p:sp>
        <p:nvSpPr>
          <p:cNvPr id="252" name="CuadroTexto 6"/>
          <p:cNvSpPr/>
          <p:nvPr/>
        </p:nvSpPr>
        <p:spPr>
          <a:xfrm>
            <a:off x="2625635" y="175532"/>
            <a:ext cx="7632790"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dirty="0">
                <a:solidFill>
                  <a:schemeClr val="dk1"/>
                </a:solidFill>
                <a:latin typeface="Century Gothic"/>
              </a:rPr>
              <a:t>Contrato de Alta Dirección</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176459850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712899" y="943519"/>
            <a:ext cx="10763025" cy="439975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Régimen jurídico:</a:t>
            </a:r>
          </a:p>
          <a:p>
            <a:pPr algn="just" defTabSz="457200">
              <a:lnSpc>
                <a:spcPct val="100000"/>
              </a:lnSpc>
            </a:pPr>
            <a:r>
              <a:rPr lang="es-ES" sz="2800" b="1" dirty="0">
                <a:solidFill>
                  <a:srgbClr val="7030A0"/>
                </a:solidFill>
                <a:latin typeface="Century Gothic"/>
              </a:rPr>
              <a:t>Derechos:</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Retribución pactada.</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Respeto a su independencia y dignidad profesional.</a:t>
            </a:r>
          </a:p>
          <a:p>
            <a:pPr algn="just" defTabSz="457200">
              <a:lnSpc>
                <a:spcPct val="100000"/>
              </a:lnSpc>
            </a:pPr>
            <a:endParaRPr lang="es-ES" sz="2800" b="1" dirty="0">
              <a:solidFill>
                <a:srgbClr val="7030A0"/>
              </a:solidFill>
              <a:latin typeface="Century Gothic"/>
            </a:endParaRPr>
          </a:p>
          <a:p>
            <a:pPr algn="just" defTabSz="457200">
              <a:lnSpc>
                <a:spcPct val="100000"/>
              </a:lnSpc>
            </a:pPr>
            <a:r>
              <a:rPr lang="es-ES" sz="2800" b="1" dirty="0">
                <a:solidFill>
                  <a:srgbClr val="7030A0"/>
                </a:solidFill>
                <a:latin typeface="Century Gothic"/>
              </a:rPr>
              <a:t>Deberes:</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Lealtad.</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Confidencialidad.</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Cumplimiento de objetivos empresariales.</a:t>
            </a:r>
          </a:p>
          <a:p>
            <a:pPr algn="just" defTabSz="457200">
              <a:lnSpc>
                <a:spcPct val="100000"/>
              </a:lnSpc>
            </a:pPr>
            <a:endParaRPr lang="es-ES" sz="2800" dirty="0">
              <a:solidFill>
                <a:srgbClr val="7030A0"/>
              </a:solidFill>
              <a:latin typeface="Century Gothic"/>
            </a:endParaRPr>
          </a:p>
        </p:txBody>
      </p:sp>
      <p:sp>
        <p:nvSpPr>
          <p:cNvPr id="252" name="CuadroTexto 6"/>
          <p:cNvSpPr/>
          <p:nvPr/>
        </p:nvSpPr>
        <p:spPr>
          <a:xfrm>
            <a:off x="2625635" y="175532"/>
            <a:ext cx="7632790"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dirty="0">
                <a:solidFill>
                  <a:schemeClr val="dk1"/>
                </a:solidFill>
                <a:latin typeface="Century Gothic"/>
              </a:rPr>
              <a:t>Contrato de Alta Dirección</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272997971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712899" y="943519"/>
            <a:ext cx="10763025" cy="569241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Extinción:</a:t>
            </a:r>
          </a:p>
          <a:p>
            <a:pPr marL="457200" indent="-457200" algn="just" defTabSz="457200">
              <a:lnSpc>
                <a:spcPct val="100000"/>
              </a:lnSpc>
              <a:buFont typeface="Wingdings" panose="05000000000000000000" pitchFamily="2" charset="2"/>
              <a:buChar char="§"/>
            </a:pPr>
            <a:r>
              <a:rPr lang="es-ES" sz="2800" b="1" dirty="0">
                <a:solidFill>
                  <a:srgbClr val="7030A0"/>
                </a:solidFill>
                <a:latin typeface="Century Gothic"/>
              </a:rPr>
              <a:t>Por voluntad del directivo </a:t>
            </a:r>
            <a:r>
              <a:rPr lang="es-ES" sz="2800" dirty="0">
                <a:solidFill>
                  <a:srgbClr val="7030A0"/>
                </a:solidFill>
                <a:latin typeface="Century Gothic"/>
              </a:rPr>
              <a:t>(preaviso de 3 meses).</a:t>
            </a:r>
          </a:p>
          <a:p>
            <a:pPr marL="457200" indent="-457200" algn="just" defTabSz="457200">
              <a:lnSpc>
                <a:spcPct val="100000"/>
              </a:lnSpc>
              <a:buFont typeface="Wingdings" panose="05000000000000000000" pitchFamily="2" charset="2"/>
              <a:buChar char="§"/>
            </a:pPr>
            <a:endParaRPr lang="es-ES" sz="2800" b="1" dirty="0">
              <a:solidFill>
                <a:srgbClr val="7030A0"/>
              </a:solidFill>
              <a:latin typeface="Century Gothic"/>
            </a:endParaRPr>
          </a:p>
          <a:p>
            <a:pPr marL="457200" indent="-457200" algn="just" defTabSz="457200">
              <a:lnSpc>
                <a:spcPct val="100000"/>
              </a:lnSpc>
              <a:buFont typeface="Wingdings" panose="05000000000000000000" pitchFamily="2" charset="2"/>
              <a:buChar char="§"/>
            </a:pPr>
            <a:r>
              <a:rPr lang="es-ES" sz="2800" b="1" dirty="0">
                <a:solidFill>
                  <a:srgbClr val="7030A0"/>
                </a:solidFill>
                <a:latin typeface="Century Gothic"/>
              </a:rPr>
              <a:t>Por decisión del empresario:</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	Con indemnización pactada.</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	Si no hay pacto, 7 días de salario por año de servicio 	(máx. 6 mensualidades).</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     Improcedente, 20 días de salario por año de servicio,                                 	hasta un máximo de 12 mensualidades.</a:t>
            </a:r>
          </a:p>
          <a:p>
            <a:pPr marL="457200" indent="-457200" algn="just" defTabSz="457200">
              <a:lnSpc>
                <a:spcPct val="100000"/>
              </a:lnSpc>
              <a:buFont typeface="Wingdings" panose="05000000000000000000" pitchFamily="2" charset="2"/>
              <a:buChar char="§"/>
            </a:pPr>
            <a:r>
              <a:rPr lang="es-ES" sz="2800" b="1" dirty="0">
                <a:solidFill>
                  <a:srgbClr val="7030A0"/>
                </a:solidFill>
                <a:latin typeface="Century Gothic"/>
              </a:rPr>
              <a:t>Despido disciplinario o por incumplimiento grave.</a:t>
            </a:r>
          </a:p>
          <a:p>
            <a:pPr marL="457200" indent="-457200" algn="just" defTabSz="457200">
              <a:lnSpc>
                <a:spcPct val="100000"/>
              </a:lnSpc>
              <a:buFont typeface="Wingdings" panose="05000000000000000000" pitchFamily="2" charset="2"/>
              <a:buChar char="§"/>
            </a:pPr>
            <a:endParaRPr lang="es-ES" sz="2800" b="1" dirty="0">
              <a:solidFill>
                <a:srgbClr val="7030A0"/>
              </a:solidFill>
              <a:latin typeface="Century Gothic"/>
            </a:endParaRPr>
          </a:p>
          <a:p>
            <a:pPr marL="457200" indent="-457200" algn="just" defTabSz="457200">
              <a:lnSpc>
                <a:spcPct val="100000"/>
              </a:lnSpc>
              <a:buFont typeface="Wingdings" panose="05000000000000000000" pitchFamily="2" charset="2"/>
              <a:buChar char="§"/>
            </a:pPr>
            <a:r>
              <a:rPr lang="es-ES" sz="2800" b="1" dirty="0">
                <a:solidFill>
                  <a:srgbClr val="7030A0"/>
                </a:solidFill>
                <a:latin typeface="Century Gothic"/>
              </a:rPr>
              <a:t>Posibilidad de pacto de no competencia </a:t>
            </a:r>
            <a:r>
              <a:rPr lang="es-ES" sz="2800" dirty="0" err="1">
                <a:solidFill>
                  <a:srgbClr val="7030A0"/>
                </a:solidFill>
                <a:latin typeface="Century Gothic"/>
              </a:rPr>
              <a:t>postcontractual</a:t>
            </a:r>
            <a:r>
              <a:rPr lang="es-ES" sz="2800" dirty="0">
                <a:solidFill>
                  <a:srgbClr val="7030A0"/>
                </a:solidFill>
                <a:latin typeface="Century Gothic"/>
              </a:rPr>
              <a:t>, con compensación económica.</a:t>
            </a:r>
          </a:p>
        </p:txBody>
      </p:sp>
      <p:sp>
        <p:nvSpPr>
          <p:cNvPr id="252" name="CuadroTexto 6"/>
          <p:cNvSpPr/>
          <p:nvPr/>
        </p:nvSpPr>
        <p:spPr>
          <a:xfrm>
            <a:off x="2625635" y="175532"/>
            <a:ext cx="7632790"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dirty="0">
                <a:solidFill>
                  <a:schemeClr val="dk1"/>
                </a:solidFill>
                <a:latin typeface="Century Gothic"/>
              </a:rPr>
              <a:t>Contrato de Alta Dirección</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589326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Box 2"/>
          <p:cNvSpPr/>
          <p:nvPr/>
        </p:nvSpPr>
        <p:spPr>
          <a:xfrm>
            <a:off x="1029600" y="769680"/>
            <a:ext cx="8229960" cy="11232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457200">
              <a:lnSpc>
                <a:spcPct val="100000"/>
              </a:lnSpc>
            </a:pPr>
            <a:endParaRPr lang="es-ES" sz="1800" b="0" u="none" strike="noStrike">
              <a:solidFill>
                <a:srgbClr val="000000"/>
              </a:solidFill>
              <a:effectLst/>
              <a:uFillTx/>
              <a:latin typeface="Arial"/>
            </a:endParaRPr>
          </a:p>
          <a:p>
            <a:pPr algn="ctr" defTabSz="457200">
              <a:lnSpc>
                <a:spcPct val="100000"/>
              </a:lnSpc>
            </a:pPr>
            <a:r>
              <a:rPr lang="es-ES" sz="4900" b="1" u="none" strike="noStrike">
                <a:solidFill>
                  <a:schemeClr val="dk1">
                    <a:lumMod val="85000"/>
                    <a:lumOff val="15000"/>
                  </a:schemeClr>
                </a:solidFill>
                <a:effectLst/>
                <a:uFillTx/>
                <a:latin typeface="Tw Cen MT"/>
              </a:rPr>
              <a:t>Cambios clave introducidos:</a:t>
            </a:r>
            <a:endParaRPr lang="es-ES" sz="4900" b="0" u="none" strike="noStrike">
              <a:solidFill>
                <a:srgbClr val="000000"/>
              </a:solidFill>
              <a:effectLst/>
              <a:uFillTx/>
              <a:latin typeface="Arial"/>
            </a:endParaRPr>
          </a:p>
        </p:txBody>
      </p:sp>
      <p:sp>
        <p:nvSpPr>
          <p:cNvPr id="165" name="TextBox 3"/>
          <p:cNvSpPr/>
          <p:nvPr/>
        </p:nvSpPr>
        <p:spPr>
          <a:xfrm>
            <a:off x="836640" y="1905120"/>
            <a:ext cx="10515240" cy="3046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es-ES" sz="3200" b="1" u="none" strike="noStrike">
                <a:solidFill>
                  <a:srgbClr val="7030A0"/>
                </a:solidFill>
                <a:effectLst/>
                <a:uFillTx/>
                <a:latin typeface="Century Gothic"/>
              </a:rPr>
              <a:t>¿Qué es el Mecanismo RED?</a:t>
            </a:r>
            <a:endParaRPr lang="es-ES" sz="3200" b="0" u="none" strike="noStrike">
              <a:solidFill>
                <a:srgbClr val="000000"/>
              </a:solidFill>
              <a:effectLst/>
              <a:uFillTx/>
              <a:latin typeface="Arial"/>
            </a:endParaRPr>
          </a:p>
          <a:p>
            <a:pPr algn="just" defTabSz="457200">
              <a:lnSpc>
                <a:spcPct val="100000"/>
              </a:lnSpc>
            </a:pPr>
            <a:r>
              <a:rPr lang="es-ES" sz="3200" b="0" u="none" strike="noStrike">
                <a:solidFill>
                  <a:srgbClr val="7030A0"/>
                </a:solidFill>
                <a:effectLst/>
                <a:uFillTx/>
                <a:latin typeface="Century Gothic"/>
              </a:rPr>
              <a:t>Es un instrumento que permite a las empresas solicitar medidas temporales de suspensión de contratos o reducción de jornada, con ayudas públicas, cuando se enfrenten a crisis económicas estructurales o cíclicas.</a:t>
            </a:r>
            <a:endParaRPr lang="es-ES" sz="3200" b="0" u="none" strike="noStrike">
              <a:solidFill>
                <a:srgbClr val="000000"/>
              </a:solidFill>
              <a:effectLst/>
              <a:uFillTx/>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Box 2"/>
          <p:cNvSpPr/>
          <p:nvPr/>
        </p:nvSpPr>
        <p:spPr>
          <a:xfrm>
            <a:off x="1029600" y="769680"/>
            <a:ext cx="8229960" cy="11232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457200">
              <a:lnSpc>
                <a:spcPct val="100000"/>
              </a:lnSpc>
            </a:pPr>
            <a:endParaRPr lang="es-ES" sz="1800" b="0" u="none" strike="noStrike">
              <a:solidFill>
                <a:srgbClr val="000000"/>
              </a:solidFill>
              <a:effectLst/>
              <a:uFillTx/>
              <a:latin typeface="Arial"/>
            </a:endParaRPr>
          </a:p>
          <a:p>
            <a:pPr algn="ctr" defTabSz="457200">
              <a:lnSpc>
                <a:spcPct val="100000"/>
              </a:lnSpc>
            </a:pPr>
            <a:r>
              <a:rPr lang="es-ES" sz="4900" b="1" u="none" strike="noStrike">
                <a:solidFill>
                  <a:schemeClr val="dk1">
                    <a:lumMod val="85000"/>
                    <a:lumOff val="15000"/>
                  </a:schemeClr>
                </a:solidFill>
                <a:effectLst/>
                <a:uFillTx/>
                <a:latin typeface="Tw Cen MT"/>
              </a:rPr>
              <a:t>Cambios clave introducidos:</a:t>
            </a:r>
            <a:endParaRPr lang="es-ES" sz="4900" b="0" u="none" strike="noStrike">
              <a:solidFill>
                <a:srgbClr val="000000"/>
              </a:solidFill>
              <a:effectLst/>
              <a:uFillTx/>
              <a:latin typeface="Arial"/>
            </a:endParaRPr>
          </a:p>
        </p:txBody>
      </p:sp>
      <p:sp>
        <p:nvSpPr>
          <p:cNvPr id="167" name="TextBox 3"/>
          <p:cNvSpPr/>
          <p:nvPr/>
        </p:nvSpPr>
        <p:spPr>
          <a:xfrm>
            <a:off x="836640" y="1905120"/>
            <a:ext cx="10515240" cy="3046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es-ES" sz="3200" b="1" u="none" strike="noStrike">
                <a:solidFill>
                  <a:srgbClr val="7030A0"/>
                </a:solidFill>
                <a:effectLst/>
                <a:uFillTx/>
                <a:latin typeface="Century Gothic"/>
              </a:rPr>
              <a:t>¿Qué es el Mecanismo RED?</a:t>
            </a:r>
            <a:endParaRPr lang="es-ES" sz="3200" b="0" u="none" strike="noStrike">
              <a:solidFill>
                <a:srgbClr val="000000"/>
              </a:solidFill>
              <a:effectLst/>
              <a:uFillTx/>
              <a:latin typeface="Arial"/>
            </a:endParaRPr>
          </a:p>
          <a:p>
            <a:pPr algn="just" defTabSz="457200">
              <a:lnSpc>
                <a:spcPct val="100000"/>
              </a:lnSpc>
            </a:pPr>
            <a:r>
              <a:rPr lang="es-ES" sz="3200" b="0" u="none" strike="noStrike">
                <a:solidFill>
                  <a:srgbClr val="7030A0"/>
                </a:solidFill>
                <a:effectLst/>
                <a:uFillTx/>
                <a:latin typeface="Century Gothic"/>
              </a:rPr>
              <a:t>Es un instrumento que permite a las empresas solicitar medidas temporales de suspensión de contratos o reducción de jornada, con ayudas públicas, cuando se enfrenten a crisis económicas estructurales o cíclicas.</a:t>
            </a:r>
            <a:endParaRPr lang="es-ES" sz="3200" b="0" u="none" strike="noStrike">
              <a:solidFill>
                <a:srgbClr val="000000"/>
              </a:solidFill>
              <a:effectLst/>
              <a:uFillTx/>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Box 2"/>
          <p:cNvSpPr/>
          <p:nvPr/>
        </p:nvSpPr>
        <p:spPr>
          <a:xfrm>
            <a:off x="1029600" y="769680"/>
            <a:ext cx="8229960" cy="11232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457200">
              <a:lnSpc>
                <a:spcPct val="100000"/>
              </a:lnSpc>
            </a:pPr>
            <a:endParaRPr lang="es-ES" sz="1800" b="0" u="none" strike="noStrike">
              <a:solidFill>
                <a:srgbClr val="000000"/>
              </a:solidFill>
              <a:effectLst/>
              <a:uFillTx/>
              <a:latin typeface="Arial"/>
            </a:endParaRPr>
          </a:p>
          <a:p>
            <a:pPr algn="ctr" defTabSz="457200">
              <a:lnSpc>
                <a:spcPct val="100000"/>
              </a:lnSpc>
            </a:pPr>
            <a:r>
              <a:rPr lang="es-ES" sz="4900" b="1" u="none" strike="noStrike">
                <a:solidFill>
                  <a:schemeClr val="dk1">
                    <a:lumMod val="85000"/>
                    <a:lumOff val="15000"/>
                  </a:schemeClr>
                </a:solidFill>
                <a:effectLst/>
                <a:uFillTx/>
                <a:latin typeface="Tw Cen MT"/>
              </a:rPr>
              <a:t>Cambios clave introducidos:</a:t>
            </a:r>
            <a:endParaRPr lang="es-ES" sz="4900" b="0" u="none" strike="noStrike">
              <a:solidFill>
                <a:srgbClr val="000000"/>
              </a:solidFill>
              <a:effectLst/>
              <a:uFillTx/>
              <a:latin typeface="Arial"/>
            </a:endParaRPr>
          </a:p>
        </p:txBody>
      </p:sp>
      <p:sp>
        <p:nvSpPr>
          <p:cNvPr id="169" name="TextBox 3"/>
          <p:cNvSpPr/>
          <p:nvPr/>
        </p:nvSpPr>
        <p:spPr>
          <a:xfrm>
            <a:off x="836640" y="1905120"/>
            <a:ext cx="10515240" cy="2554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es-ES" sz="3200" b="1" u="none" strike="noStrike">
                <a:solidFill>
                  <a:srgbClr val="7030A0"/>
                </a:solidFill>
                <a:effectLst/>
                <a:uFillTx/>
                <a:latin typeface="Century Gothic"/>
              </a:rPr>
              <a:t>Características principales del Mecanismo RED:</a:t>
            </a:r>
            <a:endParaRPr lang="es-ES" sz="3200" b="0" u="none" strike="noStrike">
              <a:solidFill>
                <a:srgbClr val="000000"/>
              </a:solidFill>
              <a:effectLst/>
              <a:uFillTx/>
              <a:latin typeface="Arial"/>
            </a:endParaRPr>
          </a:p>
          <a:p>
            <a:pPr marL="457200" indent="-457200" defTabSz="457200">
              <a:lnSpc>
                <a:spcPct val="100000"/>
              </a:lnSpc>
              <a:buClr>
                <a:srgbClr val="7030A0"/>
              </a:buClr>
              <a:buFont typeface="Arial"/>
              <a:buChar char="•"/>
            </a:pPr>
            <a:r>
              <a:rPr lang="es-ES" sz="3200" b="1" u="none" strike="noStrike">
                <a:solidFill>
                  <a:srgbClr val="7030A0"/>
                </a:solidFill>
                <a:effectLst/>
                <a:uFillTx/>
                <a:latin typeface="Century Gothic"/>
              </a:rPr>
              <a:t>No es un ERTE común =	</a:t>
            </a:r>
            <a:r>
              <a:rPr lang="es-ES" sz="3200" b="0" u="none" strike="noStrike">
                <a:solidFill>
                  <a:srgbClr val="7030A0"/>
                </a:solidFill>
                <a:effectLst/>
                <a:uFillTx/>
                <a:latin typeface="Century Gothic"/>
              </a:rPr>
              <a:t>Es un mecanismo más estructurado y con mayor intervención pública.</a:t>
            </a:r>
            <a:endParaRPr lang="es-ES" sz="3200" b="0" u="none" strike="noStrike">
              <a:solidFill>
                <a:srgbClr val="000000"/>
              </a:solidFill>
              <a:effectLst/>
              <a:uFillTx/>
              <a:latin typeface="Arial"/>
            </a:endParaRPr>
          </a:p>
          <a:p>
            <a:pPr marL="457200" indent="-457200" defTabSz="457200">
              <a:lnSpc>
                <a:spcPct val="100000"/>
              </a:lnSpc>
              <a:buClr>
                <a:srgbClr val="7030A0"/>
              </a:buClr>
              <a:buFont typeface="Arial"/>
              <a:buChar char="•"/>
            </a:pPr>
            <a:r>
              <a:rPr lang="es-ES" sz="3200" b="1" u="none" strike="noStrike">
                <a:solidFill>
                  <a:srgbClr val="7030A0"/>
                </a:solidFill>
                <a:effectLst/>
                <a:uFillTx/>
                <a:latin typeface="Century Gothic"/>
              </a:rPr>
              <a:t>Autorización =	</a:t>
            </a:r>
            <a:r>
              <a:rPr lang="es-ES" sz="3200" b="0" u="none" strike="noStrike">
                <a:solidFill>
                  <a:srgbClr val="7030A0"/>
                </a:solidFill>
                <a:effectLst/>
                <a:uFillTx/>
                <a:latin typeface="Century Gothic"/>
              </a:rPr>
              <a:t>Debe ser activado por el Consejo de Ministros. </a:t>
            </a:r>
            <a:endParaRPr lang="es-ES" sz="3200" b="0" u="none" strike="noStrike">
              <a:solidFill>
                <a:srgbClr val="000000"/>
              </a:solidFill>
              <a:effectLst/>
              <a:uFillTx/>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Box 2"/>
          <p:cNvSpPr/>
          <p:nvPr/>
        </p:nvSpPr>
        <p:spPr>
          <a:xfrm>
            <a:off x="2310480" y="218880"/>
            <a:ext cx="7567560" cy="8460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457200">
              <a:lnSpc>
                <a:spcPct val="100000"/>
              </a:lnSpc>
            </a:pPr>
            <a:r>
              <a:rPr lang="es-ES" sz="4900" b="1" u="none" strike="noStrike">
                <a:solidFill>
                  <a:schemeClr val="dk1">
                    <a:lumMod val="85000"/>
                    <a:lumOff val="15000"/>
                  </a:schemeClr>
                </a:solidFill>
                <a:effectLst/>
                <a:uFillTx/>
                <a:latin typeface="Tw Cen MT"/>
              </a:rPr>
              <a:t>Cambios clave introducidos:</a:t>
            </a:r>
            <a:endParaRPr lang="es-ES" sz="4900" b="0" u="none" strike="noStrike">
              <a:solidFill>
                <a:srgbClr val="000000"/>
              </a:solidFill>
              <a:effectLst/>
              <a:uFillTx/>
              <a:latin typeface="Arial"/>
            </a:endParaRPr>
          </a:p>
        </p:txBody>
      </p:sp>
      <p:sp>
        <p:nvSpPr>
          <p:cNvPr id="171" name="TextBox 3"/>
          <p:cNvSpPr/>
          <p:nvPr/>
        </p:nvSpPr>
        <p:spPr>
          <a:xfrm>
            <a:off x="961200" y="1032840"/>
            <a:ext cx="10515240" cy="50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es-ES" sz="3200" b="1" u="none" strike="noStrike">
                <a:solidFill>
                  <a:srgbClr val="7030A0"/>
                </a:solidFill>
                <a:effectLst/>
                <a:uFillTx/>
                <a:latin typeface="Century Gothic"/>
              </a:rPr>
              <a:t>Características principales del Mecanismo RED:</a:t>
            </a:r>
            <a:endParaRPr lang="es-ES" sz="3200" b="0" u="none" strike="noStrike">
              <a:solidFill>
                <a:srgbClr val="000000"/>
              </a:solidFill>
              <a:effectLst/>
              <a:uFillTx/>
              <a:latin typeface="Arial"/>
            </a:endParaRPr>
          </a:p>
          <a:p>
            <a:pPr marL="457200" indent="-457200" defTabSz="457200">
              <a:lnSpc>
                <a:spcPct val="100000"/>
              </a:lnSpc>
              <a:buClr>
                <a:srgbClr val="7030A0"/>
              </a:buClr>
              <a:buFont typeface="Arial"/>
              <a:buChar char="•"/>
            </a:pPr>
            <a:r>
              <a:rPr lang="es-ES" sz="3200" b="1" u="none" strike="noStrike">
                <a:solidFill>
                  <a:srgbClr val="7030A0"/>
                </a:solidFill>
                <a:effectLst/>
                <a:uFillTx/>
                <a:latin typeface="Century Gothic"/>
              </a:rPr>
              <a:t>Beneficios para empresas =	</a:t>
            </a:r>
            <a:r>
              <a:rPr lang="es-ES" sz="3200" b="0" u="none" strike="noStrike">
                <a:solidFill>
                  <a:srgbClr val="7030A0"/>
                </a:solidFill>
                <a:effectLst/>
                <a:uFillTx/>
                <a:latin typeface="Century Gothic"/>
              </a:rPr>
              <a:t>Exoneraciones en las cotizaciones sociales y ayudas para la formación de trabajadores.</a:t>
            </a:r>
            <a:endParaRPr lang="es-ES" sz="3200" b="0" u="none" strike="noStrike">
              <a:solidFill>
                <a:srgbClr val="000000"/>
              </a:solidFill>
              <a:effectLst/>
              <a:uFillTx/>
              <a:latin typeface="Arial"/>
            </a:endParaRPr>
          </a:p>
          <a:p>
            <a:pPr marL="457200" indent="-457200" defTabSz="457200">
              <a:lnSpc>
                <a:spcPct val="100000"/>
              </a:lnSpc>
              <a:buClr>
                <a:srgbClr val="7030A0"/>
              </a:buClr>
              <a:buFont typeface="Arial"/>
              <a:buChar char="•"/>
            </a:pPr>
            <a:r>
              <a:rPr lang="es-ES" sz="3200" b="1" u="none" strike="noStrike">
                <a:solidFill>
                  <a:srgbClr val="7030A0"/>
                </a:solidFill>
                <a:effectLst/>
                <a:uFillTx/>
                <a:latin typeface="Century Gothic"/>
              </a:rPr>
              <a:t>Protección para el trabajador =	</a:t>
            </a:r>
            <a:r>
              <a:rPr lang="es-ES" sz="3200" b="0" u="none" strike="noStrike">
                <a:solidFill>
                  <a:srgbClr val="7030A0"/>
                </a:solidFill>
                <a:effectLst/>
                <a:uFillTx/>
                <a:latin typeface="Century Gothic"/>
              </a:rPr>
              <a:t>Cobertura por desempleo sin consumir derechos previos. Se mantiene la vinculación laboral.</a:t>
            </a:r>
            <a:endParaRPr lang="es-ES" sz="3200" b="0" u="none" strike="noStrike">
              <a:solidFill>
                <a:srgbClr val="000000"/>
              </a:solidFill>
              <a:effectLst/>
              <a:uFillTx/>
              <a:latin typeface="Arial"/>
            </a:endParaRPr>
          </a:p>
          <a:p>
            <a:pPr marL="457200" indent="-457200" defTabSz="457200">
              <a:lnSpc>
                <a:spcPct val="100000"/>
              </a:lnSpc>
              <a:buClr>
                <a:srgbClr val="7030A0"/>
              </a:buClr>
              <a:buFont typeface="Arial"/>
              <a:buChar char="•"/>
            </a:pPr>
            <a:r>
              <a:rPr lang="es-ES" sz="3200" b="1" u="none" strike="noStrike">
                <a:solidFill>
                  <a:srgbClr val="7030A0"/>
                </a:solidFill>
                <a:effectLst/>
                <a:uFillTx/>
                <a:latin typeface="Century Gothic"/>
              </a:rPr>
              <a:t>Formación obligatoria = </a:t>
            </a:r>
            <a:r>
              <a:rPr lang="es-ES" sz="3200" b="0" u="none" strike="noStrike">
                <a:solidFill>
                  <a:srgbClr val="7030A0"/>
                </a:solidFill>
                <a:effectLst/>
                <a:uFillTx/>
                <a:latin typeface="Century Gothic"/>
              </a:rPr>
              <a:t>En la modalidad sectorial, las empresas deben ofrecer formación para la recualificación.</a:t>
            </a:r>
            <a:endParaRPr lang="es-ES" sz="3200" b="0" u="none" strike="noStrike">
              <a:solidFill>
                <a:srgbClr val="000000"/>
              </a:solidFill>
              <a:effectLst/>
              <a:uFillTx/>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Box 2"/>
          <p:cNvSpPr/>
          <p:nvPr/>
        </p:nvSpPr>
        <p:spPr>
          <a:xfrm>
            <a:off x="1360440" y="769680"/>
            <a:ext cx="7567560" cy="8460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457200">
              <a:lnSpc>
                <a:spcPct val="100000"/>
              </a:lnSpc>
            </a:pPr>
            <a:r>
              <a:rPr lang="es-ES" sz="4900" b="1" u="none" strike="noStrike">
                <a:solidFill>
                  <a:schemeClr val="dk1">
                    <a:lumMod val="85000"/>
                    <a:lumOff val="15000"/>
                  </a:schemeClr>
                </a:solidFill>
                <a:effectLst/>
                <a:uFillTx/>
                <a:latin typeface="Tw Cen MT"/>
              </a:rPr>
              <a:t>Cambios clave introducidos:</a:t>
            </a:r>
            <a:endParaRPr lang="es-ES" sz="4900" b="0" u="none" strike="noStrike">
              <a:solidFill>
                <a:srgbClr val="000000"/>
              </a:solidFill>
              <a:effectLst/>
              <a:uFillTx/>
              <a:latin typeface="Arial"/>
            </a:endParaRPr>
          </a:p>
        </p:txBody>
      </p:sp>
      <p:sp>
        <p:nvSpPr>
          <p:cNvPr id="173" name="TextBox 3"/>
          <p:cNvSpPr/>
          <p:nvPr/>
        </p:nvSpPr>
        <p:spPr>
          <a:xfrm>
            <a:off x="836640" y="1616040"/>
            <a:ext cx="10515240" cy="3539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es-ES" sz="3200" b="1" u="none" strike="noStrike">
                <a:solidFill>
                  <a:srgbClr val="7030A0"/>
                </a:solidFill>
                <a:effectLst/>
                <a:uFillTx/>
                <a:latin typeface="Century Gothic"/>
              </a:rPr>
              <a:t>Modalidades del Mecanismo RED</a:t>
            </a:r>
            <a:endParaRPr lang="es-ES" sz="3200" b="0" u="none" strike="noStrike">
              <a:solidFill>
                <a:srgbClr val="000000"/>
              </a:solidFill>
              <a:effectLst/>
              <a:uFillTx/>
              <a:latin typeface="Arial"/>
            </a:endParaRPr>
          </a:p>
          <a:p>
            <a:pPr defTabSz="457200">
              <a:lnSpc>
                <a:spcPct val="100000"/>
              </a:lnSpc>
            </a:pPr>
            <a:r>
              <a:rPr lang="es-ES" sz="3200" b="1" u="none" strike="noStrike">
                <a:solidFill>
                  <a:srgbClr val="7030A0"/>
                </a:solidFill>
                <a:effectLst/>
                <a:uFillTx/>
                <a:latin typeface="Century Gothic"/>
              </a:rPr>
              <a:t>Modalidad Cíclica =</a:t>
            </a:r>
            <a:endParaRPr lang="es-ES" sz="3200" b="0" u="none" strike="noStrike">
              <a:solidFill>
                <a:srgbClr val="000000"/>
              </a:solidFill>
              <a:effectLst/>
              <a:uFillTx/>
              <a:latin typeface="Arial"/>
            </a:endParaRPr>
          </a:p>
          <a:p>
            <a:pPr marL="457200" indent="-457200" defTabSz="457200">
              <a:lnSpc>
                <a:spcPct val="100000"/>
              </a:lnSpc>
              <a:buClr>
                <a:srgbClr val="7030A0"/>
              </a:buClr>
              <a:buFont typeface="Arial"/>
              <a:buChar char="•"/>
            </a:pPr>
            <a:r>
              <a:rPr lang="es-ES" sz="3200" b="0" u="none" strike="noStrike">
                <a:solidFill>
                  <a:srgbClr val="7030A0"/>
                </a:solidFill>
                <a:effectLst/>
                <a:uFillTx/>
                <a:latin typeface="Century Gothic"/>
              </a:rPr>
              <a:t>Se activa ante una crisis macroeconómica general.</a:t>
            </a:r>
            <a:endParaRPr lang="es-ES" sz="3200" b="0" u="none" strike="noStrike">
              <a:solidFill>
                <a:srgbClr val="000000"/>
              </a:solidFill>
              <a:effectLst/>
              <a:uFillTx/>
              <a:latin typeface="Arial"/>
            </a:endParaRPr>
          </a:p>
          <a:p>
            <a:pPr marL="457200" indent="-457200" defTabSz="457200">
              <a:lnSpc>
                <a:spcPct val="100000"/>
              </a:lnSpc>
              <a:buClr>
                <a:srgbClr val="7030A0"/>
              </a:buClr>
              <a:buFont typeface="Arial"/>
              <a:buChar char="•"/>
            </a:pPr>
            <a:r>
              <a:rPr lang="es-ES" sz="3200" b="0" u="none" strike="noStrike">
                <a:solidFill>
                  <a:srgbClr val="7030A0"/>
                </a:solidFill>
                <a:effectLst/>
                <a:uFillTx/>
                <a:latin typeface="Century Gothic"/>
              </a:rPr>
              <a:t>Duración inicial: hasta 1 año (prorrogable).</a:t>
            </a:r>
            <a:endParaRPr lang="es-ES" sz="3200" b="0" u="none" strike="noStrike">
              <a:solidFill>
                <a:srgbClr val="000000"/>
              </a:solidFill>
              <a:effectLst/>
              <a:uFillTx/>
              <a:latin typeface="Arial"/>
            </a:endParaRPr>
          </a:p>
          <a:p>
            <a:pPr marL="457200" indent="-457200" defTabSz="457200">
              <a:lnSpc>
                <a:spcPct val="100000"/>
              </a:lnSpc>
              <a:buClr>
                <a:srgbClr val="7030A0"/>
              </a:buClr>
              <a:buFont typeface="Arial"/>
              <a:buChar char="•"/>
            </a:pPr>
            <a:r>
              <a:rPr lang="es-ES" sz="3200" b="0" u="none" strike="noStrike">
                <a:solidFill>
                  <a:srgbClr val="7030A0"/>
                </a:solidFill>
                <a:effectLst/>
                <a:uFillTx/>
                <a:latin typeface="Century Gothic"/>
              </a:rPr>
              <a:t>Se aplica a todas las empresas afectadas por esa coyuntura.</a:t>
            </a:r>
            <a:endParaRPr lang="es-ES" sz="3200" b="0" u="none" strike="noStrike">
              <a:solidFill>
                <a:srgbClr val="000000"/>
              </a:solidFill>
              <a:effectLst/>
              <a:uFillTx/>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Box 2"/>
          <p:cNvSpPr/>
          <p:nvPr/>
        </p:nvSpPr>
        <p:spPr>
          <a:xfrm>
            <a:off x="1360440" y="769680"/>
            <a:ext cx="7567560" cy="8460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457200">
              <a:lnSpc>
                <a:spcPct val="100000"/>
              </a:lnSpc>
            </a:pPr>
            <a:r>
              <a:rPr lang="es-ES" sz="4900" b="1" u="none" strike="noStrike">
                <a:solidFill>
                  <a:schemeClr val="dk1">
                    <a:lumMod val="85000"/>
                    <a:lumOff val="15000"/>
                  </a:schemeClr>
                </a:solidFill>
                <a:effectLst/>
                <a:uFillTx/>
                <a:latin typeface="Tw Cen MT"/>
              </a:rPr>
              <a:t>Cambios clave introducidos:</a:t>
            </a:r>
            <a:endParaRPr lang="es-ES" sz="4900" b="0" u="none" strike="noStrike">
              <a:solidFill>
                <a:srgbClr val="000000"/>
              </a:solidFill>
              <a:effectLst/>
              <a:uFillTx/>
              <a:latin typeface="Arial"/>
            </a:endParaRPr>
          </a:p>
        </p:txBody>
      </p:sp>
      <p:sp>
        <p:nvSpPr>
          <p:cNvPr id="175" name="TextBox 3"/>
          <p:cNvSpPr/>
          <p:nvPr/>
        </p:nvSpPr>
        <p:spPr>
          <a:xfrm>
            <a:off x="836640" y="1616040"/>
            <a:ext cx="10515240" cy="4031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es-ES" sz="3200" b="1" u="none" strike="noStrike">
                <a:solidFill>
                  <a:srgbClr val="7030A0"/>
                </a:solidFill>
                <a:effectLst/>
                <a:uFillTx/>
                <a:latin typeface="Century Gothic"/>
              </a:rPr>
              <a:t>Modalidades del Mecanismo RED</a:t>
            </a:r>
            <a:endParaRPr lang="es-ES" sz="3200" b="0" u="none" strike="noStrike">
              <a:solidFill>
                <a:srgbClr val="000000"/>
              </a:solidFill>
              <a:effectLst/>
              <a:uFillTx/>
              <a:latin typeface="Arial"/>
            </a:endParaRPr>
          </a:p>
          <a:p>
            <a:pPr defTabSz="457200">
              <a:lnSpc>
                <a:spcPct val="100000"/>
              </a:lnSpc>
            </a:pPr>
            <a:r>
              <a:rPr lang="es-ES" sz="3200" b="1" u="none" strike="noStrike">
                <a:solidFill>
                  <a:srgbClr val="7030A0"/>
                </a:solidFill>
                <a:effectLst/>
                <a:uFillTx/>
                <a:latin typeface="Century Gothic"/>
              </a:rPr>
              <a:t>Modalidad Sectorial:</a:t>
            </a:r>
            <a:endParaRPr lang="es-ES" sz="3200" b="0" u="none" strike="noStrike">
              <a:solidFill>
                <a:srgbClr val="000000"/>
              </a:solidFill>
              <a:effectLst/>
              <a:uFillTx/>
              <a:latin typeface="Arial"/>
            </a:endParaRPr>
          </a:p>
          <a:p>
            <a:pPr marL="457200" indent="-457200" defTabSz="457200">
              <a:lnSpc>
                <a:spcPct val="100000"/>
              </a:lnSpc>
              <a:buClr>
                <a:srgbClr val="7030A0"/>
              </a:buClr>
              <a:buFont typeface="Arial"/>
              <a:buChar char="•"/>
            </a:pPr>
            <a:r>
              <a:rPr lang="es-ES" sz="3200" b="0" u="none" strike="noStrike">
                <a:solidFill>
                  <a:srgbClr val="7030A0"/>
                </a:solidFill>
                <a:effectLst/>
                <a:uFillTx/>
                <a:latin typeface="Century Gothic"/>
              </a:rPr>
              <a:t>Se activa cuando un sector específico necesita reconversión o ajuste estructural.</a:t>
            </a:r>
            <a:endParaRPr lang="es-ES" sz="3200" b="0" u="none" strike="noStrike">
              <a:solidFill>
                <a:srgbClr val="000000"/>
              </a:solidFill>
              <a:effectLst/>
              <a:uFillTx/>
              <a:latin typeface="Arial"/>
            </a:endParaRPr>
          </a:p>
          <a:p>
            <a:pPr marL="457200" indent="-457200" defTabSz="457200">
              <a:lnSpc>
                <a:spcPct val="100000"/>
              </a:lnSpc>
              <a:buClr>
                <a:srgbClr val="7030A0"/>
              </a:buClr>
              <a:buFont typeface="Arial"/>
              <a:buChar char="•"/>
            </a:pPr>
            <a:r>
              <a:rPr lang="es-ES" sz="3200" b="0" u="none" strike="noStrike">
                <a:solidFill>
                  <a:srgbClr val="7030A0"/>
                </a:solidFill>
                <a:effectLst/>
                <a:uFillTx/>
                <a:latin typeface="Century Gothic"/>
              </a:rPr>
              <a:t>Duración inicial: hasta 1 año, con posibilidad de 2 prórrogas de 6 meses.</a:t>
            </a:r>
            <a:endParaRPr lang="es-ES" sz="3200" b="0" u="none" strike="noStrike">
              <a:solidFill>
                <a:srgbClr val="000000"/>
              </a:solidFill>
              <a:effectLst/>
              <a:uFillTx/>
              <a:latin typeface="Arial"/>
            </a:endParaRPr>
          </a:p>
          <a:p>
            <a:pPr marL="457200" indent="-457200" defTabSz="457200">
              <a:lnSpc>
                <a:spcPct val="100000"/>
              </a:lnSpc>
              <a:buClr>
                <a:srgbClr val="7030A0"/>
              </a:buClr>
              <a:buFont typeface="Arial"/>
              <a:buChar char="•"/>
            </a:pPr>
            <a:r>
              <a:rPr lang="es-ES" sz="3200" b="0" u="none" strike="noStrike">
                <a:solidFill>
                  <a:srgbClr val="7030A0"/>
                </a:solidFill>
                <a:effectLst/>
                <a:uFillTx/>
                <a:latin typeface="Century Gothic"/>
              </a:rPr>
              <a:t>Obliga a las empresas a ofrecer planes de formación a los trabajadores.</a:t>
            </a:r>
            <a:endParaRPr lang="es-ES" sz="3200" b="0" u="none" strike="noStrike">
              <a:solidFill>
                <a:srgbClr val="000000"/>
              </a:solidFill>
              <a:effectLst/>
              <a:uFillTx/>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Box 2"/>
          <p:cNvSpPr/>
          <p:nvPr/>
        </p:nvSpPr>
        <p:spPr>
          <a:xfrm>
            <a:off x="1029600" y="769680"/>
            <a:ext cx="8839080" cy="11232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457200">
              <a:lnSpc>
                <a:spcPct val="100000"/>
              </a:lnSpc>
            </a:pPr>
            <a:endParaRPr lang="es-ES" sz="1800" b="0" u="none" strike="noStrike">
              <a:solidFill>
                <a:srgbClr val="000000"/>
              </a:solidFill>
              <a:effectLst/>
              <a:uFillTx/>
              <a:latin typeface="Arial"/>
            </a:endParaRPr>
          </a:p>
          <a:p>
            <a:pPr algn="ctr" defTabSz="457200">
              <a:lnSpc>
                <a:spcPct val="100000"/>
              </a:lnSpc>
            </a:pPr>
            <a:r>
              <a:rPr lang="es-ES" sz="4900" b="1" u="none" strike="noStrike">
                <a:solidFill>
                  <a:schemeClr val="dk1">
                    <a:lumMod val="85000"/>
                    <a:lumOff val="15000"/>
                  </a:schemeClr>
                </a:solidFill>
                <a:effectLst/>
                <a:uFillTx/>
                <a:latin typeface="Tw Cen MT"/>
              </a:rPr>
              <a:t>Impacto esperado de la Reforma:</a:t>
            </a:r>
            <a:endParaRPr lang="es-ES" sz="4900" b="0" u="none" strike="noStrike">
              <a:solidFill>
                <a:srgbClr val="000000"/>
              </a:solidFill>
              <a:effectLst/>
              <a:uFillTx/>
              <a:latin typeface="Arial"/>
            </a:endParaRPr>
          </a:p>
        </p:txBody>
      </p:sp>
      <p:sp>
        <p:nvSpPr>
          <p:cNvPr id="177" name="TextBox 3"/>
          <p:cNvSpPr/>
          <p:nvPr/>
        </p:nvSpPr>
        <p:spPr>
          <a:xfrm>
            <a:off x="836640" y="1905120"/>
            <a:ext cx="10515240" cy="206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defTabSz="457200">
              <a:lnSpc>
                <a:spcPct val="100000"/>
              </a:lnSpc>
              <a:buClr>
                <a:srgbClr val="7030A0"/>
              </a:buClr>
              <a:buFont typeface="Arial"/>
              <a:buChar char="•"/>
            </a:pPr>
            <a:r>
              <a:rPr lang="es-ES" sz="3200" b="0" u="none" strike="noStrike">
                <a:solidFill>
                  <a:srgbClr val="7030A0"/>
                </a:solidFill>
                <a:effectLst/>
                <a:uFillTx/>
                <a:latin typeface="Century Gothic"/>
              </a:rPr>
              <a:t>Reducción de la tasa de temporalidad.</a:t>
            </a:r>
            <a:endParaRPr lang="es-ES" sz="3200" b="0" u="none" strike="noStrike">
              <a:solidFill>
                <a:srgbClr val="000000"/>
              </a:solidFill>
              <a:effectLst/>
              <a:uFillTx/>
              <a:latin typeface="Arial"/>
            </a:endParaRPr>
          </a:p>
          <a:p>
            <a:pPr marL="457200" indent="-457200" defTabSz="457200">
              <a:lnSpc>
                <a:spcPct val="100000"/>
              </a:lnSpc>
              <a:buClr>
                <a:srgbClr val="7030A0"/>
              </a:buClr>
              <a:buFont typeface="Arial"/>
              <a:buChar char="•"/>
            </a:pPr>
            <a:r>
              <a:rPr lang="es-ES" sz="3200" b="0" u="none" strike="noStrike">
                <a:solidFill>
                  <a:srgbClr val="7030A0"/>
                </a:solidFill>
                <a:effectLst/>
                <a:uFillTx/>
                <a:latin typeface="Century Gothic"/>
              </a:rPr>
              <a:t>Mayor seguridad jurídica para empresas y trabajadores.</a:t>
            </a:r>
            <a:endParaRPr lang="es-ES" sz="3200" b="0" u="none" strike="noStrike">
              <a:solidFill>
                <a:srgbClr val="000000"/>
              </a:solidFill>
              <a:effectLst/>
              <a:uFillTx/>
              <a:latin typeface="Arial"/>
            </a:endParaRPr>
          </a:p>
          <a:p>
            <a:pPr marL="457200" indent="-457200" defTabSz="457200">
              <a:lnSpc>
                <a:spcPct val="100000"/>
              </a:lnSpc>
              <a:buClr>
                <a:srgbClr val="7030A0"/>
              </a:buClr>
              <a:buFont typeface="Arial"/>
              <a:buChar char="•"/>
            </a:pPr>
            <a:r>
              <a:rPr lang="es-ES" sz="3200" b="0" u="none" strike="noStrike">
                <a:solidFill>
                  <a:srgbClr val="7030A0"/>
                </a:solidFill>
                <a:effectLst/>
                <a:uFillTx/>
                <a:latin typeface="Century Gothic"/>
              </a:rPr>
              <a:t>Mejora de las condiciones laborales.</a:t>
            </a:r>
            <a:endParaRPr lang="es-ES" sz="3200" b="0" u="none" strike="noStrike">
              <a:solidFill>
                <a:srgbClr val="000000"/>
              </a:solidFill>
              <a:effectLst/>
              <a:uFillTx/>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2"/>
          <p:cNvSpPr/>
          <p:nvPr/>
        </p:nvSpPr>
        <p:spPr>
          <a:xfrm>
            <a:off x="3684600" y="781920"/>
            <a:ext cx="4509720" cy="1111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457200">
              <a:lnSpc>
                <a:spcPct val="100000"/>
              </a:lnSpc>
            </a:pPr>
            <a:endParaRPr lang="es-ES" sz="1800" b="0" u="none" strike="noStrike">
              <a:solidFill>
                <a:srgbClr val="000000"/>
              </a:solidFill>
              <a:effectLst/>
              <a:uFillTx/>
              <a:latin typeface="Arial"/>
            </a:endParaRPr>
          </a:p>
          <a:p>
            <a:pPr algn="ctr" defTabSz="457200">
              <a:lnSpc>
                <a:spcPct val="100000"/>
              </a:lnSpc>
            </a:pPr>
            <a:r>
              <a:rPr lang="en-US" sz="4900" b="1" u="none" strike="noStrike">
                <a:solidFill>
                  <a:schemeClr val="dk1">
                    <a:lumMod val="85000"/>
                    <a:lumOff val="15000"/>
                  </a:schemeClr>
                </a:solidFill>
                <a:effectLst/>
                <a:uFillTx/>
                <a:latin typeface="Tw Cen MT"/>
              </a:rPr>
              <a:t>Introducción</a:t>
            </a:r>
            <a:endParaRPr lang="es-ES" sz="4900" b="0" u="none" strike="noStrike">
              <a:solidFill>
                <a:srgbClr val="000000"/>
              </a:solidFill>
              <a:effectLst/>
              <a:uFillTx/>
              <a:latin typeface="Arial"/>
            </a:endParaRPr>
          </a:p>
        </p:txBody>
      </p:sp>
      <p:sp>
        <p:nvSpPr>
          <p:cNvPr id="143" name="TextBox 3"/>
          <p:cNvSpPr/>
          <p:nvPr/>
        </p:nvSpPr>
        <p:spPr>
          <a:xfrm>
            <a:off x="836640" y="1905120"/>
            <a:ext cx="10515240" cy="1846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endParaRPr lang="es-ES" sz="1800" b="0" u="none" strike="noStrike">
              <a:solidFill>
                <a:srgbClr val="000000"/>
              </a:solidFill>
              <a:effectLst/>
              <a:uFillTx/>
              <a:latin typeface="Arial"/>
            </a:endParaRPr>
          </a:p>
          <a:p>
            <a:pPr defTabSz="457200">
              <a:lnSpc>
                <a:spcPct val="100000"/>
              </a:lnSpc>
            </a:pPr>
            <a:r>
              <a:rPr lang="en-US" sz="3200" b="0" u="none" strike="noStrike">
                <a:solidFill>
                  <a:srgbClr val="7030A0"/>
                </a:solidFill>
                <a:effectLst/>
                <a:uFillTx/>
                <a:latin typeface="Century Gothic"/>
              </a:rPr>
              <a:t>La normativa laboral española distingue varios tipos de contratos según su duración, jornada, forma de prestación, colectivo, empleador y formalización</a:t>
            </a:r>
            <a:r>
              <a:rPr lang="en-US" sz="2200" b="0" u="none" strike="noStrike">
                <a:solidFill>
                  <a:srgbClr val="FFFFFF"/>
                </a:solidFill>
                <a:effectLst/>
                <a:highlight>
                  <a:srgbClr val="C0C0C0"/>
                </a:highlight>
                <a:uFillTx/>
                <a:latin typeface="Tw Cen MT"/>
              </a:rPr>
              <a:t>.</a:t>
            </a:r>
            <a:endParaRPr lang="es-ES" sz="2200" b="0" u="none" strike="noStrike">
              <a:solidFill>
                <a:srgbClr val="000000"/>
              </a:solidFill>
              <a:effectLst/>
              <a:uFillTx/>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PlaceHolder 1"/>
          <p:cNvSpPr>
            <a:spLocks noGrp="1"/>
          </p:cNvSpPr>
          <p:nvPr>
            <p:ph type="title"/>
          </p:nvPr>
        </p:nvSpPr>
        <p:spPr>
          <a:xfrm>
            <a:off x="0" y="1122480"/>
            <a:ext cx="11651400" cy="2387160"/>
          </a:xfrm>
          <a:prstGeom prst="rect">
            <a:avLst/>
          </a:prstGeom>
          <a:noFill/>
          <a:ln w="0">
            <a:noFill/>
          </a:ln>
        </p:spPr>
        <p:txBody>
          <a:bodyPr lIns="91440" tIns="45720" rIns="91440" bIns="45720" anchor="ctr">
            <a:normAutofit/>
          </a:bodyPr>
          <a:lstStyle/>
          <a:p>
            <a:pPr indent="0" algn="ctr" defTabSz="914040">
              <a:lnSpc>
                <a:spcPct val="90000"/>
              </a:lnSpc>
              <a:buNone/>
            </a:pPr>
            <a:r>
              <a:rPr lang="en-US" sz="3600" b="0" u="none" strike="noStrike" cap="all">
                <a:solidFill>
                  <a:schemeClr val="dk1"/>
                </a:solidFill>
                <a:effectLst/>
                <a:uFillTx/>
                <a:latin typeface="Century Gothic"/>
              </a:rPr>
              <a:t>Clasificación de los Contratos Laborales</a:t>
            </a:r>
            <a:endParaRPr lang="en-US" sz="3600" b="0" u="none" strike="noStrike">
              <a:solidFill>
                <a:schemeClr val="dk1"/>
              </a:solidFill>
              <a:effectLst/>
              <a:uFillTx/>
              <a:latin typeface="Tw Cen M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9" name="Tabla 5"/>
          <p:cNvGraphicFramePr/>
          <p:nvPr/>
        </p:nvGraphicFramePr>
        <p:xfrm>
          <a:off x="2562120" y="280800"/>
          <a:ext cx="6862320" cy="6496200"/>
        </p:xfrm>
        <a:graphic>
          <a:graphicData uri="http://schemas.openxmlformats.org/drawingml/2006/table">
            <a:tbl>
              <a:tblPr/>
              <a:tblGrid>
                <a:gridCol w="1345680">
                  <a:extLst>
                    <a:ext uri="{9D8B030D-6E8A-4147-A177-3AD203B41FA5}">
                      <a16:colId xmlns:a16="http://schemas.microsoft.com/office/drawing/2014/main" val="20000"/>
                    </a:ext>
                  </a:extLst>
                </a:gridCol>
                <a:gridCol w="1383480">
                  <a:extLst>
                    <a:ext uri="{9D8B030D-6E8A-4147-A177-3AD203B41FA5}">
                      <a16:colId xmlns:a16="http://schemas.microsoft.com/office/drawing/2014/main" val="20001"/>
                    </a:ext>
                  </a:extLst>
                </a:gridCol>
                <a:gridCol w="2915280">
                  <a:extLst>
                    <a:ext uri="{9D8B030D-6E8A-4147-A177-3AD203B41FA5}">
                      <a16:colId xmlns:a16="http://schemas.microsoft.com/office/drawing/2014/main" val="20002"/>
                    </a:ext>
                  </a:extLst>
                </a:gridCol>
                <a:gridCol w="1217520">
                  <a:extLst>
                    <a:ext uri="{9D8B030D-6E8A-4147-A177-3AD203B41FA5}">
                      <a16:colId xmlns:a16="http://schemas.microsoft.com/office/drawing/2014/main" val="20003"/>
                    </a:ext>
                  </a:extLst>
                </a:gridCol>
              </a:tblGrid>
              <a:tr h="380520">
                <a:tc>
                  <a:txBody>
                    <a:bodyPr/>
                    <a:lstStyle/>
                    <a:p>
                      <a:pPr algn="ctr" defTabSz="914040">
                        <a:lnSpc>
                          <a:spcPct val="100000"/>
                        </a:lnSpc>
                      </a:pPr>
                      <a:r>
                        <a:rPr lang="es-ES" sz="1100" b="1" u="none" strike="noStrike">
                          <a:solidFill>
                            <a:schemeClr val="lt1"/>
                          </a:solidFill>
                          <a:effectLst/>
                          <a:uFillTx/>
                          <a:latin typeface="Tw Cen MT"/>
                        </a:rPr>
                        <a:t>Criterio de clasificación</a:t>
                      </a:r>
                      <a:endParaRPr lang="es-ES" sz="1100" b="0" u="none" strike="noStrike">
                        <a:solidFill>
                          <a:srgbClr val="FFFFFF"/>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914040">
                        <a:lnSpc>
                          <a:spcPct val="100000"/>
                        </a:lnSpc>
                      </a:pPr>
                      <a:r>
                        <a:rPr lang="es-ES" sz="1100" b="1" u="none" strike="noStrike">
                          <a:solidFill>
                            <a:schemeClr val="lt1"/>
                          </a:solidFill>
                          <a:effectLst/>
                          <a:uFillTx/>
                          <a:latin typeface="Tw Cen MT"/>
                        </a:rPr>
                        <a:t>Tipo de contrato</a:t>
                      </a:r>
                      <a:endParaRPr lang="es-ES" sz="1100" b="0" u="none" strike="noStrike">
                        <a:solidFill>
                          <a:srgbClr val="FFFFFF"/>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914040">
                        <a:lnSpc>
                          <a:spcPct val="100000"/>
                        </a:lnSpc>
                      </a:pPr>
                      <a:r>
                        <a:rPr lang="es-ES" sz="1100" b="1" u="none" strike="noStrike">
                          <a:solidFill>
                            <a:schemeClr val="lt1"/>
                          </a:solidFill>
                          <a:effectLst/>
                          <a:uFillTx/>
                          <a:latin typeface="Tw Cen MT"/>
                        </a:rPr>
                        <a:t>Características principales</a:t>
                      </a:r>
                      <a:endParaRPr lang="es-ES" sz="1100" b="0" u="none" strike="noStrike">
                        <a:solidFill>
                          <a:srgbClr val="FFFFFF"/>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914040">
                        <a:lnSpc>
                          <a:spcPct val="100000"/>
                        </a:lnSpc>
                      </a:pPr>
                      <a:r>
                        <a:rPr lang="es-ES" sz="1100" b="1" u="none" strike="noStrike">
                          <a:solidFill>
                            <a:schemeClr val="lt1"/>
                          </a:solidFill>
                          <a:effectLst/>
                          <a:uFillTx/>
                          <a:latin typeface="Tw Cen MT"/>
                        </a:rPr>
                        <a:t>Normativa de referencia</a:t>
                      </a:r>
                      <a:endParaRPr lang="es-ES" sz="1100" b="0" u="none" strike="noStrike">
                        <a:solidFill>
                          <a:srgbClr val="FFFFFF"/>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638640">
                <a:tc>
                  <a:txBody>
                    <a:bodyPr/>
                    <a:lstStyle/>
                    <a:p>
                      <a:pPr defTabSz="914040">
                        <a:lnSpc>
                          <a:spcPct val="100000"/>
                        </a:lnSpc>
                      </a:pPr>
                      <a:r>
                        <a:rPr lang="es-ES" sz="1100" b="1" u="none" strike="noStrike">
                          <a:solidFill>
                            <a:schemeClr val="lt1"/>
                          </a:solidFill>
                          <a:effectLst/>
                          <a:uFillTx/>
                          <a:latin typeface="Tw Cen MT"/>
                        </a:rPr>
                        <a:t>I. Según su duración</a:t>
                      </a:r>
                      <a:endParaRPr lang="es-ES" sz="1100" b="0" u="none" strike="noStrike">
                        <a:solidFill>
                          <a:srgbClr val="FFFFFF"/>
                        </a:solidFill>
                        <a:effectLst/>
                        <a:uFillTx/>
                        <a:latin typeface="Arial"/>
                      </a:endParaRPr>
                    </a:p>
                  </a:txBody>
                  <a:tcPr marL="9360" marR="9360" anchor="ct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solidFill>
                  </a:tcPr>
                </a:tc>
                <a:tc>
                  <a:txBody>
                    <a:bodyPr/>
                    <a:lstStyle/>
                    <a:p>
                      <a:pPr defTabSz="914040">
                        <a:lnSpc>
                          <a:spcPct val="100000"/>
                        </a:lnSpc>
                      </a:pPr>
                      <a:r>
                        <a:rPr lang="es-ES" sz="1100" b="0" u="none" strike="noStrike">
                          <a:solidFill>
                            <a:schemeClr val="dk1"/>
                          </a:solidFill>
                          <a:effectLst/>
                          <a:uFillTx/>
                          <a:latin typeface="Tw Cen MT"/>
                        </a:rPr>
                        <a:t>Indefinido</a:t>
                      </a:r>
                      <a:endParaRPr lang="es-ES" sz="1100" b="0" u="none" strike="noStrike">
                        <a:solidFill>
                          <a:srgbClr val="000000"/>
                        </a:solidFill>
                        <a:effectLst/>
                        <a:uFillTx/>
                        <a:latin typeface="Arial"/>
                      </a:endParaRPr>
                    </a:p>
                  </a:txBody>
                  <a:tcPr marL="9360" marR="9360" anchor="ct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defTabSz="914040">
                        <a:lnSpc>
                          <a:spcPct val="100000"/>
                        </a:lnSpc>
                      </a:pPr>
                      <a:r>
                        <a:rPr lang="es-ES" sz="1100" b="0" u="none" strike="noStrike">
                          <a:solidFill>
                            <a:schemeClr val="dk1"/>
                          </a:solidFill>
                          <a:effectLst/>
                          <a:uFillTx/>
                          <a:latin typeface="Tw Cen MT"/>
                        </a:rPr>
                        <a:t>Sin fecha de finalización. Modalidades: ordinario, fijo-discontinuo, a tiempo parcial, adscrito a obra (construcción).</a:t>
                      </a:r>
                      <a:endParaRPr lang="es-ES" sz="1100" b="0" u="none" strike="noStrike">
                        <a:solidFill>
                          <a:srgbClr val="000000"/>
                        </a:solidFill>
                        <a:effectLst/>
                        <a:uFillTx/>
                        <a:latin typeface="Arial"/>
                      </a:endParaRPr>
                    </a:p>
                  </a:txBody>
                  <a:tcPr marL="9360" marR="9360" anchor="ct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defTabSz="914040">
                        <a:lnSpc>
                          <a:spcPct val="100000"/>
                        </a:lnSpc>
                      </a:pPr>
                      <a:r>
                        <a:rPr lang="es-ES" sz="1100" b="0" u="none" strike="noStrike">
                          <a:solidFill>
                            <a:schemeClr val="dk1"/>
                          </a:solidFill>
                          <a:effectLst/>
                          <a:uFillTx/>
                          <a:latin typeface="Tw Cen MT"/>
                        </a:rPr>
                        <a:t>Art. 15 ET y RD-Ley 32/2021</a:t>
                      </a:r>
                      <a:endParaRPr lang="es-ES" sz="1100" b="0" u="none" strike="noStrike">
                        <a:solidFill>
                          <a:srgbClr val="000000"/>
                        </a:solidFill>
                        <a:effectLst/>
                        <a:uFillTx/>
                        <a:latin typeface="Arial"/>
                      </a:endParaRPr>
                    </a:p>
                  </a:txBody>
                  <a:tcPr marL="9360" marR="9360" anchor="ct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1"/>
                  </a:ext>
                </a:extLst>
              </a:tr>
              <a:tr h="560520">
                <a:tc>
                  <a:txBody>
                    <a:bodyPr/>
                    <a:lstStyle/>
                    <a:p>
                      <a:pPr defTabSz="914040">
                        <a:lnSpc>
                          <a:spcPct val="100000"/>
                        </a:lnSpc>
                      </a:pPr>
                      <a:r>
                        <a:rPr lang="es-ES" sz="1100" b="1" u="none" strike="noStrike">
                          <a:solidFill>
                            <a:schemeClr val="lt1"/>
                          </a:solidFill>
                          <a:effectLst/>
                          <a:uFillTx/>
                          <a:latin typeface="Tw Cen MT"/>
                        </a:rPr>
                        <a:t> </a:t>
                      </a:r>
                      <a:endParaRPr lang="es-ES" sz="1100" b="0" u="none" strike="noStrike">
                        <a:solidFill>
                          <a:srgbClr val="FFFFFF"/>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defTabSz="914040">
                        <a:lnSpc>
                          <a:spcPct val="100000"/>
                        </a:lnSpc>
                      </a:pPr>
                      <a:r>
                        <a:rPr lang="es-ES" sz="1100" b="0" u="none" strike="noStrike">
                          <a:solidFill>
                            <a:schemeClr val="dk1"/>
                          </a:solidFill>
                          <a:effectLst/>
                          <a:uFillTx/>
                          <a:latin typeface="Tw Cen MT"/>
                        </a:rPr>
                        <a:t>Temporal (duración determinada)</a:t>
                      </a:r>
                      <a:endParaRPr lang="es-ES" sz="1100" b="0" u="none" strike="noStrike">
                        <a:solidFill>
                          <a:srgbClr val="000000"/>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040">
                        <a:lnSpc>
                          <a:spcPct val="100000"/>
                        </a:lnSpc>
                      </a:pPr>
                      <a:r>
                        <a:rPr lang="es-ES" sz="1100" b="0" u="none" strike="noStrike">
                          <a:solidFill>
                            <a:schemeClr val="dk1"/>
                          </a:solidFill>
                          <a:effectLst/>
                          <a:uFillTx/>
                          <a:latin typeface="Tw Cen MT"/>
                        </a:rPr>
                        <a:t>Solo por circunstancias de la producción o sustitución. Limitaciones de duración y encadenamiento.</a:t>
                      </a:r>
                      <a:endParaRPr lang="es-ES" sz="1100" b="0" u="none" strike="noStrike">
                        <a:solidFill>
                          <a:srgbClr val="000000"/>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040">
                        <a:lnSpc>
                          <a:spcPct val="100000"/>
                        </a:lnSpc>
                      </a:pPr>
                      <a:r>
                        <a:rPr lang="es-ES" sz="1100" b="0" u="none" strike="noStrike">
                          <a:solidFill>
                            <a:schemeClr val="dk1"/>
                          </a:solidFill>
                          <a:effectLst/>
                          <a:uFillTx/>
                          <a:latin typeface="Tw Cen MT"/>
                        </a:rPr>
                        <a:t>Art. 15 ET, RD-Ley 32/2021</a:t>
                      </a:r>
                      <a:endParaRPr lang="es-ES" sz="1100" b="0" u="none" strike="noStrike">
                        <a:solidFill>
                          <a:srgbClr val="000000"/>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2"/>
                  </a:ext>
                </a:extLst>
              </a:tr>
              <a:tr h="380520">
                <a:tc>
                  <a:txBody>
                    <a:bodyPr/>
                    <a:lstStyle/>
                    <a:p>
                      <a:pPr defTabSz="914040">
                        <a:lnSpc>
                          <a:spcPct val="100000"/>
                        </a:lnSpc>
                      </a:pPr>
                      <a:r>
                        <a:rPr lang="es-ES" sz="1100" b="1" u="none" strike="noStrike">
                          <a:solidFill>
                            <a:schemeClr val="lt1"/>
                          </a:solidFill>
                          <a:effectLst/>
                          <a:uFillTx/>
                          <a:latin typeface="Tw Cen MT"/>
                        </a:rPr>
                        <a:t>II. Según la jornada</a:t>
                      </a:r>
                      <a:endParaRPr lang="es-ES" sz="1100" b="0" u="none" strike="noStrike">
                        <a:solidFill>
                          <a:srgbClr val="FFFFFF"/>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defTabSz="914040">
                        <a:lnSpc>
                          <a:spcPct val="100000"/>
                        </a:lnSpc>
                      </a:pPr>
                      <a:r>
                        <a:rPr lang="es-ES" sz="1100" b="0" u="none" strike="noStrike">
                          <a:solidFill>
                            <a:schemeClr val="dk1"/>
                          </a:solidFill>
                          <a:effectLst/>
                          <a:uFillTx/>
                          <a:latin typeface="Tw Cen MT"/>
                        </a:rPr>
                        <a:t>A tiempo completo</a:t>
                      </a:r>
                      <a:endParaRPr lang="es-ES" sz="1100" b="0" u="none" strike="noStrike">
                        <a:solidFill>
                          <a:srgbClr val="000000"/>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040">
                        <a:lnSpc>
                          <a:spcPct val="100000"/>
                        </a:lnSpc>
                      </a:pPr>
                      <a:r>
                        <a:rPr lang="es-ES" sz="1100" b="0" u="none" strike="noStrike">
                          <a:solidFill>
                            <a:schemeClr val="dk1"/>
                          </a:solidFill>
                          <a:effectLst/>
                          <a:uFillTx/>
                          <a:latin typeface="Tw Cen MT"/>
                        </a:rPr>
                        <a:t>Jornada máxima legal (40 h/semana).</a:t>
                      </a:r>
                      <a:endParaRPr lang="es-ES" sz="1100" b="0" u="none" strike="noStrike">
                        <a:solidFill>
                          <a:srgbClr val="000000"/>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040">
                        <a:lnSpc>
                          <a:spcPct val="100000"/>
                        </a:lnSpc>
                      </a:pPr>
                      <a:r>
                        <a:rPr lang="es-ES" sz="1100" b="0" u="none" strike="noStrike">
                          <a:solidFill>
                            <a:schemeClr val="dk1"/>
                          </a:solidFill>
                          <a:effectLst/>
                          <a:uFillTx/>
                          <a:latin typeface="Tw Cen MT"/>
                        </a:rPr>
                        <a:t>Art. 34 ET</a:t>
                      </a:r>
                      <a:endParaRPr lang="es-ES" sz="1100" b="0" u="none" strike="noStrike">
                        <a:solidFill>
                          <a:srgbClr val="000000"/>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3"/>
                  </a:ext>
                </a:extLst>
              </a:tr>
              <a:tr h="380520">
                <a:tc>
                  <a:txBody>
                    <a:bodyPr/>
                    <a:lstStyle/>
                    <a:p>
                      <a:pPr defTabSz="914040">
                        <a:lnSpc>
                          <a:spcPct val="100000"/>
                        </a:lnSpc>
                      </a:pPr>
                      <a:r>
                        <a:rPr lang="es-ES" sz="1100" b="1" u="none" strike="noStrike">
                          <a:solidFill>
                            <a:schemeClr val="lt1"/>
                          </a:solidFill>
                          <a:effectLst/>
                          <a:uFillTx/>
                          <a:latin typeface="Tw Cen MT"/>
                        </a:rPr>
                        <a:t> </a:t>
                      </a:r>
                      <a:endParaRPr lang="es-ES" sz="1100" b="0" u="none" strike="noStrike">
                        <a:solidFill>
                          <a:srgbClr val="FFFFFF"/>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defTabSz="914040">
                        <a:lnSpc>
                          <a:spcPct val="100000"/>
                        </a:lnSpc>
                      </a:pPr>
                      <a:r>
                        <a:rPr lang="es-ES" sz="1100" b="0" u="none" strike="noStrike">
                          <a:solidFill>
                            <a:schemeClr val="dk1"/>
                          </a:solidFill>
                          <a:effectLst/>
                          <a:uFillTx/>
                          <a:latin typeface="Tw Cen MT"/>
                        </a:rPr>
                        <a:t>A tiempo parcial</a:t>
                      </a:r>
                      <a:endParaRPr lang="es-ES" sz="1100" b="0" u="none" strike="noStrike">
                        <a:solidFill>
                          <a:srgbClr val="000000"/>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040">
                        <a:lnSpc>
                          <a:spcPct val="100000"/>
                        </a:lnSpc>
                      </a:pPr>
                      <a:r>
                        <a:rPr lang="es-ES" sz="1100" b="0" u="none" strike="noStrike">
                          <a:solidFill>
                            <a:schemeClr val="dk1"/>
                          </a:solidFill>
                          <a:effectLst/>
                          <a:uFillTx/>
                          <a:latin typeface="Tw Cen MT"/>
                        </a:rPr>
                        <a:t>Menor jornada. Posible pacto de horas complementarias.</a:t>
                      </a:r>
                      <a:endParaRPr lang="es-ES" sz="1100" b="0" u="none" strike="noStrike">
                        <a:solidFill>
                          <a:srgbClr val="000000"/>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040">
                        <a:lnSpc>
                          <a:spcPct val="100000"/>
                        </a:lnSpc>
                      </a:pPr>
                      <a:r>
                        <a:rPr lang="es-ES" sz="1100" b="0" u="none" strike="noStrike">
                          <a:solidFill>
                            <a:schemeClr val="dk1"/>
                          </a:solidFill>
                          <a:effectLst/>
                          <a:uFillTx/>
                          <a:latin typeface="Tw Cen MT"/>
                        </a:rPr>
                        <a:t>Art. 12 ET</a:t>
                      </a:r>
                      <a:endParaRPr lang="es-ES" sz="1100" b="0" u="none" strike="noStrike">
                        <a:solidFill>
                          <a:srgbClr val="000000"/>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4"/>
                  </a:ext>
                </a:extLst>
              </a:tr>
              <a:tr h="560520">
                <a:tc>
                  <a:txBody>
                    <a:bodyPr/>
                    <a:lstStyle/>
                    <a:p>
                      <a:pPr defTabSz="914040">
                        <a:lnSpc>
                          <a:spcPct val="100000"/>
                        </a:lnSpc>
                      </a:pPr>
                      <a:r>
                        <a:rPr lang="es-ES" sz="1100" b="1" u="none" strike="noStrike">
                          <a:solidFill>
                            <a:schemeClr val="lt1"/>
                          </a:solidFill>
                          <a:effectLst/>
                          <a:uFillTx/>
                          <a:latin typeface="Tw Cen MT"/>
                        </a:rPr>
                        <a:t>III. Según la forma de prestación</a:t>
                      </a:r>
                      <a:endParaRPr lang="es-ES" sz="1100" b="0" u="none" strike="noStrike">
                        <a:solidFill>
                          <a:srgbClr val="FFFFFF"/>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defTabSz="914040">
                        <a:lnSpc>
                          <a:spcPct val="100000"/>
                        </a:lnSpc>
                      </a:pPr>
                      <a:r>
                        <a:rPr lang="es-ES" sz="1100" b="0" u="none" strike="noStrike">
                          <a:solidFill>
                            <a:schemeClr val="dk1"/>
                          </a:solidFill>
                          <a:effectLst/>
                          <a:uFillTx/>
                          <a:latin typeface="Tw Cen MT"/>
                        </a:rPr>
                        <a:t>Presencial</a:t>
                      </a:r>
                      <a:endParaRPr lang="es-ES" sz="1100" b="0" u="none" strike="noStrike">
                        <a:solidFill>
                          <a:srgbClr val="000000"/>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040">
                        <a:lnSpc>
                          <a:spcPct val="100000"/>
                        </a:lnSpc>
                      </a:pPr>
                      <a:r>
                        <a:rPr lang="es-ES" sz="1100" b="0" u="none" strike="noStrike">
                          <a:solidFill>
                            <a:schemeClr val="dk1"/>
                          </a:solidFill>
                          <a:effectLst/>
                          <a:uFillTx/>
                          <a:latin typeface="Tw Cen MT"/>
                        </a:rPr>
                        <a:t>Trabajo en el centro o lugar asignado por la empresa.</a:t>
                      </a:r>
                      <a:endParaRPr lang="es-ES" sz="1100" b="0" u="none" strike="noStrike">
                        <a:solidFill>
                          <a:srgbClr val="000000"/>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040">
                        <a:lnSpc>
                          <a:spcPct val="100000"/>
                        </a:lnSpc>
                      </a:pPr>
                      <a:r>
                        <a:rPr lang="es-ES" sz="1100" b="0" u="none" strike="noStrike">
                          <a:solidFill>
                            <a:schemeClr val="dk1"/>
                          </a:solidFill>
                          <a:effectLst/>
                          <a:uFillTx/>
                          <a:latin typeface="Tw Cen MT"/>
                        </a:rPr>
                        <a:t>Art. 1 ET</a:t>
                      </a:r>
                      <a:endParaRPr lang="es-ES" sz="1100" b="0" u="none" strike="noStrike">
                        <a:solidFill>
                          <a:srgbClr val="000000"/>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5"/>
                  </a:ext>
                </a:extLst>
              </a:tr>
              <a:tr h="560520">
                <a:tc>
                  <a:txBody>
                    <a:bodyPr/>
                    <a:lstStyle/>
                    <a:p>
                      <a:pPr defTabSz="914040">
                        <a:lnSpc>
                          <a:spcPct val="100000"/>
                        </a:lnSpc>
                      </a:pPr>
                      <a:r>
                        <a:rPr lang="es-ES" sz="1100" b="1" u="none" strike="noStrike">
                          <a:solidFill>
                            <a:schemeClr val="lt1"/>
                          </a:solidFill>
                          <a:effectLst/>
                          <a:uFillTx/>
                          <a:latin typeface="Tw Cen MT"/>
                        </a:rPr>
                        <a:t> </a:t>
                      </a:r>
                      <a:endParaRPr lang="es-ES" sz="1100" b="0" u="none" strike="noStrike">
                        <a:solidFill>
                          <a:srgbClr val="FFFFFF"/>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defTabSz="914040">
                        <a:lnSpc>
                          <a:spcPct val="100000"/>
                        </a:lnSpc>
                      </a:pPr>
                      <a:r>
                        <a:rPr lang="es-ES" sz="1100" b="0" u="none" strike="noStrike">
                          <a:solidFill>
                            <a:schemeClr val="dk1"/>
                          </a:solidFill>
                          <a:effectLst/>
                          <a:uFillTx/>
                          <a:latin typeface="Tw Cen MT"/>
                        </a:rPr>
                        <a:t>A distancia / Teletrabajo</a:t>
                      </a:r>
                      <a:endParaRPr lang="es-ES" sz="1100" b="0" u="none" strike="noStrike">
                        <a:solidFill>
                          <a:srgbClr val="000000"/>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040">
                        <a:lnSpc>
                          <a:spcPct val="100000"/>
                        </a:lnSpc>
                      </a:pPr>
                      <a:r>
                        <a:rPr lang="es-ES" sz="1100" b="0" u="none" strike="noStrike">
                          <a:solidFill>
                            <a:schemeClr val="dk1"/>
                          </a:solidFill>
                          <a:effectLst/>
                          <a:uFillTx/>
                          <a:latin typeface="Tw Cen MT"/>
                        </a:rPr>
                        <a:t>Prestación fuera del centro habitual. Acuerdo obligatorio. Empresa cubre gastos.</a:t>
                      </a:r>
                      <a:endParaRPr lang="es-ES" sz="1100" b="0" u="none" strike="noStrike">
                        <a:solidFill>
                          <a:srgbClr val="000000"/>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040">
                        <a:lnSpc>
                          <a:spcPct val="100000"/>
                        </a:lnSpc>
                      </a:pPr>
                      <a:r>
                        <a:rPr lang="es-ES" sz="1100" b="0" u="none" strike="noStrike">
                          <a:solidFill>
                            <a:schemeClr val="dk1"/>
                          </a:solidFill>
                          <a:effectLst/>
                          <a:uFillTx/>
                          <a:latin typeface="Tw Cen MT"/>
                        </a:rPr>
                        <a:t>Ley 10/2021</a:t>
                      </a:r>
                      <a:endParaRPr lang="es-ES" sz="1100" b="0" u="none" strike="noStrike">
                        <a:solidFill>
                          <a:srgbClr val="000000"/>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6"/>
                  </a:ext>
                </a:extLst>
              </a:tr>
              <a:tr h="560520">
                <a:tc>
                  <a:txBody>
                    <a:bodyPr/>
                    <a:lstStyle/>
                    <a:p>
                      <a:pPr defTabSz="914040">
                        <a:lnSpc>
                          <a:spcPct val="100000"/>
                        </a:lnSpc>
                      </a:pPr>
                      <a:r>
                        <a:rPr lang="es-ES" sz="1100" b="1" u="none" strike="noStrike">
                          <a:solidFill>
                            <a:schemeClr val="lt1"/>
                          </a:solidFill>
                          <a:effectLst/>
                          <a:uFillTx/>
                          <a:latin typeface="Tw Cen MT"/>
                        </a:rPr>
                        <a:t>IV. Según el colectivo</a:t>
                      </a:r>
                      <a:endParaRPr lang="es-ES" sz="1100" b="0" u="none" strike="noStrike">
                        <a:solidFill>
                          <a:srgbClr val="FFFFFF"/>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defTabSz="914040">
                        <a:lnSpc>
                          <a:spcPct val="100000"/>
                        </a:lnSpc>
                      </a:pPr>
                      <a:r>
                        <a:rPr lang="es-ES" sz="1100" b="0" u="none" strike="noStrike">
                          <a:solidFill>
                            <a:schemeClr val="dk1"/>
                          </a:solidFill>
                          <a:effectLst/>
                          <a:uFillTx/>
                          <a:latin typeface="Tw Cen MT"/>
                        </a:rPr>
                        <a:t>Formativos</a:t>
                      </a:r>
                      <a:endParaRPr lang="es-ES" sz="1100" b="0" u="none" strike="noStrike">
                        <a:solidFill>
                          <a:srgbClr val="000000"/>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040">
                        <a:lnSpc>
                          <a:spcPct val="100000"/>
                        </a:lnSpc>
                      </a:pPr>
                      <a:r>
                        <a:rPr lang="es-ES" sz="1100" b="0" u="none" strike="noStrike">
                          <a:solidFill>
                            <a:schemeClr val="dk1"/>
                          </a:solidFill>
                          <a:effectLst/>
                          <a:uFillTx/>
                          <a:latin typeface="Tw Cen MT"/>
                        </a:rPr>
                        <a:t>a) Formación en alternancia (estudio y trabajo). b) Prácticas profesionales (recién titulados).</a:t>
                      </a:r>
                      <a:endParaRPr lang="es-ES" sz="1100" b="0" u="none" strike="noStrike">
                        <a:solidFill>
                          <a:srgbClr val="000000"/>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040">
                        <a:lnSpc>
                          <a:spcPct val="100000"/>
                        </a:lnSpc>
                      </a:pPr>
                      <a:r>
                        <a:rPr lang="es-ES" sz="1100" b="0" u="none" strike="noStrike">
                          <a:solidFill>
                            <a:schemeClr val="dk1"/>
                          </a:solidFill>
                          <a:effectLst/>
                          <a:uFillTx/>
                          <a:latin typeface="Tw Cen MT"/>
                        </a:rPr>
                        <a:t>Art. 11 ET y RD-Ley 32/2021</a:t>
                      </a:r>
                      <a:endParaRPr lang="es-ES" sz="1100" b="0" u="none" strike="noStrike">
                        <a:solidFill>
                          <a:srgbClr val="000000"/>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7"/>
                  </a:ext>
                </a:extLst>
              </a:tr>
              <a:tr h="560520">
                <a:tc>
                  <a:txBody>
                    <a:bodyPr/>
                    <a:lstStyle/>
                    <a:p>
                      <a:pPr defTabSz="914040">
                        <a:lnSpc>
                          <a:spcPct val="100000"/>
                        </a:lnSpc>
                      </a:pPr>
                      <a:r>
                        <a:rPr lang="es-ES" sz="1100" b="1" u="none" strike="noStrike">
                          <a:solidFill>
                            <a:schemeClr val="lt1"/>
                          </a:solidFill>
                          <a:effectLst/>
                          <a:uFillTx/>
                          <a:latin typeface="Tw Cen MT"/>
                        </a:rPr>
                        <a:t> </a:t>
                      </a:r>
                      <a:endParaRPr lang="es-ES" sz="1100" b="0" u="none" strike="noStrike">
                        <a:solidFill>
                          <a:srgbClr val="FFFFFF"/>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defTabSz="914040">
                        <a:lnSpc>
                          <a:spcPct val="100000"/>
                        </a:lnSpc>
                      </a:pPr>
                      <a:r>
                        <a:rPr lang="es-ES" sz="1100" b="0" u="none" strike="noStrike">
                          <a:solidFill>
                            <a:schemeClr val="dk1"/>
                          </a:solidFill>
                          <a:effectLst/>
                          <a:uFillTx/>
                          <a:latin typeface="Tw Cen MT"/>
                        </a:rPr>
                        <a:t>De carácter especial</a:t>
                      </a:r>
                      <a:endParaRPr lang="es-ES" sz="1100" b="0" u="none" strike="noStrike">
                        <a:solidFill>
                          <a:srgbClr val="000000"/>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040">
                        <a:lnSpc>
                          <a:spcPct val="100000"/>
                        </a:lnSpc>
                      </a:pPr>
                      <a:r>
                        <a:rPr lang="es-ES" sz="1100" b="0" u="none" strike="noStrike">
                          <a:solidFill>
                            <a:schemeClr val="dk1"/>
                          </a:solidFill>
                          <a:effectLst/>
                          <a:uFillTx/>
                          <a:latin typeface="Tw Cen MT"/>
                        </a:rPr>
                        <a:t>Alta dirección, empleados del hogar, deportistas, artistas, penados, etc.</a:t>
                      </a:r>
                      <a:endParaRPr lang="es-ES" sz="1100" b="0" u="none" strike="noStrike">
                        <a:solidFill>
                          <a:srgbClr val="000000"/>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040">
                        <a:lnSpc>
                          <a:spcPct val="100000"/>
                        </a:lnSpc>
                      </a:pPr>
                      <a:r>
                        <a:rPr lang="es-ES" sz="1100" b="0" u="none" strike="noStrike">
                          <a:solidFill>
                            <a:schemeClr val="dk1"/>
                          </a:solidFill>
                          <a:effectLst/>
                          <a:uFillTx/>
                          <a:latin typeface="Tw Cen MT"/>
                        </a:rPr>
                        <a:t>Art. 2 ET y normas específicas</a:t>
                      </a:r>
                      <a:endParaRPr lang="es-ES" sz="1100" b="0" u="none" strike="noStrike">
                        <a:solidFill>
                          <a:srgbClr val="000000"/>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8"/>
                  </a:ext>
                </a:extLst>
              </a:tr>
              <a:tr h="486000">
                <a:tc>
                  <a:txBody>
                    <a:bodyPr/>
                    <a:lstStyle/>
                    <a:p>
                      <a:pPr defTabSz="914040">
                        <a:lnSpc>
                          <a:spcPct val="100000"/>
                        </a:lnSpc>
                      </a:pPr>
                      <a:r>
                        <a:rPr lang="es-ES" sz="1100" b="1" u="none" strike="noStrike">
                          <a:solidFill>
                            <a:schemeClr val="lt1"/>
                          </a:solidFill>
                          <a:effectLst/>
                          <a:uFillTx/>
                          <a:latin typeface="Tw Cen MT"/>
                        </a:rPr>
                        <a:t>VI. Según el sujeto empleador</a:t>
                      </a:r>
                      <a:endParaRPr lang="es-ES" sz="1100" b="0" u="none" strike="noStrike">
                        <a:solidFill>
                          <a:srgbClr val="FFFFFF"/>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defTabSz="914040">
                        <a:lnSpc>
                          <a:spcPct val="100000"/>
                        </a:lnSpc>
                      </a:pPr>
                      <a:r>
                        <a:rPr lang="es-ES" sz="1100" b="0" u="none" strike="noStrike">
                          <a:solidFill>
                            <a:schemeClr val="dk1"/>
                          </a:solidFill>
                          <a:effectLst/>
                          <a:uFillTx/>
                          <a:latin typeface="Tw Cen MT"/>
                        </a:rPr>
                        <a:t>Sector privado</a:t>
                      </a:r>
                      <a:endParaRPr lang="es-ES" sz="1100" b="0" u="none" strike="noStrike">
                        <a:solidFill>
                          <a:srgbClr val="000000"/>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040">
                        <a:lnSpc>
                          <a:spcPct val="100000"/>
                        </a:lnSpc>
                      </a:pPr>
                      <a:r>
                        <a:rPr lang="es-ES" sz="1100" b="0" u="none" strike="noStrike">
                          <a:solidFill>
                            <a:schemeClr val="dk1"/>
                          </a:solidFill>
                          <a:effectLst/>
                          <a:uFillTx/>
                          <a:latin typeface="Tw Cen MT"/>
                        </a:rPr>
                        <a:t>Relaciones laborales entre empresas privadas y trabajadores</a:t>
                      </a:r>
                      <a:endParaRPr lang="es-ES" sz="1100" b="0" u="none" strike="noStrike">
                        <a:solidFill>
                          <a:srgbClr val="000000"/>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040">
                        <a:lnSpc>
                          <a:spcPct val="100000"/>
                        </a:lnSpc>
                      </a:pPr>
                      <a:r>
                        <a:rPr lang="es-ES" sz="1100" b="0" u="none" strike="noStrike">
                          <a:solidFill>
                            <a:schemeClr val="dk1"/>
                          </a:solidFill>
                          <a:effectLst/>
                          <a:uFillTx/>
                          <a:latin typeface="Tw Cen MT"/>
                        </a:rPr>
                        <a:t>ET</a:t>
                      </a:r>
                      <a:endParaRPr lang="es-ES" sz="1100" b="0" u="none" strike="noStrike">
                        <a:solidFill>
                          <a:srgbClr val="000000"/>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9"/>
                  </a:ext>
                </a:extLst>
              </a:tr>
              <a:tr h="200520">
                <a:tc>
                  <a:txBody>
                    <a:bodyPr/>
                    <a:lstStyle/>
                    <a:p>
                      <a:pPr defTabSz="914040">
                        <a:lnSpc>
                          <a:spcPct val="100000"/>
                        </a:lnSpc>
                      </a:pPr>
                      <a:r>
                        <a:rPr lang="es-ES" sz="1100" b="1" u="none" strike="noStrike">
                          <a:solidFill>
                            <a:schemeClr val="lt1"/>
                          </a:solidFill>
                          <a:effectLst/>
                          <a:uFillTx/>
                          <a:latin typeface="Tw Cen MT"/>
                        </a:rPr>
                        <a:t> </a:t>
                      </a:r>
                      <a:endParaRPr lang="es-ES" sz="1100" b="0" u="none" strike="noStrike">
                        <a:solidFill>
                          <a:srgbClr val="FFFFFF"/>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defTabSz="914040">
                        <a:lnSpc>
                          <a:spcPct val="100000"/>
                        </a:lnSpc>
                      </a:pPr>
                      <a:r>
                        <a:rPr lang="es-ES" sz="1100" b="0" u="none" strike="noStrike">
                          <a:solidFill>
                            <a:schemeClr val="dk1"/>
                          </a:solidFill>
                          <a:effectLst/>
                          <a:uFillTx/>
                          <a:latin typeface="Tw Cen MT"/>
                        </a:rPr>
                        <a:t>Sector público</a:t>
                      </a:r>
                      <a:endParaRPr lang="es-ES" sz="1100" b="0" u="none" strike="noStrike">
                        <a:solidFill>
                          <a:srgbClr val="000000"/>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040">
                        <a:lnSpc>
                          <a:spcPct val="100000"/>
                        </a:lnSpc>
                      </a:pPr>
                      <a:r>
                        <a:rPr lang="es-ES" sz="1100" b="0" u="none" strike="noStrike">
                          <a:solidFill>
                            <a:schemeClr val="dk1"/>
                          </a:solidFill>
                          <a:effectLst/>
                          <a:uFillTx/>
                          <a:latin typeface="Tw Cen MT"/>
                        </a:rPr>
                        <a:t>Personal laboral del sector público</a:t>
                      </a:r>
                      <a:endParaRPr lang="es-ES" sz="1100" b="0" u="none" strike="noStrike">
                        <a:solidFill>
                          <a:srgbClr val="000000"/>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040">
                        <a:lnSpc>
                          <a:spcPct val="100000"/>
                        </a:lnSpc>
                      </a:pPr>
                      <a:r>
                        <a:rPr lang="es-ES" sz="1100" b="0" u="none" strike="noStrike">
                          <a:solidFill>
                            <a:schemeClr val="dk1"/>
                          </a:solidFill>
                          <a:effectLst/>
                          <a:uFillTx/>
                          <a:latin typeface="Tw Cen MT"/>
                        </a:rPr>
                        <a:t>ET y EBEP</a:t>
                      </a:r>
                      <a:endParaRPr lang="es-ES" sz="1100" b="0" u="none" strike="noStrike">
                        <a:solidFill>
                          <a:srgbClr val="000000"/>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10"/>
                  </a:ext>
                </a:extLst>
              </a:tr>
              <a:tr h="380520">
                <a:tc>
                  <a:txBody>
                    <a:bodyPr/>
                    <a:lstStyle/>
                    <a:p>
                      <a:pPr defTabSz="914040">
                        <a:lnSpc>
                          <a:spcPct val="100000"/>
                        </a:lnSpc>
                      </a:pPr>
                      <a:r>
                        <a:rPr lang="es-ES" sz="1100" b="1" u="none" strike="noStrike">
                          <a:solidFill>
                            <a:schemeClr val="lt1"/>
                          </a:solidFill>
                          <a:effectLst/>
                          <a:uFillTx/>
                          <a:latin typeface="Tw Cen MT"/>
                        </a:rPr>
                        <a:t>VI. Según la forma</a:t>
                      </a:r>
                      <a:endParaRPr lang="es-ES" sz="1100" b="0" u="none" strike="noStrike">
                        <a:solidFill>
                          <a:srgbClr val="FFFFFF"/>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defTabSz="914040">
                        <a:lnSpc>
                          <a:spcPct val="100000"/>
                        </a:lnSpc>
                      </a:pPr>
                      <a:r>
                        <a:rPr lang="es-ES" sz="1100" b="0" u="none" strike="noStrike">
                          <a:solidFill>
                            <a:schemeClr val="dk1"/>
                          </a:solidFill>
                          <a:effectLst/>
                          <a:uFillTx/>
                          <a:latin typeface="Tw Cen MT"/>
                        </a:rPr>
                        <a:t>Verbal</a:t>
                      </a:r>
                      <a:endParaRPr lang="es-ES" sz="1100" b="0" u="none" strike="noStrike">
                        <a:solidFill>
                          <a:srgbClr val="000000"/>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040">
                        <a:lnSpc>
                          <a:spcPct val="100000"/>
                        </a:lnSpc>
                      </a:pPr>
                      <a:r>
                        <a:rPr lang="es-ES" sz="1100" b="0" u="none" strike="noStrike">
                          <a:solidFill>
                            <a:schemeClr val="dk1"/>
                          </a:solidFill>
                          <a:effectLst/>
                          <a:uFillTx/>
                          <a:latin typeface="Tw Cen MT"/>
                        </a:rPr>
                        <a:t>Solo válido en ciertos casos (indefinido a tiempo completo).</a:t>
                      </a:r>
                      <a:endParaRPr lang="es-ES" sz="1100" b="0" u="none" strike="noStrike">
                        <a:solidFill>
                          <a:srgbClr val="000000"/>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040">
                        <a:lnSpc>
                          <a:spcPct val="100000"/>
                        </a:lnSpc>
                      </a:pPr>
                      <a:r>
                        <a:rPr lang="es-ES" sz="1100" b="0" u="none" strike="noStrike">
                          <a:solidFill>
                            <a:schemeClr val="dk1"/>
                          </a:solidFill>
                          <a:effectLst/>
                          <a:uFillTx/>
                          <a:latin typeface="Tw Cen MT"/>
                        </a:rPr>
                        <a:t>Art. 8 ET</a:t>
                      </a:r>
                      <a:endParaRPr lang="es-ES" sz="1100" b="0" u="none" strike="noStrike">
                        <a:solidFill>
                          <a:srgbClr val="000000"/>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11"/>
                  </a:ext>
                </a:extLst>
              </a:tr>
              <a:tr h="560520">
                <a:tc>
                  <a:txBody>
                    <a:bodyPr/>
                    <a:lstStyle/>
                    <a:p>
                      <a:pPr defTabSz="914040">
                        <a:lnSpc>
                          <a:spcPct val="100000"/>
                        </a:lnSpc>
                      </a:pPr>
                      <a:r>
                        <a:rPr lang="es-ES" sz="1100" b="1" u="none" strike="noStrike">
                          <a:solidFill>
                            <a:schemeClr val="lt1"/>
                          </a:solidFill>
                          <a:effectLst/>
                          <a:uFillTx/>
                          <a:latin typeface="Tw Cen MT"/>
                        </a:rPr>
                        <a:t> </a:t>
                      </a:r>
                      <a:endParaRPr lang="es-ES" sz="1100" b="0" u="none" strike="noStrike">
                        <a:solidFill>
                          <a:srgbClr val="FFFFFF"/>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defTabSz="914040">
                        <a:lnSpc>
                          <a:spcPct val="100000"/>
                        </a:lnSpc>
                      </a:pPr>
                      <a:r>
                        <a:rPr lang="es-ES" sz="1100" b="0" u="none" strike="noStrike">
                          <a:solidFill>
                            <a:schemeClr val="dk1"/>
                          </a:solidFill>
                          <a:effectLst/>
                          <a:uFillTx/>
                          <a:latin typeface="Tw Cen MT"/>
                        </a:rPr>
                        <a:t>Escrito</a:t>
                      </a:r>
                      <a:endParaRPr lang="es-ES" sz="1100" b="0" u="none" strike="noStrike">
                        <a:solidFill>
                          <a:srgbClr val="000000"/>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040">
                        <a:lnSpc>
                          <a:spcPct val="100000"/>
                        </a:lnSpc>
                      </a:pPr>
                      <a:r>
                        <a:rPr lang="es-ES" sz="1100" b="0" u="none" strike="noStrike">
                          <a:solidFill>
                            <a:schemeClr val="dk1"/>
                          </a:solidFill>
                          <a:effectLst/>
                          <a:uFillTx/>
                          <a:latin typeface="Tw Cen MT"/>
                        </a:rPr>
                        <a:t>Obligatorio en la mayoría de contratos (temporales, formativos, teletrabajo, etc.).</a:t>
                      </a:r>
                      <a:endParaRPr lang="es-ES" sz="1100" b="0" u="none" strike="noStrike">
                        <a:solidFill>
                          <a:srgbClr val="000000"/>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040">
                        <a:lnSpc>
                          <a:spcPct val="100000"/>
                        </a:lnSpc>
                      </a:pPr>
                      <a:r>
                        <a:rPr lang="es-ES" sz="1100" b="0" u="none" strike="noStrike">
                          <a:solidFill>
                            <a:schemeClr val="dk1"/>
                          </a:solidFill>
                          <a:effectLst/>
                          <a:uFillTx/>
                          <a:latin typeface="Tw Cen MT"/>
                        </a:rPr>
                        <a:t>Art. 8 ET</a:t>
                      </a:r>
                      <a:endParaRPr lang="es-ES" sz="1100" b="0" u="none" strike="noStrike">
                        <a:solidFill>
                          <a:srgbClr val="000000"/>
                        </a:solidFill>
                        <a:effectLst/>
                        <a:uFillTx/>
                        <a:latin typeface="Arial"/>
                      </a:endParaRPr>
                    </a:p>
                  </a:txBody>
                  <a:tcPr marL="9360" marR="9360"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uadroTexto 6"/>
          <p:cNvSpPr/>
          <p:nvPr/>
        </p:nvSpPr>
        <p:spPr>
          <a:xfrm>
            <a:off x="3250080" y="41760"/>
            <a:ext cx="7930440" cy="584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es-ES" sz="3200" b="0" u="none" strike="noStrike">
                <a:solidFill>
                  <a:schemeClr val="dk1"/>
                </a:solidFill>
                <a:effectLst/>
                <a:uFillTx/>
                <a:latin typeface="Tw Cen MT"/>
              </a:rPr>
              <a:t>Contratos de trabajo en España</a:t>
            </a:r>
            <a:endParaRPr lang="es-ES" sz="3200" b="0" u="none" strike="noStrike">
              <a:solidFill>
                <a:srgbClr val="000000"/>
              </a:solidFill>
              <a:effectLst/>
              <a:uFillTx/>
              <a:latin typeface="Arial"/>
            </a:endParaRPr>
          </a:p>
        </p:txBody>
      </p:sp>
      <p:pic>
        <p:nvPicPr>
          <p:cNvPr id="181" name="Imagen 2"/>
          <p:cNvPicPr/>
          <p:nvPr/>
        </p:nvPicPr>
        <p:blipFill>
          <a:blip r:embed="rId2"/>
          <a:stretch/>
        </p:blipFill>
        <p:spPr>
          <a:xfrm>
            <a:off x="3530880" y="727200"/>
            <a:ext cx="4553640" cy="5569200"/>
          </a:xfrm>
          <a:prstGeom prst="rect">
            <a:avLst/>
          </a:prstGeom>
          <a:noFill/>
          <a:ln w="0">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PlaceHolder 1"/>
          <p:cNvSpPr>
            <a:spLocks noGrp="1"/>
          </p:cNvSpPr>
          <p:nvPr>
            <p:ph type="title"/>
          </p:nvPr>
        </p:nvSpPr>
        <p:spPr>
          <a:xfrm>
            <a:off x="3060000" y="1800000"/>
            <a:ext cx="6660000" cy="2387160"/>
          </a:xfrm>
          <a:prstGeom prst="rect">
            <a:avLst/>
          </a:prstGeom>
          <a:noFill/>
          <a:ln w="0">
            <a:noFill/>
          </a:ln>
        </p:spPr>
        <p:txBody>
          <a:bodyPr lIns="91440" tIns="45720" rIns="91440" bIns="45720" anchor="ctr">
            <a:normAutofit/>
          </a:bodyPr>
          <a:lstStyle/>
          <a:p>
            <a:pPr indent="0" algn="ctr" defTabSz="914040">
              <a:lnSpc>
                <a:spcPct val="90000"/>
              </a:lnSpc>
              <a:buNone/>
            </a:pPr>
            <a:r>
              <a:rPr lang="en-US" sz="3600" b="0" u="none" strike="noStrike" cap="all">
                <a:solidFill>
                  <a:schemeClr val="dk1"/>
                </a:solidFill>
                <a:effectLst/>
                <a:uFillTx/>
                <a:latin typeface="Century Gothic"/>
              </a:rPr>
              <a:t>Contrato INDEFINIDO</a:t>
            </a:r>
            <a:endParaRPr lang="en-US" sz="3600" b="0" u="none" strike="noStrike">
              <a:solidFill>
                <a:schemeClr val="dk1"/>
              </a:solidFill>
              <a:effectLst/>
              <a:uFillTx/>
              <a:latin typeface="Tw Cen M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extBox 3"/>
          <p:cNvSpPr/>
          <p:nvPr/>
        </p:nvSpPr>
        <p:spPr>
          <a:xfrm>
            <a:off x="900000" y="1737720"/>
            <a:ext cx="10515240" cy="366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endParaRPr lang="es-ES" sz="1800" b="0" u="none" strike="noStrike">
              <a:solidFill>
                <a:srgbClr val="000000"/>
              </a:solidFill>
              <a:effectLst/>
              <a:uFillTx/>
              <a:latin typeface="Arial"/>
            </a:endParaRPr>
          </a:p>
          <a:p>
            <a:pPr algn="just" defTabSz="457200">
              <a:lnSpc>
                <a:spcPct val="100000"/>
              </a:lnSpc>
            </a:pPr>
            <a:r>
              <a:rPr lang="es-ES" sz="3200" b="0" u="none" strike="noStrike">
                <a:solidFill>
                  <a:srgbClr val="7030A0"/>
                </a:solidFill>
                <a:effectLst/>
                <a:uFillTx/>
                <a:latin typeface="Century Gothic"/>
              </a:rPr>
              <a:t>El contrato indefinido no tiene fecha de finalización. Es la forma ordinaria de empleo estable.</a:t>
            </a:r>
            <a:endParaRPr lang="es-ES" sz="3200" b="0" u="none" strike="noStrike">
              <a:solidFill>
                <a:srgbClr val="000000"/>
              </a:solidFill>
              <a:effectLst/>
              <a:uFillTx/>
              <a:latin typeface="Arial"/>
            </a:endParaRPr>
          </a:p>
          <a:p>
            <a:pPr algn="just" defTabSz="457200">
              <a:lnSpc>
                <a:spcPct val="100000"/>
              </a:lnSpc>
            </a:pPr>
            <a:r>
              <a:rPr lang="es-ES" sz="3200" b="0" u="none" strike="noStrike">
                <a:solidFill>
                  <a:srgbClr val="7030A0"/>
                </a:solidFill>
                <a:effectLst/>
                <a:uFillTx/>
                <a:latin typeface="Century Gothic"/>
              </a:rPr>
              <a:t>Puede ser a tiempo completo o parcial.</a:t>
            </a:r>
            <a:endParaRPr lang="es-ES" sz="3200" b="0" u="none" strike="noStrike">
              <a:solidFill>
                <a:srgbClr val="000000"/>
              </a:solidFill>
              <a:effectLst/>
              <a:uFillTx/>
              <a:latin typeface="Arial"/>
            </a:endParaRPr>
          </a:p>
          <a:p>
            <a:pPr algn="just" defTabSz="457200">
              <a:lnSpc>
                <a:spcPct val="100000"/>
              </a:lnSpc>
            </a:pPr>
            <a:r>
              <a:rPr lang="es-ES" sz="3200" b="0" u="none" strike="noStrike">
                <a:solidFill>
                  <a:srgbClr val="7030A0"/>
                </a:solidFill>
                <a:effectLst/>
                <a:uFillTx/>
                <a:latin typeface="Century Gothic"/>
              </a:rPr>
              <a:t>Existen modalidades como:</a:t>
            </a:r>
            <a:endParaRPr lang="es-ES" sz="3200" b="0" u="none" strike="noStrike">
              <a:solidFill>
                <a:srgbClr val="000000"/>
              </a:solidFill>
              <a:effectLst/>
              <a:uFillTx/>
              <a:latin typeface="Arial"/>
            </a:endParaRPr>
          </a:p>
          <a:p>
            <a:pPr marL="457200" indent="-457200" algn="just" defTabSz="457200">
              <a:lnSpc>
                <a:spcPct val="100000"/>
              </a:lnSpc>
              <a:buClr>
                <a:srgbClr val="7030A0"/>
              </a:buClr>
              <a:buFont typeface="Arial"/>
              <a:buChar char="•"/>
            </a:pPr>
            <a:r>
              <a:rPr lang="es-ES" sz="3200" b="0" u="none" strike="noStrike">
                <a:solidFill>
                  <a:srgbClr val="7030A0"/>
                </a:solidFill>
                <a:effectLst/>
                <a:uFillTx/>
                <a:latin typeface="Century Gothic"/>
              </a:rPr>
              <a:t>fijo-discontinuo</a:t>
            </a:r>
            <a:endParaRPr lang="es-ES" sz="3200" b="0" u="none" strike="noStrike">
              <a:solidFill>
                <a:srgbClr val="000000"/>
              </a:solidFill>
              <a:effectLst/>
              <a:uFillTx/>
              <a:latin typeface="Arial"/>
            </a:endParaRPr>
          </a:p>
          <a:p>
            <a:pPr marL="457200" indent="-457200" algn="just" defTabSz="457200">
              <a:lnSpc>
                <a:spcPct val="100000"/>
              </a:lnSpc>
              <a:buClr>
                <a:srgbClr val="7030A0"/>
              </a:buClr>
              <a:buFont typeface="Arial"/>
              <a:buChar char="•"/>
            </a:pPr>
            <a:r>
              <a:rPr lang="es-ES" sz="3200" b="0" u="none" strike="noStrike">
                <a:solidFill>
                  <a:srgbClr val="7030A0"/>
                </a:solidFill>
                <a:effectLst/>
                <a:uFillTx/>
                <a:latin typeface="Century Gothic"/>
              </a:rPr>
              <a:t>adscrito a obra</a:t>
            </a:r>
            <a:endParaRPr lang="es-ES" sz="3200" b="0" u="none" strike="noStrike">
              <a:solidFill>
                <a:srgbClr val="000000"/>
              </a:solidFill>
              <a:effectLst/>
              <a:uFillTx/>
              <a:latin typeface="Arial"/>
            </a:endParaRPr>
          </a:p>
          <a:p>
            <a:pPr defTabSz="457200">
              <a:lnSpc>
                <a:spcPct val="100000"/>
              </a:lnSpc>
            </a:pPr>
            <a:endParaRPr lang="es-ES" sz="2200" b="0" u="none" strike="noStrike">
              <a:solidFill>
                <a:srgbClr val="000000"/>
              </a:solidFill>
              <a:effectLst/>
              <a:uFillTx/>
              <a:latin typeface="Arial"/>
            </a:endParaRPr>
          </a:p>
        </p:txBody>
      </p:sp>
      <p:sp>
        <p:nvSpPr>
          <p:cNvPr id="184" name="CuadroTexto 6"/>
          <p:cNvSpPr/>
          <p:nvPr/>
        </p:nvSpPr>
        <p:spPr>
          <a:xfrm>
            <a:off x="2972160" y="851040"/>
            <a:ext cx="5487840" cy="760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es-ES" sz="4400" b="0" u="none" strike="noStrike">
                <a:solidFill>
                  <a:schemeClr val="dk1"/>
                </a:solidFill>
                <a:effectLst/>
                <a:uFillTx/>
                <a:latin typeface="Century Gothic"/>
              </a:rPr>
              <a:t>Contrato indefinido</a:t>
            </a:r>
            <a:endParaRPr lang="es-ES" sz="4400" b="0" u="none" strike="noStrike">
              <a:solidFill>
                <a:srgbClr val="000000"/>
              </a:solidFill>
              <a:effectLst/>
              <a:uFillTx/>
              <a:latin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extBox 3"/>
          <p:cNvSpPr/>
          <p:nvPr/>
        </p:nvSpPr>
        <p:spPr>
          <a:xfrm>
            <a:off x="947520" y="1309320"/>
            <a:ext cx="10515240" cy="3323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endParaRPr lang="es-ES" sz="1800" b="0" u="none" strike="noStrike">
              <a:solidFill>
                <a:srgbClr val="000000"/>
              </a:solidFill>
              <a:effectLst/>
              <a:uFillTx/>
              <a:latin typeface="Arial"/>
            </a:endParaRPr>
          </a:p>
          <a:p>
            <a:pPr marL="457200" indent="-457200" algn="just" defTabSz="457200">
              <a:lnSpc>
                <a:spcPct val="100000"/>
              </a:lnSpc>
              <a:buClr>
                <a:srgbClr val="7030A0"/>
              </a:buClr>
              <a:buFont typeface="Arial"/>
              <a:buChar char="•"/>
            </a:pPr>
            <a:r>
              <a:rPr lang="es-ES" sz="3200" b="0" u="none" strike="noStrike">
                <a:solidFill>
                  <a:srgbClr val="7030A0"/>
                </a:solidFill>
                <a:effectLst/>
                <a:uFillTx/>
                <a:latin typeface="Century Gothic"/>
              </a:rPr>
              <a:t>Lo “ordinario” es que la relación laboral no tenga conclusión establecida.</a:t>
            </a:r>
            <a:endParaRPr lang="es-ES" sz="3200" b="0" u="none" strike="noStrike">
              <a:solidFill>
                <a:srgbClr val="000000"/>
              </a:solidFill>
              <a:effectLst/>
              <a:uFillTx/>
              <a:latin typeface="Arial"/>
            </a:endParaRPr>
          </a:p>
          <a:p>
            <a:pPr marL="457200" indent="-457200" algn="just" defTabSz="457200">
              <a:lnSpc>
                <a:spcPct val="100000"/>
              </a:lnSpc>
              <a:buClr>
                <a:srgbClr val="7030A0"/>
              </a:buClr>
              <a:buFont typeface="Arial"/>
              <a:buChar char="•"/>
            </a:pPr>
            <a:r>
              <a:rPr lang="es-ES" sz="3200" b="0" u="none" strike="noStrike">
                <a:solidFill>
                  <a:srgbClr val="7030A0"/>
                </a:solidFill>
                <a:effectLst/>
                <a:uFillTx/>
                <a:latin typeface="Century Gothic"/>
              </a:rPr>
              <a:t>Por defecto, el contrato indefinido es el tipo contractual que debe formalizarse.</a:t>
            </a:r>
            <a:endParaRPr lang="es-ES" sz="3200" b="0" u="none" strike="noStrike">
              <a:solidFill>
                <a:srgbClr val="000000"/>
              </a:solidFill>
              <a:effectLst/>
              <a:uFillTx/>
              <a:latin typeface="Arial"/>
            </a:endParaRPr>
          </a:p>
          <a:p>
            <a:pPr marL="457200" indent="-457200" algn="just" defTabSz="457200">
              <a:lnSpc>
                <a:spcPct val="100000"/>
              </a:lnSpc>
              <a:buClr>
                <a:srgbClr val="7030A0"/>
              </a:buClr>
              <a:buFont typeface="Arial"/>
              <a:buChar char="•"/>
            </a:pPr>
            <a:r>
              <a:rPr lang="es-ES" sz="3200" b="0" u="none" strike="noStrike">
                <a:solidFill>
                  <a:srgbClr val="7030A0"/>
                </a:solidFill>
                <a:effectLst/>
                <a:uFillTx/>
                <a:latin typeface="Century Gothic"/>
              </a:rPr>
              <a:t>Los tipos de cotización son inferiores en esta modalidad para incentivar su uso.</a:t>
            </a:r>
            <a:r>
              <a:rPr lang="en-US" sz="2200" b="0" u="none" strike="noStrike">
                <a:solidFill>
                  <a:srgbClr val="7030A0"/>
                </a:solidFill>
                <a:effectLst/>
                <a:highlight>
                  <a:srgbClr val="C0C0C0"/>
                </a:highlight>
                <a:uFillTx/>
                <a:latin typeface="Tw Cen MT"/>
              </a:rPr>
              <a:t>.</a:t>
            </a:r>
            <a:endParaRPr lang="es-ES" sz="2200" b="0" u="none" strike="noStrike">
              <a:solidFill>
                <a:srgbClr val="000000"/>
              </a:solidFill>
              <a:effectLst/>
              <a:uFillTx/>
              <a:latin typeface="Arial"/>
            </a:endParaRPr>
          </a:p>
        </p:txBody>
      </p:sp>
      <p:sp>
        <p:nvSpPr>
          <p:cNvPr id="186" name="CuadroTexto 6"/>
          <p:cNvSpPr/>
          <p:nvPr/>
        </p:nvSpPr>
        <p:spPr>
          <a:xfrm>
            <a:off x="3152160" y="304200"/>
            <a:ext cx="5946120" cy="76068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indefinido</a:t>
            </a:r>
            <a:endParaRPr lang="es-ES" sz="4400" b="0" u="none" strike="noStrike" dirty="0">
              <a:solidFill>
                <a:srgbClr val="000000"/>
              </a:solidFill>
              <a:effectLst/>
              <a:uFillTx/>
              <a:latin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xtBox 3"/>
          <p:cNvSpPr/>
          <p:nvPr/>
        </p:nvSpPr>
        <p:spPr>
          <a:xfrm>
            <a:off x="900000" y="1401840"/>
            <a:ext cx="10515240" cy="5456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algn="just" defTabSz="457200">
              <a:lnSpc>
                <a:spcPct val="100000"/>
              </a:lnSpc>
              <a:buClr>
                <a:srgbClr val="7030A0"/>
              </a:buClr>
              <a:buFont typeface="Arial"/>
              <a:buChar char="•"/>
            </a:pPr>
            <a:r>
              <a:rPr lang="es-ES" sz="3200" b="0" u="none" strike="noStrike">
                <a:solidFill>
                  <a:srgbClr val="7030A0"/>
                </a:solidFill>
                <a:effectLst/>
                <a:uFillTx/>
                <a:latin typeface="Century Gothic"/>
              </a:rPr>
              <a:t>Puede ser verbal o escrito, salvo casos obligatorios de formalización escrita (programas públicos, etc.).</a:t>
            </a:r>
            <a:endParaRPr lang="es-ES" sz="3200" b="0" u="none" strike="noStrike">
              <a:solidFill>
                <a:srgbClr val="000000"/>
              </a:solidFill>
              <a:effectLst/>
              <a:uFillTx/>
              <a:latin typeface="Arial"/>
            </a:endParaRPr>
          </a:p>
          <a:p>
            <a:pPr marL="457200" indent="-457200" algn="just" defTabSz="457200">
              <a:lnSpc>
                <a:spcPct val="100000"/>
              </a:lnSpc>
              <a:buClr>
                <a:srgbClr val="7030A0"/>
              </a:buClr>
              <a:buFont typeface="Arial"/>
              <a:buChar char="•"/>
            </a:pPr>
            <a:r>
              <a:rPr lang="es-ES" sz="3200" b="0" u="none" strike="noStrike">
                <a:solidFill>
                  <a:srgbClr val="7030A0"/>
                </a:solidFill>
                <a:effectLst/>
                <a:uFillTx/>
                <a:latin typeface="Century Gothic"/>
              </a:rPr>
              <a:t>Cualquiera de las partes puede exigir que sea formalizado por escrito.</a:t>
            </a:r>
            <a:endParaRPr lang="es-ES" sz="3200" b="0" u="none" strike="noStrike">
              <a:solidFill>
                <a:srgbClr val="000000"/>
              </a:solidFill>
              <a:effectLst/>
              <a:uFillTx/>
              <a:latin typeface="Arial"/>
            </a:endParaRPr>
          </a:p>
          <a:p>
            <a:pPr marL="457200" indent="-457200" algn="just" defTabSz="457200">
              <a:lnSpc>
                <a:spcPct val="100000"/>
              </a:lnSpc>
              <a:buClr>
                <a:srgbClr val="7030A0"/>
              </a:buClr>
              <a:buFont typeface="Arial"/>
              <a:buChar char="•"/>
            </a:pPr>
            <a:r>
              <a:rPr lang="es-ES" sz="3200" b="0" u="none" strike="noStrike">
                <a:solidFill>
                  <a:srgbClr val="7030A0"/>
                </a:solidFill>
                <a:effectLst/>
                <a:uFillTx/>
                <a:latin typeface="Century Gothic"/>
              </a:rPr>
              <a:t>Su carácter ordinario implica que se presume celebrado:</a:t>
            </a:r>
            <a:endParaRPr lang="es-ES" sz="3200" b="0" u="none" strike="noStrike">
              <a:solidFill>
                <a:srgbClr val="000000"/>
              </a:solidFill>
              <a:effectLst/>
              <a:uFillTx/>
              <a:latin typeface="Arial"/>
            </a:endParaRPr>
          </a:p>
          <a:p>
            <a:pPr marL="457200" indent="-457200" algn="just" defTabSz="457200">
              <a:lnSpc>
                <a:spcPct val="100000"/>
              </a:lnSpc>
              <a:buClr>
                <a:srgbClr val="7030A0"/>
              </a:buClr>
              <a:buFont typeface="Wingdings" charset="2"/>
              <a:buChar char=""/>
            </a:pPr>
            <a:r>
              <a:rPr lang="es-ES" sz="3200" b="0" u="none" strike="noStrike">
                <a:solidFill>
                  <a:srgbClr val="7030A0"/>
                </a:solidFill>
                <a:effectLst/>
                <a:uFillTx/>
                <a:latin typeface="Century Gothic"/>
              </a:rPr>
              <a:t>A falta de extinción de otros contratos (si no hay un contrato temporal escrito que especifique su finalización).</a:t>
            </a:r>
            <a:endParaRPr lang="es-ES" sz="3200" b="0" u="none" strike="noStrike">
              <a:solidFill>
                <a:srgbClr val="000000"/>
              </a:solidFill>
              <a:effectLst/>
              <a:uFillTx/>
              <a:latin typeface="Arial"/>
            </a:endParaRPr>
          </a:p>
          <a:p>
            <a:pPr marL="457200" indent="-457200" algn="just" defTabSz="457200">
              <a:lnSpc>
                <a:spcPct val="100000"/>
              </a:lnSpc>
              <a:buClr>
                <a:srgbClr val="7030A0"/>
              </a:buClr>
              <a:buFont typeface="Wingdings" charset="2"/>
              <a:buChar char=""/>
            </a:pPr>
            <a:r>
              <a:rPr lang="es-ES" sz="3200" b="0" u="none" strike="noStrike">
                <a:solidFill>
                  <a:srgbClr val="7030A0"/>
                </a:solidFill>
                <a:effectLst/>
                <a:uFillTx/>
                <a:latin typeface="Century Gothic"/>
              </a:rPr>
              <a:t>En casos de fraude de ley o encadenamiento contractual.</a:t>
            </a:r>
            <a:endParaRPr lang="es-ES" sz="3200" b="0" u="none" strike="noStrike">
              <a:solidFill>
                <a:srgbClr val="000000"/>
              </a:solidFill>
              <a:effectLst/>
              <a:uFillTx/>
              <a:latin typeface="Arial"/>
            </a:endParaRPr>
          </a:p>
        </p:txBody>
      </p:sp>
      <p:sp>
        <p:nvSpPr>
          <p:cNvPr id="188" name="CuadroTexto 6"/>
          <p:cNvSpPr/>
          <p:nvPr/>
        </p:nvSpPr>
        <p:spPr>
          <a:xfrm>
            <a:off x="2509560" y="632880"/>
            <a:ext cx="5902920" cy="76068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indefinido</a:t>
            </a:r>
            <a:endParaRPr lang="es-ES" sz="4400" b="0" u="none" strike="noStrike" dirty="0">
              <a:solidFill>
                <a:srgbClr val="000000"/>
              </a:solidFill>
              <a:effectLst/>
              <a:uFillTx/>
              <a:latin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extBox 3"/>
          <p:cNvSpPr/>
          <p:nvPr/>
        </p:nvSpPr>
        <p:spPr>
          <a:xfrm>
            <a:off x="1004760" y="1371240"/>
            <a:ext cx="10515240" cy="4634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endParaRPr lang="es-ES" sz="1800" b="0" u="none" strike="noStrike">
              <a:solidFill>
                <a:srgbClr val="000000"/>
              </a:solidFill>
              <a:effectLst/>
              <a:uFillTx/>
              <a:latin typeface="Arial"/>
            </a:endParaRPr>
          </a:p>
          <a:p>
            <a:pPr algn="just" defTabSz="457200">
              <a:lnSpc>
                <a:spcPct val="100000"/>
              </a:lnSpc>
            </a:pPr>
            <a:r>
              <a:rPr lang="es-ES" sz="2800" b="1" u="none" strike="noStrike">
                <a:solidFill>
                  <a:srgbClr val="7030A0"/>
                </a:solidFill>
                <a:effectLst/>
                <a:uFillTx/>
                <a:latin typeface="Century Gothic"/>
              </a:rPr>
              <a:t>Adquisición de la Condición de Trabajador Fijo</a:t>
            </a:r>
            <a:endParaRPr lang="es-ES" sz="2800" b="0" u="none" strike="noStrike">
              <a:solidFill>
                <a:srgbClr val="000000"/>
              </a:solidFill>
              <a:effectLst/>
              <a:uFillTx/>
              <a:latin typeface="Arial"/>
            </a:endParaRPr>
          </a:p>
          <a:p>
            <a:pPr algn="just" defTabSz="457200">
              <a:lnSpc>
                <a:spcPct val="100000"/>
              </a:lnSpc>
            </a:pPr>
            <a:r>
              <a:rPr lang="es-ES" sz="2800" b="0" u="none" strike="noStrike">
                <a:solidFill>
                  <a:srgbClr val="7030A0"/>
                </a:solidFill>
                <a:effectLst/>
                <a:uFillTx/>
                <a:latin typeface="Century Gothic"/>
              </a:rPr>
              <a:t>Se adquiere la condición de trabajador fijo cuando:</a:t>
            </a:r>
            <a:endParaRPr lang="es-ES" sz="2800" b="0" u="none" strike="noStrike">
              <a:solidFill>
                <a:srgbClr val="000000"/>
              </a:solidFill>
              <a:effectLst/>
              <a:uFillTx/>
              <a:latin typeface="Arial"/>
            </a:endParaRPr>
          </a:p>
          <a:p>
            <a:pPr marL="457200" indent="-457200" algn="just" defTabSz="457200">
              <a:lnSpc>
                <a:spcPct val="100000"/>
              </a:lnSpc>
              <a:buClr>
                <a:srgbClr val="7030A0"/>
              </a:buClr>
              <a:buFont typeface="Arial"/>
              <a:buChar char="•"/>
            </a:pPr>
            <a:r>
              <a:rPr lang="es-ES" sz="2800" b="0" u="none" strike="noStrike">
                <a:solidFill>
                  <a:srgbClr val="7030A0"/>
                </a:solidFill>
                <a:effectLst/>
                <a:uFillTx/>
                <a:latin typeface="Century Gothic"/>
              </a:rPr>
              <a:t>No se haya dado de alta en la Seguridad Social tras el período de prueba.</a:t>
            </a:r>
            <a:endParaRPr lang="es-ES" sz="2800" b="0" u="none" strike="noStrike">
              <a:solidFill>
                <a:srgbClr val="000000"/>
              </a:solidFill>
              <a:effectLst/>
              <a:uFillTx/>
              <a:latin typeface="Arial"/>
            </a:endParaRPr>
          </a:p>
          <a:p>
            <a:pPr marL="457200" indent="-457200" algn="just" defTabSz="457200">
              <a:lnSpc>
                <a:spcPct val="100000"/>
              </a:lnSpc>
              <a:buClr>
                <a:srgbClr val="7030A0"/>
              </a:buClr>
              <a:buFont typeface="Arial"/>
              <a:buChar char="•"/>
            </a:pPr>
            <a:r>
              <a:rPr lang="es-ES" sz="2800" b="0" u="none" strike="noStrike">
                <a:solidFill>
                  <a:srgbClr val="7030A0"/>
                </a:solidFill>
                <a:effectLst/>
                <a:uFillTx/>
                <a:latin typeface="Century Gothic"/>
              </a:rPr>
              <a:t>En un periodo de 24 meses, se haya trabajado más de 18 meses, con o sin solución de continuidad, para la misma empresa o grupo, con dos o más contratos por circunstancias de producción.</a:t>
            </a:r>
            <a:endParaRPr lang="es-ES" sz="2800" b="0" u="none" strike="noStrike">
              <a:solidFill>
                <a:srgbClr val="000000"/>
              </a:solidFill>
              <a:effectLst/>
              <a:uFillTx/>
              <a:latin typeface="Arial"/>
            </a:endParaRPr>
          </a:p>
          <a:p>
            <a:pPr algn="just" defTabSz="457200">
              <a:lnSpc>
                <a:spcPct val="100000"/>
              </a:lnSpc>
            </a:pPr>
            <a:r>
              <a:rPr lang="es-ES" sz="2800" b="0" u="none" strike="noStrike">
                <a:solidFill>
                  <a:srgbClr val="7030A0"/>
                </a:solidFill>
                <a:effectLst/>
                <a:uFillTx/>
                <a:latin typeface="Century Gothic"/>
              </a:rPr>
              <a:t>La empresa debe informar a los trabajadores y representantes en un plazo de 10 días tras cumplirse los plazos.</a:t>
            </a:r>
            <a:endParaRPr lang="es-ES" sz="2800" b="0" u="none" strike="noStrike">
              <a:solidFill>
                <a:srgbClr val="000000"/>
              </a:solidFill>
              <a:effectLst/>
              <a:uFillTx/>
              <a:latin typeface="Arial"/>
            </a:endParaRPr>
          </a:p>
        </p:txBody>
      </p:sp>
      <p:sp>
        <p:nvSpPr>
          <p:cNvPr id="190" name="CuadroTexto 6"/>
          <p:cNvSpPr/>
          <p:nvPr/>
        </p:nvSpPr>
        <p:spPr>
          <a:xfrm>
            <a:off x="2509560" y="671040"/>
            <a:ext cx="5646888" cy="76068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indefinido</a:t>
            </a:r>
            <a:endParaRPr lang="es-ES" sz="4400" b="0" u="none" strike="noStrike" dirty="0">
              <a:solidFill>
                <a:srgbClr val="000000"/>
              </a:solidFill>
              <a:effectLst/>
              <a:uFillTx/>
              <a:latin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extBox 3"/>
          <p:cNvSpPr/>
          <p:nvPr/>
        </p:nvSpPr>
        <p:spPr>
          <a:xfrm>
            <a:off x="836640" y="1770480"/>
            <a:ext cx="10515240" cy="233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endParaRPr lang="es-ES" sz="1800" b="0" u="none" strike="noStrike">
              <a:solidFill>
                <a:srgbClr val="000000"/>
              </a:solidFill>
              <a:effectLst/>
              <a:uFillTx/>
              <a:latin typeface="Arial"/>
            </a:endParaRPr>
          </a:p>
          <a:p>
            <a:pPr algn="just" defTabSz="457200">
              <a:lnSpc>
                <a:spcPct val="100000"/>
              </a:lnSpc>
            </a:pPr>
            <a:r>
              <a:rPr lang="es-ES" sz="3200" b="1" u="none" strike="noStrike">
                <a:solidFill>
                  <a:srgbClr val="7030A0"/>
                </a:solidFill>
                <a:effectLst/>
                <a:uFillTx/>
                <a:latin typeface="Century Gothic"/>
              </a:rPr>
              <a:t>Indemnización por despido improcedente:</a:t>
            </a:r>
            <a:endParaRPr lang="es-ES" sz="3200" b="0" u="none" strike="noStrike">
              <a:solidFill>
                <a:srgbClr val="000000"/>
              </a:solidFill>
              <a:effectLst/>
              <a:uFillTx/>
              <a:latin typeface="Arial"/>
            </a:endParaRPr>
          </a:p>
          <a:p>
            <a:pPr algn="just" defTabSz="457200">
              <a:lnSpc>
                <a:spcPct val="100000"/>
              </a:lnSpc>
            </a:pPr>
            <a:r>
              <a:rPr lang="es-ES" sz="3200" b="0" u="none" strike="noStrike">
                <a:solidFill>
                  <a:srgbClr val="7030A0"/>
                </a:solidFill>
                <a:effectLst/>
                <a:uFillTx/>
                <a:latin typeface="Century Gothic"/>
              </a:rPr>
              <a:t>Contratos firmados desde 12 de febrero de 2012: 33 días por año trabajado máximo 24 mensualidades (antes 45 días máximo 42 mensualidades).</a:t>
            </a:r>
            <a:endParaRPr lang="es-ES" sz="3200" b="0" u="none" strike="noStrike">
              <a:solidFill>
                <a:srgbClr val="000000"/>
              </a:solidFill>
              <a:effectLst/>
              <a:uFillTx/>
              <a:latin typeface="Arial"/>
            </a:endParaRPr>
          </a:p>
        </p:txBody>
      </p:sp>
      <p:sp>
        <p:nvSpPr>
          <p:cNvPr id="192" name="CuadroTexto 6"/>
          <p:cNvSpPr/>
          <p:nvPr/>
        </p:nvSpPr>
        <p:spPr>
          <a:xfrm>
            <a:off x="2509560" y="720000"/>
            <a:ext cx="5555448" cy="76068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indefinido</a:t>
            </a:r>
            <a:endParaRPr lang="es-ES" sz="4400" b="0" u="none" strike="noStrike" dirty="0">
              <a:solidFill>
                <a:srgbClr val="000000"/>
              </a:solidFill>
              <a:effectLst/>
              <a:uFillTx/>
              <a:latin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extBox 3"/>
          <p:cNvSpPr/>
          <p:nvPr/>
        </p:nvSpPr>
        <p:spPr>
          <a:xfrm>
            <a:off x="836640" y="1770480"/>
            <a:ext cx="10515240" cy="2831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endParaRPr lang="es-ES" sz="1800" b="0" u="none" strike="noStrike">
              <a:solidFill>
                <a:srgbClr val="000000"/>
              </a:solidFill>
              <a:effectLst/>
              <a:uFillTx/>
              <a:latin typeface="Arial"/>
            </a:endParaRPr>
          </a:p>
          <a:p>
            <a:pPr algn="just" defTabSz="457200">
              <a:lnSpc>
                <a:spcPct val="100000"/>
              </a:lnSpc>
            </a:pPr>
            <a:r>
              <a:rPr lang="es-ES" sz="3200" b="1" u="none" strike="noStrike">
                <a:solidFill>
                  <a:srgbClr val="7030A0"/>
                </a:solidFill>
                <a:effectLst/>
                <a:uFillTx/>
                <a:latin typeface="Century Gothic"/>
              </a:rPr>
              <a:t>Se dirigen:</a:t>
            </a:r>
            <a:endParaRPr lang="es-ES" sz="3200" b="0" u="none" strike="noStrike">
              <a:solidFill>
                <a:srgbClr val="000000"/>
              </a:solidFill>
              <a:effectLst/>
              <a:uFillTx/>
              <a:latin typeface="Arial"/>
            </a:endParaRPr>
          </a:p>
          <a:p>
            <a:pPr algn="just" defTabSz="457200">
              <a:lnSpc>
                <a:spcPct val="100000"/>
              </a:lnSpc>
            </a:pPr>
            <a:r>
              <a:rPr lang="es-ES" sz="3200" b="0" u="none" strike="noStrike">
                <a:solidFill>
                  <a:srgbClr val="7030A0"/>
                </a:solidFill>
                <a:effectLst/>
                <a:uFillTx/>
                <a:latin typeface="Century Gothic"/>
              </a:rPr>
              <a:t>Determinados colectivos que se encuentran en una situación de inferioridad frente a otros, o que han sufrido con mayor severidad las consecuencias de las crisis.</a:t>
            </a:r>
            <a:endParaRPr lang="es-ES" sz="3200" b="0" u="none" strike="noStrike">
              <a:solidFill>
                <a:srgbClr val="000000"/>
              </a:solidFill>
              <a:effectLst/>
              <a:uFillTx/>
              <a:latin typeface="Arial"/>
            </a:endParaRPr>
          </a:p>
        </p:txBody>
      </p:sp>
      <p:sp>
        <p:nvSpPr>
          <p:cNvPr id="194" name="CuadroTexto 6"/>
          <p:cNvSpPr/>
          <p:nvPr/>
        </p:nvSpPr>
        <p:spPr>
          <a:xfrm>
            <a:off x="2031840" y="900000"/>
            <a:ext cx="8940600" cy="768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es-ES" sz="4400" b="0" u="none" strike="noStrike">
                <a:solidFill>
                  <a:schemeClr val="dk1"/>
                </a:solidFill>
                <a:effectLst/>
                <a:uFillTx/>
                <a:latin typeface="Century Gothic"/>
              </a:rPr>
              <a:t>Contrato indefinido bonificado</a:t>
            </a:r>
            <a:endParaRPr lang="es-ES" sz="4400" b="0" u="none" strike="noStrike">
              <a:solidFill>
                <a:srgbClr val="000000"/>
              </a:solidFill>
              <a:effectLst/>
              <a:uFillTx/>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extBox 2"/>
          <p:cNvSpPr/>
          <p:nvPr/>
        </p:nvSpPr>
        <p:spPr>
          <a:xfrm>
            <a:off x="1029600" y="769680"/>
            <a:ext cx="10129320" cy="11232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457200">
              <a:lnSpc>
                <a:spcPct val="100000"/>
              </a:lnSpc>
            </a:pPr>
            <a:endParaRPr lang="es-ES" sz="1800" b="0" u="none" strike="noStrike">
              <a:solidFill>
                <a:srgbClr val="000000"/>
              </a:solidFill>
              <a:effectLst/>
              <a:uFillTx/>
              <a:latin typeface="Arial"/>
            </a:endParaRPr>
          </a:p>
          <a:p>
            <a:pPr algn="ctr" defTabSz="457200">
              <a:lnSpc>
                <a:spcPct val="100000"/>
              </a:lnSpc>
            </a:pPr>
            <a:r>
              <a:rPr lang="es-ES" sz="4900" b="1" u="none" strike="noStrike">
                <a:solidFill>
                  <a:schemeClr val="dk1">
                    <a:lumMod val="85000"/>
                    <a:lumOff val="15000"/>
                  </a:schemeClr>
                </a:solidFill>
                <a:effectLst/>
                <a:uFillTx/>
                <a:latin typeface="Tw Cen MT"/>
              </a:rPr>
              <a:t>Reforma Laboral en España (2022)</a:t>
            </a:r>
            <a:endParaRPr lang="es-ES" sz="4900" b="0" u="none" strike="noStrike">
              <a:solidFill>
                <a:srgbClr val="000000"/>
              </a:solidFill>
              <a:effectLst/>
              <a:uFillTx/>
              <a:latin typeface="Arial"/>
            </a:endParaRPr>
          </a:p>
        </p:txBody>
      </p:sp>
      <p:sp>
        <p:nvSpPr>
          <p:cNvPr id="145" name="TextBox 3"/>
          <p:cNvSpPr/>
          <p:nvPr/>
        </p:nvSpPr>
        <p:spPr>
          <a:xfrm>
            <a:off x="836640" y="1905120"/>
            <a:ext cx="10515240" cy="2831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endParaRPr lang="es-ES" sz="1800" b="0" u="none" strike="noStrike">
              <a:solidFill>
                <a:srgbClr val="000000"/>
              </a:solidFill>
              <a:effectLst/>
              <a:uFillTx/>
              <a:latin typeface="Arial"/>
            </a:endParaRPr>
          </a:p>
          <a:p>
            <a:pPr defTabSz="457200">
              <a:lnSpc>
                <a:spcPct val="100000"/>
              </a:lnSpc>
            </a:pPr>
            <a:r>
              <a:rPr lang="es-ES" sz="3200" b="0" u="none" strike="noStrike">
                <a:solidFill>
                  <a:srgbClr val="7030A0"/>
                </a:solidFill>
                <a:effectLst/>
                <a:uFillTx/>
                <a:latin typeface="Century Gothic"/>
              </a:rPr>
              <a:t>Objetivos principales:</a:t>
            </a:r>
            <a:endParaRPr lang="es-ES" sz="3200" b="0" u="none" strike="noStrike">
              <a:solidFill>
                <a:srgbClr val="000000"/>
              </a:solidFill>
              <a:effectLst/>
              <a:uFillTx/>
              <a:latin typeface="Arial"/>
            </a:endParaRPr>
          </a:p>
          <a:p>
            <a:pPr defTabSz="457200">
              <a:lnSpc>
                <a:spcPct val="100000"/>
              </a:lnSpc>
            </a:pPr>
            <a:r>
              <a:rPr lang="es-ES" sz="3200" b="0" u="none" strike="noStrike">
                <a:solidFill>
                  <a:srgbClr val="7030A0"/>
                </a:solidFill>
                <a:effectLst/>
                <a:uFillTx/>
                <a:latin typeface="Century Gothic"/>
              </a:rPr>
              <a:t>Reducir la temporalidad en el empleo.</a:t>
            </a:r>
            <a:endParaRPr lang="es-ES" sz="3200" b="0" u="none" strike="noStrike">
              <a:solidFill>
                <a:srgbClr val="000000"/>
              </a:solidFill>
              <a:effectLst/>
              <a:uFillTx/>
              <a:latin typeface="Arial"/>
            </a:endParaRPr>
          </a:p>
          <a:p>
            <a:pPr defTabSz="457200">
              <a:lnSpc>
                <a:spcPct val="100000"/>
              </a:lnSpc>
            </a:pPr>
            <a:r>
              <a:rPr lang="es-ES" sz="3200" b="0" u="none" strike="noStrike">
                <a:solidFill>
                  <a:srgbClr val="7030A0"/>
                </a:solidFill>
                <a:effectLst/>
                <a:uFillTx/>
                <a:latin typeface="Century Gothic"/>
              </a:rPr>
              <a:t>Mejorar la estabilidad laboral.</a:t>
            </a:r>
            <a:endParaRPr lang="es-ES" sz="3200" b="0" u="none" strike="noStrike">
              <a:solidFill>
                <a:srgbClr val="000000"/>
              </a:solidFill>
              <a:effectLst/>
              <a:uFillTx/>
              <a:latin typeface="Arial"/>
            </a:endParaRPr>
          </a:p>
          <a:p>
            <a:pPr defTabSz="457200">
              <a:lnSpc>
                <a:spcPct val="100000"/>
              </a:lnSpc>
            </a:pPr>
            <a:r>
              <a:rPr lang="es-ES" sz="3200" b="0" u="none" strike="noStrike">
                <a:solidFill>
                  <a:srgbClr val="7030A0"/>
                </a:solidFill>
                <a:effectLst/>
                <a:uFillTx/>
                <a:latin typeface="Century Gothic"/>
              </a:rPr>
              <a:t>Reforzar la negociación colectiva.</a:t>
            </a:r>
            <a:endParaRPr lang="es-ES" sz="3200" b="0" u="none" strike="noStrike">
              <a:solidFill>
                <a:srgbClr val="000000"/>
              </a:solidFill>
              <a:effectLst/>
              <a:uFillTx/>
              <a:latin typeface="Arial"/>
            </a:endParaRPr>
          </a:p>
          <a:p>
            <a:pPr defTabSz="457200">
              <a:lnSpc>
                <a:spcPct val="100000"/>
              </a:lnSpc>
            </a:pPr>
            <a:r>
              <a:rPr lang="es-ES" sz="3200" b="0" u="none" strike="noStrike">
                <a:solidFill>
                  <a:srgbClr val="7030A0"/>
                </a:solidFill>
                <a:effectLst/>
                <a:uFillTx/>
                <a:latin typeface="Century Gothic"/>
              </a:rPr>
              <a:t>Fomentar la contratación indefinida.</a:t>
            </a:r>
            <a:r>
              <a:rPr lang="en-US" sz="2200" b="0" u="none" strike="noStrike">
                <a:solidFill>
                  <a:srgbClr val="7030A0"/>
                </a:solidFill>
                <a:effectLst/>
                <a:highlight>
                  <a:srgbClr val="C0C0C0"/>
                </a:highlight>
                <a:uFillTx/>
                <a:latin typeface="Tw Cen MT"/>
              </a:rPr>
              <a:t>.</a:t>
            </a:r>
            <a:endParaRPr lang="es-ES" sz="2200" b="0" u="none" strike="noStrike">
              <a:solidFill>
                <a:srgbClr val="000000"/>
              </a:solidFill>
              <a:effectLst/>
              <a:uFillTx/>
              <a:latin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extBox 3"/>
          <p:cNvSpPr/>
          <p:nvPr/>
        </p:nvSpPr>
        <p:spPr>
          <a:xfrm>
            <a:off x="836640" y="1479600"/>
            <a:ext cx="10515240" cy="3323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endParaRPr lang="es-ES" sz="1800" b="0" u="none" strike="noStrike">
              <a:solidFill>
                <a:srgbClr val="000000"/>
              </a:solidFill>
              <a:effectLst/>
              <a:uFillTx/>
              <a:latin typeface="Arial"/>
            </a:endParaRPr>
          </a:p>
          <a:p>
            <a:pPr algn="just" defTabSz="457200">
              <a:lnSpc>
                <a:spcPct val="100000"/>
              </a:lnSpc>
            </a:pPr>
            <a:r>
              <a:rPr lang="es-ES" sz="3200" b="1" u="none" strike="noStrike">
                <a:solidFill>
                  <a:srgbClr val="7030A0"/>
                </a:solidFill>
                <a:effectLst/>
                <a:uFillTx/>
                <a:latin typeface="Century Gothic"/>
              </a:rPr>
              <a:t>Consisten:</a:t>
            </a:r>
            <a:endParaRPr lang="es-ES" sz="3200" b="0" u="none" strike="noStrike">
              <a:solidFill>
                <a:srgbClr val="000000"/>
              </a:solidFill>
              <a:effectLst/>
              <a:uFillTx/>
              <a:latin typeface="Arial"/>
            </a:endParaRPr>
          </a:p>
          <a:p>
            <a:pPr marL="457200" indent="-457200" algn="just" defTabSz="457200">
              <a:lnSpc>
                <a:spcPct val="100000"/>
              </a:lnSpc>
              <a:buClr>
                <a:srgbClr val="7030A0"/>
              </a:buClr>
              <a:buFont typeface="Arial"/>
              <a:buChar char="•"/>
            </a:pPr>
            <a:r>
              <a:rPr lang="es-ES" sz="3200" b="0" u="none" strike="noStrike">
                <a:solidFill>
                  <a:srgbClr val="7030A0"/>
                </a:solidFill>
                <a:effectLst/>
                <a:uFillTx/>
                <a:latin typeface="Century Gothic"/>
              </a:rPr>
              <a:t>Ofrecer incentivos y otras ventajas, a cargo de los presupuestos del Servicio Público de Empleo Estatal, sobre la aportación empresarial.</a:t>
            </a:r>
            <a:endParaRPr lang="es-ES" sz="3200" b="0" u="none" strike="noStrike">
              <a:solidFill>
                <a:srgbClr val="000000"/>
              </a:solidFill>
              <a:effectLst/>
              <a:uFillTx/>
              <a:latin typeface="Arial"/>
            </a:endParaRPr>
          </a:p>
          <a:p>
            <a:pPr marL="457200" indent="-457200" algn="just" defTabSz="457200">
              <a:lnSpc>
                <a:spcPct val="100000"/>
              </a:lnSpc>
              <a:buClr>
                <a:srgbClr val="7030A0"/>
              </a:buClr>
              <a:buFont typeface="Arial"/>
              <a:buChar char="•"/>
            </a:pPr>
            <a:r>
              <a:rPr lang="es-ES" sz="3200" b="0" u="none" strike="noStrike">
                <a:solidFill>
                  <a:srgbClr val="7030A0"/>
                </a:solidFill>
                <a:effectLst/>
                <a:uFillTx/>
                <a:latin typeface="Century Gothic"/>
              </a:rPr>
              <a:t>Los beneficios y bonificaciones son única y exclusivamente para el contratante.</a:t>
            </a:r>
            <a:endParaRPr lang="es-ES" sz="3200" b="0" u="none" strike="noStrike">
              <a:solidFill>
                <a:srgbClr val="000000"/>
              </a:solidFill>
              <a:effectLst/>
              <a:uFillTx/>
              <a:latin typeface="Arial"/>
            </a:endParaRPr>
          </a:p>
        </p:txBody>
      </p:sp>
      <p:sp>
        <p:nvSpPr>
          <p:cNvPr id="196" name="CuadroTexto 6"/>
          <p:cNvSpPr/>
          <p:nvPr/>
        </p:nvSpPr>
        <p:spPr>
          <a:xfrm>
            <a:off x="2039400" y="851040"/>
            <a:ext cx="8940600" cy="768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es-ES" sz="4400" b="0" u="none" strike="noStrike">
                <a:solidFill>
                  <a:schemeClr val="dk1"/>
                </a:solidFill>
                <a:effectLst/>
                <a:uFillTx/>
                <a:latin typeface="Century Gothic"/>
              </a:rPr>
              <a:t>Contrato indefinido bonificado</a:t>
            </a:r>
            <a:endParaRPr lang="es-ES" sz="4400" b="0" u="none" strike="noStrike">
              <a:solidFill>
                <a:srgbClr val="000000"/>
              </a:solidFill>
              <a:effectLst/>
              <a:uFillTx/>
              <a:latin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TextBox 3"/>
          <p:cNvSpPr/>
          <p:nvPr/>
        </p:nvSpPr>
        <p:spPr>
          <a:xfrm>
            <a:off x="836640" y="1620000"/>
            <a:ext cx="10515240" cy="4831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457200">
              <a:lnSpc>
                <a:spcPct val="100000"/>
              </a:lnSpc>
            </a:pPr>
            <a:r>
              <a:rPr lang="es-ES" sz="2800" b="1" u="none" strike="noStrike">
                <a:solidFill>
                  <a:srgbClr val="7030A0"/>
                </a:solidFill>
                <a:effectLst/>
                <a:uFillTx/>
                <a:latin typeface="Century Gothic"/>
              </a:rPr>
              <a:t>Consiste:</a:t>
            </a:r>
            <a:endParaRPr lang="es-ES" sz="2800" b="0" u="none" strike="noStrike">
              <a:solidFill>
                <a:srgbClr val="000000"/>
              </a:solidFill>
              <a:effectLst/>
              <a:uFillTx/>
              <a:latin typeface="Arial"/>
            </a:endParaRPr>
          </a:p>
          <a:p>
            <a:pPr algn="just" defTabSz="457200">
              <a:lnSpc>
                <a:spcPct val="100000"/>
              </a:lnSpc>
            </a:pPr>
            <a:r>
              <a:rPr lang="es-ES" sz="2800" b="0" u="none" strike="noStrike">
                <a:solidFill>
                  <a:srgbClr val="7030A0"/>
                </a:solidFill>
                <a:effectLst/>
                <a:uFillTx/>
                <a:latin typeface="Century Gothic"/>
              </a:rPr>
              <a:t>Ofrecer incentivos y otras ventajas, a cargo de los presupuestos del Servicio Público de Empleo Estatal, sobre la aportación empresarial.</a:t>
            </a:r>
            <a:endParaRPr lang="es-ES" sz="2800" b="0" u="none" strike="noStrike">
              <a:solidFill>
                <a:srgbClr val="000000"/>
              </a:solidFill>
              <a:effectLst/>
              <a:uFillTx/>
              <a:latin typeface="Arial"/>
            </a:endParaRPr>
          </a:p>
          <a:p>
            <a:pPr algn="just" defTabSz="457200">
              <a:lnSpc>
                <a:spcPct val="100000"/>
              </a:lnSpc>
            </a:pPr>
            <a:r>
              <a:rPr lang="es-ES" sz="2800" b="0" u="none" strike="noStrike">
                <a:solidFill>
                  <a:srgbClr val="7030A0"/>
                </a:solidFill>
                <a:effectLst/>
                <a:uFillTx/>
                <a:latin typeface="Century Gothic"/>
              </a:rPr>
              <a:t>Los beneficios y bonificaciones son única y exclusivamente</a:t>
            </a:r>
            <a:endParaRPr lang="es-ES" sz="2800" b="0" u="none" strike="noStrike">
              <a:solidFill>
                <a:srgbClr val="000000"/>
              </a:solidFill>
              <a:effectLst/>
              <a:uFillTx/>
              <a:latin typeface="Arial"/>
            </a:endParaRPr>
          </a:p>
          <a:p>
            <a:pPr algn="just" defTabSz="457200">
              <a:lnSpc>
                <a:spcPct val="100000"/>
              </a:lnSpc>
            </a:pPr>
            <a:r>
              <a:rPr lang="es-ES" sz="2800" b="0" u="none" strike="noStrike">
                <a:solidFill>
                  <a:srgbClr val="7030A0"/>
                </a:solidFill>
                <a:effectLst/>
                <a:uFillTx/>
                <a:latin typeface="Century Gothic"/>
              </a:rPr>
              <a:t>para el contratante.</a:t>
            </a:r>
            <a:endParaRPr lang="es-ES" sz="2800" b="0" u="none" strike="noStrike">
              <a:solidFill>
                <a:srgbClr val="000000"/>
              </a:solidFill>
              <a:effectLst/>
              <a:uFillTx/>
              <a:latin typeface="Arial"/>
            </a:endParaRPr>
          </a:p>
          <a:p>
            <a:pPr algn="just" defTabSz="457200">
              <a:lnSpc>
                <a:spcPct val="100000"/>
              </a:lnSpc>
            </a:pPr>
            <a:r>
              <a:rPr lang="es-ES" sz="2800" b="0" u="none" strike="noStrike">
                <a:solidFill>
                  <a:srgbClr val="7030A0"/>
                </a:solidFill>
                <a:effectLst/>
                <a:uFillTx/>
                <a:latin typeface="Century Gothic"/>
              </a:rPr>
              <a:t>Estas medidas aplican para los años 2022, 2023, 2024 y 2025 con las mismas cuantías.</a:t>
            </a:r>
            <a:endParaRPr lang="es-ES" sz="2800" b="0" u="none" strike="noStrike">
              <a:solidFill>
                <a:srgbClr val="000000"/>
              </a:solidFill>
              <a:effectLst/>
              <a:uFillTx/>
              <a:latin typeface="Arial"/>
            </a:endParaRPr>
          </a:p>
          <a:p>
            <a:pPr algn="just" defTabSz="457200">
              <a:lnSpc>
                <a:spcPct val="100000"/>
              </a:lnSpc>
            </a:pPr>
            <a:r>
              <a:rPr lang="es-ES" sz="2800" b="1" u="none" strike="noStrike">
                <a:solidFill>
                  <a:srgbClr val="7030A0"/>
                </a:solidFill>
                <a:effectLst/>
                <a:uFillTx/>
                <a:latin typeface="Century Gothic"/>
              </a:rPr>
              <a:t>Se aplican en</a:t>
            </a:r>
            <a:r>
              <a:rPr lang="es-ES" sz="2800" b="0" u="none" strike="noStrike">
                <a:solidFill>
                  <a:srgbClr val="7030A0"/>
                </a:solidFill>
                <a:effectLst/>
                <a:uFillTx/>
                <a:latin typeface="Century Gothic"/>
              </a:rPr>
              <a:t>:</a:t>
            </a:r>
            <a:endParaRPr lang="es-ES" sz="2800" b="0" u="none" strike="noStrike">
              <a:solidFill>
                <a:srgbClr val="000000"/>
              </a:solidFill>
              <a:effectLst/>
              <a:uFillTx/>
              <a:latin typeface="Arial"/>
            </a:endParaRPr>
          </a:p>
          <a:p>
            <a:pPr marL="457200" indent="-457200" algn="just" defTabSz="457200">
              <a:lnSpc>
                <a:spcPct val="100000"/>
              </a:lnSpc>
              <a:buClr>
                <a:srgbClr val="7030A0"/>
              </a:buClr>
              <a:buFont typeface="Arial"/>
              <a:buChar char="•"/>
            </a:pPr>
            <a:r>
              <a:rPr lang="es-ES" sz="2800" b="0" u="none" strike="noStrike">
                <a:solidFill>
                  <a:srgbClr val="7030A0"/>
                </a:solidFill>
                <a:effectLst/>
                <a:uFillTx/>
                <a:latin typeface="Century Gothic"/>
              </a:rPr>
              <a:t>Contratación indefinida inicial.</a:t>
            </a:r>
            <a:endParaRPr lang="es-ES" sz="2800" b="0" u="none" strike="noStrike">
              <a:solidFill>
                <a:srgbClr val="000000"/>
              </a:solidFill>
              <a:effectLst/>
              <a:uFillTx/>
              <a:latin typeface="Arial"/>
            </a:endParaRPr>
          </a:p>
          <a:p>
            <a:pPr marL="457200" indent="-457200" algn="just" defTabSz="457200">
              <a:lnSpc>
                <a:spcPct val="100000"/>
              </a:lnSpc>
              <a:buClr>
                <a:srgbClr val="7030A0"/>
              </a:buClr>
              <a:buFont typeface="Arial"/>
              <a:buChar char="•"/>
            </a:pPr>
            <a:r>
              <a:rPr lang="es-ES" sz="2800" b="0" u="none" strike="noStrike">
                <a:solidFill>
                  <a:srgbClr val="7030A0"/>
                </a:solidFill>
                <a:effectLst/>
                <a:uFillTx/>
                <a:latin typeface="Century Gothic"/>
              </a:rPr>
              <a:t>Transformación de contratos temporales a indefinidos.</a:t>
            </a:r>
            <a:endParaRPr lang="es-ES" sz="2800" b="0" u="none" strike="noStrike">
              <a:solidFill>
                <a:srgbClr val="000000"/>
              </a:solidFill>
              <a:effectLst/>
              <a:uFillTx/>
              <a:latin typeface="Arial"/>
            </a:endParaRPr>
          </a:p>
        </p:txBody>
      </p:sp>
      <p:sp>
        <p:nvSpPr>
          <p:cNvPr id="198" name="CuadroTexto 6"/>
          <p:cNvSpPr/>
          <p:nvPr/>
        </p:nvSpPr>
        <p:spPr>
          <a:xfrm>
            <a:off x="1980000" y="720000"/>
            <a:ext cx="8940600" cy="768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es-ES" sz="4400" b="0" u="none" strike="noStrike">
                <a:solidFill>
                  <a:schemeClr val="dk1"/>
                </a:solidFill>
                <a:effectLst/>
                <a:uFillTx/>
                <a:latin typeface="Century Gothic"/>
              </a:rPr>
              <a:t>Contrato indefinido bonificado</a:t>
            </a:r>
            <a:endParaRPr lang="es-ES" sz="4400" b="0" u="none" strike="noStrike">
              <a:solidFill>
                <a:srgbClr val="000000"/>
              </a:solidFill>
              <a:effectLst/>
              <a:uFillTx/>
              <a:latin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Box 3"/>
          <p:cNvSpPr/>
          <p:nvPr/>
        </p:nvSpPr>
        <p:spPr>
          <a:xfrm>
            <a:off x="900000" y="1164600"/>
            <a:ext cx="10515240" cy="5213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457200">
              <a:lnSpc>
                <a:spcPct val="100000"/>
              </a:lnSpc>
            </a:pPr>
            <a:r>
              <a:rPr lang="es-ES" sz="2800" b="1" u="none" strike="noStrike">
                <a:solidFill>
                  <a:srgbClr val="7030A0"/>
                </a:solidFill>
                <a:effectLst/>
                <a:uFillTx/>
                <a:latin typeface="Century Gothic"/>
              </a:rPr>
              <a:t>Bonificaciones por colectivo</a:t>
            </a:r>
            <a:endParaRPr lang="es-ES" sz="2800" b="0" u="none" strike="noStrike">
              <a:solidFill>
                <a:srgbClr val="000000"/>
              </a:solidFill>
              <a:effectLst/>
              <a:uFillTx/>
              <a:latin typeface="Arial"/>
            </a:endParaRPr>
          </a:p>
          <a:p>
            <a:pPr algn="just" defTabSz="457200">
              <a:lnSpc>
                <a:spcPct val="100000"/>
              </a:lnSpc>
            </a:pPr>
            <a:r>
              <a:rPr lang="es-ES" sz="2800" b="1" u="none" strike="noStrike">
                <a:solidFill>
                  <a:srgbClr val="7030A0"/>
                </a:solidFill>
                <a:effectLst/>
                <a:uFillTx/>
                <a:latin typeface="Century Gothic"/>
              </a:rPr>
              <a:t>Personas con discapacidad</a:t>
            </a:r>
            <a:r>
              <a:rPr lang="es-ES" sz="2800" b="0" u="none" strike="noStrike">
                <a:solidFill>
                  <a:srgbClr val="7030A0"/>
                </a:solidFill>
                <a:effectLst/>
                <a:uFillTx/>
                <a:latin typeface="Century Gothic"/>
              </a:rPr>
              <a:t>: Se aplican bonificaciones a la contratación de personas con discapacidad, que varían según la edad y el grado de discapacidad. </a:t>
            </a:r>
            <a:endParaRPr lang="es-ES" sz="2800" b="0" u="none" strike="noStrike">
              <a:solidFill>
                <a:srgbClr val="000000"/>
              </a:solidFill>
              <a:effectLst/>
              <a:uFillTx/>
              <a:latin typeface="Arial"/>
            </a:endParaRPr>
          </a:p>
          <a:p>
            <a:pPr algn="just" defTabSz="457200">
              <a:lnSpc>
                <a:spcPct val="100000"/>
              </a:lnSpc>
            </a:pPr>
            <a:r>
              <a:rPr lang="es-ES" sz="2800" b="1" u="none" strike="noStrike">
                <a:solidFill>
                  <a:srgbClr val="7030A0"/>
                </a:solidFill>
                <a:effectLst/>
                <a:uFillTx/>
                <a:latin typeface="Century Gothic"/>
              </a:rPr>
              <a:t>Desempleados de larga duración</a:t>
            </a:r>
            <a:r>
              <a:rPr lang="es-ES" sz="2800" b="0" u="none" strike="noStrike">
                <a:solidFill>
                  <a:srgbClr val="7030A0"/>
                </a:solidFill>
                <a:effectLst/>
                <a:uFillTx/>
                <a:latin typeface="Century Gothic"/>
              </a:rPr>
              <a:t>: La contratación de desempleados de larga duración, inscritos como demandantes de empleo durante al menos 12 meses en los 18 anteriores, da derecho a una bonificación de hasta 1300 €/año para hombres o 1500 €/año para mujeres. </a:t>
            </a:r>
            <a:endParaRPr lang="es-ES" sz="2800" b="0" u="none" strike="noStrike">
              <a:solidFill>
                <a:srgbClr val="000000"/>
              </a:solidFill>
              <a:effectLst/>
              <a:uFillTx/>
              <a:latin typeface="Arial"/>
            </a:endParaRPr>
          </a:p>
          <a:p>
            <a:pPr algn="just" defTabSz="457200">
              <a:lnSpc>
                <a:spcPct val="100000"/>
              </a:lnSpc>
            </a:pPr>
            <a:r>
              <a:rPr lang="es-ES" sz="2800" b="1" u="none" strike="noStrike">
                <a:solidFill>
                  <a:srgbClr val="7030A0"/>
                </a:solidFill>
                <a:effectLst/>
                <a:uFillTx/>
                <a:latin typeface="Century Gothic"/>
              </a:rPr>
              <a:t>Víctimas de violencia de género, sexuales y de trata de seres humanos</a:t>
            </a:r>
            <a:r>
              <a:rPr lang="es-ES" sz="2800" b="0" u="none" strike="noStrike">
                <a:solidFill>
                  <a:srgbClr val="7030A0"/>
                </a:solidFill>
                <a:effectLst/>
                <a:uFillTx/>
                <a:latin typeface="Century Gothic"/>
              </a:rPr>
              <a:t>: Se bonifican los contratos indefinidos de estas víctimas con una cuantía de hasta 128 €/mes durante 4 años. </a:t>
            </a:r>
            <a:endParaRPr lang="es-ES" sz="2800" b="0" u="none" strike="noStrike">
              <a:solidFill>
                <a:srgbClr val="000000"/>
              </a:solidFill>
              <a:effectLst/>
              <a:uFillTx/>
              <a:latin typeface="Arial"/>
            </a:endParaRPr>
          </a:p>
        </p:txBody>
      </p:sp>
      <p:sp>
        <p:nvSpPr>
          <p:cNvPr id="200" name="CuadroTexto 6"/>
          <p:cNvSpPr/>
          <p:nvPr/>
        </p:nvSpPr>
        <p:spPr>
          <a:xfrm>
            <a:off x="1980000" y="491040"/>
            <a:ext cx="8940600" cy="768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es-ES" sz="4400" b="0" u="none" strike="noStrike">
                <a:solidFill>
                  <a:schemeClr val="dk1"/>
                </a:solidFill>
                <a:effectLst/>
                <a:uFillTx/>
                <a:latin typeface="Century Gothic"/>
              </a:rPr>
              <a:t>Contrato indefinido bonificado</a:t>
            </a:r>
            <a:endParaRPr lang="es-ES" sz="4400" b="0" u="none" strike="noStrike">
              <a:solidFill>
                <a:srgbClr val="000000"/>
              </a:solidFill>
              <a:effectLst/>
              <a:uFillTx/>
              <a:latin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TextBox 3"/>
          <p:cNvSpPr/>
          <p:nvPr/>
        </p:nvSpPr>
        <p:spPr>
          <a:xfrm>
            <a:off x="836640" y="1571760"/>
            <a:ext cx="10515240" cy="3108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457200">
              <a:lnSpc>
                <a:spcPct val="100000"/>
              </a:lnSpc>
            </a:pPr>
            <a:r>
              <a:rPr lang="es-ES" sz="2800" b="1" u="none" strike="noStrike">
                <a:solidFill>
                  <a:srgbClr val="7030A0"/>
                </a:solidFill>
                <a:effectLst/>
                <a:uFillTx/>
                <a:latin typeface="Century Gothic"/>
              </a:rPr>
              <a:t>Bonificaciones por colectivo</a:t>
            </a:r>
            <a:endParaRPr lang="es-ES" sz="2800" b="0" u="none" strike="noStrike">
              <a:solidFill>
                <a:srgbClr val="000000"/>
              </a:solidFill>
              <a:effectLst/>
              <a:uFillTx/>
              <a:latin typeface="Arial"/>
            </a:endParaRPr>
          </a:p>
          <a:p>
            <a:pPr algn="just" defTabSz="457200">
              <a:lnSpc>
                <a:spcPct val="100000"/>
              </a:lnSpc>
            </a:pPr>
            <a:endParaRPr lang="es-ES" sz="2800" b="0" u="none" strike="noStrike">
              <a:solidFill>
                <a:srgbClr val="000000"/>
              </a:solidFill>
              <a:effectLst/>
              <a:uFillTx/>
              <a:latin typeface="Arial"/>
            </a:endParaRPr>
          </a:p>
          <a:p>
            <a:pPr algn="just" defTabSz="457200">
              <a:lnSpc>
                <a:spcPct val="100000"/>
              </a:lnSpc>
            </a:pPr>
            <a:r>
              <a:rPr lang="es-ES" sz="2800" b="1" u="none" strike="noStrike">
                <a:solidFill>
                  <a:srgbClr val="7030A0"/>
                </a:solidFill>
                <a:effectLst/>
                <a:uFillTx/>
                <a:latin typeface="Century Gothic"/>
              </a:rPr>
              <a:t>Personas en riesgo de exclusión social</a:t>
            </a:r>
            <a:r>
              <a:rPr lang="es-ES" sz="2800" b="0" u="none" strike="noStrike">
                <a:solidFill>
                  <a:srgbClr val="7030A0"/>
                </a:solidFill>
                <a:effectLst/>
                <a:uFillTx/>
                <a:latin typeface="Century Gothic"/>
              </a:rPr>
              <a:t>: La contratación de personas en riesgo de exclusión social es bonificable, con un aumento en la bonificación si el primer contrato se realiza tras la finalización de un contrato con una empresa de inserción. </a:t>
            </a:r>
            <a:endParaRPr lang="es-ES" sz="2800" b="0" u="none" strike="noStrike">
              <a:solidFill>
                <a:srgbClr val="000000"/>
              </a:solidFill>
              <a:effectLst/>
              <a:uFillTx/>
              <a:latin typeface="Arial"/>
            </a:endParaRPr>
          </a:p>
        </p:txBody>
      </p:sp>
      <p:sp>
        <p:nvSpPr>
          <p:cNvPr id="202" name="CuadroTexto 6"/>
          <p:cNvSpPr/>
          <p:nvPr/>
        </p:nvSpPr>
        <p:spPr>
          <a:xfrm>
            <a:off x="1980000" y="720000"/>
            <a:ext cx="8940600" cy="768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es-ES" sz="4400" b="0" u="none" strike="noStrike">
                <a:solidFill>
                  <a:schemeClr val="dk1"/>
                </a:solidFill>
                <a:effectLst/>
                <a:uFillTx/>
                <a:latin typeface="Century Gothic"/>
              </a:rPr>
              <a:t>Contrato indefinido bonificado</a:t>
            </a:r>
            <a:endParaRPr lang="es-ES" sz="4400" b="0" u="none" strike="noStrike">
              <a:solidFill>
                <a:srgbClr val="000000"/>
              </a:solidFill>
              <a:effectLst/>
              <a:uFillTx/>
              <a:latin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extBox 3"/>
          <p:cNvSpPr/>
          <p:nvPr/>
        </p:nvSpPr>
        <p:spPr>
          <a:xfrm>
            <a:off x="720000" y="1397520"/>
            <a:ext cx="10515240" cy="5262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457200">
              <a:lnSpc>
                <a:spcPct val="100000"/>
              </a:lnSpc>
            </a:pPr>
            <a:r>
              <a:rPr lang="es-ES" sz="2800" b="1" u="none" strike="noStrike">
                <a:solidFill>
                  <a:srgbClr val="7030A0"/>
                </a:solidFill>
                <a:effectLst/>
                <a:uFillTx/>
                <a:latin typeface="Century Gothic"/>
              </a:rPr>
              <a:t>Bonificaciones por conversión de contratos</a:t>
            </a:r>
            <a:endParaRPr lang="es-ES" sz="2800" b="0" u="none" strike="noStrike">
              <a:solidFill>
                <a:srgbClr val="000000"/>
              </a:solidFill>
              <a:effectLst/>
              <a:uFillTx/>
              <a:latin typeface="Arial"/>
            </a:endParaRPr>
          </a:p>
          <a:p>
            <a:pPr algn="just" defTabSz="457200">
              <a:lnSpc>
                <a:spcPct val="100000"/>
              </a:lnSpc>
            </a:pPr>
            <a:r>
              <a:rPr lang="es-ES" sz="2800" b="1" u="none" strike="noStrike">
                <a:solidFill>
                  <a:srgbClr val="7030A0"/>
                </a:solidFill>
                <a:effectLst/>
                <a:uFillTx/>
                <a:latin typeface="Century Gothic"/>
              </a:rPr>
              <a:t>Conversión de contratos formativos</a:t>
            </a:r>
            <a:r>
              <a:rPr lang="es-ES" sz="2800" b="0" u="none" strike="noStrike">
                <a:solidFill>
                  <a:srgbClr val="7030A0"/>
                </a:solidFill>
                <a:effectLst/>
                <a:uFillTx/>
                <a:latin typeface="Century Gothic"/>
              </a:rPr>
              <a:t>: Al transformar un contrato de formación en indefinido, la empresa puede obtener una bonificación de hasta 128 €/mes durante 3 años (o 147 €/mes si es mujer).</a:t>
            </a:r>
            <a:endParaRPr lang="es-ES" sz="2800" b="0" u="none" strike="noStrike">
              <a:solidFill>
                <a:srgbClr val="000000"/>
              </a:solidFill>
              <a:effectLst/>
              <a:uFillTx/>
              <a:latin typeface="Arial"/>
            </a:endParaRPr>
          </a:p>
          <a:p>
            <a:pPr algn="just" defTabSz="457200">
              <a:lnSpc>
                <a:spcPct val="100000"/>
              </a:lnSpc>
            </a:pPr>
            <a:endParaRPr lang="es-ES" sz="2800" b="0" u="none" strike="noStrike">
              <a:solidFill>
                <a:srgbClr val="000000"/>
              </a:solidFill>
              <a:effectLst/>
              <a:uFillTx/>
              <a:latin typeface="Arial"/>
            </a:endParaRPr>
          </a:p>
          <a:p>
            <a:pPr algn="just" defTabSz="457200">
              <a:lnSpc>
                <a:spcPct val="100000"/>
              </a:lnSpc>
            </a:pPr>
            <a:r>
              <a:rPr lang="es-ES" sz="2800" b="1" u="none" strike="noStrike">
                <a:solidFill>
                  <a:srgbClr val="7030A0"/>
                </a:solidFill>
                <a:effectLst/>
                <a:uFillTx/>
                <a:latin typeface="Century Gothic"/>
              </a:rPr>
              <a:t>Conversión de contratos de relevo: </a:t>
            </a:r>
            <a:r>
              <a:rPr lang="es-ES" sz="2800" b="0" u="none" strike="noStrike">
                <a:solidFill>
                  <a:srgbClr val="7030A0"/>
                </a:solidFill>
                <a:effectLst/>
                <a:uFillTx/>
                <a:latin typeface="Century Gothic"/>
              </a:rPr>
              <a:t>La conversión de contratos de relevo en indefinidos genera una bonificación de 55 €/mes durante 3 años, o 73 €/mes si es una mujer</a:t>
            </a:r>
            <a:r>
              <a:rPr lang="es-ES" sz="2800" b="1" u="none" strike="noStrike">
                <a:solidFill>
                  <a:srgbClr val="7030A0"/>
                </a:solidFill>
                <a:effectLst/>
                <a:uFillTx/>
                <a:latin typeface="Century Gothic"/>
              </a:rPr>
              <a:t>.</a:t>
            </a:r>
            <a:endParaRPr lang="es-ES" sz="2800" b="0" u="none" strike="noStrike">
              <a:solidFill>
                <a:srgbClr val="000000"/>
              </a:solidFill>
              <a:effectLst/>
              <a:uFillTx/>
              <a:latin typeface="Arial"/>
            </a:endParaRPr>
          </a:p>
          <a:p>
            <a:pPr algn="just" defTabSz="457200">
              <a:lnSpc>
                <a:spcPct val="100000"/>
              </a:lnSpc>
            </a:pPr>
            <a:endParaRPr lang="es-ES" sz="2800" b="0" u="none" strike="noStrike">
              <a:solidFill>
                <a:srgbClr val="000000"/>
              </a:solidFill>
              <a:effectLst/>
              <a:uFillTx/>
              <a:latin typeface="Arial"/>
            </a:endParaRPr>
          </a:p>
          <a:p>
            <a:pPr algn="just" defTabSz="457200">
              <a:lnSpc>
                <a:spcPct val="100000"/>
              </a:lnSpc>
            </a:pPr>
            <a:r>
              <a:rPr lang="es-ES" sz="2800" b="1" u="none" strike="noStrike">
                <a:solidFill>
                  <a:srgbClr val="7030A0"/>
                </a:solidFill>
                <a:effectLst/>
                <a:uFillTx/>
                <a:latin typeface="Century Gothic"/>
              </a:rPr>
              <a:t>Conversión de contratos fijos-discontinuos en el sector agrario:  </a:t>
            </a:r>
            <a:endParaRPr lang="es-ES" sz="2800" b="0" u="none" strike="noStrike">
              <a:solidFill>
                <a:srgbClr val="000000"/>
              </a:solidFill>
              <a:effectLst/>
              <a:uFillTx/>
              <a:latin typeface="Arial"/>
            </a:endParaRPr>
          </a:p>
        </p:txBody>
      </p:sp>
      <p:sp>
        <p:nvSpPr>
          <p:cNvPr id="204" name="CuadroTexto 6"/>
          <p:cNvSpPr/>
          <p:nvPr/>
        </p:nvSpPr>
        <p:spPr>
          <a:xfrm>
            <a:off x="1980000" y="540000"/>
            <a:ext cx="8940600" cy="768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es-ES" sz="4400" b="0" u="none" strike="noStrike">
                <a:solidFill>
                  <a:schemeClr val="dk1"/>
                </a:solidFill>
                <a:effectLst/>
                <a:uFillTx/>
                <a:latin typeface="Century Gothic"/>
              </a:rPr>
              <a:t>Contrato indefinido bonificado</a:t>
            </a:r>
            <a:endParaRPr lang="es-ES" sz="4400" b="0" u="none" strike="noStrike">
              <a:solidFill>
                <a:srgbClr val="000000"/>
              </a:solidFill>
              <a:effectLst/>
              <a:uFillTx/>
              <a:latin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TextBox 3"/>
          <p:cNvSpPr/>
          <p:nvPr/>
        </p:nvSpPr>
        <p:spPr>
          <a:xfrm>
            <a:off x="824760" y="1620000"/>
            <a:ext cx="10515240" cy="4831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457200">
              <a:lnSpc>
                <a:spcPct val="100000"/>
              </a:lnSpc>
            </a:pPr>
            <a:r>
              <a:rPr lang="es-ES" sz="2800" b="1" u="none" strike="noStrike">
                <a:solidFill>
                  <a:srgbClr val="7030A0"/>
                </a:solidFill>
                <a:effectLst/>
                <a:uFillTx/>
                <a:latin typeface="Century Gothic"/>
              </a:rPr>
              <a:t>Bonificaciones </a:t>
            </a:r>
            <a:endParaRPr lang="es-ES" sz="2800" b="0" u="none" strike="noStrike">
              <a:solidFill>
                <a:srgbClr val="000000"/>
              </a:solidFill>
              <a:effectLst/>
              <a:uFillTx/>
              <a:latin typeface="Arial"/>
            </a:endParaRPr>
          </a:p>
          <a:p>
            <a:pPr algn="just" defTabSz="457200">
              <a:lnSpc>
                <a:spcPct val="100000"/>
              </a:lnSpc>
            </a:pPr>
            <a:r>
              <a:rPr lang="es-ES" sz="2800" b="1" u="none" strike="noStrike">
                <a:solidFill>
                  <a:srgbClr val="7030A0"/>
                </a:solidFill>
                <a:effectLst/>
                <a:uFillTx/>
                <a:latin typeface="Century Gothic"/>
              </a:rPr>
              <a:t>Requisitos Generales</a:t>
            </a:r>
            <a:endParaRPr lang="es-ES" sz="2800" b="0" u="none" strike="noStrike">
              <a:solidFill>
                <a:srgbClr val="000000"/>
              </a:solidFill>
              <a:effectLst/>
              <a:uFillTx/>
              <a:latin typeface="Arial"/>
            </a:endParaRPr>
          </a:p>
          <a:p>
            <a:pPr algn="just" defTabSz="457200">
              <a:lnSpc>
                <a:spcPct val="100000"/>
              </a:lnSpc>
            </a:pPr>
            <a:r>
              <a:rPr lang="es-ES" sz="2800" b="0" u="none" strike="noStrike">
                <a:solidFill>
                  <a:srgbClr val="7030A0"/>
                </a:solidFill>
                <a:effectLst/>
                <a:uFillTx/>
                <a:latin typeface="Century Gothic"/>
              </a:rPr>
              <a:t>Para acceder a estas bonificaciones, las empresas deben cumplir con ciertos requisitos, como:</a:t>
            </a:r>
            <a:endParaRPr lang="es-ES" sz="2800" b="0" u="none" strike="noStrike">
              <a:solidFill>
                <a:srgbClr val="000000"/>
              </a:solidFill>
              <a:effectLst/>
              <a:uFillTx/>
              <a:latin typeface="Arial"/>
            </a:endParaRPr>
          </a:p>
          <a:p>
            <a:pPr marL="457200" indent="-457200" algn="just" defTabSz="457200">
              <a:lnSpc>
                <a:spcPct val="100000"/>
              </a:lnSpc>
              <a:buClr>
                <a:srgbClr val="7030A0"/>
              </a:buClr>
              <a:buFont typeface="Arial"/>
              <a:buChar char="•"/>
            </a:pPr>
            <a:r>
              <a:rPr lang="es-ES" sz="2800" b="0" u="none" strike="noStrike">
                <a:solidFill>
                  <a:srgbClr val="7030A0"/>
                </a:solidFill>
                <a:effectLst/>
                <a:uFillTx/>
                <a:latin typeface="Century Gothic"/>
              </a:rPr>
              <a:t>No haber extinguido contratos por causas objetivas o despidos improcedentes en los seis meses previos a la contratación.</a:t>
            </a:r>
            <a:endParaRPr lang="es-ES" sz="2800" b="0" u="none" strike="noStrike">
              <a:solidFill>
                <a:srgbClr val="000000"/>
              </a:solidFill>
              <a:effectLst/>
              <a:uFillTx/>
              <a:latin typeface="Arial"/>
            </a:endParaRPr>
          </a:p>
          <a:p>
            <a:pPr marL="457200" indent="-457200" algn="just" defTabSz="457200">
              <a:lnSpc>
                <a:spcPct val="100000"/>
              </a:lnSpc>
              <a:buClr>
                <a:srgbClr val="7030A0"/>
              </a:buClr>
              <a:buFont typeface="Arial"/>
              <a:buChar char="•"/>
            </a:pPr>
            <a:r>
              <a:rPr lang="es-ES" sz="2800" b="0" u="none" strike="noStrike">
                <a:solidFill>
                  <a:srgbClr val="7030A0"/>
                </a:solidFill>
                <a:effectLst/>
                <a:uFillTx/>
                <a:latin typeface="Century Gothic"/>
              </a:rPr>
              <a:t>Mantener al trabajador contratado durante un período mínimo establecido (usualmente 18 meses).</a:t>
            </a:r>
            <a:endParaRPr lang="es-ES" sz="2800" b="0" u="none" strike="noStrike">
              <a:solidFill>
                <a:srgbClr val="000000"/>
              </a:solidFill>
              <a:effectLst/>
              <a:uFillTx/>
              <a:latin typeface="Arial"/>
            </a:endParaRPr>
          </a:p>
          <a:p>
            <a:pPr marL="457200" indent="-457200" algn="just" defTabSz="457200">
              <a:lnSpc>
                <a:spcPct val="100000"/>
              </a:lnSpc>
              <a:buClr>
                <a:srgbClr val="7030A0"/>
              </a:buClr>
              <a:buFont typeface="Arial"/>
              <a:buChar char="•"/>
            </a:pPr>
            <a:r>
              <a:rPr lang="es-ES" sz="2800" b="0" u="none" strike="noStrike">
                <a:solidFill>
                  <a:srgbClr val="7030A0"/>
                </a:solidFill>
                <a:effectLst/>
                <a:uFillTx/>
                <a:latin typeface="Century Gothic"/>
              </a:rPr>
              <a:t>Estar al corriente en las obligaciones tributarias y de Seguridad Social.</a:t>
            </a:r>
            <a:endParaRPr lang="es-ES" sz="2800" b="0" u="none" strike="noStrike">
              <a:solidFill>
                <a:srgbClr val="000000"/>
              </a:solidFill>
              <a:effectLst/>
              <a:uFillTx/>
              <a:latin typeface="Arial"/>
            </a:endParaRPr>
          </a:p>
        </p:txBody>
      </p:sp>
      <p:sp>
        <p:nvSpPr>
          <p:cNvPr id="206" name="CuadroTexto 6"/>
          <p:cNvSpPr/>
          <p:nvPr/>
        </p:nvSpPr>
        <p:spPr>
          <a:xfrm>
            <a:off x="1980000" y="671040"/>
            <a:ext cx="8940600" cy="768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es-ES" sz="4400" b="0" u="none" strike="noStrike">
                <a:solidFill>
                  <a:schemeClr val="dk1"/>
                </a:solidFill>
                <a:effectLst/>
                <a:uFillTx/>
                <a:latin typeface="Century Gothic"/>
              </a:rPr>
              <a:t>Contrato indefinido bonificado</a:t>
            </a:r>
            <a:endParaRPr lang="es-ES" sz="4400" b="0" u="none" strike="noStrike">
              <a:solidFill>
                <a:srgbClr val="000000"/>
              </a:solidFill>
              <a:effectLst/>
              <a:uFillTx/>
              <a:latin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Box 3"/>
          <p:cNvSpPr/>
          <p:nvPr/>
        </p:nvSpPr>
        <p:spPr>
          <a:xfrm>
            <a:off x="836640" y="1770480"/>
            <a:ext cx="10515240" cy="2954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endParaRPr lang="es-ES" sz="1800" b="0" u="none" strike="noStrike">
              <a:solidFill>
                <a:srgbClr val="000000"/>
              </a:solidFill>
              <a:effectLst/>
              <a:uFillTx/>
              <a:latin typeface="Arial"/>
            </a:endParaRPr>
          </a:p>
          <a:p>
            <a:pPr algn="just" defTabSz="457200">
              <a:lnSpc>
                <a:spcPct val="100000"/>
              </a:lnSpc>
            </a:pPr>
            <a:r>
              <a:rPr lang="es-ES" sz="2800" b="1" u="none" strike="noStrike">
                <a:solidFill>
                  <a:srgbClr val="7030A0"/>
                </a:solidFill>
                <a:effectLst/>
                <a:uFillTx/>
                <a:latin typeface="Century Gothic"/>
              </a:rPr>
              <a:t>Definición</a:t>
            </a:r>
            <a:r>
              <a:rPr lang="es-ES" sz="2800" b="0" u="none" strike="noStrike">
                <a:solidFill>
                  <a:srgbClr val="7030A0"/>
                </a:solidFill>
                <a:effectLst/>
                <a:uFillTx/>
                <a:latin typeface="Century Gothic"/>
              </a:rPr>
              <a:t>:</a:t>
            </a:r>
            <a:endParaRPr lang="es-ES" sz="2800" b="0" u="none" strike="noStrike">
              <a:solidFill>
                <a:srgbClr val="000000"/>
              </a:solidFill>
              <a:effectLst/>
              <a:uFillTx/>
              <a:latin typeface="Arial"/>
            </a:endParaRPr>
          </a:p>
          <a:p>
            <a:pPr algn="just" defTabSz="457200">
              <a:lnSpc>
                <a:spcPct val="100000"/>
              </a:lnSpc>
            </a:pPr>
            <a:r>
              <a:rPr lang="es-ES" sz="2800" b="0" u="none" strike="noStrike">
                <a:solidFill>
                  <a:srgbClr val="7030A0"/>
                </a:solidFill>
                <a:effectLst/>
                <a:uFillTx/>
                <a:latin typeface="Century Gothic"/>
              </a:rPr>
              <a:t>Es aquel que se realiza para trabajos que son fijos pero no se repiten en determinadas fechas, produciendo discontinuidad en el tiempo. Un claro ejemplo son las empresas que se dedican al turismo y hostelería, donde su demanda se concentra en determinados periodos. </a:t>
            </a:r>
            <a:endParaRPr lang="es-ES" sz="2800" b="0" u="none" strike="noStrike">
              <a:solidFill>
                <a:srgbClr val="000000"/>
              </a:solidFill>
              <a:effectLst/>
              <a:uFillTx/>
              <a:latin typeface="Arial"/>
            </a:endParaRPr>
          </a:p>
        </p:txBody>
      </p:sp>
      <p:sp>
        <p:nvSpPr>
          <p:cNvPr id="208" name="CuadroTexto 6"/>
          <p:cNvSpPr/>
          <p:nvPr/>
        </p:nvSpPr>
        <p:spPr>
          <a:xfrm>
            <a:off x="1265400" y="635400"/>
            <a:ext cx="9864000" cy="768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es-ES" sz="4400" b="0" u="none" strike="noStrike">
                <a:solidFill>
                  <a:schemeClr val="dk1"/>
                </a:solidFill>
                <a:effectLst/>
                <a:uFillTx/>
                <a:latin typeface="Century Gothic"/>
              </a:rPr>
              <a:t>Contrato indefinido fijo-discontinuo</a:t>
            </a:r>
            <a:endParaRPr lang="es-ES" sz="4400" b="0" u="none" strike="noStrike">
              <a:solidFill>
                <a:srgbClr val="000000"/>
              </a:solidFill>
              <a:effectLst/>
              <a:uFillTx/>
              <a:latin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Box 3"/>
          <p:cNvSpPr/>
          <p:nvPr/>
        </p:nvSpPr>
        <p:spPr>
          <a:xfrm>
            <a:off x="1004760" y="1475640"/>
            <a:ext cx="10515240" cy="4873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457200">
              <a:lnSpc>
                <a:spcPct val="100000"/>
              </a:lnSpc>
            </a:pPr>
            <a:r>
              <a:rPr lang="es-ES" sz="2800" b="0" u="none" strike="noStrike">
                <a:solidFill>
                  <a:srgbClr val="7030A0"/>
                </a:solidFill>
                <a:effectLst/>
                <a:uFillTx/>
                <a:latin typeface="Century Gothic"/>
              </a:rPr>
              <a:t>Esta modalidad contractual </a:t>
            </a:r>
            <a:r>
              <a:rPr lang="es-ES" sz="2800" b="1" u="none" strike="noStrike">
                <a:solidFill>
                  <a:srgbClr val="7030A0"/>
                </a:solidFill>
                <a:effectLst/>
                <a:uFillTx/>
                <a:latin typeface="Century Gothic"/>
              </a:rPr>
              <a:t>se concertará para</a:t>
            </a:r>
            <a:r>
              <a:rPr lang="es-ES" sz="2800" b="0" u="none" strike="noStrike">
                <a:solidFill>
                  <a:srgbClr val="7030A0"/>
                </a:solidFill>
                <a:effectLst/>
                <a:uFillTx/>
                <a:latin typeface="Century Gothic"/>
              </a:rPr>
              <a:t>:</a:t>
            </a:r>
            <a:endParaRPr lang="es-ES" sz="2800" b="0" u="none" strike="noStrike">
              <a:solidFill>
                <a:srgbClr val="000000"/>
              </a:solidFill>
              <a:effectLst/>
              <a:uFillTx/>
              <a:latin typeface="Arial"/>
            </a:endParaRPr>
          </a:p>
          <a:p>
            <a:pPr marL="457200" indent="-457200" algn="just" defTabSz="457200">
              <a:lnSpc>
                <a:spcPct val="100000"/>
              </a:lnSpc>
              <a:buClr>
                <a:srgbClr val="7030A0"/>
              </a:buClr>
              <a:buFont typeface="Arial"/>
              <a:buChar char="•"/>
            </a:pPr>
            <a:r>
              <a:rPr lang="es-ES" sz="2600" b="0" u="none" strike="noStrike">
                <a:solidFill>
                  <a:srgbClr val="7030A0"/>
                </a:solidFill>
                <a:effectLst/>
                <a:uFillTx/>
                <a:latin typeface="Century Gothic"/>
              </a:rPr>
              <a:t>Trabajos de naturaleza estacional.</a:t>
            </a:r>
            <a:endParaRPr lang="es-ES" sz="2600" b="0" u="none" strike="noStrike">
              <a:solidFill>
                <a:srgbClr val="000000"/>
              </a:solidFill>
              <a:effectLst/>
              <a:uFillTx/>
              <a:latin typeface="Arial"/>
            </a:endParaRPr>
          </a:p>
          <a:p>
            <a:pPr marL="457200" indent="-457200" algn="just" defTabSz="457200">
              <a:lnSpc>
                <a:spcPct val="100000"/>
              </a:lnSpc>
              <a:buClr>
                <a:srgbClr val="7030A0"/>
              </a:buClr>
              <a:buFont typeface="Arial"/>
              <a:buChar char="•"/>
            </a:pPr>
            <a:r>
              <a:rPr lang="es-ES" sz="2600" b="0" u="none" strike="noStrike">
                <a:solidFill>
                  <a:srgbClr val="7030A0"/>
                </a:solidFill>
                <a:effectLst/>
                <a:uFillTx/>
                <a:latin typeface="Century Gothic"/>
              </a:rPr>
              <a:t>Trabajos vinculados a actividades productivas de temporada.</a:t>
            </a:r>
            <a:endParaRPr lang="es-ES" sz="2600" b="0" u="none" strike="noStrike">
              <a:solidFill>
                <a:srgbClr val="000000"/>
              </a:solidFill>
              <a:effectLst/>
              <a:uFillTx/>
              <a:latin typeface="Arial"/>
            </a:endParaRPr>
          </a:p>
          <a:p>
            <a:pPr marL="457200" indent="-457200" algn="just" defTabSz="457200">
              <a:lnSpc>
                <a:spcPct val="100000"/>
              </a:lnSpc>
              <a:buClr>
                <a:srgbClr val="7030A0"/>
              </a:buClr>
              <a:buFont typeface="Arial"/>
              <a:buChar char="•"/>
            </a:pPr>
            <a:r>
              <a:rPr lang="es-ES" sz="2600" b="0" u="none" strike="noStrike">
                <a:solidFill>
                  <a:srgbClr val="7030A0"/>
                </a:solidFill>
                <a:effectLst/>
                <a:uFillTx/>
                <a:latin typeface="Century Gothic"/>
              </a:rPr>
              <a:t>El desarrollo de aquellos que no tengan naturaleza estacional o de temporada pero que, siendo de prestación intermitente, tengan periodos de ejecución ciertos, determinados o indeterminados.</a:t>
            </a:r>
            <a:endParaRPr lang="es-ES" sz="2600" b="0" u="none" strike="noStrike">
              <a:solidFill>
                <a:srgbClr val="000000"/>
              </a:solidFill>
              <a:effectLst/>
              <a:uFillTx/>
              <a:latin typeface="Arial"/>
            </a:endParaRPr>
          </a:p>
          <a:p>
            <a:pPr marL="457200" indent="-457200" algn="just" defTabSz="457200">
              <a:lnSpc>
                <a:spcPct val="100000"/>
              </a:lnSpc>
              <a:buClr>
                <a:srgbClr val="7030A0"/>
              </a:buClr>
              <a:buFont typeface="Arial"/>
              <a:buChar char="•"/>
            </a:pPr>
            <a:r>
              <a:rPr lang="es-ES" sz="2600" b="0" u="none" strike="noStrike">
                <a:solidFill>
                  <a:srgbClr val="7030A0"/>
                </a:solidFill>
                <a:effectLst/>
                <a:uFillTx/>
                <a:latin typeface="Century Gothic"/>
              </a:rPr>
              <a:t>Prestación de servicios en el marco de ejecución de contratas mercantiles o administrativas.</a:t>
            </a:r>
            <a:endParaRPr lang="es-ES" sz="2600" b="0" u="none" strike="noStrike">
              <a:solidFill>
                <a:srgbClr val="000000"/>
              </a:solidFill>
              <a:effectLst/>
              <a:uFillTx/>
              <a:latin typeface="Arial"/>
            </a:endParaRPr>
          </a:p>
          <a:p>
            <a:pPr marL="457200" indent="-457200" algn="just" defTabSz="457200">
              <a:lnSpc>
                <a:spcPct val="100000"/>
              </a:lnSpc>
              <a:buClr>
                <a:srgbClr val="7030A0"/>
              </a:buClr>
              <a:buFont typeface="Arial"/>
              <a:buChar char="•"/>
            </a:pPr>
            <a:r>
              <a:rPr lang="es-ES" sz="2600" b="0" u="none" strike="noStrike">
                <a:solidFill>
                  <a:srgbClr val="7030A0"/>
                </a:solidFill>
                <a:effectLst/>
                <a:uFillTx/>
                <a:latin typeface="Century Gothic"/>
              </a:rPr>
              <a:t>Entre la empresa de trabajo temporal y una persona contratada para ser cedida.</a:t>
            </a:r>
            <a:endParaRPr lang="es-ES" sz="2600" b="0" u="none" strike="noStrike">
              <a:solidFill>
                <a:srgbClr val="000000"/>
              </a:solidFill>
              <a:effectLst/>
              <a:uFillTx/>
              <a:latin typeface="Arial"/>
            </a:endParaRPr>
          </a:p>
          <a:p>
            <a:pPr marL="457200" indent="-457200" algn="just" defTabSz="457200">
              <a:lnSpc>
                <a:spcPct val="100000"/>
              </a:lnSpc>
              <a:buClr>
                <a:srgbClr val="7030A0"/>
              </a:buClr>
              <a:buFont typeface="Arial"/>
              <a:buChar char="•"/>
            </a:pPr>
            <a:r>
              <a:rPr lang="es-ES" sz="2600" b="0" u="none" strike="noStrike">
                <a:solidFill>
                  <a:srgbClr val="7030A0"/>
                </a:solidFill>
                <a:effectLst/>
                <a:uFillTx/>
                <a:latin typeface="Century Gothic"/>
              </a:rPr>
              <a:t>Cuando resulten esenciales para el cumplimiento de los fines encomendados al sector público.</a:t>
            </a:r>
            <a:endParaRPr lang="es-ES" sz="2600" b="0" u="none" strike="noStrike">
              <a:solidFill>
                <a:srgbClr val="000000"/>
              </a:solidFill>
              <a:effectLst/>
              <a:uFillTx/>
              <a:latin typeface="Arial"/>
            </a:endParaRPr>
          </a:p>
        </p:txBody>
      </p:sp>
      <p:sp>
        <p:nvSpPr>
          <p:cNvPr id="210" name="CuadroTexto 6"/>
          <p:cNvSpPr/>
          <p:nvPr/>
        </p:nvSpPr>
        <p:spPr>
          <a:xfrm>
            <a:off x="1260000" y="671040"/>
            <a:ext cx="9864000" cy="768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es-ES" sz="4400" b="0" u="none" strike="noStrike">
                <a:solidFill>
                  <a:schemeClr val="dk1"/>
                </a:solidFill>
                <a:effectLst/>
                <a:uFillTx/>
                <a:latin typeface="Century Gothic"/>
              </a:rPr>
              <a:t>Contrato indefinido fijo-discontinuo</a:t>
            </a:r>
            <a:endParaRPr lang="es-ES" sz="4400" b="0" u="none" strike="noStrike">
              <a:solidFill>
                <a:srgbClr val="000000"/>
              </a:solidFill>
              <a:effectLst/>
              <a:uFillTx/>
              <a:latin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extBox 3"/>
          <p:cNvSpPr/>
          <p:nvPr/>
        </p:nvSpPr>
        <p:spPr>
          <a:xfrm>
            <a:off x="939960" y="2002680"/>
            <a:ext cx="10515240" cy="2677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457200">
              <a:lnSpc>
                <a:spcPct val="100000"/>
              </a:lnSpc>
            </a:pPr>
            <a:r>
              <a:rPr lang="es-ES" sz="2800" b="1" u="none" strike="noStrike">
                <a:solidFill>
                  <a:srgbClr val="7030A0"/>
                </a:solidFill>
                <a:effectLst/>
                <a:uFillTx/>
                <a:latin typeface="Century Gothic"/>
              </a:rPr>
              <a:t>Requisitos</a:t>
            </a:r>
            <a:r>
              <a:rPr lang="es-ES" sz="2800" b="0" u="none" strike="noStrike">
                <a:solidFill>
                  <a:srgbClr val="7030A0"/>
                </a:solidFill>
                <a:effectLst/>
                <a:uFillTx/>
                <a:latin typeface="Century Gothic"/>
              </a:rPr>
              <a:t>:</a:t>
            </a:r>
            <a:endParaRPr lang="es-ES" sz="2800" b="0" u="none" strike="noStrike">
              <a:solidFill>
                <a:srgbClr val="000000"/>
              </a:solidFill>
              <a:effectLst/>
              <a:uFillTx/>
              <a:latin typeface="Arial"/>
            </a:endParaRPr>
          </a:p>
          <a:p>
            <a:pPr algn="just" defTabSz="457200">
              <a:lnSpc>
                <a:spcPct val="100000"/>
              </a:lnSpc>
            </a:pPr>
            <a:r>
              <a:rPr lang="es-ES" sz="2800" b="0" u="none" strike="noStrike">
                <a:solidFill>
                  <a:srgbClr val="7030A0"/>
                </a:solidFill>
                <a:effectLst/>
                <a:uFillTx/>
                <a:latin typeface="Century Gothic"/>
              </a:rPr>
              <a:t>Es imprescindible que figure de forma expresa:</a:t>
            </a:r>
            <a:endParaRPr lang="es-ES" sz="2800" b="0" u="none" strike="noStrike">
              <a:solidFill>
                <a:srgbClr val="000000"/>
              </a:solidFill>
              <a:effectLst/>
              <a:uFillTx/>
              <a:latin typeface="Arial"/>
            </a:endParaRPr>
          </a:p>
          <a:p>
            <a:pPr algn="just" defTabSz="457200">
              <a:lnSpc>
                <a:spcPct val="100000"/>
              </a:lnSpc>
            </a:pPr>
            <a:r>
              <a:rPr lang="es-ES" sz="2800" b="0" u="none" strike="noStrike">
                <a:solidFill>
                  <a:srgbClr val="7030A0"/>
                </a:solidFill>
                <a:effectLst/>
                <a:uFillTx/>
                <a:latin typeface="Century Gothic"/>
              </a:rPr>
              <a:t>• La jornada estimada y su distribución horaria.</a:t>
            </a:r>
            <a:endParaRPr lang="es-ES" sz="2800" b="0" u="none" strike="noStrike">
              <a:solidFill>
                <a:srgbClr val="000000"/>
              </a:solidFill>
              <a:effectLst/>
              <a:uFillTx/>
              <a:latin typeface="Arial"/>
            </a:endParaRPr>
          </a:p>
          <a:p>
            <a:pPr algn="just" defTabSz="457200">
              <a:lnSpc>
                <a:spcPct val="100000"/>
              </a:lnSpc>
            </a:pPr>
            <a:r>
              <a:rPr lang="es-ES" sz="2800" b="0" u="none" strike="noStrike">
                <a:solidFill>
                  <a:srgbClr val="7030A0"/>
                </a:solidFill>
                <a:effectLst/>
                <a:uFillTx/>
                <a:latin typeface="Century Gothic"/>
              </a:rPr>
              <a:t>• La duración prevista para la actividad.</a:t>
            </a:r>
            <a:endParaRPr lang="es-ES" sz="2800" b="0" u="none" strike="noStrike">
              <a:solidFill>
                <a:srgbClr val="000000"/>
              </a:solidFill>
              <a:effectLst/>
              <a:uFillTx/>
              <a:latin typeface="Arial"/>
            </a:endParaRPr>
          </a:p>
          <a:p>
            <a:pPr algn="just" defTabSz="457200">
              <a:lnSpc>
                <a:spcPct val="100000"/>
              </a:lnSpc>
            </a:pPr>
            <a:r>
              <a:rPr lang="es-ES" sz="2800" b="0" u="none" strike="noStrike">
                <a:solidFill>
                  <a:srgbClr val="7030A0"/>
                </a:solidFill>
                <a:effectLst/>
                <a:uFillTx/>
                <a:latin typeface="Century Gothic"/>
              </a:rPr>
              <a:t>• La forma y el orden del llamamiento, según el convenio colectivo que le corresponda.</a:t>
            </a:r>
            <a:endParaRPr lang="es-ES" sz="2800" b="0" u="none" strike="noStrike">
              <a:solidFill>
                <a:srgbClr val="000000"/>
              </a:solidFill>
              <a:effectLst/>
              <a:uFillTx/>
              <a:latin typeface="Arial"/>
            </a:endParaRPr>
          </a:p>
        </p:txBody>
      </p:sp>
      <p:sp>
        <p:nvSpPr>
          <p:cNvPr id="212" name="CuadroTexto 6"/>
          <p:cNvSpPr/>
          <p:nvPr/>
        </p:nvSpPr>
        <p:spPr>
          <a:xfrm>
            <a:off x="1265400" y="718560"/>
            <a:ext cx="9864000" cy="768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es-ES" sz="4400" b="0" u="none" strike="noStrike">
                <a:solidFill>
                  <a:schemeClr val="dk1"/>
                </a:solidFill>
                <a:effectLst/>
                <a:uFillTx/>
                <a:latin typeface="Century Gothic"/>
              </a:rPr>
              <a:t>Contrato indefinido fijo-discontinuo</a:t>
            </a:r>
            <a:endParaRPr lang="es-ES" sz="4400" b="0" u="none" strike="noStrike">
              <a:solidFill>
                <a:srgbClr val="000000"/>
              </a:solidFill>
              <a:effectLst/>
              <a:uFillTx/>
              <a:latin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TextBox 9"/>
          <p:cNvSpPr/>
          <p:nvPr/>
        </p:nvSpPr>
        <p:spPr>
          <a:xfrm>
            <a:off x="900000" y="2160000"/>
            <a:ext cx="10515240" cy="4359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457200">
              <a:lnSpc>
                <a:spcPct val="100000"/>
              </a:lnSpc>
            </a:pPr>
            <a:r>
              <a:rPr lang="es-ES" sz="2800" b="1" u="none" strike="noStrike">
                <a:solidFill>
                  <a:srgbClr val="7030A0"/>
                </a:solidFill>
                <a:effectLst/>
                <a:uFillTx/>
                <a:latin typeface="Century Gothic"/>
              </a:rPr>
              <a:t>Derogación del contrato por obra o servicio determinado:</a:t>
            </a:r>
            <a:endParaRPr lang="es-ES" sz="2800" b="0" u="none" strike="noStrike">
              <a:solidFill>
                <a:srgbClr val="000000"/>
              </a:solidFill>
              <a:effectLst/>
              <a:uFillTx/>
              <a:latin typeface="Arial"/>
            </a:endParaRPr>
          </a:p>
          <a:p>
            <a:pPr algn="just" defTabSz="457200">
              <a:lnSpc>
                <a:spcPct val="100000"/>
              </a:lnSpc>
            </a:pPr>
            <a:r>
              <a:rPr lang="es-ES" sz="2800" b="0" u="none" strike="noStrike">
                <a:solidFill>
                  <a:srgbClr val="7030A0"/>
                </a:solidFill>
                <a:effectLst/>
                <a:uFillTx/>
                <a:latin typeface="Century Gothic"/>
              </a:rPr>
              <a:t>El </a:t>
            </a:r>
            <a:r>
              <a:rPr lang="es-ES" sz="2800" b="1" u="none" strike="noStrike">
                <a:solidFill>
                  <a:srgbClr val="7030A0"/>
                </a:solidFill>
                <a:effectLst/>
                <a:uFillTx/>
                <a:latin typeface="Century Gothic"/>
              </a:rPr>
              <a:t>contrato por obra o servicio</a:t>
            </a:r>
            <a:r>
              <a:rPr lang="es-ES" sz="2800" b="0" u="none" strike="noStrike">
                <a:solidFill>
                  <a:srgbClr val="7030A0"/>
                </a:solidFill>
                <a:effectLst/>
                <a:uFillTx/>
                <a:latin typeface="Century Gothic"/>
              </a:rPr>
              <a:t> determinado </a:t>
            </a:r>
            <a:r>
              <a:rPr lang="es-ES" sz="2800" b="1" u="none" strike="noStrike">
                <a:solidFill>
                  <a:srgbClr val="7030A0"/>
                </a:solidFill>
                <a:effectLst/>
                <a:uFillTx/>
                <a:latin typeface="Century Gothic"/>
              </a:rPr>
              <a:t>era</a:t>
            </a:r>
            <a:r>
              <a:rPr lang="es-ES" sz="2800" b="0" u="none" strike="noStrike">
                <a:solidFill>
                  <a:srgbClr val="7030A0"/>
                </a:solidFill>
                <a:effectLst/>
                <a:uFillTx/>
                <a:latin typeface="Century Gothic"/>
              </a:rPr>
              <a:t> un tipo de contrato de duración determinada que permitía contratar a un trabajador para que prestara sus servicios para una tarea o un servicio concreto dentro de la empresa. No resultaba de aplicación la sucesión de contratos temporales como causa de adquisición de la condición de indefinido (dos o más contratos  durante 24 meses en un periodo de 30 meses).</a:t>
            </a:r>
            <a:endParaRPr lang="es-ES" sz="2800" b="0" u="none" strike="noStrike">
              <a:solidFill>
                <a:srgbClr val="000000"/>
              </a:solidFill>
              <a:effectLst/>
              <a:uFillTx/>
              <a:latin typeface="Arial"/>
            </a:endParaRPr>
          </a:p>
          <a:p>
            <a:pPr algn="just" defTabSz="457200">
              <a:lnSpc>
                <a:spcPct val="100000"/>
              </a:lnSpc>
            </a:pPr>
            <a:r>
              <a:rPr lang="es-ES" sz="2800" b="1" u="none" strike="noStrike">
                <a:solidFill>
                  <a:srgbClr val="7030A0"/>
                </a:solidFill>
                <a:effectLst/>
                <a:uFillTx/>
                <a:latin typeface="Century Gothic"/>
              </a:rPr>
              <a:t>Finalización automática</a:t>
            </a:r>
            <a:r>
              <a:rPr lang="es-ES" sz="2800" b="0" u="none" strike="noStrike">
                <a:solidFill>
                  <a:srgbClr val="7030A0"/>
                </a:solidFill>
                <a:effectLst/>
                <a:uFillTx/>
                <a:latin typeface="Century Gothic"/>
              </a:rPr>
              <a:t>: terminaban automáticamente cuando la obra o el servicio para el que se firmó se completaba. </a:t>
            </a:r>
            <a:endParaRPr lang="es-ES" sz="2800" b="0" u="none" strike="noStrike">
              <a:solidFill>
                <a:srgbClr val="000000"/>
              </a:solidFill>
              <a:effectLst/>
              <a:uFillTx/>
              <a:latin typeface="Arial"/>
            </a:endParaRPr>
          </a:p>
        </p:txBody>
      </p:sp>
      <p:sp>
        <p:nvSpPr>
          <p:cNvPr id="214" name="CuadroTexto 8"/>
          <p:cNvSpPr/>
          <p:nvPr/>
        </p:nvSpPr>
        <p:spPr>
          <a:xfrm>
            <a:off x="1033272" y="729720"/>
            <a:ext cx="9946728" cy="144509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indefinido adscrito a obra para el sector de la construcción</a:t>
            </a:r>
            <a:endParaRPr lang="es-ES" sz="4400" b="0" u="none" strike="noStrike" dirty="0">
              <a:solidFill>
                <a:srgbClr val="000000"/>
              </a:solidFill>
              <a:effectLst/>
              <a:uFillTx/>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extBox 2"/>
          <p:cNvSpPr/>
          <p:nvPr/>
        </p:nvSpPr>
        <p:spPr>
          <a:xfrm>
            <a:off x="1029600" y="769680"/>
            <a:ext cx="8229960" cy="11232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457200">
              <a:lnSpc>
                <a:spcPct val="100000"/>
              </a:lnSpc>
            </a:pPr>
            <a:endParaRPr lang="es-ES" sz="1800" b="0" u="none" strike="noStrike">
              <a:solidFill>
                <a:srgbClr val="000000"/>
              </a:solidFill>
              <a:effectLst/>
              <a:uFillTx/>
              <a:latin typeface="Arial"/>
            </a:endParaRPr>
          </a:p>
          <a:p>
            <a:pPr algn="ctr" defTabSz="457200">
              <a:lnSpc>
                <a:spcPct val="100000"/>
              </a:lnSpc>
            </a:pPr>
            <a:r>
              <a:rPr lang="es-ES" sz="4900" b="1" u="none" strike="noStrike">
                <a:solidFill>
                  <a:schemeClr val="dk1">
                    <a:lumMod val="85000"/>
                    <a:lumOff val="15000"/>
                  </a:schemeClr>
                </a:solidFill>
                <a:effectLst/>
                <a:uFillTx/>
                <a:latin typeface="Tw Cen MT"/>
              </a:rPr>
              <a:t>Cambios clave introducidos:</a:t>
            </a:r>
            <a:endParaRPr lang="es-ES" sz="4900" b="0" u="none" strike="noStrike">
              <a:solidFill>
                <a:srgbClr val="000000"/>
              </a:solidFill>
              <a:effectLst/>
              <a:uFillTx/>
              <a:latin typeface="Arial"/>
            </a:endParaRPr>
          </a:p>
        </p:txBody>
      </p:sp>
      <p:sp>
        <p:nvSpPr>
          <p:cNvPr id="147" name="TextBox 3"/>
          <p:cNvSpPr/>
          <p:nvPr/>
        </p:nvSpPr>
        <p:spPr>
          <a:xfrm>
            <a:off x="836640" y="1905120"/>
            <a:ext cx="10515240" cy="3539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es-ES" sz="3200" b="1" u="sng" strike="noStrike">
                <a:solidFill>
                  <a:srgbClr val="7030A0"/>
                </a:solidFill>
                <a:effectLst/>
                <a:uFillTx/>
                <a:latin typeface="Century Gothic"/>
              </a:rPr>
              <a:t>Contratación</a:t>
            </a:r>
            <a:endParaRPr lang="es-ES" sz="3200" b="0" u="none" strike="noStrike">
              <a:solidFill>
                <a:srgbClr val="000000"/>
              </a:solidFill>
              <a:effectLst/>
              <a:uFillTx/>
              <a:latin typeface="Arial"/>
            </a:endParaRPr>
          </a:p>
          <a:p>
            <a:pPr marL="457200" indent="-457200" defTabSz="457200">
              <a:lnSpc>
                <a:spcPct val="100000"/>
              </a:lnSpc>
              <a:buClr>
                <a:srgbClr val="7030A0"/>
              </a:buClr>
              <a:buFont typeface="Arial"/>
              <a:buChar char="•"/>
            </a:pPr>
            <a:r>
              <a:rPr lang="es-ES" sz="3200" b="0" u="none" strike="noStrike">
                <a:solidFill>
                  <a:srgbClr val="7030A0"/>
                </a:solidFill>
                <a:effectLst/>
                <a:uFillTx/>
                <a:latin typeface="Century Gothic"/>
              </a:rPr>
              <a:t>Se limita el uso de contratos temporales.</a:t>
            </a:r>
            <a:endParaRPr lang="es-ES" sz="3200" b="0" u="none" strike="noStrike">
              <a:solidFill>
                <a:srgbClr val="000000"/>
              </a:solidFill>
              <a:effectLst/>
              <a:uFillTx/>
              <a:latin typeface="Arial"/>
            </a:endParaRPr>
          </a:p>
          <a:p>
            <a:pPr marL="457200" indent="-457200" defTabSz="457200">
              <a:lnSpc>
                <a:spcPct val="100000"/>
              </a:lnSpc>
              <a:buClr>
                <a:srgbClr val="7030A0"/>
              </a:buClr>
              <a:buFont typeface="Arial"/>
              <a:buChar char="•"/>
            </a:pPr>
            <a:r>
              <a:rPr lang="es-ES" sz="3200" b="0" u="none" strike="noStrike">
                <a:solidFill>
                  <a:srgbClr val="7030A0"/>
                </a:solidFill>
                <a:effectLst/>
                <a:uFillTx/>
                <a:latin typeface="Century Gothic"/>
              </a:rPr>
              <a:t>Solo se permiten por circunstancias de la producción o</a:t>
            </a:r>
            <a:endParaRPr lang="es-ES" sz="3200" b="0" u="none" strike="noStrike">
              <a:solidFill>
                <a:srgbClr val="000000"/>
              </a:solidFill>
              <a:effectLst/>
              <a:uFillTx/>
              <a:latin typeface="Arial"/>
            </a:endParaRPr>
          </a:p>
          <a:p>
            <a:pPr marL="457200" indent="-457200" defTabSz="457200">
              <a:lnSpc>
                <a:spcPct val="100000"/>
              </a:lnSpc>
              <a:buClr>
                <a:srgbClr val="7030A0"/>
              </a:buClr>
              <a:buFont typeface="Arial"/>
              <a:buChar char="•"/>
            </a:pPr>
            <a:r>
              <a:rPr lang="es-ES" sz="3200" b="0" u="none" strike="noStrike">
                <a:solidFill>
                  <a:srgbClr val="7030A0"/>
                </a:solidFill>
                <a:effectLst/>
                <a:uFillTx/>
                <a:latin typeface="Century Gothic"/>
              </a:rPr>
              <a:t>Sustitución de persona trabajadora.</a:t>
            </a:r>
            <a:endParaRPr lang="es-ES" sz="3200" b="0" u="none" strike="noStrike">
              <a:solidFill>
                <a:srgbClr val="000000"/>
              </a:solidFill>
              <a:effectLst/>
              <a:uFillTx/>
              <a:latin typeface="Arial"/>
            </a:endParaRPr>
          </a:p>
          <a:p>
            <a:pPr marL="457200" indent="-457200" defTabSz="457200">
              <a:lnSpc>
                <a:spcPct val="100000"/>
              </a:lnSpc>
              <a:buClr>
                <a:srgbClr val="7030A0"/>
              </a:buClr>
              <a:buFont typeface="Arial"/>
              <a:buChar char="•"/>
            </a:pPr>
            <a:r>
              <a:rPr lang="es-ES" sz="3200" b="0" u="none" strike="noStrike">
                <a:solidFill>
                  <a:srgbClr val="7030A0"/>
                </a:solidFill>
                <a:effectLst/>
                <a:uFillTx/>
                <a:latin typeface="Century Gothic"/>
              </a:rPr>
              <a:t>Fin del contrato por obra o servicio (muy utilizado en la construcción).</a:t>
            </a:r>
            <a:endParaRPr lang="es-ES" sz="3200" b="0" u="none" strike="noStrike">
              <a:solidFill>
                <a:srgbClr val="000000"/>
              </a:solidFill>
              <a:effectLst/>
              <a:uFillTx/>
              <a:latin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extBox 10"/>
          <p:cNvSpPr/>
          <p:nvPr/>
        </p:nvSpPr>
        <p:spPr>
          <a:xfrm>
            <a:off x="900000" y="1440000"/>
            <a:ext cx="10515240" cy="5213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457200">
              <a:lnSpc>
                <a:spcPct val="100000"/>
              </a:lnSpc>
            </a:pPr>
            <a:r>
              <a:rPr lang="es-ES" sz="2800" b="1" u="none" strike="noStrike">
                <a:solidFill>
                  <a:srgbClr val="7030A0"/>
                </a:solidFill>
                <a:effectLst/>
                <a:uFillTx/>
                <a:latin typeface="Century Gothic"/>
              </a:rPr>
              <a:t>Contratos por obra o servicio antiguos</a:t>
            </a:r>
            <a:r>
              <a:rPr lang="es-ES" sz="2800" b="0" u="none" strike="noStrike">
                <a:solidFill>
                  <a:srgbClr val="7030A0"/>
                </a:solidFill>
                <a:effectLst/>
                <a:uFillTx/>
                <a:latin typeface="Century Gothic"/>
              </a:rPr>
              <a:t>:</a:t>
            </a:r>
            <a:endParaRPr lang="es-ES" sz="2800" b="0" u="none" strike="noStrike">
              <a:solidFill>
                <a:srgbClr val="000000"/>
              </a:solidFill>
              <a:effectLst/>
              <a:uFillTx/>
              <a:latin typeface="Arial"/>
            </a:endParaRPr>
          </a:p>
          <a:p>
            <a:pPr algn="just" defTabSz="457200">
              <a:lnSpc>
                <a:spcPct val="100000"/>
              </a:lnSpc>
            </a:pPr>
            <a:r>
              <a:rPr lang="es-ES" sz="2800" b="1" u="none" strike="noStrike">
                <a:solidFill>
                  <a:srgbClr val="7030A0"/>
                </a:solidFill>
                <a:effectLst/>
                <a:uFillTx/>
                <a:latin typeface="Century Gothic"/>
                <a:ea typeface="Microsoft YaHei"/>
              </a:rPr>
              <a:t>Vigencia y</a:t>
            </a:r>
            <a:r>
              <a:rPr lang="es-ES" sz="2800" b="0" u="none" strike="noStrike">
                <a:solidFill>
                  <a:srgbClr val="7030A0"/>
                </a:solidFill>
                <a:effectLst/>
                <a:uFillTx/>
                <a:latin typeface="Century Gothic"/>
                <a:ea typeface="Microsoft YaHei"/>
              </a:rPr>
              <a:t> l</a:t>
            </a:r>
            <a:r>
              <a:rPr lang="es-ES" sz="2800" b="1" u="none" strike="noStrike">
                <a:solidFill>
                  <a:srgbClr val="7030A0"/>
                </a:solidFill>
                <a:effectLst/>
                <a:uFillTx/>
                <a:latin typeface="Century Gothic"/>
              </a:rPr>
              <a:t>ímite temporal</a:t>
            </a:r>
            <a:r>
              <a:rPr lang="es-ES" sz="2800" b="0" u="none" strike="noStrike">
                <a:solidFill>
                  <a:srgbClr val="7030A0"/>
                </a:solidFill>
                <a:effectLst/>
                <a:uFillTx/>
                <a:latin typeface="Century Gothic"/>
              </a:rPr>
              <a:t>: no pueden mantenerse más allá del </a:t>
            </a:r>
            <a:r>
              <a:rPr lang="es-ES" sz="2800" b="0" u="sng" strike="noStrike">
                <a:solidFill>
                  <a:srgbClr val="7030A0"/>
                </a:solidFill>
                <a:effectLst/>
                <a:uFillTx/>
                <a:latin typeface="Century Gothic"/>
              </a:rPr>
              <a:t>31 de diciembre de 2025</a:t>
            </a:r>
            <a:r>
              <a:rPr lang="es-ES" sz="2800" b="0" u="none" strike="noStrike">
                <a:solidFill>
                  <a:srgbClr val="7030A0"/>
                </a:solidFill>
                <a:effectLst/>
                <a:uFillTx/>
                <a:latin typeface="Century Gothic"/>
              </a:rPr>
              <a:t>. </a:t>
            </a:r>
            <a:endParaRPr lang="es-ES" sz="2800" b="0" u="none" strike="noStrike">
              <a:solidFill>
                <a:srgbClr val="000000"/>
              </a:solidFill>
              <a:effectLst/>
              <a:uFillTx/>
              <a:latin typeface="Arial"/>
            </a:endParaRPr>
          </a:p>
          <a:p>
            <a:pPr marL="216000" indent="-216000" algn="just" defTabSz="457200">
              <a:lnSpc>
                <a:spcPct val="100000"/>
              </a:lnSpc>
              <a:buClr>
                <a:srgbClr val="7030A0"/>
              </a:buClr>
              <a:buFont typeface="Symbol" charset="2"/>
              <a:buChar char=""/>
            </a:pPr>
            <a:r>
              <a:rPr lang="es-ES" sz="2800" b="0" u="sng" strike="noStrike">
                <a:solidFill>
                  <a:srgbClr val="7030A0"/>
                </a:solidFill>
                <a:effectLst/>
                <a:uFillTx/>
                <a:latin typeface="Century Gothic"/>
              </a:rPr>
              <a:t>Firmados hasta el 31 de diciembre de 2021</a:t>
            </a:r>
            <a:r>
              <a:rPr lang="es-ES" sz="2800" b="0" u="none" strike="noStrike">
                <a:solidFill>
                  <a:srgbClr val="7030A0"/>
                </a:solidFill>
                <a:effectLst/>
                <a:uFillTx/>
                <a:latin typeface="Century Gothic"/>
              </a:rPr>
              <a:t>, estarán vigentes hasta su duración máxima según la anterior normativa vigente. La duración máxima es de tres años, ampliable, de no haber cumplido el objeto del contrato, hasta 12 meses más por convenio colectivo.</a:t>
            </a:r>
            <a:endParaRPr lang="es-ES" sz="2800" b="0" u="none" strike="noStrike">
              <a:solidFill>
                <a:srgbClr val="000000"/>
              </a:solidFill>
              <a:effectLst/>
              <a:uFillTx/>
              <a:latin typeface="Arial"/>
            </a:endParaRPr>
          </a:p>
          <a:p>
            <a:pPr marL="216000" indent="-216000" algn="just" defTabSz="457200">
              <a:lnSpc>
                <a:spcPct val="100000"/>
              </a:lnSpc>
              <a:buClr>
                <a:srgbClr val="7030A0"/>
              </a:buClr>
              <a:buFont typeface="Symbol" charset="2"/>
              <a:buChar char=""/>
            </a:pPr>
            <a:r>
              <a:rPr lang="es-ES" sz="2800" b="0" u="sng" strike="noStrike">
                <a:solidFill>
                  <a:srgbClr val="7030A0"/>
                </a:solidFill>
                <a:effectLst/>
                <a:uFillTx/>
                <a:latin typeface="Century Gothic"/>
              </a:rPr>
              <a:t>Firmados desde el 31 de diciembre de 2021 hasta el 30 de marzo de 2022</a:t>
            </a:r>
            <a:r>
              <a:rPr lang="es-ES" sz="2800" b="0" u="none" strike="noStrike">
                <a:solidFill>
                  <a:srgbClr val="7030A0"/>
                </a:solidFill>
                <a:effectLst/>
                <a:uFillTx/>
                <a:latin typeface="Century Gothic"/>
              </a:rPr>
              <a:t>, se regirán por la normativa legal o convencional vigente en la fecha en que se han concertado y su duración no podrá ser superior a seis meses.</a:t>
            </a:r>
            <a:endParaRPr lang="es-ES" sz="2800" b="0" u="none" strike="noStrike">
              <a:solidFill>
                <a:srgbClr val="000000"/>
              </a:solidFill>
              <a:effectLst/>
              <a:uFillTx/>
              <a:latin typeface="Arial"/>
            </a:endParaRPr>
          </a:p>
        </p:txBody>
      </p:sp>
      <p:sp>
        <p:nvSpPr>
          <p:cNvPr id="216" name="CuadroTexto 9"/>
          <p:cNvSpPr/>
          <p:nvPr/>
        </p:nvSpPr>
        <p:spPr>
          <a:xfrm>
            <a:off x="1088136" y="9720"/>
            <a:ext cx="9891864" cy="144509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indefinido adscrito a obra para el sector de la construcción</a:t>
            </a:r>
            <a:endParaRPr lang="es-ES" sz="4400" b="0" u="none" strike="noStrike" dirty="0">
              <a:solidFill>
                <a:srgbClr val="000000"/>
              </a:solidFill>
              <a:effectLst/>
              <a:uFillTx/>
              <a:latin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extBox 11"/>
          <p:cNvSpPr/>
          <p:nvPr/>
        </p:nvSpPr>
        <p:spPr>
          <a:xfrm>
            <a:off x="1004760" y="2880000"/>
            <a:ext cx="10515240" cy="2224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457200">
              <a:lnSpc>
                <a:spcPct val="100000"/>
              </a:lnSpc>
            </a:pPr>
            <a:r>
              <a:rPr lang="es-ES" sz="2800" b="0" u="none" strike="noStrike">
                <a:solidFill>
                  <a:srgbClr val="7030A0"/>
                </a:solidFill>
                <a:effectLst/>
                <a:uFillTx/>
                <a:latin typeface="Century Gothic"/>
              </a:rPr>
              <a:t>El </a:t>
            </a:r>
            <a:r>
              <a:rPr lang="es-ES" sz="2800" b="1" u="none" strike="noStrike">
                <a:solidFill>
                  <a:srgbClr val="7030A0"/>
                </a:solidFill>
                <a:effectLst/>
                <a:uFillTx/>
                <a:latin typeface="Century Gothic"/>
              </a:rPr>
              <a:t>contrato de trabajo indefinido adscrito a obra, </a:t>
            </a:r>
            <a:r>
              <a:rPr lang="es-ES" sz="2800" b="0" u="none" strike="noStrike">
                <a:solidFill>
                  <a:srgbClr val="7030A0"/>
                </a:solidFill>
                <a:effectLst/>
                <a:uFillTx/>
                <a:latin typeface="Century Gothic"/>
              </a:rPr>
              <a:t>sólo se podrán realizar para tareas o servicios cuya finalidad estén vinculados a obras de construcción, teniendo en cuenta las actividades establecidas en el ámbito funcional del Convenio General del Sector de la Construcción. </a:t>
            </a:r>
            <a:endParaRPr lang="es-ES" sz="2800" b="0" u="none" strike="noStrike">
              <a:solidFill>
                <a:srgbClr val="000000"/>
              </a:solidFill>
              <a:effectLst/>
              <a:uFillTx/>
              <a:latin typeface="Arial"/>
            </a:endParaRPr>
          </a:p>
        </p:txBody>
      </p:sp>
      <p:sp>
        <p:nvSpPr>
          <p:cNvPr id="218" name="CuadroTexto 10"/>
          <p:cNvSpPr/>
          <p:nvPr/>
        </p:nvSpPr>
        <p:spPr>
          <a:xfrm>
            <a:off x="1161288" y="909720"/>
            <a:ext cx="9818712" cy="144509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indefinido adscrito a obra para el sector de la construcción</a:t>
            </a:r>
            <a:endParaRPr lang="es-ES" sz="4400" b="0" u="none" strike="noStrike" dirty="0">
              <a:solidFill>
                <a:srgbClr val="000000"/>
              </a:solidFill>
              <a:effectLst/>
              <a:uFillTx/>
              <a:latin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TextBox 12"/>
          <p:cNvSpPr/>
          <p:nvPr/>
        </p:nvSpPr>
        <p:spPr>
          <a:xfrm>
            <a:off x="900000" y="2007000"/>
            <a:ext cx="10515240" cy="3506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457200">
              <a:lnSpc>
                <a:spcPct val="100000"/>
              </a:lnSpc>
            </a:pPr>
            <a:r>
              <a:rPr lang="es-ES" sz="2800" b="1" u="none" strike="noStrike">
                <a:solidFill>
                  <a:srgbClr val="7030A0"/>
                </a:solidFill>
                <a:effectLst/>
                <a:uFillTx/>
                <a:latin typeface="Century Gothic"/>
              </a:rPr>
              <a:t>Características</a:t>
            </a:r>
            <a:r>
              <a:rPr lang="es-ES" sz="2800" b="0" u="none" strike="noStrike">
                <a:solidFill>
                  <a:srgbClr val="7030A0"/>
                </a:solidFill>
                <a:effectLst/>
                <a:uFillTx/>
                <a:latin typeface="Century Gothic"/>
              </a:rPr>
              <a:t>:</a:t>
            </a:r>
            <a:endParaRPr lang="es-ES" sz="2800" b="0" u="none" strike="noStrike">
              <a:solidFill>
                <a:srgbClr val="000000"/>
              </a:solidFill>
              <a:effectLst/>
              <a:uFillTx/>
              <a:latin typeface="Arial"/>
            </a:endParaRPr>
          </a:p>
          <a:p>
            <a:pPr algn="just" defTabSz="457200">
              <a:lnSpc>
                <a:spcPct val="100000"/>
              </a:lnSpc>
            </a:pPr>
            <a:r>
              <a:rPr lang="es-ES" sz="2800" b="0" u="none" strike="noStrike">
                <a:solidFill>
                  <a:srgbClr val="7030A0"/>
                </a:solidFill>
                <a:effectLst/>
                <a:uFillTx/>
                <a:latin typeface="Century Gothic"/>
              </a:rPr>
              <a:t>1ª. Es un contrato </a:t>
            </a:r>
            <a:r>
              <a:rPr lang="es-ES" sz="2800" b="1" u="none" strike="noStrike">
                <a:solidFill>
                  <a:srgbClr val="7030A0"/>
                </a:solidFill>
                <a:effectLst/>
                <a:uFillTx/>
                <a:latin typeface="Century Gothic"/>
              </a:rPr>
              <a:t>indefinido</a:t>
            </a:r>
            <a:r>
              <a:rPr lang="es-ES" sz="2800" b="0" u="none" strike="noStrike">
                <a:solidFill>
                  <a:srgbClr val="7030A0"/>
                </a:solidFill>
                <a:effectLst/>
                <a:uFillTx/>
                <a:latin typeface="Century Gothic"/>
              </a:rPr>
              <a:t>, pero con rasgos de naturaleza temporal, puesto que el contrato puede finalizar cuando termina la obra para la cual se realizó la contratación.</a:t>
            </a:r>
            <a:endParaRPr lang="es-ES" sz="2800" b="0" u="none" strike="noStrike">
              <a:solidFill>
                <a:srgbClr val="000000"/>
              </a:solidFill>
              <a:effectLst/>
              <a:uFillTx/>
              <a:latin typeface="Arial"/>
            </a:endParaRPr>
          </a:p>
          <a:p>
            <a:pPr algn="just" defTabSz="457200">
              <a:lnSpc>
                <a:spcPct val="100000"/>
              </a:lnSpc>
            </a:pPr>
            <a:endParaRPr lang="es-ES" sz="2800" b="0" u="none" strike="noStrike">
              <a:solidFill>
                <a:srgbClr val="000000"/>
              </a:solidFill>
              <a:effectLst/>
              <a:uFillTx/>
              <a:latin typeface="Arial"/>
            </a:endParaRPr>
          </a:p>
          <a:p>
            <a:pPr algn="just" defTabSz="457200">
              <a:lnSpc>
                <a:spcPct val="100000"/>
              </a:lnSpc>
            </a:pPr>
            <a:r>
              <a:rPr lang="es-ES" sz="2800" b="0" u="none" strike="noStrike">
                <a:solidFill>
                  <a:srgbClr val="7030A0"/>
                </a:solidFill>
                <a:effectLst/>
                <a:uFillTx/>
                <a:latin typeface="Century Gothic"/>
              </a:rPr>
              <a:t>2ª. Este tipo de contratos </a:t>
            </a:r>
            <a:r>
              <a:rPr lang="es-ES" sz="2800" b="1" u="none" strike="noStrike">
                <a:solidFill>
                  <a:srgbClr val="7030A0"/>
                </a:solidFill>
                <a:effectLst/>
                <a:uFillTx/>
                <a:latin typeface="Century Gothic"/>
              </a:rPr>
              <a:t>nunca se pueden aplicar</a:t>
            </a:r>
            <a:r>
              <a:rPr lang="es-ES" sz="2800" b="0" u="none" strike="noStrike">
                <a:solidFill>
                  <a:srgbClr val="7030A0"/>
                </a:solidFill>
                <a:effectLst/>
                <a:uFillTx/>
                <a:latin typeface="Century Gothic"/>
              </a:rPr>
              <a:t> a personal de estructura de la empresa.</a:t>
            </a:r>
            <a:endParaRPr lang="es-ES" sz="2800" b="0" u="none" strike="noStrike">
              <a:solidFill>
                <a:srgbClr val="000000"/>
              </a:solidFill>
              <a:effectLst/>
              <a:uFillTx/>
              <a:latin typeface="Arial"/>
            </a:endParaRPr>
          </a:p>
          <a:p>
            <a:pPr algn="just" defTabSz="457200">
              <a:lnSpc>
                <a:spcPct val="100000"/>
              </a:lnSpc>
            </a:pPr>
            <a:r>
              <a:rPr lang="es-ES" sz="2800" b="0" u="none" strike="noStrike">
                <a:solidFill>
                  <a:srgbClr val="7030A0"/>
                </a:solidFill>
                <a:effectLst/>
                <a:uFillTx/>
                <a:latin typeface="Century Gothic"/>
              </a:rPr>
              <a:t> </a:t>
            </a:r>
            <a:endParaRPr lang="es-ES" sz="2800" b="0" u="none" strike="noStrike">
              <a:solidFill>
                <a:srgbClr val="000000"/>
              </a:solidFill>
              <a:effectLst/>
              <a:uFillTx/>
              <a:latin typeface="Arial"/>
            </a:endParaRPr>
          </a:p>
        </p:txBody>
      </p:sp>
      <p:sp>
        <p:nvSpPr>
          <p:cNvPr id="220" name="CuadroTexto 11"/>
          <p:cNvSpPr/>
          <p:nvPr/>
        </p:nvSpPr>
        <p:spPr>
          <a:xfrm>
            <a:off x="1069848" y="485640"/>
            <a:ext cx="9922032" cy="144509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indefinido adscrito a obra para el sector de la construcción</a:t>
            </a:r>
            <a:endParaRPr lang="es-ES" sz="4400" b="0" u="none" strike="noStrike" dirty="0">
              <a:solidFill>
                <a:srgbClr val="000000"/>
              </a:solidFill>
              <a:effectLst/>
              <a:uFillTx/>
              <a:latin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TextBox 13"/>
          <p:cNvSpPr/>
          <p:nvPr/>
        </p:nvSpPr>
        <p:spPr>
          <a:xfrm>
            <a:off x="900000" y="2007000"/>
            <a:ext cx="10515240" cy="4359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457200">
              <a:lnSpc>
                <a:spcPct val="100000"/>
              </a:lnSpc>
            </a:pPr>
            <a:r>
              <a:rPr lang="es-ES" sz="2800" b="1" u="none" strike="noStrike">
                <a:solidFill>
                  <a:srgbClr val="7030A0"/>
                </a:solidFill>
                <a:effectLst/>
                <a:uFillTx/>
                <a:latin typeface="Century Gothic"/>
              </a:rPr>
              <a:t>Características</a:t>
            </a:r>
            <a:r>
              <a:rPr lang="es-ES" sz="2800" b="0" u="none" strike="noStrike">
                <a:solidFill>
                  <a:srgbClr val="7030A0"/>
                </a:solidFill>
                <a:effectLst/>
                <a:uFillTx/>
                <a:latin typeface="Century Gothic"/>
              </a:rPr>
              <a:t>:</a:t>
            </a:r>
            <a:endParaRPr lang="es-ES" sz="2800" b="0" u="none" strike="noStrike">
              <a:solidFill>
                <a:srgbClr val="000000"/>
              </a:solidFill>
              <a:effectLst/>
              <a:uFillTx/>
              <a:latin typeface="Arial"/>
            </a:endParaRPr>
          </a:p>
          <a:p>
            <a:pPr algn="just" defTabSz="457200">
              <a:lnSpc>
                <a:spcPct val="100000"/>
              </a:lnSpc>
            </a:pPr>
            <a:r>
              <a:rPr lang="es-ES" sz="2800" b="0" u="none" strike="noStrike">
                <a:solidFill>
                  <a:srgbClr val="7030A0"/>
                </a:solidFill>
                <a:effectLst/>
                <a:uFillTx/>
                <a:latin typeface="Century Gothic"/>
              </a:rPr>
              <a:t>3ª. Cuando finaliza la obra para la cual se ha contratado la persona trabajadora, la empresa tiene la obligación de efectuar una </a:t>
            </a:r>
            <a:r>
              <a:rPr lang="es-ES" sz="2800" b="1" u="none" strike="noStrike">
                <a:solidFill>
                  <a:srgbClr val="7030A0"/>
                </a:solidFill>
                <a:effectLst/>
                <a:uFillTx/>
                <a:latin typeface="Century Gothic"/>
              </a:rPr>
              <a:t>propuesta de recolocación</a:t>
            </a:r>
            <a:r>
              <a:rPr lang="es-ES" sz="2800" b="0" u="none" strike="noStrike">
                <a:solidFill>
                  <a:srgbClr val="7030A0"/>
                </a:solidFill>
                <a:effectLst/>
                <a:uFillTx/>
                <a:latin typeface="Century Gothic"/>
              </a:rPr>
              <a:t>, previo desarrollo, de ser preciso, de un proceso de formación que su coste siempre será asumido por la empresa, dentro de la jornada ordinaria con una duración máxima de 20 horas.</a:t>
            </a:r>
            <a:endParaRPr lang="es-ES" sz="2800" b="0" u="none" strike="noStrike">
              <a:solidFill>
                <a:srgbClr val="000000"/>
              </a:solidFill>
              <a:effectLst/>
              <a:uFillTx/>
              <a:latin typeface="Arial"/>
            </a:endParaRPr>
          </a:p>
          <a:p>
            <a:pPr algn="just" defTabSz="457200">
              <a:lnSpc>
                <a:spcPct val="100000"/>
              </a:lnSpc>
            </a:pPr>
            <a:r>
              <a:rPr lang="es-ES" sz="2800" b="0" u="none" strike="noStrike">
                <a:solidFill>
                  <a:srgbClr val="7030A0"/>
                </a:solidFill>
                <a:effectLst/>
                <a:uFillTx/>
                <a:latin typeface="Century Gothic"/>
              </a:rPr>
              <a:t>4ª. Esa </a:t>
            </a:r>
            <a:r>
              <a:rPr lang="es-ES" sz="2800" b="1" u="none" strike="noStrike">
                <a:solidFill>
                  <a:srgbClr val="7030A0"/>
                </a:solidFill>
                <a:effectLst/>
                <a:uFillTx/>
                <a:latin typeface="Century Gothic"/>
              </a:rPr>
              <a:t>comunicación de fin de la obra</a:t>
            </a:r>
            <a:r>
              <a:rPr lang="es-ES" sz="2800" b="0" u="none" strike="noStrike">
                <a:solidFill>
                  <a:srgbClr val="7030A0"/>
                </a:solidFill>
                <a:effectLst/>
                <a:uFillTx/>
                <a:latin typeface="Century Gothic"/>
              </a:rPr>
              <a:t> se deberá de realizar con al menos cinco días de antelación, y dará lugar a la obligación de la recolocación.</a:t>
            </a:r>
            <a:endParaRPr lang="es-ES" sz="2800" b="0" u="none" strike="noStrike">
              <a:solidFill>
                <a:srgbClr val="000000"/>
              </a:solidFill>
              <a:effectLst/>
              <a:uFillTx/>
              <a:latin typeface="Arial"/>
            </a:endParaRPr>
          </a:p>
        </p:txBody>
      </p:sp>
      <p:sp>
        <p:nvSpPr>
          <p:cNvPr id="222" name="CuadroTexto 12"/>
          <p:cNvSpPr/>
          <p:nvPr/>
        </p:nvSpPr>
        <p:spPr>
          <a:xfrm>
            <a:off x="1124712" y="485640"/>
            <a:ext cx="9867168" cy="144509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indefinido adscrito a obra para el sector de la construcción</a:t>
            </a:r>
            <a:endParaRPr lang="es-ES" sz="4400" b="0" u="none" strike="noStrike" dirty="0">
              <a:solidFill>
                <a:srgbClr val="000000"/>
              </a:solidFill>
              <a:effectLst/>
              <a:uFillTx/>
              <a:latin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extBox 14"/>
          <p:cNvSpPr/>
          <p:nvPr/>
        </p:nvSpPr>
        <p:spPr>
          <a:xfrm>
            <a:off x="900000" y="2007000"/>
            <a:ext cx="10515240" cy="393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457200">
              <a:lnSpc>
                <a:spcPct val="100000"/>
              </a:lnSpc>
            </a:pPr>
            <a:r>
              <a:rPr lang="es-ES" sz="2800" b="1" u="none" strike="noStrike">
                <a:solidFill>
                  <a:srgbClr val="7030A0"/>
                </a:solidFill>
                <a:effectLst/>
                <a:uFillTx/>
                <a:latin typeface="Century Gothic"/>
              </a:rPr>
              <a:t>Características</a:t>
            </a:r>
            <a:r>
              <a:rPr lang="es-ES" sz="2800" b="0" u="none" strike="noStrike">
                <a:solidFill>
                  <a:srgbClr val="7030A0"/>
                </a:solidFill>
                <a:effectLst/>
                <a:uFillTx/>
                <a:latin typeface="Century Gothic"/>
              </a:rPr>
              <a:t>:</a:t>
            </a:r>
            <a:endParaRPr lang="es-ES" sz="2800" b="0" u="none" strike="noStrike">
              <a:solidFill>
                <a:srgbClr val="000000"/>
              </a:solidFill>
              <a:effectLst/>
              <a:uFillTx/>
              <a:latin typeface="Arial"/>
            </a:endParaRPr>
          </a:p>
          <a:p>
            <a:pPr algn="just" defTabSz="457200">
              <a:lnSpc>
                <a:spcPct val="100000"/>
              </a:lnSpc>
            </a:pPr>
            <a:r>
              <a:rPr lang="es-ES" sz="2800" b="0" u="none" strike="noStrike">
                <a:solidFill>
                  <a:srgbClr val="7030A0"/>
                </a:solidFill>
                <a:effectLst/>
                <a:uFillTx/>
                <a:latin typeface="Century Gothic"/>
              </a:rPr>
              <a:t>5ª. En caso de que no existiera posibilidad de recolocación o la persona trabajadora no quiera aceptarla sería </a:t>
            </a:r>
            <a:r>
              <a:rPr lang="es-ES" sz="2800" b="1" u="none" strike="noStrike">
                <a:solidFill>
                  <a:srgbClr val="7030A0"/>
                </a:solidFill>
                <a:effectLst/>
                <a:uFillTx/>
                <a:latin typeface="Century Gothic"/>
              </a:rPr>
              <a:t>causa de extinción de la relación laboral</a:t>
            </a:r>
            <a:r>
              <a:rPr lang="es-ES" sz="2800" b="0" u="none" strike="noStrike">
                <a:solidFill>
                  <a:srgbClr val="7030A0"/>
                </a:solidFill>
                <a:effectLst/>
                <a:uFillTx/>
                <a:latin typeface="Century Gothic"/>
              </a:rPr>
              <a:t> con derecho a desempleo en ambos casos.</a:t>
            </a:r>
            <a:endParaRPr lang="es-ES" sz="2800" b="0" u="none" strike="noStrike">
              <a:solidFill>
                <a:srgbClr val="000000"/>
              </a:solidFill>
              <a:effectLst/>
              <a:uFillTx/>
              <a:latin typeface="Arial"/>
            </a:endParaRPr>
          </a:p>
          <a:p>
            <a:pPr algn="just" defTabSz="457200">
              <a:lnSpc>
                <a:spcPct val="100000"/>
              </a:lnSpc>
            </a:pPr>
            <a:r>
              <a:rPr lang="es-ES" sz="2800" b="0" u="none" strike="noStrike">
                <a:solidFill>
                  <a:srgbClr val="7030A0"/>
                </a:solidFill>
                <a:effectLst/>
                <a:uFillTx/>
                <a:latin typeface="Century Gothic"/>
              </a:rPr>
              <a:t>En caso de que </a:t>
            </a:r>
            <a:r>
              <a:rPr lang="es-ES" sz="2800" b="1" u="none" strike="noStrike">
                <a:solidFill>
                  <a:srgbClr val="7030A0"/>
                </a:solidFill>
                <a:effectLst/>
                <a:uFillTx/>
                <a:latin typeface="Century Gothic"/>
              </a:rPr>
              <a:t>no se realice la recolocación</a:t>
            </a:r>
            <a:r>
              <a:rPr lang="es-ES" sz="2800" b="0" u="none" strike="noStrike">
                <a:solidFill>
                  <a:srgbClr val="7030A0"/>
                </a:solidFill>
                <a:effectLst/>
                <a:uFillTx/>
                <a:latin typeface="Century Gothic"/>
              </a:rPr>
              <a:t> por falta de cualificación de la persona trabajadora o inexistencia de puestos, se debe preavisar con 15 días o en su caso, abonar una </a:t>
            </a:r>
            <a:r>
              <a:rPr lang="es-ES" sz="2800" b="1" u="none" strike="noStrike">
                <a:solidFill>
                  <a:srgbClr val="7030A0"/>
                </a:solidFill>
                <a:effectLst/>
                <a:uFillTx/>
                <a:latin typeface="Century Gothic"/>
              </a:rPr>
              <a:t>indemnización</a:t>
            </a:r>
            <a:r>
              <a:rPr lang="es-ES" sz="2800" b="0" u="none" strike="noStrike">
                <a:solidFill>
                  <a:srgbClr val="7030A0"/>
                </a:solidFill>
                <a:effectLst/>
                <a:uFillTx/>
                <a:latin typeface="Century Gothic"/>
              </a:rPr>
              <a:t> por los días de preaviso omitidos. </a:t>
            </a:r>
            <a:endParaRPr lang="es-ES" sz="2800" b="0" u="none" strike="noStrike">
              <a:solidFill>
                <a:srgbClr val="000000"/>
              </a:solidFill>
              <a:effectLst/>
              <a:uFillTx/>
              <a:latin typeface="Arial"/>
            </a:endParaRPr>
          </a:p>
        </p:txBody>
      </p:sp>
      <p:sp>
        <p:nvSpPr>
          <p:cNvPr id="224" name="CuadroTexto 13"/>
          <p:cNvSpPr/>
          <p:nvPr/>
        </p:nvSpPr>
        <p:spPr>
          <a:xfrm>
            <a:off x="1133856" y="485640"/>
            <a:ext cx="9858024" cy="144509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indefinido adscrito a obra para el sector de la construcción</a:t>
            </a:r>
            <a:endParaRPr lang="es-ES" sz="4400" b="0" u="none" strike="noStrike" dirty="0">
              <a:solidFill>
                <a:srgbClr val="000000"/>
              </a:solidFill>
              <a:effectLst/>
              <a:uFillTx/>
              <a:latin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TextBox 20"/>
          <p:cNvSpPr/>
          <p:nvPr/>
        </p:nvSpPr>
        <p:spPr>
          <a:xfrm>
            <a:off x="900000" y="2073960"/>
            <a:ext cx="10515240" cy="3506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457200">
              <a:lnSpc>
                <a:spcPct val="100000"/>
              </a:lnSpc>
            </a:pPr>
            <a:r>
              <a:rPr lang="es-ES" sz="2800" b="1" u="none" strike="noStrike">
                <a:solidFill>
                  <a:srgbClr val="7030A0"/>
                </a:solidFill>
                <a:effectLst/>
                <a:uFillTx/>
                <a:latin typeface="Century Gothic"/>
              </a:rPr>
              <a:t>Características</a:t>
            </a:r>
            <a:r>
              <a:rPr lang="es-ES" sz="2800" b="0" u="none" strike="noStrike">
                <a:solidFill>
                  <a:srgbClr val="7030A0"/>
                </a:solidFill>
                <a:effectLst/>
                <a:uFillTx/>
                <a:latin typeface="Century Gothic"/>
              </a:rPr>
              <a:t>:</a:t>
            </a:r>
            <a:endParaRPr lang="es-ES" sz="2800" b="0" u="none" strike="noStrike">
              <a:solidFill>
                <a:srgbClr val="000000"/>
              </a:solidFill>
              <a:effectLst/>
              <a:uFillTx/>
              <a:latin typeface="Arial"/>
            </a:endParaRPr>
          </a:p>
          <a:p>
            <a:pPr algn="just" defTabSz="457200">
              <a:lnSpc>
                <a:spcPct val="100000"/>
              </a:lnSpc>
            </a:pPr>
            <a:r>
              <a:rPr lang="es-ES" sz="2800" b="0" u="none" strike="noStrike">
                <a:solidFill>
                  <a:srgbClr val="7030A0"/>
                </a:solidFill>
                <a:effectLst/>
                <a:uFillTx/>
                <a:latin typeface="Century Gothic"/>
              </a:rPr>
              <a:t>6ª.</a:t>
            </a:r>
            <a:r>
              <a:rPr lang="es-ES" sz="2800" b="1" u="none" strike="noStrike">
                <a:solidFill>
                  <a:srgbClr val="7030A0"/>
                </a:solidFill>
                <a:effectLst/>
                <a:uFillTx/>
                <a:latin typeface="Century Gothic"/>
              </a:rPr>
              <a:t> Extinción</a:t>
            </a:r>
            <a:r>
              <a:rPr lang="es-ES" sz="2800" b="0" u="none" strike="noStrike">
                <a:solidFill>
                  <a:srgbClr val="7030A0"/>
                </a:solidFill>
                <a:effectLst/>
                <a:uFillTx/>
                <a:latin typeface="Century Gothic"/>
              </a:rPr>
              <a:t>= Finalizada la obra, si el empleador no puede ofrecer una recolocación adecuada, esta situación puede dar lugar a un despido por causas objetivas.</a:t>
            </a:r>
            <a:endParaRPr lang="es-ES" sz="2800" b="0" u="none" strike="noStrike">
              <a:solidFill>
                <a:srgbClr val="000000"/>
              </a:solidFill>
              <a:effectLst/>
              <a:uFillTx/>
              <a:latin typeface="Arial"/>
            </a:endParaRPr>
          </a:p>
          <a:p>
            <a:pPr algn="just" defTabSz="457200">
              <a:lnSpc>
                <a:spcPct val="100000"/>
              </a:lnSpc>
            </a:pPr>
            <a:r>
              <a:rPr lang="es-ES" sz="2800" b="0" u="none" strike="noStrike">
                <a:solidFill>
                  <a:srgbClr val="7030A0"/>
                </a:solidFill>
                <a:effectLst/>
                <a:uFillTx/>
                <a:latin typeface="Century Gothic"/>
                <a:ea typeface="Microsoft YaHei"/>
              </a:rPr>
              <a:t>Una vez efectuada la propuesta de recolocación, el contrato indefinido adscrito a obra podrá </a:t>
            </a:r>
            <a:r>
              <a:rPr lang="es-ES" sz="2800" b="1" u="none" strike="noStrike">
                <a:solidFill>
                  <a:srgbClr val="7030A0"/>
                </a:solidFill>
                <a:effectLst/>
                <a:uFillTx/>
                <a:latin typeface="Century Gothic"/>
                <a:ea typeface="Microsoft YaHei"/>
              </a:rPr>
              <a:t>extinguirse por motivos inherentes a la persona trabajadora</a:t>
            </a:r>
            <a:r>
              <a:rPr lang="es-ES" sz="2800" b="0" u="none" strike="noStrike">
                <a:solidFill>
                  <a:srgbClr val="7030A0"/>
                </a:solidFill>
                <a:effectLst/>
                <a:uFillTx/>
                <a:latin typeface="Century Gothic"/>
              </a:rPr>
              <a:t>.</a:t>
            </a:r>
            <a:endParaRPr lang="es-ES" sz="2800" b="0" u="none" strike="noStrike">
              <a:solidFill>
                <a:srgbClr val="000000"/>
              </a:solidFill>
              <a:effectLst/>
              <a:uFillTx/>
              <a:latin typeface="Arial"/>
            </a:endParaRPr>
          </a:p>
          <a:p>
            <a:pPr algn="just" defTabSz="457200">
              <a:lnSpc>
                <a:spcPct val="100000"/>
              </a:lnSpc>
            </a:pPr>
            <a:endParaRPr lang="es-ES" sz="2800" b="0" u="none" strike="noStrike">
              <a:solidFill>
                <a:srgbClr val="000000"/>
              </a:solidFill>
              <a:effectLst/>
              <a:uFillTx/>
              <a:latin typeface="Arial"/>
            </a:endParaRPr>
          </a:p>
        </p:txBody>
      </p:sp>
      <p:sp>
        <p:nvSpPr>
          <p:cNvPr id="226" name="CuadroTexto 19"/>
          <p:cNvSpPr/>
          <p:nvPr/>
        </p:nvSpPr>
        <p:spPr>
          <a:xfrm>
            <a:off x="1115568" y="180000"/>
            <a:ext cx="9864432" cy="144509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indefinido adscrito a obra para el sector de la construcción</a:t>
            </a:r>
            <a:endParaRPr lang="es-ES" sz="4400" b="0" u="none" strike="noStrike" dirty="0">
              <a:solidFill>
                <a:srgbClr val="000000"/>
              </a:solidFill>
              <a:effectLst/>
              <a:uFillTx/>
              <a:latin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extBox 17"/>
          <p:cNvSpPr/>
          <p:nvPr/>
        </p:nvSpPr>
        <p:spPr>
          <a:xfrm>
            <a:off x="900000" y="1620000"/>
            <a:ext cx="10515240" cy="452286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457200">
              <a:lnSpc>
                <a:spcPct val="100000"/>
              </a:lnSpc>
            </a:pPr>
            <a:r>
              <a:rPr lang="es-ES" sz="2400" b="1" u="none" strike="noStrike" dirty="0">
                <a:solidFill>
                  <a:srgbClr val="7030A0"/>
                </a:solidFill>
                <a:effectLst/>
                <a:uFillTx/>
                <a:latin typeface="Century Gothic"/>
              </a:rPr>
              <a:t>Características</a:t>
            </a:r>
            <a:r>
              <a:rPr lang="es-ES" sz="2400" b="0" u="none" strike="noStrike" dirty="0">
                <a:solidFill>
                  <a:srgbClr val="7030A0"/>
                </a:solidFill>
                <a:effectLst/>
                <a:uFillTx/>
                <a:latin typeface="Century Gothic"/>
              </a:rPr>
              <a:t>:</a:t>
            </a:r>
            <a:endParaRPr lang="es-ES" sz="2400" b="0" u="none" strike="noStrike" dirty="0">
              <a:solidFill>
                <a:srgbClr val="000000"/>
              </a:solidFill>
              <a:effectLst/>
              <a:uFillTx/>
              <a:latin typeface="Arial"/>
            </a:endParaRPr>
          </a:p>
          <a:p>
            <a:pPr algn="just" defTabSz="457200">
              <a:lnSpc>
                <a:spcPct val="100000"/>
              </a:lnSpc>
            </a:pPr>
            <a:r>
              <a:rPr lang="es-ES" sz="2400" b="0" u="none" strike="noStrike" dirty="0">
                <a:solidFill>
                  <a:srgbClr val="7030A0"/>
                </a:solidFill>
                <a:effectLst/>
                <a:uFillTx/>
                <a:latin typeface="Century Gothic"/>
              </a:rPr>
              <a:t>6ª.</a:t>
            </a:r>
            <a:r>
              <a:rPr lang="es-ES" sz="2400" b="1" u="none" strike="noStrike" dirty="0">
                <a:solidFill>
                  <a:srgbClr val="7030A0"/>
                </a:solidFill>
                <a:effectLst/>
                <a:uFillTx/>
                <a:latin typeface="Century Gothic"/>
              </a:rPr>
              <a:t> Extinción, motivos inherentes a la persona trabajadora</a:t>
            </a:r>
            <a:r>
              <a:rPr lang="es-ES" sz="2400" b="0" u="none" strike="noStrike" dirty="0">
                <a:solidFill>
                  <a:srgbClr val="7030A0"/>
                </a:solidFill>
                <a:effectLst/>
                <a:uFillTx/>
                <a:latin typeface="Century Gothic"/>
              </a:rPr>
              <a:t>:</a:t>
            </a:r>
            <a:endParaRPr lang="es-ES" sz="2400" b="0" u="none" strike="noStrike" dirty="0">
              <a:solidFill>
                <a:srgbClr val="000000"/>
              </a:solidFill>
              <a:effectLst/>
              <a:uFillTx/>
              <a:latin typeface="Arial"/>
            </a:endParaRPr>
          </a:p>
          <a:p>
            <a:pPr algn="just" defTabSz="457200">
              <a:lnSpc>
                <a:spcPct val="100000"/>
              </a:lnSpc>
            </a:pPr>
            <a:r>
              <a:rPr lang="es-ES" sz="2400" b="0" u="none" strike="noStrike" dirty="0">
                <a:solidFill>
                  <a:srgbClr val="7030A0"/>
                </a:solidFill>
                <a:effectLst/>
                <a:uFillTx/>
                <a:latin typeface="Century Gothic"/>
              </a:rPr>
              <a:t>a) La persona trabajadora afectada </a:t>
            </a:r>
            <a:r>
              <a:rPr lang="es-ES" sz="2400" b="1" u="none" strike="noStrike" dirty="0">
                <a:solidFill>
                  <a:srgbClr val="7030A0"/>
                </a:solidFill>
                <a:effectLst/>
                <a:uFillTx/>
                <a:latin typeface="Century Gothic"/>
              </a:rPr>
              <a:t>rechaza</a:t>
            </a:r>
            <a:r>
              <a:rPr lang="es-ES" sz="2400" b="0" u="none" strike="noStrike" dirty="0">
                <a:solidFill>
                  <a:srgbClr val="7030A0"/>
                </a:solidFill>
                <a:effectLst/>
                <a:uFillTx/>
                <a:latin typeface="Century Gothic"/>
              </a:rPr>
              <a:t> la recolocación.</a:t>
            </a:r>
            <a:endParaRPr lang="es-ES" sz="2400" b="0" u="none" strike="noStrike" dirty="0">
              <a:solidFill>
                <a:srgbClr val="000000"/>
              </a:solidFill>
              <a:effectLst/>
              <a:uFillTx/>
              <a:latin typeface="Arial"/>
            </a:endParaRPr>
          </a:p>
          <a:p>
            <a:pPr algn="just" defTabSz="457200">
              <a:lnSpc>
                <a:spcPct val="100000"/>
              </a:lnSpc>
            </a:pPr>
            <a:r>
              <a:rPr lang="es-ES" sz="2400" b="0" u="none" strike="noStrike" dirty="0">
                <a:solidFill>
                  <a:srgbClr val="7030A0"/>
                </a:solidFill>
                <a:effectLst/>
                <a:uFillTx/>
                <a:latin typeface="Century Gothic"/>
              </a:rPr>
              <a:t>b) La </a:t>
            </a:r>
            <a:r>
              <a:rPr lang="es-ES" sz="2400" b="1" u="none" strike="noStrike" dirty="0">
                <a:solidFill>
                  <a:srgbClr val="7030A0"/>
                </a:solidFill>
                <a:effectLst/>
                <a:uFillTx/>
                <a:latin typeface="Century Gothic"/>
              </a:rPr>
              <a:t>cualificación</a:t>
            </a:r>
            <a:r>
              <a:rPr lang="es-ES" sz="2400" b="0" u="none" strike="noStrike" dirty="0">
                <a:solidFill>
                  <a:srgbClr val="7030A0"/>
                </a:solidFill>
                <a:effectLst/>
                <a:uFillTx/>
                <a:latin typeface="Century Gothic"/>
              </a:rPr>
              <a:t> de la persona afectada, incluso tras un proceso de formación o recualificación, </a:t>
            </a:r>
            <a:r>
              <a:rPr lang="es-ES" sz="2400" b="1" u="none" strike="noStrike" dirty="0">
                <a:solidFill>
                  <a:srgbClr val="7030A0"/>
                </a:solidFill>
                <a:effectLst/>
                <a:uFillTx/>
                <a:latin typeface="Century Gothic"/>
              </a:rPr>
              <a:t>no resulta adecuada</a:t>
            </a:r>
            <a:r>
              <a:rPr lang="es-ES" sz="2400" b="0" u="none" strike="noStrike" dirty="0">
                <a:solidFill>
                  <a:srgbClr val="7030A0"/>
                </a:solidFill>
                <a:effectLst/>
                <a:uFillTx/>
                <a:latin typeface="Century Gothic"/>
              </a:rPr>
              <a:t> a las nuevas obras que tenga la empresa en la misma provincia, o no permite su integración en estas, por existir un </a:t>
            </a:r>
            <a:r>
              <a:rPr lang="es-ES" sz="2400" b="1" u="none" strike="noStrike" dirty="0">
                <a:solidFill>
                  <a:srgbClr val="7030A0"/>
                </a:solidFill>
                <a:effectLst/>
                <a:uFillTx/>
                <a:latin typeface="Century Gothic"/>
              </a:rPr>
              <a:t>exceso</a:t>
            </a:r>
            <a:r>
              <a:rPr lang="es-ES" sz="2400" b="0" u="none" strike="noStrike" dirty="0">
                <a:solidFill>
                  <a:srgbClr val="7030A0"/>
                </a:solidFill>
                <a:effectLst/>
                <a:uFillTx/>
                <a:latin typeface="Century Gothic"/>
              </a:rPr>
              <a:t> de personas con la cualificación necesaria .</a:t>
            </a:r>
            <a:endParaRPr lang="es-ES" sz="2400" b="0" u="none" strike="noStrike" dirty="0">
              <a:solidFill>
                <a:srgbClr val="000000"/>
              </a:solidFill>
              <a:effectLst/>
              <a:uFillTx/>
              <a:latin typeface="Arial"/>
            </a:endParaRPr>
          </a:p>
          <a:p>
            <a:pPr algn="just" defTabSz="457200">
              <a:lnSpc>
                <a:spcPct val="100000"/>
              </a:lnSpc>
            </a:pPr>
            <a:r>
              <a:rPr lang="es-ES" sz="2400" b="0" u="none" strike="noStrike" dirty="0">
                <a:solidFill>
                  <a:srgbClr val="7030A0"/>
                </a:solidFill>
                <a:effectLst/>
                <a:uFillTx/>
                <a:latin typeface="Century Gothic"/>
              </a:rPr>
              <a:t>c) La </a:t>
            </a:r>
            <a:r>
              <a:rPr lang="es-ES" sz="2400" b="1" u="none" strike="noStrike" dirty="0">
                <a:solidFill>
                  <a:srgbClr val="7030A0"/>
                </a:solidFill>
                <a:effectLst/>
                <a:uFillTx/>
                <a:latin typeface="Century Gothic"/>
              </a:rPr>
              <a:t>inexistencia en la provincia</a:t>
            </a:r>
            <a:r>
              <a:rPr lang="es-ES" sz="2400" b="0" u="none" strike="noStrike" dirty="0">
                <a:solidFill>
                  <a:srgbClr val="7030A0"/>
                </a:solidFill>
                <a:effectLst/>
                <a:uFillTx/>
                <a:latin typeface="Century Gothic"/>
              </a:rPr>
              <a:t> en la que esté contratada la persona trabajadora de obras de la empresa acordes a su cualificación profesional, analizada su cualificación o posible recualificación.</a:t>
            </a:r>
            <a:endParaRPr lang="es-ES" sz="2400" b="0" u="none" strike="noStrike" dirty="0">
              <a:solidFill>
                <a:srgbClr val="000000"/>
              </a:solidFill>
              <a:effectLst/>
              <a:uFillTx/>
              <a:latin typeface="Arial"/>
            </a:endParaRPr>
          </a:p>
        </p:txBody>
      </p:sp>
      <p:sp>
        <p:nvSpPr>
          <p:cNvPr id="228" name="CuadroTexto 16"/>
          <p:cNvSpPr/>
          <p:nvPr/>
        </p:nvSpPr>
        <p:spPr>
          <a:xfrm>
            <a:off x="1060704" y="9720"/>
            <a:ext cx="9919296" cy="144509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indefinido adscrito a obra para el sector de la construcción</a:t>
            </a:r>
            <a:endParaRPr lang="es-ES" sz="4400" b="0" u="none" strike="noStrike" dirty="0">
              <a:solidFill>
                <a:srgbClr val="000000"/>
              </a:solidFill>
              <a:effectLst/>
              <a:uFillTx/>
              <a:latin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TextBox 15"/>
          <p:cNvSpPr/>
          <p:nvPr/>
        </p:nvSpPr>
        <p:spPr>
          <a:xfrm>
            <a:off x="900000" y="2007000"/>
            <a:ext cx="10515240" cy="34148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457200">
              <a:lnSpc>
                <a:spcPct val="100000"/>
              </a:lnSpc>
            </a:pPr>
            <a:r>
              <a:rPr lang="es-ES" sz="2400" b="1" u="none" strike="noStrike" dirty="0">
                <a:solidFill>
                  <a:srgbClr val="7030A0"/>
                </a:solidFill>
                <a:effectLst/>
                <a:uFillTx/>
                <a:latin typeface="Century Gothic"/>
              </a:rPr>
              <a:t>Características</a:t>
            </a:r>
            <a:r>
              <a:rPr lang="es-ES" sz="2400" b="0" u="none" strike="noStrike" dirty="0">
                <a:solidFill>
                  <a:srgbClr val="7030A0"/>
                </a:solidFill>
                <a:effectLst/>
                <a:uFillTx/>
                <a:latin typeface="Century Gothic"/>
              </a:rPr>
              <a:t>:</a:t>
            </a:r>
            <a:endParaRPr lang="es-ES" sz="2400" b="0" u="none" strike="noStrike" dirty="0">
              <a:solidFill>
                <a:srgbClr val="000000"/>
              </a:solidFill>
              <a:effectLst/>
              <a:uFillTx/>
              <a:latin typeface="Arial"/>
            </a:endParaRPr>
          </a:p>
          <a:p>
            <a:pPr algn="just" defTabSz="457200">
              <a:lnSpc>
                <a:spcPct val="100000"/>
              </a:lnSpc>
            </a:pPr>
            <a:r>
              <a:rPr lang="es-ES" sz="2400" b="0" u="none" strike="noStrike" dirty="0">
                <a:solidFill>
                  <a:srgbClr val="7030A0"/>
                </a:solidFill>
                <a:effectLst/>
                <a:uFillTx/>
                <a:latin typeface="Century Gothic"/>
              </a:rPr>
              <a:t>6ª. Los </a:t>
            </a:r>
            <a:r>
              <a:rPr lang="es-ES" sz="2400" b="1" u="none" strike="noStrike" dirty="0">
                <a:solidFill>
                  <a:srgbClr val="7030A0"/>
                </a:solidFill>
                <a:effectLst/>
                <a:uFillTx/>
                <a:latin typeface="Century Gothic"/>
              </a:rPr>
              <a:t>criterios de prioridad o permanencia</a:t>
            </a:r>
            <a:r>
              <a:rPr lang="es-ES" sz="2400" b="0" u="none" strike="noStrike" dirty="0">
                <a:solidFill>
                  <a:srgbClr val="7030A0"/>
                </a:solidFill>
                <a:effectLst/>
                <a:uFillTx/>
                <a:latin typeface="Century Gothic"/>
              </a:rPr>
              <a:t> en caso de existir un exceso de personas con la cualificación necesaria para desarrollar las mismas funciones dentro del mismo área funcional se establecen por convenio y seguirán el siguiente orden:</a:t>
            </a:r>
            <a:endParaRPr lang="es-ES" sz="2400" b="0" u="none" strike="noStrike" dirty="0">
              <a:solidFill>
                <a:srgbClr val="000000"/>
              </a:solidFill>
              <a:effectLst/>
              <a:uFillTx/>
              <a:latin typeface="Arial"/>
            </a:endParaRPr>
          </a:p>
          <a:p>
            <a:pPr marL="216000" indent="-216000" algn="just" defTabSz="457200">
              <a:lnSpc>
                <a:spcPct val="100000"/>
              </a:lnSpc>
              <a:buClr>
                <a:srgbClr val="7030A0"/>
              </a:buClr>
              <a:buFont typeface="Symbol" charset="2"/>
              <a:buChar char=""/>
            </a:pPr>
            <a:r>
              <a:rPr lang="es-ES" sz="2400" b="0" u="none" strike="noStrike" dirty="0">
                <a:solidFill>
                  <a:srgbClr val="7030A0"/>
                </a:solidFill>
                <a:effectLst/>
                <a:uFillTx/>
                <a:latin typeface="Century Gothic"/>
              </a:rPr>
              <a:t>Persona trabajadora con más tiempo de servicio y experiencia en la empresa para el </a:t>
            </a:r>
            <a:r>
              <a:rPr lang="es-ES" sz="2400" b="1" u="none" strike="noStrike" dirty="0">
                <a:solidFill>
                  <a:srgbClr val="7030A0"/>
                </a:solidFill>
                <a:effectLst/>
                <a:uFillTx/>
                <a:latin typeface="Century Gothic"/>
              </a:rPr>
              <a:t>mismo puesto a ocupar</a:t>
            </a:r>
            <a:r>
              <a:rPr lang="es-ES" sz="2400" b="0" u="none" strike="noStrike" dirty="0">
                <a:solidFill>
                  <a:srgbClr val="7030A0"/>
                </a:solidFill>
                <a:effectLst/>
                <a:uFillTx/>
                <a:latin typeface="Century Gothic"/>
              </a:rPr>
              <a:t> en la nueva obra.</a:t>
            </a:r>
            <a:endParaRPr lang="es-ES" sz="2400" b="0" u="none" strike="noStrike" dirty="0">
              <a:solidFill>
                <a:srgbClr val="000000"/>
              </a:solidFill>
              <a:effectLst/>
              <a:uFillTx/>
              <a:latin typeface="Arial"/>
            </a:endParaRPr>
          </a:p>
          <a:p>
            <a:pPr marL="216000" indent="-216000" algn="just" defTabSz="457200">
              <a:lnSpc>
                <a:spcPct val="100000"/>
              </a:lnSpc>
              <a:buClr>
                <a:srgbClr val="7030A0"/>
              </a:buClr>
              <a:buFont typeface="Symbol" charset="2"/>
              <a:buChar char=""/>
            </a:pPr>
            <a:r>
              <a:rPr lang="es-ES" sz="2400" b="0" u="none" strike="noStrike" dirty="0">
                <a:solidFill>
                  <a:srgbClr val="7030A0"/>
                </a:solidFill>
                <a:effectLst/>
                <a:uFillTx/>
                <a:latin typeface="Century Gothic"/>
              </a:rPr>
              <a:t>Persona trabajadora con más tiempo de </a:t>
            </a:r>
            <a:r>
              <a:rPr lang="es-ES" sz="2400" b="1" u="none" strike="noStrike" dirty="0">
                <a:solidFill>
                  <a:srgbClr val="7030A0"/>
                </a:solidFill>
                <a:effectLst/>
                <a:uFillTx/>
                <a:latin typeface="Century Gothic"/>
              </a:rPr>
              <a:t>antigüedad en la empresa</a:t>
            </a:r>
            <a:r>
              <a:rPr lang="es-ES" sz="2400" b="0" u="none" strike="noStrike" dirty="0">
                <a:solidFill>
                  <a:srgbClr val="7030A0"/>
                </a:solidFill>
                <a:effectLst/>
                <a:uFillTx/>
                <a:latin typeface="Century Gothic"/>
              </a:rPr>
              <a:t>. </a:t>
            </a:r>
            <a:endParaRPr lang="es-ES" sz="2400" b="0" u="none" strike="noStrike" dirty="0">
              <a:solidFill>
                <a:srgbClr val="000000"/>
              </a:solidFill>
              <a:effectLst/>
              <a:uFillTx/>
              <a:latin typeface="Arial"/>
            </a:endParaRPr>
          </a:p>
        </p:txBody>
      </p:sp>
      <p:sp>
        <p:nvSpPr>
          <p:cNvPr id="232" name="CuadroTexto 14"/>
          <p:cNvSpPr/>
          <p:nvPr/>
        </p:nvSpPr>
        <p:spPr>
          <a:xfrm>
            <a:off x="1051560" y="485640"/>
            <a:ext cx="9940320" cy="144509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indefinido adscrito a obra para el sector de la construcción</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34505472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extBox 19"/>
          <p:cNvSpPr/>
          <p:nvPr/>
        </p:nvSpPr>
        <p:spPr>
          <a:xfrm>
            <a:off x="900000" y="1620000"/>
            <a:ext cx="10515240" cy="421508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457200">
              <a:lnSpc>
                <a:spcPct val="100000"/>
              </a:lnSpc>
            </a:pPr>
            <a:r>
              <a:rPr lang="es-ES" sz="2800" b="1" u="none" strike="noStrike" dirty="0">
                <a:solidFill>
                  <a:srgbClr val="7030A0"/>
                </a:solidFill>
                <a:effectLst/>
                <a:uFillTx/>
                <a:latin typeface="Century Gothic"/>
              </a:rPr>
              <a:t>Características</a:t>
            </a:r>
            <a:r>
              <a:rPr lang="es-ES" sz="2800" b="0" u="none" strike="noStrike" dirty="0">
                <a:solidFill>
                  <a:srgbClr val="7030A0"/>
                </a:solidFill>
                <a:effectLst/>
                <a:uFillTx/>
                <a:latin typeface="Century Gothic"/>
              </a:rPr>
              <a:t>:</a:t>
            </a:r>
            <a:endParaRPr lang="es-ES" sz="2800" b="0" u="none" strike="noStrike" dirty="0">
              <a:solidFill>
                <a:srgbClr val="000000"/>
              </a:solidFill>
              <a:effectLst/>
              <a:uFillTx/>
              <a:latin typeface="Arial"/>
            </a:endParaRPr>
          </a:p>
          <a:p>
            <a:pPr algn="just" defTabSz="457200">
              <a:lnSpc>
                <a:spcPct val="100000"/>
              </a:lnSpc>
            </a:pPr>
            <a:r>
              <a:rPr lang="es-ES" sz="2400" b="0" u="none" strike="noStrike" dirty="0">
                <a:solidFill>
                  <a:srgbClr val="7030A0"/>
                </a:solidFill>
                <a:effectLst/>
                <a:uFillTx/>
                <a:latin typeface="Century Gothic"/>
              </a:rPr>
              <a:t>7ª.</a:t>
            </a:r>
            <a:r>
              <a:rPr lang="es-ES" sz="2400" b="1" u="none" strike="noStrike" dirty="0">
                <a:solidFill>
                  <a:srgbClr val="7030A0"/>
                </a:solidFill>
                <a:effectLst/>
                <a:uFillTx/>
                <a:latin typeface="Century Gothic"/>
              </a:rPr>
              <a:t> Indemnización</a:t>
            </a:r>
            <a:r>
              <a:rPr lang="es-ES" sz="2400" b="0" u="none" strike="noStrike" dirty="0">
                <a:solidFill>
                  <a:srgbClr val="7030A0"/>
                </a:solidFill>
                <a:effectLst/>
                <a:uFillTx/>
                <a:latin typeface="Century Gothic"/>
              </a:rPr>
              <a:t>=</a:t>
            </a:r>
            <a:endParaRPr lang="es-ES" sz="2400" b="0" u="none" strike="noStrike" dirty="0">
              <a:solidFill>
                <a:srgbClr val="000000"/>
              </a:solidFill>
              <a:effectLst/>
              <a:uFillTx/>
              <a:latin typeface="Arial"/>
            </a:endParaRPr>
          </a:p>
          <a:p>
            <a:pPr marL="216000" indent="-216000" algn="just" defTabSz="457200">
              <a:lnSpc>
                <a:spcPct val="100000"/>
              </a:lnSpc>
              <a:buClr>
                <a:srgbClr val="7030A0"/>
              </a:buClr>
              <a:buFont typeface="Symbol" charset="2"/>
              <a:buChar char=""/>
            </a:pPr>
            <a:r>
              <a:rPr lang="es-ES" sz="2400" b="0" u="none" strike="noStrike" dirty="0">
                <a:solidFill>
                  <a:srgbClr val="7030A0"/>
                </a:solidFill>
                <a:effectLst/>
                <a:uFillTx/>
                <a:latin typeface="Century Gothic"/>
              </a:rPr>
              <a:t>Finalizada la obra, si el empleador no puede ofrecer una recolocación adecuada, esta situación puede dar lugar a un despido por causas objetivas.</a:t>
            </a:r>
            <a:endParaRPr lang="es-ES" sz="2400" b="0" u="none" strike="noStrike" dirty="0">
              <a:solidFill>
                <a:srgbClr val="000000"/>
              </a:solidFill>
              <a:effectLst/>
              <a:uFillTx/>
              <a:latin typeface="Arial"/>
            </a:endParaRPr>
          </a:p>
          <a:p>
            <a:pPr marL="216000" indent="-216000" algn="just" defTabSz="457200">
              <a:lnSpc>
                <a:spcPct val="100000"/>
              </a:lnSpc>
              <a:buClr>
                <a:srgbClr val="7030A0"/>
              </a:buClr>
              <a:buFont typeface="Symbol" charset="2"/>
              <a:buChar char=""/>
            </a:pPr>
            <a:r>
              <a:rPr lang="es-ES" sz="2400" b="0" u="none" strike="noStrike" dirty="0">
                <a:solidFill>
                  <a:srgbClr val="7030A0"/>
                </a:solidFill>
                <a:effectLst/>
                <a:uFillTx/>
                <a:latin typeface="Century Gothic"/>
              </a:rPr>
              <a:t>La extinción del contrato indefinido por motivos inherentes a la persona trabajadora dará lugar a una indemnización</a:t>
            </a:r>
            <a:r>
              <a:rPr lang="es-ES" sz="2400" b="1" u="none" strike="noStrike" dirty="0">
                <a:solidFill>
                  <a:srgbClr val="7030A0"/>
                </a:solidFill>
                <a:effectLst/>
                <a:uFillTx/>
                <a:latin typeface="Century Gothic"/>
              </a:rPr>
              <a:t> </a:t>
            </a:r>
            <a:r>
              <a:rPr lang="es-ES" sz="2400" b="0" u="none" strike="noStrike" dirty="0">
                <a:solidFill>
                  <a:srgbClr val="7030A0"/>
                </a:solidFill>
                <a:effectLst/>
                <a:uFillTx/>
                <a:latin typeface="Century Gothic"/>
              </a:rPr>
              <a:t>del</a:t>
            </a:r>
            <a:r>
              <a:rPr lang="es-ES" sz="2400" b="1" u="none" strike="noStrike" dirty="0">
                <a:solidFill>
                  <a:srgbClr val="7030A0"/>
                </a:solidFill>
                <a:effectLst/>
                <a:uFillTx/>
                <a:latin typeface="Century Gothic"/>
              </a:rPr>
              <a:t> 7%</a:t>
            </a:r>
            <a:r>
              <a:rPr lang="es-ES" sz="2400" b="0" u="none" strike="noStrike" dirty="0">
                <a:solidFill>
                  <a:srgbClr val="7030A0"/>
                </a:solidFill>
                <a:effectLst/>
                <a:uFillTx/>
                <a:latin typeface="Century Gothic"/>
              </a:rPr>
              <a:t> calculada sobre los conceptos salariales establecidos en las tablas del convenio colectivo y que hayan sido devengados durante toda la vigencia del contrato, o la superior establecida por el Convenio General del Sector de la Construcción. </a:t>
            </a:r>
            <a:endParaRPr lang="es-ES" sz="2400" b="0" u="none" strike="noStrike" dirty="0">
              <a:solidFill>
                <a:srgbClr val="000000"/>
              </a:solidFill>
              <a:effectLst/>
              <a:uFillTx/>
              <a:latin typeface="Arial"/>
            </a:endParaRPr>
          </a:p>
        </p:txBody>
      </p:sp>
      <p:sp>
        <p:nvSpPr>
          <p:cNvPr id="230" name="CuadroTexto 18"/>
          <p:cNvSpPr/>
          <p:nvPr/>
        </p:nvSpPr>
        <p:spPr>
          <a:xfrm>
            <a:off x="1106424" y="180000"/>
            <a:ext cx="9873576" cy="144509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indefinido adscrito a obra para el sector de la construcción</a:t>
            </a:r>
            <a:endParaRPr lang="es-ES" sz="4400" b="0" u="none" strike="noStrike" dirty="0">
              <a:solidFill>
                <a:srgbClr val="000000"/>
              </a:solidFill>
              <a:effectLst/>
              <a:uFillTx/>
              <a:latin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extBox 19"/>
          <p:cNvSpPr/>
          <p:nvPr/>
        </p:nvSpPr>
        <p:spPr>
          <a:xfrm>
            <a:off x="900000" y="1620000"/>
            <a:ext cx="10515240" cy="458441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457200">
              <a:lnSpc>
                <a:spcPct val="100000"/>
              </a:lnSpc>
            </a:pPr>
            <a:r>
              <a:rPr lang="es-ES" sz="2800" b="1" dirty="0">
                <a:solidFill>
                  <a:srgbClr val="7030A0"/>
                </a:solidFill>
                <a:latin typeface="Century Gothic"/>
              </a:rPr>
              <a:t>Ejemplo</a:t>
            </a:r>
            <a:r>
              <a:rPr lang="es-ES" sz="2800" b="0" u="none" strike="noStrike" dirty="0">
                <a:solidFill>
                  <a:srgbClr val="7030A0"/>
                </a:solidFill>
                <a:effectLst/>
                <a:uFillTx/>
                <a:latin typeface="Century Gothic"/>
              </a:rPr>
              <a:t>:</a:t>
            </a:r>
            <a:endParaRPr lang="es-ES" sz="2800" b="0" u="none" strike="noStrike" dirty="0">
              <a:solidFill>
                <a:srgbClr val="000000"/>
              </a:solidFill>
              <a:effectLst/>
              <a:uFillTx/>
              <a:latin typeface="Arial"/>
            </a:endParaRPr>
          </a:p>
          <a:p>
            <a:pPr algn="just" defTabSz="457200">
              <a:lnSpc>
                <a:spcPct val="100000"/>
              </a:lnSpc>
              <a:buClr>
                <a:srgbClr val="7030A0"/>
              </a:buClr>
            </a:pPr>
            <a:r>
              <a:rPr lang="es-ES" sz="2400" b="0" u="none" strike="noStrike" dirty="0">
                <a:solidFill>
                  <a:srgbClr val="7030A0"/>
                </a:solidFill>
                <a:effectLst/>
                <a:uFillTx/>
                <a:latin typeface="Century Gothic"/>
              </a:rPr>
              <a:t>Un trabajador comienza a prestar servicios en una empresa constructora el 1 de enero de 2024 y la relación laboral finaliza el 30 de junio de 2025 por extinción del contrato indefinido adscrito a obra, por motivos inherentes a la persona trabajadora previstos en el convenio. El trabajador tiene la categoría profesional de Oficial 2ª y le resultan de aplicación las siguientes percepciones salariales anuales conforme a las tablas del convenio:</a:t>
            </a:r>
          </a:p>
          <a:p>
            <a:pPr algn="just" defTabSz="457200">
              <a:lnSpc>
                <a:spcPct val="100000"/>
              </a:lnSpc>
              <a:buClr>
                <a:srgbClr val="7030A0"/>
              </a:buClr>
            </a:pPr>
            <a:r>
              <a:rPr lang="es-ES" sz="2400" b="0" u="none" strike="noStrike" dirty="0">
                <a:solidFill>
                  <a:srgbClr val="7030A0"/>
                </a:solidFill>
                <a:effectLst/>
                <a:uFillTx/>
                <a:latin typeface="Century Gothic"/>
              </a:rPr>
              <a:t>Año 2024: salario base, plus de asistencia, vacaciones y pagas extraordinarias suman un total anual de 18.751,23 €.</a:t>
            </a:r>
          </a:p>
          <a:p>
            <a:pPr algn="just" defTabSz="457200">
              <a:lnSpc>
                <a:spcPct val="100000"/>
              </a:lnSpc>
              <a:buClr>
                <a:srgbClr val="7030A0"/>
              </a:buClr>
            </a:pPr>
            <a:r>
              <a:rPr lang="es-ES" sz="2400" b="0" u="none" strike="noStrike" dirty="0">
                <a:solidFill>
                  <a:srgbClr val="7030A0"/>
                </a:solidFill>
                <a:effectLst/>
                <a:uFillTx/>
                <a:latin typeface="Century Gothic"/>
              </a:rPr>
              <a:t>Año 2025: salario base, plus de asistencia, vacaciones y pagas extraordinarias suman un total anual de 19.313,77 €.</a:t>
            </a:r>
          </a:p>
        </p:txBody>
      </p:sp>
      <p:sp>
        <p:nvSpPr>
          <p:cNvPr id="230" name="CuadroTexto 18"/>
          <p:cNvSpPr/>
          <p:nvPr/>
        </p:nvSpPr>
        <p:spPr>
          <a:xfrm>
            <a:off x="1106424" y="180000"/>
            <a:ext cx="9873576" cy="144509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indefinido adscrito a obra para el sector de la construcción</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3237969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Box 2"/>
          <p:cNvSpPr/>
          <p:nvPr/>
        </p:nvSpPr>
        <p:spPr>
          <a:xfrm>
            <a:off x="1029600" y="769680"/>
            <a:ext cx="8229960" cy="11232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457200">
              <a:lnSpc>
                <a:spcPct val="100000"/>
              </a:lnSpc>
            </a:pPr>
            <a:endParaRPr lang="es-ES" sz="1800" b="0" u="none" strike="noStrike">
              <a:solidFill>
                <a:srgbClr val="000000"/>
              </a:solidFill>
              <a:effectLst/>
              <a:uFillTx/>
              <a:latin typeface="Arial"/>
            </a:endParaRPr>
          </a:p>
          <a:p>
            <a:pPr algn="ctr" defTabSz="457200">
              <a:lnSpc>
                <a:spcPct val="100000"/>
              </a:lnSpc>
            </a:pPr>
            <a:r>
              <a:rPr lang="es-ES" sz="4900" b="1" u="none" strike="noStrike">
                <a:solidFill>
                  <a:schemeClr val="dk1">
                    <a:lumMod val="85000"/>
                    <a:lumOff val="15000"/>
                  </a:schemeClr>
                </a:solidFill>
                <a:effectLst/>
                <a:uFillTx/>
                <a:latin typeface="Tw Cen MT"/>
              </a:rPr>
              <a:t>Cambios clave introducidos:</a:t>
            </a:r>
            <a:endParaRPr lang="es-ES" sz="4900" b="0" u="none" strike="noStrike">
              <a:solidFill>
                <a:srgbClr val="000000"/>
              </a:solidFill>
              <a:effectLst/>
              <a:uFillTx/>
              <a:latin typeface="Arial"/>
            </a:endParaRPr>
          </a:p>
        </p:txBody>
      </p:sp>
      <p:sp>
        <p:nvSpPr>
          <p:cNvPr id="149" name="TextBox 3"/>
          <p:cNvSpPr/>
          <p:nvPr/>
        </p:nvSpPr>
        <p:spPr>
          <a:xfrm>
            <a:off x="836640" y="1905120"/>
            <a:ext cx="10515240" cy="1569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es-ES" sz="3200" b="1" u="sng" strike="noStrike">
                <a:solidFill>
                  <a:srgbClr val="7030A0"/>
                </a:solidFill>
                <a:effectLst/>
                <a:uFillTx/>
                <a:latin typeface="Century Gothic"/>
              </a:rPr>
              <a:t>Contratación</a:t>
            </a:r>
            <a:endParaRPr lang="es-ES" sz="3200" b="0" u="none" strike="noStrike">
              <a:solidFill>
                <a:srgbClr val="000000"/>
              </a:solidFill>
              <a:effectLst/>
              <a:uFillTx/>
              <a:latin typeface="Arial"/>
            </a:endParaRPr>
          </a:p>
          <a:p>
            <a:pPr defTabSz="457200">
              <a:lnSpc>
                <a:spcPct val="100000"/>
              </a:lnSpc>
            </a:pPr>
            <a:r>
              <a:rPr lang="es-ES" sz="3200" b="0" u="none" strike="noStrike">
                <a:solidFill>
                  <a:srgbClr val="7030A0"/>
                </a:solidFill>
                <a:effectLst/>
                <a:uFillTx/>
                <a:latin typeface="Century Gothic"/>
              </a:rPr>
              <a:t>Contratos fijos-discontinuos: Fomento de su uso en sectores estacionales o con actividad intermitente.</a:t>
            </a:r>
            <a:endParaRPr lang="es-ES" sz="3200" b="0" u="none" strike="noStrike">
              <a:solidFill>
                <a:srgbClr val="000000"/>
              </a:solidFill>
              <a:effectLst/>
              <a:uFillTx/>
              <a:latin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extBox 19"/>
          <p:cNvSpPr/>
          <p:nvPr/>
        </p:nvSpPr>
        <p:spPr>
          <a:xfrm>
            <a:off x="900000" y="1620000"/>
            <a:ext cx="10515240" cy="310708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457200">
              <a:lnSpc>
                <a:spcPct val="100000"/>
              </a:lnSpc>
            </a:pPr>
            <a:r>
              <a:rPr lang="es-ES" sz="2800" b="1" u="none" strike="noStrike" dirty="0">
                <a:solidFill>
                  <a:srgbClr val="7030A0"/>
                </a:solidFill>
                <a:effectLst/>
                <a:uFillTx/>
                <a:latin typeface="Century Gothic"/>
              </a:rPr>
              <a:t>Solución</a:t>
            </a:r>
            <a:r>
              <a:rPr lang="es-ES" sz="2800" b="0" u="none" strike="noStrike" dirty="0">
                <a:solidFill>
                  <a:srgbClr val="7030A0"/>
                </a:solidFill>
                <a:effectLst/>
                <a:uFillTx/>
                <a:latin typeface="Century Gothic"/>
              </a:rPr>
              <a:t>:</a:t>
            </a:r>
            <a:endParaRPr lang="es-ES" sz="2800" b="0" u="none" strike="noStrike" dirty="0">
              <a:solidFill>
                <a:srgbClr val="000000"/>
              </a:solidFill>
              <a:effectLst/>
              <a:uFillTx/>
              <a:latin typeface="Arial"/>
            </a:endParaRPr>
          </a:p>
          <a:p>
            <a:pPr algn="just" defTabSz="457200">
              <a:lnSpc>
                <a:spcPct val="100000"/>
              </a:lnSpc>
              <a:buClr>
                <a:srgbClr val="7030A0"/>
              </a:buClr>
            </a:pPr>
            <a:r>
              <a:rPr lang="es-ES" sz="2400" b="0" u="none" strike="noStrike" dirty="0">
                <a:solidFill>
                  <a:srgbClr val="7030A0"/>
                </a:solidFill>
                <a:effectLst/>
                <a:uFillTx/>
                <a:latin typeface="Century Gothic"/>
              </a:rPr>
              <a:t>De acuerdo con la regulación del convenio colectivo provincial de construcción, las percepciones salariales serían el salario base, el plus de asistencia, la retribución de vacaciones, y las pagas extraordinarias, mientras que el plus de transporte se considera extrasalarial. Teniendo en cuenta los conceptos salariales del convenio y realizando el prorrateo y sumatorio por los periodos devengados, calculamos la indemnización de la siguiente forma:</a:t>
            </a:r>
          </a:p>
        </p:txBody>
      </p:sp>
      <p:sp>
        <p:nvSpPr>
          <p:cNvPr id="230" name="CuadroTexto 18"/>
          <p:cNvSpPr/>
          <p:nvPr/>
        </p:nvSpPr>
        <p:spPr>
          <a:xfrm>
            <a:off x="1106424" y="180000"/>
            <a:ext cx="9873576" cy="144509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indefinido adscrito a obra para el sector de la construcción</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25873019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extBox 19"/>
          <p:cNvSpPr/>
          <p:nvPr/>
        </p:nvSpPr>
        <p:spPr>
          <a:xfrm>
            <a:off x="900000" y="1620000"/>
            <a:ext cx="10515240" cy="495374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457200">
              <a:lnSpc>
                <a:spcPct val="100000"/>
              </a:lnSpc>
            </a:pPr>
            <a:r>
              <a:rPr lang="es-ES" sz="2800" b="1" u="none" strike="noStrike" dirty="0">
                <a:solidFill>
                  <a:srgbClr val="7030A0"/>
                </a:solidFill>
                <a:effectLst/>
                <a:uFillTx/>
                <a:latin typeface="Century Gothic"/>
              </a:rPr>
              <a:t>Solución</a:t>
            </a:r>
            <a:r>
              <a:rPr lang="es-ES" sz="2800" b="0" u="none" strike="noStrike" dirty="0">
                <a:solidFill>
                  <a:srgbClr val="7030A0"/>
                </a:solidFill>
                <a:effectLst/>
                <a:uFillTx/>
                <a:latin typeface="Century Gothic"/>
              </a:rPr>
              <a:t>:</a:t>
            </a:r>
            <a:endParaRPr lang="es-ES" sz="2800" b="0" u="none" strike="noStrike" dirty="0">
              <a:solidFill>
                <a:srgbClr val="000000"/>
              </a:solidFill>
              <a:effectLst/>
              <a:uFillTx/>
              <a:latin typeface="Arial"/>
            </a:endParaRPr>
          </a:p>
          <a:p>
            <a:pPr algn="just" defTabSz="457200">
              <a:lnSpc>
                <a:spcPct val="100000"/>
              </a:lnSpc>
              <a:buClr>
                <a:srgbClr val="7030A0"/>
              </a:buClr>
            </a:pPr>
            <a:r>
              <a:rPr lang="es-ES" sz="2400" b="1" u="none" strike="noStrike" dirty="0">
                <a:solidFill>
                  <a:srgbClr val="7030A0"/>
                </a:solidFill>
                <a:effectLst/>
                <a:uFillTx/>
                <a:latin typeface="Century Gothic"/>
              </a:rPr>
              <a:t>1º. Determinar los días efectivamente trabajados en cada año</a:t>
            </a:r>
          </a:p>
          <a:p>
            <a:pPr algn="just" defTabSz="457200">
              <a:lnSpc>
                <a:spcPct val="100000"/>
              </a:lnSpc>
              <a:buClr>
                <a:srgbClr val="7030A0"/>
              </a:buClr>
            </a:pPr>
            <a:r>
              <a:rPr lang="es-ES" sz="2400" b="0" u="none" strike="noStrike" dirty="0">
                <a:solidFill>
                  <a:srgbClr val="7030A0"/>
                </a:solidFill>
                <a:effectLst/>
                <a:uFillTx/>
                <a:latin typeface="Century Gothic"/>
              </a:rPr>
              <a:t>Año 2024: desde el 1 de enero hasta el 31 de diciembre: 366 días.</a:t>
            </a:r>
          </a:p>
          <a:p>
            <a:pPr algn="just" defTabSz="457200">
              <a:lnSpc>
                <a:spcPct val="100000"/>
              </a:lnSpc>
              <a:buClr>
                <a:srgbClr val="7030A0"/>
              </a:buClr>
            </a:pPr>
            <a:r>
              <a:rPr lang="es-ES" sz="2400" b="0" u="none" strike="noStrike" dirty="0">
                <a:solidFill>
                  <a:srgbClr val="7030A0"/>
                </a:solidFill>
                <a:effectLst/>
                <a:uFillTx/>
                <a:latin typeface="Century Gothic"/>
              </a:rPr>
              <a:t>Año 2025: desde el 1 de enero hasta el 30 de junio: 181 días (primer semestre).</a:t>
            </a:r>
          </a:p>
          <a:p>
            <a:pPr algn="just" defTabSz="457200">
              <a:lnSpc>
                <a:spcPct val="100000"/>
              </a:lnSpc>
              <a:buClr>
                <a:srgbClr val="7030A0"/>
              </a:buClr>
            </a:pPr>
            <a:r>
              <a:rPr lang="es-ES" sz="2400" b="1" u="none" strike="noStrike" dirty="0">
                <a:solidFill>
                  <a:srgbClr val="7030A0"/>
                </a:solidFill>
                <a:effectLst/>
                <a:uFillTx/>
                <a:latin typeface="Century Gothic"/>
              </a:rPr>
              <a:t>2º. Prorratear el salario anual correspondiente al periodo trabajado en 2025</a:t>
            </a:r>
          </a:p>
          <a:p>
            <a:pPr algn="just" defTabSz="457200">
              <a:lnSpc>
                <a:spcPct val="100000"/>
              </a:lnSpc>
              <a:buClr>
                <a:srgbClr val="7030A0"/>
              </a:buClr>
            </a:pPr>
            <a:r>
              <a:rPr lang="es-ES" sz="2400" b="0" u="none" strike="noStrike" dirty="0">
                <a:solidFill>
                  <a:srgbClr val="7030A0"/>
                </a:solidFill>
                <a:effectLst/>
                <a:uFillTx/>
                <a:latin typeface="Century Gothic"/>
              </a:rPr>
              <a:t>19.313,77 € / 365 días * 181 días = 9.576,71 €.</a:t>
            </a:r>
          </a:p>
          <a:p>
            <a:pPr algn="just" defTabSz="457200">
              <a:lnSpc>
                <a:spcPct val="100000"/>
              </a:lnSpc>
              <a:buClr>
                <a:srgbClr val="7030A0"/>
              </a:buClr>
            </a:pPr>
            <a:r>
              <a:rPr lang="es-ES" sz="2400" b="1" u="none" strike="noStrike" dirty="0">
                <a:solidFill>
                  <a:srgbClr val="7030A0"/>
                </a:solidFill>
                <a:effectLst/>
                <a:uFillTx/>
                <a:latin typeface="Century Gothic"/>
              </a:rPr>
              <a:t>3º. Sumar los conceptos salariales devengados en ambos periodos</a:t>
            </a:r>
            <a:endParaRPr lang="es-ES" sz="2400" b="0" u="none" strike="noStrike" dirty="0">
              <a:solidFill>
                <a:srgbClr val="7030A0"/>
              </a:solidFill>
              <a:effectLst/>
              <a:uFillTx/>
              <a:latin typeface="Century Gothic"/>
            </a:endParaRPr>
          </a:p>
          <a:p>
            <a:pPr algn="just" defTabSz="457200">
              <a:lnSpc>
                <a:spcPct val="100000"/>
              </a:lnSpc>
              <a:buClr>
                <a:srgbClr val="7030A0"/>
              </a:buClr>
            </a:pPr>
            <a:r>
              <a:rPr lang="es-ES" sz="2400" b="0" u="none" strike="noStrike" dirty="0">
                <a:solidFill>
                  <a:srgbClr val="7030A0"/>
                </a:solidFill>
                <a:effectLst/>
                <a:uFillTx/>
                <a:latin typeface="Century Gothic"/>
              </a:rPr>
              <a:t>Total conceptos salariales devengados: 18.751,23 € (2024) + 9.576,71 € (primer semestre 2025) = 28.327,94 €.</a:t>
            </a:r>
          </a:p>
          <a:p>
            <a:pPr algn="just" defTabSz="457200">
              <a:lnSpc>
                <a:spcPct val="100000"/>
              </a:lnSpc>
              <a:buClr>
                <a:srgbClr val="7030A0"/>
              </a:buClr>
            </a:pPr>
            <a:endParaRPr lang="es-ES" sz="2400" b="0" u="none" strike="noStrike" dirty="0">
              <a:solidFill>
                <a:srgbClr val="7030A0"/>
              </a:solidFill>
              <a:effectLst/>
              <a:uFillTx/>
              <a:latin typeface="Century Gothic"/>
            </a:endParaRPr>
          </a:p>
          <a:p>
            <a:pPr algn="just" defTabSz="457200">
              <a:lnSpc>
                <a:spcPct val="100000"/>
              </a:lnSpc>
              <a:buClr>
                <a:srgbClr val="7030A0"/>
              </a:buClr>
            </a:pPr>
            <a:endParaRPr lang="es-ES" sz="2400" b="0" u="none" strike="noStrike" dirty="0">
              <a:solidFill>
                <a:srgbClr val="7030A0"/>
              </a:solidFill>
              <a:effectLst/>
              <a:uFillTx/>
              <a:latin typeface="Century Gothic"/>
            </a:endParaRPr>
          </a:p>
        </p:txBody>
      </p:sp>
      <p:sp>
        <p:nvSpPr>
          <p:cNvPr id="230" name="CuadroTexto 18"/>
          <p:cNvSpPr/>
          <p:nvPr/>
        </p:nvSpPr>
        <p:spPr>
          <a:xfrm>
            <a:off x="1106424" y="180000"/>
            <a:ext cx="9873576" cy="144509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indefinido adscrito a obra para el sector de la construcción</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23490408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extBox 19"/>
          <p:cNvSpPr/>
          <p:nvPr/>
        </p:nvSpPr>
        <p:spPr>
          <a:xfrm>
            <a:off x="900000" y="1620000"/>
            <a:ext cx="10515240" cy="310708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457200">
              <a:lnSpc>
                <a:spcPct val="100000"/>
              </a:lnSpc>
            </a:pPr>
            <a:r>
              <a:rPr lang="es-ES" sz="2800" b="1" u="none" strike="noStrike" dirty="0">
                <a:solidFill>
                  <a:srgbClr val="7030A0"/>
                </a:solidFill>
                <a:effectLst/>
                <a:uFillTx/>
                <a:latin typeface="Century Gothic"/>
              </a:rPr>
              <a:t>Solución</a:t>
            </a:r>
            <a:r>
              <a:rPr lang="es-ES" sz="2800" b="0" u="none" strike="noStrike" dirty="0">
                <a:solidFill>
                  <a:srgbClr val="7030A0"/>
                </a:solidFill>
                <a:effectLst/>
                <a:uFillTx/>
                <a:latin typeface="Century Gothic"/>
              </a:rPr>
              <a:t>:</a:t>
            </a:r>
            <a:endParaRPr lang="es-ES" sz="2800" b="0" u="none" strike="noStrike" dirty="0">
              <a:solidFill>
                <a:srgbClr val="000000"/>
              </a:solidFill>
              <a:effectLst/>
              <a:uFillTx/>
              <a:latin typeface="Arial"/>
            </a:endParaRPr>
          </a:p>
          <a:p>
            <a:pPr algn="just" defTabSz="457200">
              <a:lnSpc>
                <a:spcPct val="100000"/>
              </a:lnSpc>
              <a:buClr>
                <a:srgbClr val="7030A0"/>
              </a:buClr>
            </a:pPr>
            <a:r>
              <a:rPr lang="es-ES" sz="2400" b="1" u="none" strike="noStrike" dirty="0">
                <a:solidFill>
                  <a:srgbClr val="7030A0"/>
                </a:solidFill>
                <a:effectLst/>
                <a:uFillTx/>
                <a:latin typeface="Century Gothic"/>
              </a:rPr>
              <a:t>4º. Calcular el 7% sobre el total</a:t>
            </a:r>
          </a:p>
          <a:p>
            <a:pPr algn="just" defTabSz="457200">
              <a:lnSpc>
                <a:spcPct val="100000"/>
              </a:lnSpc>
              <a:buClr>
                <a:srgbClr val="7030A0"/>
              </a:buClr>
            </a:pPr>
            <a:r>
              <a:rPr lang="es-ES" sz="2400" u="none" strike="noStrike" dirty="0">
                <a:solidFill>
                  <a:srgbClr val="7030A0"/>
                </a:solidFill>
                <a:effectLst/>
                <a:uFillTx/>
                <a:latin typeface="Century Gothic"/>
              </a:rPr>
              <a:t>28.327,94 € * 7% = 1.982,96 €</a:t>
            </a:r>
            <a:endParaRPr lang="es-ES" sz="2400" b="1" u="none" strike="noStrike" dirty="0">
              <a:solidFill>
                <a:srgbClr val="7030A0"/>
              </a:solidFill>
              <a:effectLst/>
              <a:uFillTx/>
              <a:latin typeface="Century Gothic"/>
            </a:endParaRPr>
          </a:p>
          <a:p>
            <a:pPr algn="just" defTabSz="457200">
              <a:lnSpc>
                <a:spcPct val="100000"/>
              </a:lnSpc>
              <a:buClr>
                <a:srgbClr val="7030A0"/>
              </a:buClr>
            </a:pPr>
            <a:endParaRPr lang="es-ES" sz="2400" u="none" strike="noStrike" dirty="0">
              <a:solidFill>
                <a:srgbClr val="7030A0"/>
              </a:solidFill>
              <a:effectLst/>
              <a:uFillTx/>
              <a:latin typeface="Century Gothic"/>
            </a:endParaRPr>
          </a:p>
          <a:p>
            <a:pPr algn="just" defTabSz="457200">
              <a:lnSpc>
                <a:spcPct val="100000"/>
              </a:lnSpc>
              <a:buClr>
                <a:srgbClr val="7030A0"/>
              </a:buClr>
            </a:pPr>
            <a:r>
              <a:rPr lang="es-ES" sz="2400" u="none" strike="noStrike" dirty="0">
                <a:solidFill>
                  <a:srgbClr val="7030A0"/>
                </a:solidFill>
                <a:effectLst/>
                <a:uFillTx/>
                <a:latin typeface="Century Gothic"/>
              </a:rPr>
              <a:t>La indemnización por finalización del contrato indefinido adscrito a obra en este ejemplo ascendería a </a:t>
            </a:r>
            <a:r>
              <a:rPr lang="es-ES" sz="2400" b="1" u="none" strike="noStrike" dirty="0">
                <a:solidFill>
                  <a:srgbClr val="7030A0"/>
                </a:solidFill>
                <a:effectLst/>
                <a:uFillTx/>
                <a:latin typeface="Century Gothic"/>
              </a:rPr>
              <a:t>1.982,96</a:t>
            </a:r>
            <a:r>
              <a:rPr lang="es-ES" sz="2400" u="none" strike="noStrike" dirty="0">
                <a:solidFill>
                  <a:srgbClr val="7030A0"/>
                </a:solidFill>
                <a:effectLst/>
                <a:uFillTx/>
                <a:latin typeface="Century Gothic"/>
              </a:rPr>
              <a:t> euros</a:t>
            </a:r>
            <a:r>
              <a:rPr lang="es-ES" sz="2400" b="1" u="none" strike="noStrike" dirty="0">
                <a:solidFill>
                  <a:srgbClr val="7030A0"/>
                </a:solidFill>
                <a:effectLst/>
                <a:uFillTx/>
                <a:latin typeface="Century Gothic"/>
              </a:rPr>
              <a:t>.</a:t>
            </a:r>
          </a:p>
          <a:p>
            <a:pPr algn="just" defTabSz="457200">
              <a:lnSpc>
                <a:spcPct val="100000"/>
              </a:lnSpc>
              <a:buClr>
                <a:srgbClr val="7030A0"/>
              </a:buClr>
            </a:pPr>
            <a:endParaRPr lang="es-ES" sz="2400" b="0" u="none" strike="noStrike" dirty="0">
              <a:solidFill>
                <a:srgbClr val="7030A0"/>
              </a:solidFill>
              <a:effectLst/>
              <a:uFillTx/>
              <a:latin typeface="Century Gothic"/>
            </a:endParaRPr>
          </a:p>
          <a:p>
            <a:pPr algn="just" defTabSz="457200">
              <a:lnSpc>
                <a:spcPct val="100000"/>
              </a:lnSpc>
              <a:buClr>
                <a:srgbClr val="7030A0"/>
              </a:buClr>
            </a:pPr>
            <a:endParaRPr lang="es-ES" sz="2400" b="0" u="none" strike="noStrike" dirty="0">
              <a:solidFill>
                <a:srgbClr val="7030A0"/>
              </a:solidFill>
              <a:effectLst/>
              <a:uFillTx/>
              <a:latin typeface="Century Gothic"/>
            </a:endParaRPr>
          </a:p>
        </p:txBody>
      </p:sp>
      <p:sp>
        <p:nvSpPr>
          <p:cNvPr id="230" name="CuadroTexto 18"/>
          <p:cNvSpPr/>
          <p:nvPr/>
        </p:nvSpPr>
        <p:spPr>
          <a:xfrm>
            <a:off x="1106424" y="180000"/>
            <a:ext cx="9873576" cy="144509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indefinido adscrito a obra para el sector de la construcción</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38727327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PlaceHolder 1"/>
          <p:cNvSpPr>
            <a:spLocks noGrp="1"/>
          </p:cNvSpPr>
          <p:nvPr>
            <p:ph type="title"/>
          </p:nvPr>
        </p:nvSpPr>
        <p:spPr>
          <a:xfrm>
            <a:off x="720000" y="1800000"/>
            <a:ext cx="10980000" cy="2387160"/>
          </a:xfrm>
          <a:prstGeom prst="rect">
            <a:avLst/>
          </a:prstGeom>
          <a:noFill/>
          <a:ln w="0">
            <a:noFill/>
          </a:ln>
        </p:spPr>
        <p:txBody>
          <a:bodyPr lIns="91440" tIns="45720" rIns="91440" bIns="45720" anchor="ctr">
            <a:normAutofit/>
          </a:bodyPr>
          <a:lstStyle/>
          <a:p>
            <a:pPr indent="0" algn="ctr" defTabSz="914040">
              <a:lnSpc>
                <a:spcPct val="90000"/>
              </a:lnSpc>
              <a:buNone/>
            </a:pPr>
            <a:r>
              <a:rPr lang="en-US" sz="3600" b="0" u="none" strike="noStrike" cap="all">
                <a:solidFill>
                  <a:schemeClr val="dk1"/>
                </a:solidFill>
                <a:effectLst/>
                <a:uFillTx/>
                <a:latin typeface="Century Gothic"/>
              </a:rPr>
              <a:t>ContratoS DE DURACIÓN DETERMINADA</a:t>
            </a:r>
            <a:endParaRPr lang="en-US" sz="3600" b="0" u="none" strike="noStrike">
              <a:solidFill>
                <a:schemeClr val="dk1"/>
              </a:solidFill>
              <a:effectLst/>
              <a:uFillTx/>
              <a:latin typeface="Tw Cen M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TextBox 1"/>
          <p:cNvSpPr/>
          <p:nvPr/>
        </p:nvSpPr>
        <p:spPr>
          <a:xfrm>
            <a:off x="720000" y="1960920"/>
            <a:ext cx="10515240" cy="458441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457200">
              <a:lnSpc>
                <a:spcPct val="100000"/>
              </a:lnSpc>
              <a:tabLst>
                <a:tab pos="0" algn="l"/>
              </a:tabLst>
            </a:pPr>
            <a:r>
              <a:rPr lang="es-ES" sz="2400" b="1" u="none" strike="noStrike" dirty="0">
                <a:solidFill>
                  <a:srgbClr val="7030A0"/>
                </a:solidFill>
                <a:effectLst/>
                <a:uFillTx/>
                <a:latin typeface="Century Gothic"/>
              </a:rPr>
              <a:t>¿Qué son los contratos temporales?</a:t>
            </a:r>
            <a:endParaRPr lang="es-ES" sz="2400" b="0" u="none" strike="noStrike" dirty="0">
              <a:solidFill>
                <a:srgbClr val="000000"/>
              </a:solidFill>
              <a:effectLst/>
              <a:uFillTx/>
              <a:latin typeface="Arial"/>
            </a:endParaRPr>
          </a:p>
          <a:p>
            <a:pPr algn="just" defTabSz="457200">
              <a:lnSpc>
                <a:spcPct val="100000"/>
              </a:lnSpc>
              <a:tabLst>
                <a:tab pos="0" algn="l"/>
              </a:tabLst>
            </a:pPr>
            <a:r>
              <a:rPr lang="es-ES" sz="2400" b="0" u="none" strike="noStrike" dirty="0">
                <a:solidFill>
                  <a:srgbClr val="7030A0"/>
                </a:solidFill>
                <a:effectLst/>
                <a:uFillTx/>
                <a:latin typeface="Century Gothic"/>
              </a:rPr>
              <a:t>Contratos laborales en lo que su duración está determinada (fecha de finalización), provocan incertidumbre por lo que ha de estar debidamente justificado su uso:</a:t>
            </a:r>
            <a:endParaRPr lang="es-ES" sz="2400" b="0" u="none" strike="noStrike" dirty="0">
              <a:solidFill>
                <a:srgbClr val="000000"/>
              </a:solidFill>
              <a:effectLst/>
              <a:uFillTx/>
              <a:latin typeface="Arial"/>
            </a:endParaRPr>
          </a:p>
          <a:p>
            <a:pPr marL="457200" indent="-457200" algn="just" defTabSz="457200">
              <a:lnSpc>
                <a:spcPct val="100000"/>
              </a:lnSpc>
              <a:buClr>
                <a:srgbClr val="7030A0"/>
              </a:buClr>
              <a:buFont typeface="Arial"/>
              <a:buChar char="•"/>
              <a:tabLst>
                <a:tab pos="0" algn="l"/>
              </a:tabLst>
            </a:pPr>
            <a:r>
              <a:rPr lang="es-ES" sz="2400" b="0" u="none" strike="noStrike" dirty="0">
                <a:solidFill>
                  <a:srgbClr val="7030A0"/>
                </a:solidFill>
                <a:effectLst/>
                <a:uFillTx/>
                <a:latin typeface="Century Gothic"/>
              </a:rPr>
              <a:t>Una situación específica en la empresa.</a:t>
            </a:r>
            <a:endParaRPr lang="es-ES" sz="2400" b="0" u="none" strike="noStrike" dirty="0">
              <a:solidFill>
                <a:srgbClr val="000000"/>
              </a:solidFill>
              <a:effectLst/>
              <a:uFillTx/>
              <a:latin typeface="Arial"/>
            </a:endParaRPr>
          </a:p>
          <a:p>
            <a:pPr marL="457200" indent="-457200" algn="just" defTabSz="457200">
              <a:lnSpc>
                <a:spcPct val="100000"/>
              </a:lnSpc>
              <a:buClr>
                <a:srgbClr val="7030A0"/>
              </a:buClr>
              <a:buFont typeface="Arial"/>
              <a:buChar char="•"/>
              <a:tabLst>
                <a:tab pos="0" algn="l"/>
              </a:tabLst>
            </a:pPr>
            <a:r>
              <a:rPr lang="es-ES" sz="2400" b="0" u="none" strike="noStrike" dirty="0">
                <a:solidFill>
                  <a:srgbClr val="7030A0"/>
                </a:solidFill>
                <a:effectLst/>
                <a:uFillTx/>
                <a:latin typeface="Century Gothic"/>
              </a:rPr>
              <a:t>Existencia de incertidumbre productiva.</a:t>
            </a:r>
            <a:endParaRPr lang="es-ES" sz="2400" b="0" u="none" strike="noStrike" dirty="0">
              <a:solidFill>
                <a:srgbClr val="000000"/>
              </a:solidFill>
              <a:effectLst/>
              <a:uFillTx/>
              <a:latin typeface="Arial"/>
            </a:endParaRPr>
          </a:p>
          <a:p>
            <a:pPr marL="457200" indent="-457200" algn="just" defTabSz="457200">
              <a:lnSpc>
                <a:spcPct val="100000"/>
              </a:lnSpc>
              <a:buClr>
                <a:srgbClr val="7030A0"/>
              </a:buClr>
              <a:buFont typeface="Arial"/>
              <a:buChar char="•"/>
              <a:tabLst>
                <a:tab pos="0" algn="l"/>
              </a:tabLst>
            </a:pPr>
            <a:r>
              <a:rPr lang="es-ES" sz="2400" b="0" u="none" strike="noStrike" dirty="0">
                <a:solidFill>
                  <a:srgbClr val="7030A0"/>
                </a:solidFill>
                <a:effectLst/>
                <a:uFillTx/>
                <a:latin typeface="Century Gothic"/>
              </a:rPr>
              <a:t>Necesidad de establecer una duración concreta del contrato.</a:t>
            </a:r>
            <a:endParaRPr lang="es-ES" sz="2400" b="0" u="none" strike="noStrike" dirty="0">
              <a:solidFill>
                <a:srgbClr val="000000"/>
              </a:solidFill>
              <a:effectLst/>
              <a:uFillTx/>
              <a:latin typeface="Arial"/>
            </a:endParaRPr>
          </a:p>
          <a:p>
            <a:pPr algn="just" defTabSz="457200">
              <a:lnSpc>
                <a:spcPct val="100000"/>
              </a:lnSpc>
              <a:tabLst>
                <a:tab pos="0" algn="l"/>
              </a:tabLst>
            </a:pPr>
            <a:endParaRPr lang="es-ES" sz="2400" b="0" u="none" strike="noStrike" dirty="0">
              <a:solidFill>
                <a:srgbClr val="000000"/>
              </a:solidFill>
              <a:effectLst/>
              <a:uFillTx/>
              <a:latin typeface="Arial"/>
            </a:endParaRPr>
          </a:p>
          <a:p>
            <a:pPr algn="just" defTabSz="457200">
              <a:lnSpc>
                <a:spcPct val="100000"/>
              </a:lnSpc>
              <a:tabLst>
                <a:tab pos="0" algn="l"/>
              </a:tabLst>
            </a:pPr>
            <a:r>
              <a:rPr lang="es-ES" sz="2400" b="1" u="none" strike="noStrike" dirty="0">
                <a:solidFill>
                  <a:srgbClr val="7030A0"/>
                </a:solidFill>
                <a:effectLst/>
                <a:uFillTx/>
                <a:latin typeface="Century Gothic"/>
              </a:rPr>
              <a:t>Objetivo: </a:t>
            </a:r>
            <a:r>
              <a:rPr lang="es-ES" sz="2400" b="0" u="none" strike="noStrike" dirty="0">
                <a:solidFill>
                  <a:srgbClr val="7030A0"/>
                </a:solidFill>
                <a:effectLst/>
                <a:uFillTx/>
                <a:latin typeface="Century Gothic"/>
              </a:rPr>
              <a:t>Atender necesidades laborales temporales justificadas.</a:t>
            </a:r>
            <a:endParaRPr lang="es-ES" sz="2400" b="0" u="none" strike="noStrike" dirty="0">
              <a:solidFill>
                <a:srgbClr val="000000"/>
              </a:solidFill>
              <a:effectLst/>
              <a:uFillTx/>
              <a:latin typeface="Arial"/>
            </a:endParaRPr>
          </a:p>
          <a:p>
            <a:pPr algn="just" defTabSz="457200">
              <a:lnSpc>
                <a:spcPct val="100000"/>
              </a:lnSpc>
              <a:tabLst>
                <a:tab pos="0" algn="l"/>
              </a:tabLst>
            </a:pPr>
            <a:endParaRPr lang="es-ES" sz="2400" b="0" u="none" strike="noStrike" dirty="0">
              <a:solidFill>
                <a:srgbClr val="000000"/>
              </a:solidFill>
              <a:effectLst/>
              <a:uFillTx/>
              <a:latin typeface="Arial"/>
            </a:endParaRPr>
          </a:p>
          <a:p>
            <a:pPr algn="just" defTabSz="457200">
              <a:lnSpc>
                <a:spcPct val="100000"/>
              </a:lnSpc>
              <a:tabLst>
                <a:tab pos="0" algn="l"/>
              </a:tabLst>
            </a:pPr>
            <a:r>
              <a:rPr lang="es-ES" sz="2400" b="1" u="none" strike="noStrike" dirty="0">
                <a:solidFill>
                  <a:srgbClr val="7030A0"/>
                </a:solidFill>
                <a:effectLst/>
                <a:uFillTx/>
                <a:latin typeface="Century Gothic"/>
              </a:rPr>
              <a:t>Jornada</a:t>
            </a:r>
            <a:r>
              <a:rPr lang="es-ES" sz="2400" b="0" u="none" strike="noStrike" dirty="0">
                <a:solidFill>
                  <a:srgbClr val="7030A0"/>
                </a:solidFill>
                <a:effectLst/>
                <a:uFillTx/>
                <a:latin typeface="Century Gothic"/>
              </a:rPr>
              <a:t>: Completa o parcial.</a:t>
            </a:r>
            <a:endParaRPr lang="es-ES" sz="2400" b="0" u="none" strike="noStrike" dirty="0">
              <a:solidFill>
                <a:srgbClr val="000000"/>
              </a:solidFill>
              <a:effectLst/>
              <a:uFillTx/>
              <a:latin typeface="Arial"/>
            </a:endParaRPr>
          </a:p>
          <a:p>
            <a:pPr algn="just" defTabSz="457200">
              <a:lnSpc>
                <a:spcPct val="100000"/>
              </a:lnSpc>
              <a:tabLst>
                <a:tab pos="0" algn="l"/>
              </a:tabLst>
            </a:pPr>
            <a:endParaRPr lang="es-ES" sz="2800" b="0" u="none" strike="noStrike" dirty="0">
              <a:solidFill>
                <a:srgbClr val="000000"/>
              </a:solidFill>
              <a:effectLst/>
              <a:uFillTx/>
              <a:latin typeface="Arial"/>
            </a:endParaRPr>
          </a:p>
        </p:txBody>
      </p:sp>
      <p:sp>
        <p:nvSpPr>
          <p:cNvPr id="235" name="CuadroTexto 2"/>
          <p:cNvSpPr/>
          <p:nvPr/>
        </p:nvSpPr>
        <p:spPr>
          <a:xfrm>
            <a:off x="1041336" y="695952"/>
            <a:ext cx="10515240" cy="760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tabLst>
                <a:tab pos="0" algn="l"/>
              </a:tabLst>
            </a:pPr>
            <a:r>
              <a:rPr lang="es-ES" sz="4400" b="0" u="none" strike="noStrike" dirty="0">
                <a:solidFill>
                  <a:srgbClr val="000000"/>
                </a:solidFill>
                <a:effectLst/>
                <a:uFillTx/>
                <a:latin typeface="Century Gothic"/>
              </a:rPr>
              <a:t>Contratos de duración determinada</a:t>
            </a:r>
            <a:endParaRPr lang="es-ES" sz="4400" b="0" u="none" strike="noStrike" dirty="0">
              <a:solidFill>
                <a:srgbClr val="000000"/>
              </a:solidFill>
              <a:effectLst/>
              <a:uFillTx/>
              <a:latin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TextBox 4"/>
          <p:cNvSpPr/>
          <p:nvPr/>
        </p:nvSpPr>
        <p:spPr>
          <a:xfrm>
            <a:off x="900000" y="1980000"/>
            <a:ext cx="10515240" cy="181442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457200">
              <a:lnSpc>
                <a:spcPct val="100000"/>
              </a:lnSpc>
              <a:tabLst>
                <a:tab pos="0" algn="l"/>
              </a:tabLst>
            </a:pPr>
            <a:r>
              <a:rPr lang="es-ES" sz="2800" u="none" strike="noStrike" dirty="0">
                <a:solidFill>
                  <a:srgbClr val="7030A0"/>
                </a:solidFill>
                <a:effectLst/>
                <a:uFillTx/>
                <a:latin typeface="Century Gothic"/>
              </a:rPr>
              <a:t>Será necesario especificar con precisión en el contrato:</a:t>
            </a:r>
          </a:p>
          <a:p>
            <a:pPr marL="457200" indent="-457200" algn="just" defTabSz="457200">
              <a:lnSpc>
                <a:spcPct val="100000"/>
              </a:lnSpc>
              <a:buFont typeface="Arial" panose="020B0604020202020204" pitchFamily="34" charset="0"/>
              <a:buChar char="•"/>
              <a:tabLst>
                <a:tab pos="0" algn="l"/>
              </a:tabLst>
            </a:pPr>
            <a:r>
              <a:rPr lang="es-ES" sz="2800" u="none" strike="noStrike" dirty="0">
                <a:solidFill>
                  <a:srgbClr val="7030A0"/>
                </a:solidFill>
                <a:effectLst/>
                <a:uFillTx/>
                <a:latin typeface="Century Gothic"/>
              </a:rPr>
              <a:t>La causa habilitante de la contratación temporal.</a:t>
            </a:r>
          </a:p>
          <a:p>
            <a:pPr marL="457200" indent="-457200" algn="just" defTabSz="457200">
              <a:lnSpc>
                <a:spcPct val="100000"/>
              </a:lnSpc>
              <a:buFont typeface="Arial" panose="020B0604020202020204" pitchFamily="34" charset="0"/>
              <a:buChar char="•"/>
              <a:tabLst>
                <a:tab pos="0" algn="l"/>
              </a:tabLst>
            </a:pPr>
            <a:r>
              <a:rPr lang="es-ES" sz="2800" u="none" strike="noStrike" dirty="0">
                <a:solidFill>
                  <a:srgbClr val="7030A0"/>
                </a:solidFill>
                <a:effectLst/>
                <a:uFillTx/>
                <a:latin typeface="Century Gothic"/>
              </a:rPr>
              <a:t>Las circunstancias concretas que la justifican.</a:t>
            </a:r>
          </a:p>
          <a:p>
            <a:pPr marL="457200" indent="-457200" algn="just" defTabSz="457200">
              <a:lnSpc>
                <a:spcPct val="100000"/>
              </a:lnSpc>
              <a:buFont typeface="Arial" panose="020B0604020202020204" pitchFamily="34" charset="0"/>
              <a:buChar char="•"/>
              <a:tabLst>
                <a:tab pos="0" algn="l"/>
              </a:tabLst>
            </a:pPr>
            <a:r>
              <a:rPr lang="es-ES" sz="2800" u="none" strike="noStrike" dirty="0">
                <a:solidFill>
                  <a:srgbClr val="7030A0"/>
                </a:solidFill>
                <a:effectLst/>
                <a:uFillTx/>
                <a:latin typeface="Century Gothic"/>
              </a:rPr>
              <a:t>La duración prevista.</a:t>
            </a:r>
            <a:endParaRPr lang="es-ES" sz="2800" u="none" strike="noStrike" dirty="0">
              <a:solidFill>
                <a:srgbClr val="000000"/>
              </a:solidFill>
              <a:effectLst/>
              <a:uFillTx/>
              <a:latin typeface="Arial"/>
            </a:endParaRPr>
          </a:p>
        </p:txBody>
      </p:sp>
      <p:sp>
        <p:nvSpPr>
          <p:cNvPr id="237" name="CuadroTexto 1"/>
          <p:cNvSpPr/>
          <p:nvPr/>
        </p:nvSpPr>
        <p:spPr>
          <a:xfrm>
            <a:off x="1080000" y="900000"/>
            <a:ext cx="10515240" cy="760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tabLst>
                <a:tab pos="0" algn="l"/>
              </a:tabLst>
            </a:pPr>
            <a:r>
              <a:rPr lang="es-ES" sz="4400" b="0" u="none" strike="noStrike" dirty="0">
                <a:solidFill>
                  <a:srgbClr val="000000"/>
                </a:solidFill>
                <a:effectLst/>
                <a:uFillTx/>
                <a:latin typeface="Century Gothic"/>
              </a:rPr>
              <a:t>Contratos de duración determinada</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11486323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extBox 18"/>
          <p:cNvSpPr/>
          <p:nvPr/>
        </p:nvSpPr>
        <p:spPr>
          <a:xfrm>
            <a:off x="836792" y="1151377"/>
            <a:ext cx="10515240" cy="452286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457200">
              <a:tabLst>
                <a:tab pos="0" algn="l"/>
              </a:tabLst>
            </a:pPr>
            <a:r>
              <a:rPr lang="es-ES" sz="2400" u="none" strike="noStrike" dirty="0">
                <a:solidFill>
                  <a:srgbClr val="7030A0"/>
                </a:solidFill>
                <a:effectLst/>
                <a:uFillTx/>
                <a:latin typeface="Century Gothic"/>
              </a:rPr>
              <a:t>Medidas contra el abuso de temporalidad</a:t>
            </a:r>
            <a:r>
              <a:rPr lang="es-ES" sz="2400" b="1" u="none" strike="noStrike" dirty="0">
                <a:solidFill>
                  <a:srgbClr val="7030A0"/>
                </a:solidFill>
                <a:effectLst/>
                <a:uFillTx/>
                <a:latin typeface="Century Gothic"/>
              </a:rPr>
              <a:t>:</a:t>
            </a:r>
            <a:endParaRPr lang="es-ES" sz="2400" dirty="0">
              <a:solidFill>
                <a:srgbClr val="000000"/>
              </a:solidFill>
              <a:latin typeface="Arial"/>
            </a:endParaRPr>
          </a:p>
          <a:p>
            <a:pPr marL="216000" indent="-216000" algn="just" defTabSz="457200">
              <a:lnSpc>
                <a:spcPct val="100000"/>
              </a:lnSpc>
              <a:buClr>
                <a:srgbClr val="7030A0"/>
              </a:buClr>
              <a:buFont typeface="Symbol" charset="2"/>
              <a:buChar char=""/>
              <a:tabLst>
                <a:tab pos="0" algn="l"/>
              </a:tabLst>
            </a:pPr>
            <a:r>
              <a:rPr lang="es-ES" sz="2400" b="1" dirty="0">
                <a:solidFill>
                  <a:srgbClr val="7030A0"/>
                </a:solidFill>
                <a:latin typeface="Century Gothic"/>
              </a:rPr>
              <a:t>Reducción de la duración posible.</a:t>
            </a:r>
          </a:p>
          <a:p>
            <a:pPr marL="216000" indent="-216000" algn="just" defTabSz="457200">
              <a:buClr>
                <a:srgbClr val="7030A0"/>
              </a:buClr>
              <a:buFont typeface="Symbol" charset="2"/>
              <a:buChar char=""/>
              <a:tabLst>
                <a:tab pos="0" algn="l"/>
              </a:tabLst>
            </a:pPr>
            <a:r>
              <a:rPr lang="es-ES" sz="2400" b="1" u="none" strike="noStrike" dirty="0">
                <a:solidFill>
                  <a:srgbClr val="7030A0"/>
                </a:solidFill>
                <a:effectLst/>
                <a:uFillTx/>
                <a:latin typeface="Century Gothic"/>
              </a:rPr>
              <a:t>Ampliación de la indemnización</a:t>
            </a:r>
            <a:r>
              <a:rPr lang="es-ES" sz="2400" b="0" u="none" strike="noStrike" dirty="0">
                <a:solidFill>
                  <a:srgbClr val="7030A0"/>
                </a:solidFill>
                <a:effectLst/>
                <a:uFillTx/>
                <a:latin typeface="Century Gothic"/>
              </a:rPr>
              <a:t>, desde 2015, a 12 días por año trabajado (excepto contrato por sustitución).</a:t>
            </a:r>
          </a:p>
          <a:p>
            <a:pPr marL="216000" indent="-216000" algn="just" defTabSz="457200">
              <a:lnSpc>
                <a:spcPct val="100000"/>
              </a:lnSpc>
              <a:buClr>
                <a:srgbClr val="7030A0"/>
              </a:buClr>
              <a:buFont typeface="Symbol" charset="2"/>
              <a:buChar char=""/>
              <a:tabLst>
                <a:tab pos="0" algn="l"/>
              </a:tabLst>
            </a:pPr>
            <a:r>
              <a:rPr lang="es-ES" sz="2400" b="1" u="none" strike="noStrike" dirty="0">
                <a:solidFill>
                  <a:srgbClr val="7030A0"/>
                </a:solidFill>
                <a:effectLst/>
                <a:uFillTx/>
                <a:latin typeface="Century Gothic"/>
              </a:rPr>
              <a:t>Encadenamiento</a:t>
            </a:r>
            <a:r>
              <a:rPr lang="es-ES" sz="2400" b="0" u="none" strike="noStrike" dirty="0">
                <a:solidFill>
                  <a:srgbClr val="7030A0"/>
                </a:solidFill>
                <a:effectLst/>
                <a:uFillTx/>
                <a:latin typeface="Century Gothic"/>
              </a:rPr>
              <a:t> de contratos → </a:t>
            </a:r>
            <a:r>
              <a:rPr lang="es-ES" sz="2400" b="1" u="none" strike="noStrike" dirty="0">
                <a:solidFill>
                  <a:srgbClr val="7030A0"/>
                </a:solidFill>
                <a:effectLst/>
                <a:uFillTx/>
                <a:latin typeface="Century Gothic"/>
              </a:rPr>
              <a:t>conversión en indefinido </a:t>
            </a:r>
            <a:r>
              <a:rPr lang="es-ES" sz="2400" b="0" u="none" strike="noStrike" dirty="0">
                <a:solidFill>
                  <a:srgbClr val="7030A0"/>
                </a:solidFill>
                <a:effectLst/>
                <a:uFillTx/>
                <a:latin typeface="Century Gothic"/>
              </a:rPr>
              <a:t>(2 o más contratos que impliquen un plazo superior a 18 meses, en un período de 24 meses).</a:t>
            </a:r>
            <a:endParaRPr lang="es-ES" sz="2400" b="0" u="none" strike="noStrike" dirty="0">
              <a:solidFill>
                <a:srgbClr val="000000"/>
              </a:solidFill>
              <a:effectLst/>
              <a:uFillTx/>
              <a:latin typeface="Arial"/>
            </a:endParaRPr>
          </a:p>
          <a:p>
            <a:pPr marL="216000" indent="-216000" algn="just" defTabSz="457200">
              <a:lnSpc>
                <a:spcPct val="100000"/>
              </a:lnSpc>
              <a:buClr>
                <a:srgbClr val="7030A0"/>
              </a:buClr>
              <a:buFont typeface="Symbol" charset="2"/>
              <a:buChar char=""/>
              <a:tabLst>
                <a:tab pos="0" algn="l"/>
              </a:tabLst>
            </a:pPr>
            <a:r>
              <a:rPr lang="es-ES" sz="2400" b="0" u="none" strike="noStrike" dirty="0">
                <a:solidFill>
                  <a:srgbClr val="7030A0"/>
                </a:solidFill>
                <a:effectLst/>
                <a:uFillTx/>
                <a:latin typeface="Century Gothic"/>
              </a:rPr>
              <a:t>El trabajador podrá solicitar al SEPE un certificado de los contratos de duración determinada celebrados para poder </a:t>
            </a:r>
            <a:r>
              <a:rPr lang="es-ES" sz="2400" b="1" u="none" strike="noStrike" dirty="0">
                <a:solidFill>
                  <a:srgbClr val="7030A0"/>
                </a:solidFill>
                <a:effectLst/>
                <a:uFillTx/>
                <a:latin typeface="Century Gothic"/>
              </a:rPr>
              <a:t>acreditar su condición de trabajador fijo</a:t>
            </a:r>
            <a:r>
              <a:rPr lang="es-ES" sz="2400" b="0" u="none" strike="noStrike" dirty="0">
                <a:solidFill>
                  <a:srgbClr val="7030A0"/>
                </a:solidFill>
                <a:effectLst/>
                <a:uFillTx/>
                <a:latin typeface="Century Gothic"/>
              </a:rPr>
              <a:t>. El empresario debe </a:t>
            </a:r>
            <a:r>
              <a:rPr lang="es-ES" sz="2400" b="1" u="none" strike="noStrike" dirty="0">
                <a:solidFill>
                  <a:srgbClr val="7030A0"/>
                </a:solidFill>
                <a:effectLst/>
                <a:uFillTx/>
                <a:latin typeface="Century Gothic"/>
              </a:rPr>
              <a:t>comunicar por escrito </a:t>
            </a:r>
            <a:r>
              <a:rPr lang="es-ES" sz="2400" b="0" u="none" strike="noStrike" dirty="0">
                <a:solidFill>
                  <a:srgbClr val="7030A0"/>
                </a:solidFill>
                <a:effectLst/>
                <a:uFillTx/>
                <a:latin typeface="Century Gothic"/>
              </a:rPr>
              <a:t>su nueva condición en los 10 días siguientes al cumplimiento de los plazos.</a:t>
            </a:r>
            <a:endParaRPr lang="es-ES" sz="2400" b="0" u="none" strike="noStrike" dirty="0">
              <a:solidFill>
                <a:srgbClr val="000000"/>
              </a:solidFill>
              <a:effectLst/>
              <a:uFillTx/>
              <a:latin typeface="Arial"/>
            </a:endParaRPr>
          </a:p>
        </p:txBody>
      </p:sp>
      <p:sp>
        <p:nvSpPr>
          <p:cNvPr id="4" name="CuadroTexto 1"/>
          <p:cNvSpPr/>
          <p:nvPr/>
        </p:nvSpPr>
        <p:spPr>
          <a:xfrm>
            <a:off x="1062747" y="244393"/>
            <a:ext cx="10515240" cy="760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tabLst>
                <a:tab pos="0" algn="l"/>
              </a:tabLst>
            </a:pPr>
            <a:r>
              <a:rPr lang="es-ES" sz="4400" b="0" u="none" strike="noStrike" dirty="0">
                <a:solidFill>
                  <a:srgbClr val="000000"/>
                </a:solidFill>
                <a:effectLst/>
                <a:uFillTx/>
                <a:latin typeface="Century Gothic"/>
              </a:rPr>
              <a:t>Contratos de duración determinada</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17331804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TextBox 8"/>
          <p:cNvSpPr/>
          <p:nvPr/>
        </p:nvSpPr>
        <p:spPr>
          <a:xfrm>
            <a:off x="744724" y="1165588"/>
            <a:ext cx="10515240" cy="483063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457200">
              <a:lnSpc>
                <a:spcPct val="100000"/>
              </a:lnSpc>
              <a:tabLst>
                <a:tab pos="0" algn="l"/>
              </a:tabLst>
            </a:pPr>
            <a:r>
              <a:rPr lang="es-ES" sz="2800" b="1" u="none" strike="noStrike" dirty="0">
                <a:solidFill>
                  <a:srgbClr val="7030A0"/>
                </a:solidFill>
                <a:effectLst/>
                <a:uFillTx/>
                <a:latin typeface="Century Gothic"/>
              </a:rPr>
              <a:t>Preaviso:</a:t>
            </a:r>
            <a:endParaRPr lang="es-ES" sz="2800" b="0" u="none" strike="noStrike" dirty="0">
              <a:solidFill>
                <a:srgbClr val="000000"/>
              </a:solidFill>
              <a:effectLst/>
              <a:uFillTx/>
              <a:latin typeface="Arial"/>
            </a:endParaRPr>
          </a:p>
          <a:p>
            <a:pPr algn="just" defTabSz="457200">
              <a:lnSpc>
                <a:spcPct val="100000"/>
              </a:lnSpc>
              <a:tabLst>
                <a:tab pos="0" algn="l"/>
              </a:tabLst>
            </a:pPr>
            <a:r>
              <a:rPr lang="es-ES" sz="2800" b="0" u="none" strike="noStrike" dirty="0">
                <a:solidFill>
                  <a:srgbClr val="7030A0"/>
                </a:solidFill>
                <a:effectLst/>
                <a:uFillTx/>
                <a:latin typeface="Century Gothic"/>
              </a:rPr>
              <a:t>Preaviso obligatorio (15 días) si el contrato temporal dura más de 1 año. Actualmente solo es necesario para los contratos de sustitución cuando superen la anualidad y no esté especificada en el contrato su finalización.</a:t>
            </a:r>
            <a:endParaRPr lang="es-ES" sz="2800" b="0" u="none" strike="noStrike" dirty="0">
              <a:solidFill>
                <a:srgbClr val="000000"/>
              </a:solidFill>
              <a:effectLst/>
              <a:uFillTx/>
              <a:latin typeface="Arial"/>
            </a:endParaRPr>
          </a:p>
          <a:p>
            <a:pPr algn="just" defTabSz="457200">
              <a:lnSpc>
                <a:spcPct val="100000"/>
              </a:lnSpc>
              <a:tabLst>
                <a:tab pos="0" algn="l"/>
              </a:tabLst>
            </a:pPr>
            <a:endParaRPr lang="es-ES" sz="2800" b="0" u="none" strike="noStrike" dirty="0">
              <a:solidFill>
                <a:srgbClr val="7030A0"/>
              </a:solidFill>
              <a:effectLst/>
              <a:uFillTx/>
              <a:latin typeface="Century Gothic"/>
            </a:endParaRPr>
          </a:p>
          <a:p>
            <a:pPr algn="just" defTabSz="457200">
              <a:tabLst>
                <a:tab pos="0" algn="l"/>
              </a:tabLst>
            </a:pPr>
            <a:r>
              <a:rPr lang="es-ES" sz="2800" b="1" u="none" strike="noStrike" dirty="0">
                <a:solidFill>
                  <a:srgbClr val="7030A0"/>
                </a:solidFill>
                <a:effectLst/>
                <a:uFillTx/>
                <a:latin typeface="Century Gothic"/>
              </a:rPr>
              <a:t>Si no se cumple</a:t>
            </a:r>
            <a:r>
              <a:rPr lang="es-ES" sz="2800" b="0" u="none" strike="noStrike" dirty="0">
                <a:solidFill>
                  <a:srgbClr val="7030A0"/>
                </a:solidFill>
                <a:effectLst/>
                <a:uFillTx/>
                <a:latin typeface="Century Gothic"/>
              </a:rPr>
              <a:t>: indemnización equivalente al salario correspondiente a los días de incumplimiento del plazo de preaviso.</a:t>
            </a:r>
            <a:endParaRPr lang="es-ES" sz="2800" dirty="0">
              <a:solidFill>
                <a:srgbClr val="000000"/>
              </a:solidFill>
              <a:latin typeface="Arial"/>
            </a:endParaRPr>
          </a:p>
          <a:p>
            <a:pPr algn="just" defTabSz="457200">
              <a:lnSpc>
                <a:spcPct val="100000"/>
              </a:lnSpc>
              <a:tabLst>
                <a:tab pos="0" algn="l"/>
              </a:tabLst>
            </a:pPr>
            <a:r>
              <a:rPr lang="es-ES" sz="2800" b="1" u="none" strike="noStrike" dirty="0">
                <a:solidFill>
                  <a:srgbClr val="7030A0"/>
                </a:solidFill>
                <a:effectLst/>
                <a:uFillTx/>
                <a:latin typeface="Century Gothic"/>
              </a:rPr>
              <a:t>Afecta a ambas partes</a:t>
            </a:r>
            <a:r>
              <a:rPr lang="es-ES" sz="2800" dirty="0">
                <a:solidFill>
                  <a:srgbClr val="7030A0"/>
                </a:solidFill>
                <a:latin typeface="Century Gothic"/>
              </a:rPr>
              <a:t>: por tanto se abonará o descontará a las cantidades adeudadas.</a:t>
            </a:r>
            <a:endParaRPr lang="es-ES" sz="2800" b="0" u="none" strike="noStrike" dirty="0">
              <a:solidFill>
                <a:srgbClr val="7030A0"/>
              </a:solidFill>
              <a:effectLst/>
              <a:uFillTx/>
              <a:latin typeface="Century Gothic"/>
            </a:endParaRPr>
          </a:p>
        </p:txBody>
      </p:sp>
      <p:sp>
        <p:nvSpPr>
          <p:cNvPr id="4" name="CuadroTexto 1"/>
          <p:cNvSpPr/>
          <p:nvPr/>
        </p:nvSpPr>
        <p:spPr>
          <a:xfrm>
            <a:off x="1140385" y="399668"/>
            <a:ext cx="10515240" cy="760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tabLst>
                <a:tab pos="0" algn="l"/>
              </a:tabLst>
            </a:pPr>
            <a:r>
              <a:rPr lang="es-ES" sz="4400" b="0" u="none" strike="noStrike" dirty="0">
                <a:solidFill>
                  <a:srgbClr val="000000"/>
                </a:solidFill>
                <a:effectLst/>
                <a:uFillTx/>
                <a:latin typeface="Century Gothic"/>
              </a:rPr>
              <a:t>Contratos de duración determinada</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21907598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TextBox 4"/>
          <p:cNvSpPr/>
          <p:nvPr/>
        </p:nvSpPr>
        <p:spPr>
          <a:xfrm>
            <a:off x="900000" y="1980000"/>
            <a:ext cx="10515240" cy="3079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457200">
              <a:lnSpc>
                <a:spcPct val="100000"/>
              </a:lnSpc>
              <a:tabLst>
                <a:tab pos="0" algn="l"/>
              </a:tabLst>
            </a:pPr>
            <a:r>
              <a:rPr lang="es-ES" sz="2800" b="1" u="none" strike="noStrike">
                <a:solidFill>
                  <a:srgbClr val="7030A0"/>
                </a:solidFill>
                <a:effectLst/>
                <a:uFillTx/>
                <a:latin typeface="Century Gothic"/>
              </a:rPr>
              <a:t>Modalidades de Contratos Temporales:</a:t>
            </a:r>
            <a:endParaRPr lang="es-ES" sz="2800" b="0" u="none" strike="noStrike">
              <a:solidFill>
                <a:srgbClr val="000000"/>
              </a:solidFill>
              <a:effectLst/>
              <a:uFillTx/>
              <a:latin typeface="Arial"/>
            </a:endParaRPr>
          </a:p>
          <a:p>
            <a:pPr marL="514440" indent="-514440" algn="just" defTabSz="457200">
              <a:lnSpc>
                <a:spcPct val="100000"/>
              </a:lnSpc>
              <a:buClr>
                <a:srgbClr val="7030A0"/>
              </a:buClr>
              <a:buFont typeface="OpenSymbol"/>
              <a:buAutoNum type="arabicPeriod"/>
              <a:tabLst>
                <a:tab pos="0" algn="l"/>
              </a:tabLst>
            </a:pPr>
            <a:r>
              <a:rPr lang="es-ES" sz="2800" b="0" u="none" strike="noStrike">
                <a:solidFill>
                  <a:srgbClr val="7030A0"/>
                </a:solidFill>
                <a:effectLst/>
                <a:uFillTx/>
                <a:latin typeface="Century Gothic"/>
              </a:rPr>
              <a:t>Por </a:t>
            </a:r>
            <a:r>
              <a:rPr lang="es-ES" sz="2800" b="0" u="sng" strike="noStrike">
                <a:solidFill>
                  <a:srgbClr val="7030A0"/>
                </a:solidFill>
                <a:effectLst/>
                <a:uFillTx/>
                <a:latin typeface="Century Gothic"/>
              </a:rPr>
              <a:t>circunstancias de la producción</a:t>
            </a:r>
            <a:r>
              <a:rPr lang="es-ES" sz="2800" b="0" u="none" strike="noStrike">
                <a:solidFill>
                  <a:srgbClr val="7030A0"/>
                </a:solidFill>
                <a:effectLst/>
                <a:uFillTx/>
                <a:latin typeface="Century Gothic"/>
              </a:rPr>
              <a:t>.</a:t>
            </a:r>
            <a:endParaRPr lang="es-ES" sz="2800" b="0" u="none" strike="noStrike">
              <a:solidFill>
                <a:srgbClr val="000000"/>
              </a:solidFill>
              <a:effectLst/>
              <a:uFillTx/>
              <a:latin typeface="Arial"/>
            </a:endParaRPr>
          </a:p>
          <a:p>
            <a:pPr marL="514440" indent="-514440" algn="just" defTabSz="457200">
              <a:lnSpc>
                <a:spcPct val="100000"/>
              </a:lnSpc>
              <a:buClr>
                <a:srgbClr val="7030A0"/>
              </a:buClr>
              <a:buFont typeface="OpenSymbol"/>
              <a:buAutoNum type="arabicPeriod"/>
              <a:tabLst>
                <a:tab pos="0" algn="l"/>
              </a:tabLst>
            </a:pPr>
            <a:r>
              <a:rPr lang="es-ES" sz="2800" b="0" u="none" strike="noStrike">
                <a:solidFill>
                  <a:srgbClr val="7030A0"/>
                </a:solidFill>
                <a:effectLst/>
                <a:uFillTx/>
                <a:latin typeface="Century Gothic"/>
              </a:rPr>
              <a:t>Por </a:t>
            </a:r>
            <a:r>
              <a:rPr lang="es-ES" sz="2800" b="0" u="sng" strike="noStrike">
                <a:solidFill>
                  <a:srgbClr val="7030A0"/>
                </a:solidFill>
                <a:effectLst/>
                <a:uFillTx/>
                <a:latin typeface="Century Gothic"/>
              </a:rPr>
              <a:t>sustitución de persona trabajadora</a:t>
            </a:r>
            <a:r>
              <a:rPr lang="es-ES" sz="2800" b="0" u="none" strike="noStrike">
                <a:solidFill>
                  <a:srgbClr val="7030A0"/>
                </a:solidFill>
                <a:effectLst/>
                <a:uFillTx/>
                <a:latin typeface="Century Gothic"/>
              </a:rPr>
              <a:t> con derecho a reserva del puesto.</a:t>
            </a:r>
            <a:endParaRPr lang="es-ES" sz="2800" b="0" u="none" strike="noStrike">
              <a:solidFill>
                <a:srgbClr val="000000"/>
              </a:solidFill>
              <a:effectLst/>
              <a:uFillTx/>
              <a:latin typeface="Arial"/>
            </a:endParaRPr>
          </a:p>
          <a:p>
            <a:pPr algn="just" defTabSz="457200">
              <a:lnSpc>
                <a:spcPct val="100000"/>
              </a:lnSpc>
              <a:tabLst>
                <a:tab pos="0" algn="l"/>
              </a:tabLst>
            </a:pPr>
            <a:endParaRPr lang="es-ES" sz="2800" b="0" u="none" strike="noStrike">
              <a:solidFill>
                <a:srgbClr val="000000"/>
              </a:solidFill>
              <a:effectLst/>
              <a:uFillTx/>
              <a:latin typeface="Arial"/>
            </a:endParaRPr>
          </a:p>
          <a:p>
            <a:pPr algn="just" defTabSz="457200">
              <a:lnSpc>
                <a:spcPct val="100000"/>
              </a:lnSpc>
              <a:tabLst>
                <a:tab pos="0" algn="l"/>
              </a:tabLst>
            </a:pPr>
            <a:r>
              <a:rPr lang="es-ES" sz="2800" b="0" u="none" strike="noStrike">
                <a:solidFill>
                  <a:srgbClr val="7030A0"/>
                </a:solidFill>
                <a:effectLst/>
                <a:uFillTx/>
                <a:latin typeface="Century Gothic"/>
              </a:rPr>
              <a:t>Cada modalidad requiere una justificación específica y detallada en el contrato.</a:t>
            </a:r>
            <a:endParaRPr lang="es-ES" sz="2800" b="0" u="none" strike="noStrike">
              <a:solidFill>
                <a:srgbClr val="000000"/>
              </a:solidFill>
              <a:effectLst/>
              <a:uFillTx/>
              <a:latin typeface="Arial"/>
            </a:endParaRPr>
          </a:p>
        </p:txBody>
      </p:sp>
      <p:sp>
        <p:nvSpPr>
          <p:cNvPr id="237" name="CuadroTexto 1"/>
          <p:cNvSpPr/>
          <p:nvPr/>
        </p:nvSpPr>
        <p:spPr>
          <a:xfrm>
            <a:off x="1080000" y="900000"/>
            <a:ext cx="10515240" cy="760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tabLst>
                <a:tab pos="0" algn="l"/>
              </a:tabLst>
            </a:pPr>
            <a:r>
              <a:rPr lang="es-ES" sz="4400" b="0" u="none" strike="noStrike" dirty="0">
                <a:solidFill>
                  <a:srgbClr val="000000"/>
                </a:solidFill>
                <a:effectLst/>
                <a:uFillTx/>
                <a:latin typeface="Century Gothic"/>
              </a:rPr>
              <a:t>Contratos de duración determinada</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10088984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TextBox 5"/>
          <p:cNvSpPr/>
          <p:nvPr/>
        </p:nvSpPr>
        <p:spPr>
          <a:xfrm>
            <a:off x="742052" y="1456526"/>
            <a:ext cx="10515240" cy="439975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457200">
              <a:lnSpc>
                <a:spcPct val="100000"/>
              </a:lnSpc>
              <a:tabLst>
                <a:tab pos="0" algn="l"/>
              </a:tabLst>
            </a:pPr>
            <a:r>
              <a:rPr lang="es-ES" sz="2800" b="1" u="none" strike="noStrike" dirty="0">
                <a:solidFill>
                  <a:srgbClr val="7030A0"/>
                </a:solidFill>
                <a:effectLst/>
                <a:uFillTx/>
                <a:latin typeface="Century Gothic"/>
              </a:rPr>
              <a:t>Se empleará bajo dos circunstancias:</a:t>
            </a:r>
            <a:endParaRPr lang="es-ES" sz="2800" b="0" u="none" strike="noStrike" dirty="0">
              <a:solidFill>
                <a:srgbClr val="000000"/>
              </a:solidFill>
              <a:effectLst/>
              <a:uFillTx/>
              <a:latin typeface="Arial"/>
            </a:endParaRPr>
          </a:p>
          <a:p>
            <a:pPr marL="216000" indent="-216000" algn="just" defTabSz="457200">
              <a:lnSpc>
                <a:spcPct val="100000"/>
              </a:lnSpc>
              <a:buClr>
                <a:srgbClr val="7030A0"/>
              </a:buClr>
              <a:buFont typeface="Symbol" charset="2"/>
              <a:buChar char=""/>
              <a:tabLst>
                <a:tab pos="0" algn="l"/>
              </a:tabLst>
            </a:pPr>
            <a:r>
              <a:rPr lang="es-ES" sz="2800" b="0" u="sng" strike="noStrike" dirty="0">
                <a:solidFill>
                  <a:srgbClr val="7030A0"/>
                </a:solidFill>
                <a:effectLst/>
                <a:uFillTx/>
                <a:latin typeface="Century Gothic"/>
              </a:rPr>
              <a:t>Aumento ocasional e imprevisible</a:t>
            </a:r>
            <a:r>
              <a:rPr lang="es-ES" sz="2800" b="0" strike="noStrike" dirty="0">
                <a:solidFill>
                  <a:srgbClr val="7030A0"/>
                </a:solidFill>
                <a:effectLst/>
                <a:uFillTx/>
                <a:latin typeface="Century Gothic"/>
              </a:rPr>
              <a:t> de la actividad: Cuando se produzca un incremento ocasional e imprevisible y como consecuencia de las oscilaciones que, aun tratándose de la actividad normal de la empresa, generan un desajuste temporal entre el empleo estable y el que se requiere.</a:t>
            </a:r>
            <a:r>
              <a:rPr lang="es-ES" sz="2800" b="0" u="none" strike="noStrike" dirty="0">
                <a:solidFill>
                  <a:srgbClr val="7030A0"/>
                </a:solidFill>
                <a:effectLst/>
                <a:uFillTx/>
                <a:latin typeface="Century Gothic"/>
              </a:rPr>
              <a:t> (ejem.: pandemia, </a:t>
            </a:r>
            <a:r>
              <a:rPr lang="es-ES" sz="2800" b="0" strike="noStrike" dirty="0">
                <a:solidFill>
                  <a:srgbClr val="7030A0"/>
                </a:solidFill>
                <a:effectLst/>
                <a:uFillTx/>
                <a:latin typeface="Century Gothic"/>
              </a:rPr>
              <a:t>vacaciones anuales</a:t>
            </a:r>
            <a:r>
              <a:rPr lang="es-ES" sz="2800" b="0" u="none" strike="noStrike" dirty="0">
                <a:solidFill>
                  <a:srgbClr val="7030A0"/>
                </a:solidFill>
                <a:effectLst/>
                <a:uFillTx/>
                <a:latin typeface="Century Gothic"/>
              </a:rPr>
              <a:t>).</a:t>
            </a:r>
            <a:endParaRPr lang="es-ES" sz="2800" b="0" u="none" strike="noStrike" dirty="0">
              <a:solidFill>
                <a:srgbClr val="000000"/>
              </a:solidFill>
              <a:effectLst/>
              <a:uFillTx/>
              <a:latin typeface="Arial"/>
            </a:endParaRPr>
          </a:p>
          <a:p>
            <a:pPr algn="just" defTabSz="457200">
              <a:lnSpc>
                <a:spcPct val="100000"/>
              </a:lnSpc>
              <a:buClr>
                <a:srgbClr val="7030A0"/>
              </a:buClr>
              <a:tabLst>
                <a:tab pos="0" algn="l"/>
              </a:tabLst>
            </a:pPr>
            <a:r>
              <a:rPr lang="es-ES" sz="2800" b="1" u="none" strike="noStrike" dirty="0">
                <a:solidFill>
                  <a:srgbClr val="7030A0"/>
                </a:solidFill>
                <a:effectLst/>
                <a:uFillTx/>
                <a:latin typeface="Century Gothic"/>
              </a:rPr>
              <a:t>Límite temporal</a:t>
            </a:r>
            <a:r>
              <a:rPr lang="es-ES" sz="2800" b="0" u="none" strike="noStrike" dirty="0">
                <a:solidFill>
                  <a:srgbClr val="7030A0"/>
                </a:solidFill>
                <a:effectLst/>
                <a:uFillTx/>
                <a:latin typeface="Century Gothic"/>
              </a:rPr>
              <a:t>: máx. 6 meses en 12 meses (modificable por convenio colectivo hasta 12 meses).</a:t>
            </a:r>
            <a:endParaRPr lang="es-ES" sz="2800" b="0" u="none" strike="noStrike" dirty="0">
              <a:solidFill>
                <a:srgbClr val="000000"/>
              </a:solidFill>
              <a:effectLst/>
              <a:uFillTx/>
              <a:latin typeface="Arial"/>
            </a:endParaRPr>
          </a:p>
        </p:txBody>
      </p:sp>
      <p:sp>
        <p:nvSpPr>
          <p:cNvPr id="239" name="CuadroTexto 4"/>
          <p:cNvSpPr/>
          <p:nvPr/>
        </p:nvSpPr>
        <p:spPr>
          <a:xfrm>
            <a:off x="189782" y="511282"/>
            <a:ext cx="11619780" cy="70643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tabLst>
                <a:tab pos="0" algn="l"/>
              </a:tabLst>
            </a:pPr>
            <a:r>
              <a:rPr lang="es-ES" sz="4000" b="0" u="none" strike="noStrike" dirty="0">
                <a:solidFill>
                  <a:srgbClr val="000000"/>
                </a:solidFill>
                <a:effectLst/>
                <a:uFillTx/>
                <a:latin typeface="Century Gothic"/>
              </a:rPr>
              <a:t>Contrato por Circunstancias de la Producción</a:t>
            </a:r>
            <a:endParaRPr lang="es-ES" sz="4000" b="0" u="none" strike="noStrike" dirty="0">
              <a:solidFill>
                <a:srgbClr val="000000"/>
              </a:solidFill>
              <a:effectLst/>
              <a:uFillTx/>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extBox 2"/>
          <p:cNvSpPr/>
          <p:nvPr/>
        </p:nvSpPr>
        <p:spPr>
          <a:xfrm>
            <a:off x="1029600" y="769680"/>
            <a:ext cx="8229960" cy="11232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457200">
              <a:lnSpc>
                <a:spcPct val="100000"/>
              </a:lnSpc>
            </a:pPr>
            <a:endParaRPr lang="es-ES" sz="1800" b="0" u="none" strike="noStrike">
              <a:solidFill>
                <a:srgbClr val="000000"/>
              </a:solidFill>
              <a:effectLst/>
              <a:uFillTx/>
              <a:latin typeface="Arial"/>
            </a:endParaRPr>
          </a:p>
          <a:p>
            <a:pPr algn="ctr" defTabSz="457200">
              <a:lnSpc>
                <a:spcPct val="100000"/>
              </a:lnSpc>
            </a:pPr>
            <a:r>
              <a:rPr lang="es-ES" sz="4900" b="1" u="none" strike="noStrike">
                <a:solidFill>
                  <a:schemeClr val="dk1">
                    <a:lumMod val="85000"/>
                    <a:lumOff val="15000"/>
                  </a:schemeClr>
                </a:solidFill>
                <a:effectLst/>
                <a:uFillTx/>
                <a:latin typeface="Tw Cen MT"/>
              </a:rPr>
              <a:t>Cambios clave introducidos:</a:t>
            </a:r>
            <a:endParaRPr lang="es-ES" sz="4900" b="0" u="none" strike="noStrike">
              <a:solidFill>
                <a:srgbClr val="000000"/>
              </a:solidFill>
              <a:effectLst/>
              <a:uFillTx/>
              <a:latin typeface="Arial"/>
            </a:endParaRPr>
          </a:p>
        </p:txBody>
      </p:sp>
      <p:sp>
        <p:nvSpPr>
          <p:cNvPr id="151" name="TextBox 3"/>
          <p:cNvSpPr/>
          <p:nvPr/>
        </p:nvSpPr>
        <p:spPr>
          <a:xfrm>
            <a:off x="836640" y="1905120"/>
            <a:ext cx="10515240" cy="206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es-ES" sz="3200" b="1" u="sng" strike="noStrike">
                <a:solidFill>
                  <a:srgbClr val="7030A0"/>
                </a:solidFill>
                <a:effectLst/>
                <a:uFillTx/>
                <a:latin typeface="Century Gothic"/>
              </a:rPr>
              <a:t>Contratación</a:t>
            </a:r>
            <a:endParaRPr lang="es-ES" sz="3200" b="0" u="none" strike="noStrike">
              <a:solidFill>
                <a:srgbClr val="000000"/>
              </a:solidFill>
              <a:effectLst/>
              <a:uFillTx/>
              <a:latin typeface="Arial"/>
            </a:endParaRPr>
          </a:p>
          <a:p>
            <a:pPr defTabSz="457200">
              <a:lnSpc>
                <a:spcPct val="100000"/>
              </a:lnSpc>
            </a:pPr>
            <a:r>
              <a:rPr lang="es-ES" sz="3200" b="0" u="none" strike="noStrike">
                <a:solidFill>
                  <a:srgbClr val="7030A0"/>
                </a:solidFill>
                <a:effectLst/>
                <a:uFillTx/>
                <a:latin typeface="Century Gothic"/>
              </a:rPr>
              <a:t>Impulso a los contratos formativos:</a:t>
            </a:r>
            <a:endParaRPr lang="es-ES" sz="3200" b="0" u="none" strike="noStrike">
              <a:solidFill>
                <a:srgbClr val="000000"/>
              </a:solidFill>
              <a:effectLst/>
              <a:uFillTx/>
              <a:latin typeface="Arial"/>
            </a:endParaRPr>
          </a:p>
          <a:p>
            <a:pPr marL="457200" indent="-457200" defTabSz="457200">
              <a:lnSpc>
                <a:spcPct val="100000"/>
              </a:lnSpc>
              <a:buClr>
                <a:srgbClr val="7030A0"/>
              </a:buClr>
              <a:buFont typeface="Arial"/>
              <a:buChar char="•"/>
            </a:pPr>
            <a:r>
              <a:rPr lang="es-ES" sz="3200" b="0" u="none" strike="noStrike">
                <a:solidFill>
                  <a:srgbClr val="7030A0"/>
                </a:solidFill>
                <a:effectLst/>
                <a:uFillTx/>
                <a:latin typeface="Century Gothic"/>
              </a:rPr>
              <a:t>Formación en alternancia.</a:t>
            </a:r>
            <a:endParaRPr lang="es-ES" sz="3200" b="0" u="none" strike="noStrike">
              <a:solidFill>
                <a:srgbClr val="000000"/>
              </a:solidFill>
              <a:effectLst/>
              <a:uFillTx/>
              <a:latin typeface="Arial"/>
            </a:endParaRPr>
          </a:p>
          <a:p>
            <a:pPr marL="457200" indent="-457200" defTabSz="457200">
              <a:lnSpc>
                <a:spcPct val="100000"/>
              </a:lnSpc>
              <a:buClr>
                <a:srgbClr val="7030A0"/>
              </a:buClr>
              <a:buFont typeface="Arial"/>
              <a:buChar char="•"/>
            </a:pPr>
            <a:r>
              <a:rPr lang="es-ES" sz="3200" b="0" u="none" strike="noStrike">
                <a:solidFill>
                  <a:srgbClr val="7030A0"/>
                </a:solidFill>
                <a:effectLst/>
                <a:uFillTx/>
                <a:latin typeface="Century Gothic"/>
              </a:rPr>
              <a:t>Prácticas profesionales.</a:t>
            </a:r>
            <a:endParaRPr lang="es-ES" sz="3200" b="0" u="none" strike="noStrike">
              <a:solidFill>
                <a:srgbClr val="000000"/>
              </a:solidFill>
              <a:effectLst/>
              <a:uFillTx/>
              <a:latin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TextBox 5"/>
          <p:cNvSpPr/>
          <p:nvPr/>
        </p:nvSpPr>
        <p:spPr>
          <a:xfrm>
            <a:off x="742052" y="1456526"/>
            <a:ext cx="10515240" cy="483063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457200">
              <a:lnSpc>
                <a:spcPct val="100000"/>
              </a:lnSpc>
              <a:tabLst>
                <a:tab pos="0" algn="l"/>
              </a:tabLst>
            </a:pPr>
            <a:r>
              <a:rPr lang="es-ES" sz="2800" b="1" u="none" strike="noStrike" dirty="0">
                <a:solidFill>
                  <a:srgbClr val="7030A0"/>
                </a:solidFill>
                <a:effectLst/>
                <a:uFillTx/>
                <a:latin typeface="Century Gothic"/>
              </a:rPr>
              <a:t>Se empleará bajo dos circunstancias:</a:t>
            </a:r>
            <a:endParaRPr lang="es-ES" sz="2800" b="0" u="none" strike="noStrike" dirty="0">
              <a:solidFill>
                <a:srgbClr val="000000"/>
              </a:solidFill>
              <a:effectLst/>
              <a:uFillTx/>
              <a:latin typeface="Arial"/>
            </a:endParaRPr>
          </a:p>
          <a:p>
            <a:pPr marL="216000" indent="-216000" algn="just" defTabSz="457200">
              <a:lnSpc>
                <a:spcPct val="100000"/>
              </a:lnSpc>
              <a:buClr>
                <a:srgbClr val="7030A0"/>
              </a:buClr>
              <a:buFont typeface="Symbol" charset="2"/>
              <a:buChar char=""/>
              <a:tabLst>
                <a:tab pos="0" algn="l"/>
              </a:tabLst>
            </a:pPr>
            <a:r>
              <a:rPr lang="es-ES" sz="2800" b="0" u="sng" strike="noStrike" dirty="0">
                <a:solidFill>
                  <a:srgbClr val="7030A0"/>
                </a:solidFill>
                <a:effectLst/>
                <a:uFillTx/>
                <a:latin typeface="Century Gothic"/>
              </a:rPr>
              <a:t>Para atender situaciones ocasionales, previsibles</a:t>
            </a:r>
            <a:r>
              <a:rPr lang="es-ES" sz="2800" b="0" strike="noStrike" dirty="0">
                <a:solidFill>
                  <a:srgbClr val="7030A0"/>
                </a:solidFill>
                <a:effectLst/>
                <a:uFillTx/>
                <a:latin typeface="Century Gothic"/>
              </a:rPr>
              <a:t> y que tengan una duración reducida y delimitada.</a:t>
            </a:r>
          </a:p>
          <a:p>
            <a:pPr algn="just" defTabSz="457200">
              <a:lnSpc>
                <a:spcPct val="100000"/>
              </a:lnSpc>
              <a:buClr>
                <a:srgbClr val="7030A0"/>
              </a:buClr>
              <a:tabLst>
                <a:tab pos="0" algn="l"/>
              </a:tabLst>
            </a:pPr>
            <a:r>
              <a:rPr lang="es-ES" sz="2800" b="0" u="none" strike="noStrike" dirty="0">
                <a:solidFill>
                  <a:srgbClr val="7030A0"/>
                </a:solidFill>
                <a:effectLst/>
                <a:uFillTx/>
                <a:latin typeface="Century Gothic"/>
              </a:rPr>
              <a:t>(ejem.: Fallos en la maquinaria que requieren más personal para cubrir la producción mientras se repara.</a:t>
            </a:r>
          </a:p>
          <a:p>
            <a:pPr algn="just" defTabSz="457200">
              <a:lnSpc>
                <a:spcPct val="100000"/>
              </a:lnSpc>
              <a:buClr>
                <a:srgbClr val="7030A0"/>
              </a:buClr>
              <a:tabLst>
                <a:tab pos="0" algn="l"/>
              </a:tabLst>
            </a:pPr>
            <a:r>
              <a:rPr lang="es-ES" sz="2800" b="0" u="none" strike="noStrike" dirty="0">
                <a:solidFill>
                  <a:srgbClr val="7030A0"/>
                </a:solidFill>
                <a:effectLst/>
                <a:uFillTx/>
                <a:latin typeface="Century Gothic"/>
              </a:rPr>
              <a:t>Aumento de la demanda de un producto que obliga a la empresa a abrir una nueva línea de producción para la que necesita contratar personal extra de forma inmediata).</a:t>
            </a:r>
            <a:endParaRPr lang="es-ES" sz="2800" b="0" u="none" strike="noStrike" dirty="0">
              <a:solidFill>
                <a:srgbClr val="000000"/>
              </a:solidFill>
              <a:effectLst/>
              <a:uFillTx/>
              <a:latin typeface="Arial"/>
            </a:endParaRPr>
          </a:p>
          <a:p>
            <a:pPr algn="just" defTabSz="457200">
              <a:lnSpc>
                <a:spcPct val="100000"/>
              </a:lnSpc>
              <a:buClr>
                <a:srgbClr val="7030A0"/>
              </a:buClr>
              <a:tabLst>
                <a:tab pos="0" algn="l"/>
              </a:tabLst>
            </a:pPr>
            <a:r>
              <a:rPr lang="es-ES" sz="2800" b="1" u="none" strike="noStrike" dirty="0">
                <a:solidFill>
                  <a:srgbClr val="7030A0"/>
                </a:solidFill>
                <a:effectLst/>
                <a:uFillTx/>
                <a:latin typeface="Century Gothic"/>
              </a:rPr>
              <a:t>Límite temporal</a:t>
            </a:r>
            <a:r>
              <a:rPr lang="es-ES" sz="2800" b="0" u="none" strike="noStrike" dirty="0">
                <a:solidFill>
                  <a:srgbClr val="7030A0"/>
                </a:solidFill>
                <a:effectLst/>
                <a:uFillTx/>
                <a:latin typeface="Century Gothic"/>
              </a:rPr>
              <a:t>: máx. 90 días no continuados por año natural. </a:t>
            </a:r>
            <a:endParaRPr lang="es-ES" sz="2800" b="0" u="none" strike="noStrike" dirty="0">
              <a:solidFill>
                <a:srgbClr val="000000"/>
              </a:solidFill>
              <a:effectLst/>
              <a:uFillTx/>
              <a:latin typeface="Arial"/>
            </a:endParaRPr>
          </a:p>
        </p:txBody>
      </p:sp>
      <p:sp>
        <p:nvSpPr>
          <p:cNvPr id="239" name="CuadroTexto 4"/>
          <p:cNvSpPr/>
          <p:nvPr/>
        </p:nvSpPr>
        <p:spPr>
          <a:xfrm>
            <a:off x="189782" y="511282"/>
            <a:ext cx="11619780" cy="70643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tabLst>
                <a:tab pos="0" algn="l"/>
              </a:tabLst>
            </a:pPr>
            <a:r>
              <a:rPr lang="es-ES" sz="4000" b="0" u="none" strike="noStrike" dirty="0">
                <a:solidFill>
                  <a:srgbClr val="000000"/>
                </a:solidFill>
                <a:effectLst/>
                <a:uFillTx/>
                <a:latin typeface="Century Gothic"/>
              </a:rPr>
              <a:t>Contrato por Circunstancias de la Producción</a:t>
            </a:r>
            <a:endParaRPr lang="es-ES" sz="4000" b="0" u="none" strike="noStrike" dirty="0">
              <a:solidFill>
                <a:srgbClr val="000000"/>
              </a:solidFill>
              <a:effectLst/>
              <a:uFillTx/>
              <a:latin typeface="Arial"/>
            </a:endParaRPr>
          </a:p>
        </p:txBody>
      </p:sp>
    </p:spTree>
    <p:extLst>
      <p:ext uri="{BB962C8B-B14F-4D97-AF65-F5344CB8AC3E}">
        <p14:creationId xmlns:p14="http://schemas.microsoft.com/office/powerpoint/2010/main" val="4441750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TextBox 16"/>
          <p:cNvSpPr/>
          <p:nvPr/>
        </p:nvSpPr>
        <p:spPr>
          <a:xfrm>
            <a:off x="836640" y="2120760"/>
            <a:ext cx="10515240" cy="310708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457200">
              <a:lnSpc>
                <a:spcPct val="100000"/>
              </a:lnSpc>
              <a:tabLst>
                <a:tab pos="0" algn="l"/>
              </a:tabLst>
            </a:pPr>
            <a:r>
              <a:rPr lang="es-ES" sz="2800" b="0" u="none" strike="noStrike" dirty="0">
                <a:solidFill>
                  <a:srgbClr val="7030A0"/>
                </a:solidFill>
                <a:effectLst/>
                <a:uFillTx/>
                <a:latin typeface="Century Gothic"/>
              </a:rPr>
              <a:t>Especial atención, respecto a la jornada, en contratos celebrados </a:t>
            </a:r>
            <a:r>
              <a:rPr lang="es-ES" sz="2800" dirty="0">
                <a:solidFill>
                  <a:srgbClr val="7030A0"/>
                </a:solidFill>
                <a:latin typeface="Century Gothic"/>
              </a:rPr>
              <a:t>con</a:t>
            </a:r>
            <a:r>
              <a:rPr lang="es-ES" sz="2800" b="0" u="none" strike="noStrike" dirty="0">
                <a:solidFill>
                  <a:srgbClr val="7030A0"/>
                </a:solidFill>
                <a:effectLst/>
                <a:uFillTx/>
                <a:latin typeface="Century Gothic"/>
              </a:rPr>
              <a:t> jóvenes en </a:t>
            </a:r>
            <a:r>
              <a:rPr lang="es-ES" sz="2800" b="1" u="none" strike="noStrike" dirty="0">
                <a:solidFill>
                  <a:srgbClr val="7030A0"/>
                </a:solidFill>
                <a:effectLst/>
                <a:uFillTx/>
                <a:latin typeface="Century Gothic"/>
              </a:rPr>
              <a:t>primer empleo:</a:t>
            </a:r>
          </a:p>
          <a:p>
            <a:pPr algn="just" defTabSz="457200">
              <a:lnSpc>
                <a:spcPct val="100000"/>
              </a:lnSpc>
              <a:tabLst>
                <a:tab pos="0" algn="l"/>
              </a:tabLst>
            </a:pPr>
            <a:r>
              <a:rPr lang="es-ES" sz="2800" u="none" strike="noStrike" dirty="0">
                <a:solidFill>
                  <a:srgbClr val="7030A0"/>
                </a:solidFill>
                <a:effectLst/>
                <a:uFillTx/>
                <a:latin typeface="Century Gothic"/>
              </a:rPr>
              <a:t>La jornada puede ser tanto a tiempo completo o parcial. En caso de primer empleo joven, la jornada a tiempo parcial tendrá que ser mínimo el 75% de la correspondiente a un trabajador a tiempo completo</a:t>
            </a:r>
            <a:r>
              <a:rPr lang="es-ES" sz="2800" b="1" u="none" strike="noStrike" dirty="0">
                <a:solidFill>
                  <a:srgbClr val="7030A0"/>
                </a:solidFill>
                <a:effectLst/>
                <a:uFillTx/>
                <a:latin typeface="Century Gothic"/>
              </a:rPr>
              <a:t>.</a:t>
            </a:r>
            <a:r>
              <a:rPr lang="es-ES" sz="2800" b="0" u="none" strike="noStrike" dirty="0">
                <a:solidFill>
                  <a:srgbClr val="7030A0"/>
                </a:solidFill>
                <a:effectLst/>
                <a:uFillTx/>
                <a:latin typeface="Century Gothic"/>
              </a:rPr>
              <a:t> </a:t>
            </a:r>
          </a:p>
          <a:p>
            <a:pPr algn="just" defTabSz="457200">
              <a:lnSpc>
                <a:spcPct val="100000"/>
              </a:lnSpc>
              <a:tabLst>
                <a:tab pos="0" algn="l"/>
              </a:tabLst>
            </a:pPr>
            <a:endParaRPr lang="es-ES" sz="2800" b="0" u="none" strike="noStrike" dirty="0">
              <a:solidFill>
                <a:srgbClr val="000000"/>
              </a:solidFill>
              <a:effectLst/>
              <a:uFillTx/>
              <a:latin typeface="Arial"/>
            </a:endParaRPr>
          </a:p>
        </p:txBody>
      </p:sp>
      <p:sp>
        <p:nvSpPr>
          <p:cNvPr id="241" name="CuadroTexto 15"/>
          <p:cNvSpPr/>
          <p:nvPr/>
        </p:nvSpPr>
        <p:spPr>
          <a:xfrm>
            <a:off x="250165" y="1020240"/>
            <a:ext cx="11568023" cy="70643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tabLst>
                <a:tab pos="0" algn="l"/>
              </a:tabLst>
            </a:pPr>
            <a:r>
              <a:rPr lang="es-ES" sz="4000" b="0" u="none" strike="noStrike" dirty="0">
                <a:solidFill>
                  <a:srgbClr val="000000"/>
                </a:solidFill>
                <a:effectLst/>
                <a:uFillTx/>
                <a:latin typeface="Century Gothic"/>
              </a:rPr>
              <a:t>Contrato por Circunstancias de la Producción</a:t>
            </a:r>
            <a:endParaRPr lang="es-ES" sz="4000" b="0" u="none" strike="noStrike" dirty="0">
              <a:solidFill>
                <a:srgbClr val="000000"/>
              </a:solidFill>
              <a:effectLst/>
              <a:uFillTx/>
              <a:latin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TextBox 6"/>
          <p:cNvSpPr/>
          <p:nvPr/>
        </p:nvSpPr>
        <p:spPr>
          <a:xfrm>
            <a:off x="850758" y="1167569"/>
            <a:ext cx="11153954" cy="452286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tabLst>
                <a:tab pos="0" algn="l"/>
              </a:tabLst>
            </a:pPr>
            <a:r>
              <a:rPr lang="es-ES" sz="2400" b="1" u="none" strike="noStrike" dirty="0">
                <a:solidFill>
                  <a:srgbClr val="7030A0"/>
                </a:solidFill>
                <a:effectLst/>
                <a:uFillTx/>
                <a:latin typeface="Century Gothic"/>
              </a:rPr>
              <a:t>Finalidad:</a:t>
            </a:r>
            <a:endParaRPr lang="es-ES" sz="2400" b="0" u="none" strike="noStrike" dirty="0">
              <a:solidFill>
                <a:srgbClr val="000000"/>
              </a:solidFill>
              <a:effectLst/>
              <a:uFillTx/>
              <a:latin typeface="Arial"/>
            </a:endParaRPr>
          </a:p>
          <a:p>
            <a:pPr marL="216000" indent="-216000" defTabSz="457200">
              <a:lnSpc>
                <a:spcPct val="100000"/>
              </a:lnSpc>
              <a:buClr>
                <a:srgbClr val="7030A0"/>
              </a:buClr>
              <a:buFont typeface="Symbol" charset="2"/>
              <a:buChar char=""/>
              <a:tabLst>
                <a:tab pos="0" algn="l"/>
              </a:tabLst>
            </a:pPr>
            <a:r>
              <a:rPr lang="es-ES" sz="2400" b="0" u="none" strike="noStrike" dirty="0">
                <a:solidFill>
                  <a:srgbClr val="7030A0"/>
                </a:solidFill>
                <a:effectLst/>
                <a:uFillTx/>
                <a:latin typeface="Century Gothic"/>
              </a:rPr>
              <a:t>Sustituir a trabajadores con reserva de puesto.</a:t>
            </a:r>
            <a:endParaRPr lang="es-ES" sz="2400" b="0" u="none" strike="noStrike" dirty="0">
              <a:solidFill>
                <a:srgbClr val="000000"/>
              </a:solidFill>
              <a:effectLst/>
              <a:uFillTx/>
              <a:latin typeface="Arial"/>
            </a:endParaRPr>
          </a:p>
          <a:p>
            <a:pPr marL="216000" indent="-216000" defTabSz="457200">
              <a:lnSpc>
                <a:spcPct val="100000"/>
              </a:lnSpc>
              <a:buClr>
                <a:srgbClr val="7030A0"/>
              </a:buClr>
              <a:buFont typeface="Symbol" charset="2"/>
              <a:buChar char=""/>
              <a:tabLst>
                <a:tab pos="0" algn="l"/>
              </a:tabLst>
            </a:pPr>
            <a:r>
              <a:rPr lang="es-ES" sz="2400" b="0" u="none" strike="noStrike" dirty="0">
                <a:solidFill>
                  <a:srgbClr val="7030A0"/>
                </a:solidFill>
                <a:effectLst/>
                <a:uFillTx/>
                <a:latin typeface="Century Gothic"/>
              </a:rPr>
              <a:t>Cubrir puestos temporalmente durante selección/promoción.</a:t>
            </a:r>
            <a:endParaRPr lang="es-ES" sz="2400" b="0" u="none" strike="noStrike" dirty="0">
              <a:solidFill>
                <a:srgbClr val="000000"/>
              </a:solidFill>
              <a:effectLst/>
              <a:uFillTx/>
              <a:latin typeface="Arial"/>
            </a:endParaRPr>
          </a:p>
          <a:p>
            <a:pPr algn="just" defTabSz="457200">
              <a:lnSpc>
                <a:spcPct val="100000"/>
              </a:lnSpc>
              <a:tabLst>
                <a:tab pos="0" algn="l"/>
              </a:tabLst>
            </a:pPr>
            <a:r>
              <a:rPr lang="es-ES" sz="2400" b="1" u="none" strike="noStrike" dirty="0">
                <a:solidFill>
                  <a:srgbClr val="7030A0"/>
                </a:solidFill>
                <a:effectLst/>
                <a:uFillTx/>
                <a:latin typeface="Century Gothic"/>
              </a:rPr>
              <a:t>Causas de extinción del contrato</a:t>
            </a:r>
            <a:r>
              <a:rPr lang="es-ES" sz="2400" b="0" u="none" strike="noStrike" dirty="0">
                <a:solidFill>
                  <a:srgbClr val="7030A0"/>
                </a:solidFill>
                <a:effectLst/>
                <a:uFillTx/>
                <a:latin typeface="Century Gothic"/>
              </a:rPr>
              <a:t>:</a:t>
            </a:r>
            <a:endParaRPr lang="es-ES" sz="2400" b="0" u="none" strike="noStrike" dirty="0">
              <a:solidFill>
                <a:srgbClr val="000000"/>
              </a:solidFill>
              <a:effectLst/>
              <a:uFillTx/>
              <a:latin typeface="Arial"/>
            </a:endParaRPr>
          </a:p>
          <a:p>
            <a:pPr algn="just" defTabSz="457200">
              <a:lnSpc>
                <a:spcPct val="100000"/>
              </a:lnSpc>
              <a:buClr>
                <a:srgbClr val="7030A0"/>
              </a:buClr>
              <a:tabLst>
                <a:tab pos="0" algn="l"/>
              </a:tabLst>
            </a:pPr>
            <a:r>
              <a:rPr lang="es-ES" sz="2400" b="0" u="none" strike="noStrike" dirty="0">
                <a:solidFill>
                  <a:srgbClr val="7030A0"/>
                </a:solidFill>
                <a:effectLst/>
                <a:uFillTx/>
                <a:latin typeface="Century Gothic"/>
              </a:rPr>
              <a:t>El contrato de sustitución se extinguirá cuando concurra cualquiera de las siguientes causas:</a:t>
            </a:r>
          </a:p>
          <a:p>
            <a:pPr marL="457200" indent="-457200" algn="just" defTabSz="457200">
              <a:lnSpc>
                <a:spcPct val="100000"/>
              </a:lnSpc>
              <a:buClr>
                <a:srgbClr val="7030A0"/>
              </a:buClr>
              <a:buFont typeface="Arial" panose="020B0604020202020204" pitchFamily="34" charset="0"/>
              <a:buChar char="•"/>
              <a:tabLst>
                <a:tab pos="0" algn="l"/>
              </a:tabLst>
            </a:pPr>
            <a:r>
              <a:rPr lang="es-ES" sz="2400" b="0" u="none" strike="noStrike" dirty="0">
                <a:solidFill>
                  <a:srgbClr val="7030A0"/>
                </a:solidFill>
                <a:effectLst/>
                <a:uFillTx/>
                <a:latin typeface="Century Gothic"/>
              </a:rPr>
              <a:t>La </a:t>
            </a:r>
            <a:r>
              <a:rPr lang="es-ES" sz="2400" b="1" u="none" strike="noStrike" dirty="0">
                <a:solidFill>
                  <a:srgbClr val="7030A0"/>
                </a:solidFill>
                <a:effectLst/>
                <a:uFillTx/>
                <a:latin typeface="Century Gothic"/>
              </a:rPr>
              <a:t>reincorporación</a:t>
            </a:r>
            <a:r>
              <a:rPr lang="es-ES" sz="2400" b="0" u="none" strike="noStrike" dirty="0">
                <a:solidFill>
                  <a:srgbClr val="7030A0"/>
                </a:solidFill>
                <a:effectLst/>
                <a:uFillTx/>
                <a:latin typeface="Century Gothic"/>
              </a:rPr>
              <a:t> del trabajador sustituido.</a:t>
            </a:r>
          </a:p>
          <a:p>
            <a:pPr marL="457200" indent="-457200" algn="just" defTabSz="457200">
              <a:lnSpc>
                <a:spcPct val="100000"/>
              </a:lnSpc>
              <a:buClr>
                <a:srgbClr val="7030A0"/>
              </a:buClr>
              <a:buFont typeface="Arial" panose="020B0604020202020204" pitchFamily="34" charset="0"/>
              <a:buChar char="•"/>
              <a:tabLst>
                <a:tab pos="0" algn="l"/>
              </a:tabLst>
            </a:pPr>
            <a:r>
              <a:rPr lang="es-ES" sz="2400" b="0" u="none" strike="noStrike" dirty="0">
                <a:solidFill>
                  <a:srgbClr val="7030A0"/>
                </a:solidFill>
                <a:effectLst/>
                <a:uFillTx/>
                <a:latin typeface="Century Gothic"/>
              </a:rPr>
              <a:t>El </a:t>
            </a:r>
            <a:r>
              <a:rPr lang="es-ES" sz="2400" b="1" u="none" strike="noStrike" dirty="0">
                <a:solidFill>
                  <a:srgbClr val="7030A0"/>
                </a:solidFill>
                <a:effectLst/>
                <a:uFillTx/>
                <a:latin typeface="Century Gothic"/>
              </a:rPr>
              <a:t>vencimiento del plazo </a:t>
            </a:r>
            <a:r>
              <a:rPr lang="es-ES" sz="2400" b="0" u="none" strike="noStrike" dirty="0">
                <a:solidFill>
                  <a:srgbClr val="7030A0"/>
                </a:solidFill>
                <a:effectLst/>
                <a:uFillTx/>
                <a:latin typeface="Century Gothic"/>
              </a:rPr>
              <a:t>legal o establecido para la reincorporación.</a:t>
            </a:r>
          </a:p>
          <a:p>
            <a:pPr marL="457200" indent="-457200" algn="just" defTabSz="457200">
              <a:lnSpc>
                <a:spcPct val="100000"/>
              </a:lnSpc>
              <a:buClr>
                <a:srgbClr val="7030A0"/>
              </a:buClr>
              <a:buFont typeface="Arial" panose="020B0604020202020204" pitchFamily="34" charset="0"/>
              <a:buChar char="•"/>
              <a:tabLst>
                <a:tab pos="0" algn="l"/>
              </a:tabLst>
            </a:pPr>
            <a:r>
              <a:rPr lang="es-ES" sz="2400" b="0" u="none" strike="noStrike" dirty="0">
                <a:solidFill>
                  <a:srgbClr val="7030A0"/>
                </a:solidFill>
                <a:effectLst/>
                <a:uFillTx/>
                <a:latin typeface="Century Gothic"/>
              </a:rPr>
              <a:t>La </a:t>
            </a:r>
            <a:r>
              <a:rPr lang="es-ES" sz="2400" b="1" u="none" strike="noStrike" dirty="0">
                <a:solidFill>
                  <a:srgbClr val="7030A0"/>
                </a:solidFill>
                <a:effectLst/>
                <a:uFillTx/>
                <a:latin typeface="Century Gothic"/>
              </a:rPr>
              <a:t>extinción de la causa </a:t>
            </a:r>
            <a:r>
              <a:rPr lang="es-ES" sz="2400" b="0" u="none" strike="noStrike" dirty="0">
                <a:solidFill>
                  <a:srgbClr val="7030A0"/>
                </a:solidFill>
                <a:effectLst/>
                <a:uFillTx/>
                <a:latin typeface="Century Gothic"/>
              </a:rPr>
              <a:t>que dio lugar a la reserva del puesto de trabajo.</a:t>
            </a:r>
          </a:p>
          <a:p>
            <a:pPr marL="457200" indent="-457200" algn="just" defTabSz="457200">
              <a:lnSpc>
                <a:spcPct val="100000"/>
              </a:lnSpc>
              <a:buClr>
                <a:srgbClr val="7030A0"/>
              </a:buClr>
              <a:buFont typeface="Arial" panose="020B0604020202020204" pitchFamily="34" charset="0"/>
              <a:buChar char="•"/>
              <a:tabLst>
                <a:tab pos="0" algn="l"/>
              </a:tabLst>
            </a:pPr>
            <a:r>
              <a:rPr lang="es-ES" sz="2400" b="0" u="none" strike="noStrike" dirty="0">
                <a:solidFill>
                  <a:srgbClr val="7030A0"/>
                </a:solidFill>
                <a:effectLst/>
                <a:uFillTx/>
                <a:latin typeface="Century Gothic"/>
              </a:rPr>
              <a:t>El </a:t>
            </a:r>
            <a:r>
              <a:rPr lang="es-ES" sz="2400" b="1" u="none" strike="noStrike" dirty="0">
                <a:solidFill>
                  <a:srgbClr val="7030A0"/>
                </a:solidFill>
                <a:effectLst/>
                <a:uFillTx/>
                <a:latin typeface="Century Gothic"/>
              </a:rPr>
              <a:t>transcurso del plazo de tres meses </a:t>
            </a:r>
            <a:r>
              <a:rPr lang="es-ES" sz="2400" b="0" u="none" strike="noStrike" dirty="0">
                <a:solidFill>
                  <a:srgbClr val="7030A0"/>
                </a:solidFill>
                <a:effectLst/>
                <a:uFillTx/>
                <a:latin typeface="Century Gothic"/>
              </a:rPr>
              <a:t>en los procesos de selección o promoción.</a:t>
            </a:r>
            <a:endParaRPr lang="es-ES" sz="2400" b="0" u="none" strike="noStrike" dirty="0">
              <a:solidFill>
                <a:srgbClr val="000000"/>
              </a:solidFill>
              <a:effectLst/>
              <a:uFillTx/>
              <a:latin typeface="Arial"/>
            </a:endParaRPr>
          </a:p>
        </p:txBody>
      </p:sp>
      <p:sp>
        <p:nvSpPr>
          <p:cNvPr id="243" name="CuadroTexto 3"/>
          <p:cNvSpPr/>
          <p:nvPr/>
        </p:nvSpPr>
        <p:spPr>
          <a:xfrm>
            <a:off x="2800195" y="270272"/>
            <a:ext cx="725508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tabLst>
                <a:tab pos="0" algn="l"/>
              </a:tabLst>
            </a:pPr>
            <a:r>
              <a:rPr lang="es-ES" sz="4000" b="0" u="none" strike="noStrike" dirty="0">
                <a:solidFill>
                  <a:srgbClr val="000000"/>
                </a:solidFill>
                <a:effectLst/>
                <a:uFillTx/>
                <a:latin typeface="Century Gothic"/>
              </a:rPr>
              <a:t>Contrato por sustitución</a:t>
            </a:r>
            <a:endParaRPr lang="es-ES" sz="4000" b="0" u="none" strike="noStrike" dirty="0">
              <a:solidFill>
                <a:srgbClr val="000000"/>
              </a:solidFill>
              <a:effectLst/>
              <a:uFillTx/>
              <a:latin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TextBox 6"/>
          <p:cNvSpPr/>
          <p:nvPr/>
        </p:nvSpPr>
        <p:spPr>
          <a:xfrm>
            <a:off x="638356" y="1988029"/>
            <a:ext cx="11153954" cy="267620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tabLst>
                <a:tab pos="0" algn="l"/>
              </a:tabLst>
            </a:pPr>
            <a:r>
              <a:rPr lang="es-ES" sz="2800" b="1" u="none" strike="noStrike" dirty="0">
                <a:solidFill>
                  <a:srgbClr val="7030A0"/>
                </a:solidFill>
                <a:effectLst/>
                <a:uFillTx/>
                <a:latin typeface="Century Gothic"/>
              </a:rPr>
              <a:t>Requisitos.</a:t>
            </a:r>
          </a:p>
          <a:p>
            <a:pPr algn="just" defTabSz="457200">
              <a:lnSpc>
                <a:spcPct val="100000"/>
              </a:lnSpc>
              <a:tabLst>
                <a:tab pos="0" algn="l"/>
              </a:tabLst>
            </a:pPr>
            <a:r>
              <a:rPr lang="es-ES" sz="2800" u="none" strike="noStrike" dirty="0">
                <a:solidFill>
                  <a:srgbClr val="7030A0"/>
                </a:solidFill>
                <a:effectLst/>
                <a:uFillTx/>
                <a:latin typeface="Century Gothic"/>
              </a:rPr>
              <a:t>Se realizará a jornada completa, excepto cuando el trabajador sustituido estuviera contratado a tiempo parcial, </a:t>
            </a:r>
            <a:r>
              <a:rPr lang="es-ES" sz="2800" u="none" strike="noStrike">
                <a:solidFill>
                  <a:srgbClr val="7030A0"/>
                </a:solidFill>
                <a:effectLst/>
                <a:uFillTx/>
                <a:latin typeface="Century Gothic"/>
              </a:rPr>
              <a:t>o si el puesto de trabajo que se sustituye ya era a tiempo parcial o si el trabajador se encuentra en una reducción temporal de jornada.</a:t>
            </a:r>
            <a:endParaRPr lang="es-ES" sz="2800" u="none" strike="noStrike" dirty="0">
              <a:solidFill>
                <a:srgbClr val="000000"/>
              </a:solidFill>
              <a:effectLst/>
              <a:uFillTx/>
              <a:latin typeface="Arial"/>
            </a:endParaRPr>
          </a:p>
        </p:txBody>
      </p:sp>
      <p:sp>
        <p:nvSpPr>
          <p:cNvPr id="3" name="CuadroTexto 3">
            <a:extLst>
              <a:ext uri="{FF2B5EF4-FFF2-40B4-BE49-F238E27FC236}">
                <a16:creationId xmlns:a16="http://schemas.microsoft.com/office/drawing/2014/main" id="{EFD5F743-8730-51AF-160E-8747E95E8316}"/>
              </a:ext>
            </a:extLst>
          </p:cNvPr>
          <p:cNvSpPr/>
          <p:nvPr/>
        </p:nvSpPr>
        <p:spPr>
          <a:xfrm>
            <a:off x="2727043" y="773192"/>
            <a:ext cx="725508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tabLst>
                <a:tab pos="0" algn="l"/>
              </a:tabLst>
            </a:pPr>
            <a:r>
              <a:rPr lang="es-ES" sz="4000" b="0" u="none" strike="noStrike" dirty="0">
                <a:solidFill>
                  <a:srgbClr val="000000"/>
                </a:solidFill>
                <a:effectLst/>
                <a:uFillTx/>
                <a:latin typeface="Century Gothic"/>
              </a:rPr>
              <a:t>Contrato por sustitución</a:t>
            </a:r>
            <a:endParaRPr lang="es-ES" sz="4000" b="0" u="none" strike="noStrike" dirty="0">
              <a:solidFill>
                <a:srgbClr val="000000"/>
              </a:solidFill>
              <a:effectLst/>
              <a:uFillTx/>
              <a:latin typeface="Arial"/>
            </a:endParaRPr>
          </a:p>
        </p:txBody>
      </p:sp>
    </p:spTree>
    <p:extLst>
      <p:ext uri="{BB962C8B-B14F-4D97-AF65-F5344CB8AC3E}">
        <p14:creationId xmlns:p14="http://schemas.microsoft.com/office/powerpoint/2010/main" val="21326663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PlaceHolder 1"/>
          <p:cNvSpPr>
            <a:spLocks noGrp="1"/>
          </p:cNvSpPr>
          <p:nvPr>
            <p:ph type="title"/>
          </p:nvPr>
        </p:nvSpPr>
        <p:spPr>
          <a:xfrm>
            <a:off x="720000" y="1800000"/>
            <a:ext cx="10980000" cy="2387160"/>
          </a:xfrm>
          <a:prstGeom prst="rect">
            <a:avLst/>
          </a:prstGeom>
          <a:noFill/>
          <a:ln w="0">
            <a:noFill/>
          </a:ln>
        </p:spPr>
        <p:txBody>
          <a:bodyPr lIns="91440" tIns="45720" rIns="91440" bIns="45720" anchor="ctr">
            <a:normAutofit/>
          </a:bodyPr>
          <a:lstStyle/>
          <a:p>
            <a:pPr indent="0" algn="ctr" defTabSz="914040">
              <a:lnSpc>
                <a:spcPct val="90000"/>
              </a:lnSpc>
              <a:buNone/>
            </a:pPr>
            <a:r>
              <a:rPr lang="en-US" sz="3600" b="0" u="none" strike="noStrike" cap="all">
                <a:solidFill>
                  <a:schemeClr val="dk1"/>
                </a:solidFill>
                <a:effectLst/>
                <a:uFillTx/>
                <a:latin typeface="Century Gothic"/>
              </a:rPr>
              <a:t>ContratoS A TIEMPO PARCIAL</a:t>
            </a:r>
            <a:endParaRPr lang="en-US" sz="3600" b="0" u="none" strike="noStrike">
              <a:solidFill>
                <a:schemeClr val="dk1"/>
              </a:solidFill>
              <a:effectLst/>
              <a:uFillTx/>
              <a:latin typeface="Tw Cen MT"/>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836640" y="1770480"/>
            <a:ext cx="10515240" cy="2092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endParaRPr lang="es-ES" sz="1800" b="0" u="none" strike="noStrike">
              <a:solidFill>
                <a:srgbClr val="000000"/>
              </a:solidFill>
              <a:effectLst/>
              <a:uFillTx/>
              <a:latin typeface="Arial"/>
            </a:endParaRPr>
          </a:p>
          <a:p>
            <a:pPr algn="just" defTabSz="457200">
              <a:lnSpc>
                <a:spcPct val="100000"/>
              </a:lnSpc>
            </a:pPr>
            <a:r>
              <a:rPr lang="es-ES" sz="2800" b="1" u="none" strike="noStrike">
                <a:solidFill>
                  <a:srgbClr val="7030A0"/>
                </a:solidFill>
                <a:effectLst/>
                <a:uFillTx/>
                <a:latin typeface="Century Gothic"/>
              </a:rPr>
              <a:t>Definición:</a:t>
            </a:r>
            <a:endParaRPr lang="es-ES" sz="2800" b="0" u="none" strike="noStrike">
              <a:solidFill>
                <a:srgbClr val="000000"/>
              </a:solidFill>
              <a:effectLst/>
              <a:uFillTx/>
              <a:latin typeface="Arial"/>
            </a:endParaRPr>
          </a:p>
          <a:p>
            <a:pPr algn="just" defTabSz="457200">
              <a:lnSpc>
                <a:spcPct val="100000"/>
              </a:lnSpc>
            </a:pPr>
            <a:r>
              <a:rPr lang="es-ES" sz="2800" b="0" u="none" strike="noStrike">
                <a:solidFill>
                  <a:srgbClr val="7030A0"/>
                </a:solidFill>
                <a:effectLst/>
                <a:uFillTx/>
                <a:latin typeface="Century Gothic"/>
              </a:rPr>
              <a:t>Se celebra cuando se acuerda la prestación de servicios durante un número de horas inferior a la jornada completa (por día, semana, mes o año).</a:t>
            </a:r>
            <a:endParaRPr lang="es-ES" sz="2800" b="0" u="none" strike="noStrike">
              <a:solidFill>
                <a:srgbClr val="000000"/>
              </a:solidFill>
              <a:effectLst/>
              <a:uFillTx/>
              <a:latin typeface="Arial"/>
            </a:endParaRPr>
          </a:p>
        </p:txBody>
      </p:sp>
      <p:sp>
        <p:nvSpPr>
          <p:cNvPr id="252" name="CuadroTexto 6"/>
          <p:cNvSpPr/>
          <p:nvPr/>
        </p:nvSpPr>
        <p:spPr>
          <a:xfrm>
            <a:off x="2525760" y="182880"/>
            <a:ext cx="7930440" cy="768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es-ES" sz="4400" b="0" u="none" strike="noStrike">
                <a:solidFill>
                  <a:schemeClr val="dk1"/>
                </a:solidFill>
                <a:effectLst/>
                <a:uFillTx/>
                <a:latin typeface="Century Gothic"/>
              </a:rPr>
              <a:t>Contrato a tiempo parcial</a:t>
            </a:r>
            <a:endParaRPr lang="es-ES" sz="4400" b="0" u="none" strike="noStrike">
              <a:solidFill>
                <a:srgbClr val="000000"/>
              </a:solidFill>
              <a:effectLst/>
              <a:uFillTx/>
              <a:latin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TextBox 3"/>
          <p:cNvSpPr/>
          <p:nvPr/>
        </p:nvSpPr>
        <p:spPr>
          <a:xfrm>
            <a:off x="824400" y="907560"/>
            <a:ext cx="10515240" cy="596941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endParaRPr lang="es-ES" sz="1800" b="0" u="none" strike="noStrike" dirty="0">
              <a:solidFill>
                <a:srgbClr val="000000"/>
              </a:solidFill>
              <a:effectLst/>
              <a:uFillTx/>
              <a:latin typeface="Arial"/>
            </a:endParaRPr>
          </a:p>
          <a:p>
            <a:pPr algn="just" defTabSz="457200">
              <a:lnSpc>
                <a:spcPct val="100000"/>
              </a:lnSpc>
            </a:pPr>
            <a:r>
              <a:rPr lang="es-ES" sz="2800" b="1" u="none" strike="noStrike" dirty="0">
                <a:solidFill>
                  <a:srgbClr val="7030A0"/>
                </a:solidFill>
                <a:effectLst/>
                <a:uFillTx/>
                <a:latin typeface="Century Gothic"/>
              </a:rPr>
              <a:t>Modalidades</a:t>
            </a:r>
            <a:endParaRPr lang="es-ES" sz="2800" b="0" u="none" strike="noStrike" dirty="0">
              <a:solidFill>
                <a:srgbClr val="000000"/>
              </a:solidFill>
              <a:effectLst/>
              <a:uFillTx/>
              <a:latin typeface="Arial"/>
            </a:endParaRPr>
          </a:p>
          <a:p>
            <a:pPr algn="just" defTabSz="457200">
              <a:lnSpc>
                <a:spcPct val="100000"/>
              </a:lnSpc>
            </a:pPr>
            <a:r>
              <a:rPr lang="es-ES" sz="2800" b="1" u="none" strike="noStrike" dirty="0">
                <a:solidFill>
                  <a:srgbClr val="7030A0"/>
                </a:solidFill>
                <a:effectLst/>
                <a:uFillTx/>
                <a:latin typeface="Century Gothic"/>
              </a:rPr>
              <a:t>-Indefinido: </a:t>
            </a:r>
            <a:r>
              <a:rPr lang="es-ES" sz="2800" b="0" u="none" strike="noStrike" dirty="0">
                <a:solidFill>
                  <a:srgbClr val="7030A0"/>
                </a:solidFill>
                <a:effectLst/>
                <a:uFillTx/>
                <a:latin typeface="Century Gothic"/>
              </a:rPr>
              <a:t>Para trabajos fijos y periódicos dentro del        volumen normal de actividad.</a:t>
            </a:r>
            <a:endParaRPr lang="es-ES" sz="2800" b="0" u="none" strike="noStrike" dirty="0">
              <a:solidFill>
                <a:srgbClr val="000000"/>
              </a:solidFill>
              <a:effectLst/>
              <a:uFillTx/>
              <a:latin typeface="Arial"/>
            </a:endParaRPr>
          </a:p>
          <a:p>
            <a:pPr algn="just" defTabSz="457200">
              <a:lnSpc>
                <a:spcPct val="100000"/>
              </a:lnSpc>
            </a:pPr>
            <a:r>
              <a:rPr lang="es-ES" sz="2800" b="1" u="none" strike="noStrike" dirty="0">
                <a:solidFill>
                  <a:srgbClr val="7030A0"/>
                </a:solidFill>
                <a:effectLst/>
                <a:uFillTx/>
                <a:latin typeface="Century Gothic"/>
              </a:rPr>
              <a:t>-Duración determinada.</a:t>
            </a:r>
            <a:endParaRPr lang="es-ES" sz="2800" b="0" u="none" strike="noStrike" dirty="0">
              <a:solidFill>
                <a:srgbClr val="000000"/>
              </a:solidFill>
              <a:effectLst/>
              <a:uFillTx/>
              <a:latin typeface="Arial"/>
            </a:endParaRPr>
          </a:p>
          <a:p>
            <a:pPr algn="just" defTabSz="457200">
              <a:lnSpc>
                <a:spcPct val="100000"/>
              </a:lnSpc>
            </a:pPr>
            <a:r>
              <a:rPr lang="es-ES" sz="2800" b="1" u="none" strike="noStrike" dirty="0">
                <a:solidFill>
                  <a:srgbClr val="7030A0"/>
                </a:solidFill>
                <a:effectLst/>
                <a:uFillTx/>
                <a:latin typeface="Century Gothic"/>
              </a:rPr>
              <a:t>-Formación</a:t>
            </a:r>
            <a:r>
              <a:rPr lang="es-ES" sz="2800" b="0" u="none" strike="noStrike" dirty="0">
                <a:solidFill>
                  <a:srgbClr val="7030A0"/>
                </a:solidFill>
                <a:effectLst/>
                <a:uFillTx/>
                <a:latin typeface="Century Gothic"/>
              </a:rPr>
              <a:t>.</a:t>
            </a:r>
            <a:endParaRPr lang="es-ES" sz="2800" b="0" u="none" strike="noStrike" dirty="0">
              <a:solidFill>
                <a:srgbClr val="000000"/>
              </a:solidFill>
              <a:effectLst/>
              <a:uFillTx/>
              <a:latin typeface="Arial"/>
            </a:endParaRPr>
          </a:p>
          <a:p>
            <a:pPr marL="216000" indent="-216000" algn="just" defTabSz="457200">
              <a:lnSpc>
                <a:spcPct val="100000"/>
              </a:lnSpc>
              <a:buClr>
                <a:srgbClr val="000000"/>
              </a:buClr>
              <a:buSzPct val="45000"/>
              <a:buFont typeface="Symbol" charset="2"/>
              <a:buChar char=""/>
            </a:pPr>
            <a:r>
              <a:rPr lang="es-ES" sz="2800" b="0" u="none" strike="noStrike" dirty="0">
                <a:solidFill>
                  <a:srgbClr val="7030A0"/>
                </a:solidFill>
                <a:effectLst/>
                <a:uFillTx/>
                <a:latin typeface="Century Gothic"/>
              </a:rPr>
              <a:t>Si el contrato se realiza a tiempo parcial, debe respetar las mismas proporciones de trabajo efectivo y formación teórica que se establecen para la jornada completa. </a:t>
            </a:r>
            <a:endParaRPr lang="es-ES" sz="2800" b="0" u="none" strike="noStrike" dirty="0">
              <a:solidFill>
                <a:srgbClr val="000000"/>
              </a:solidFill>
              <a:effectLst/>
              <a:uFillTx/>
              <a:latin typeface="Arial"/>
            </a:endParaRPr>
          </a:p>
          <a:p>
            <a:pPr marL="216000" indent="-216000" algn="just" defTabSz="457200">
              <a:lnSpc>
                <a:spcPct val="100000"/>
              </a:lnSpc>
              <a:buClr>
                <a:srgbClr val="000000"/>
              </a:buClr>
              <a:buSzPct val="45000"/>
              <a:buFont typeface="Symbol" charset="2"/>
              <a:buChar char=""/>
            </a:pPr>
            <a:r>
              <a:rPr lang="es-ES" sz="2800" b="0" u="none" strike="noStrike" dirty="0">
                <a:solidFill>
                  <a:srgbClr val="7030A0"/>
                </a:solidFill>
                <a:effectLst/>
                <a:uFillTx/>
                <a:latin typeface="Century Gothic"/>
              </a:rPr>
              <a:t>Requisitos de los incentivos: Para que un contrato de formación a tiempo parcial pueda beneficiarse de las bonificaciones, la jornada debe ser como mínimo del 50% de la jornada completa.</a:t>
            </a:r>
            <a:endParaRPr lang="es-ES" sz="2800" b="0" u="none" strike="noStrike" dirty="0">
              <a:solidFill>
                <a:srgbClr val="000000"/>
              </a:solidFill>
              <a:effectLst/>
              <a:uFillTx/>
              <a:latin typeface="Arial"/>
            </a:endParaRPr>
          </a:p>
          <a:p>
            <a:pPr marL="216000" indent="-216000" algn="just" defTabSz="457200">
              <a:lnSpc>
                <a:spcPct val="100000"/>
              </a:lnSpc>
              <a:buClr>
                <a:srgbClr val="000000"/>
              </a:buClr>
              <a:buSzPct val="45000"/>
              <a:buFont typeface="Symbol" charset="2"/>
              <a:buChar char=""/>
            </a:pPr>
            <a:endParaRPr lang="es-ES" sz="2800" b="0" u="none" strike="noStrike" dirty="0">
              <a:solidFill>
                <a:srgbClr val="000000"/>
              </a:solidFill>
              <a:effectLst/>
              <a:uFillTx/>
              <a:latin typeface="Arial"/>
            </a:endParaRPr>
          </a:p>
        </p:txBody>
      </p:sp>
      <p:sp>
        <p:nvSpPr>
          <p:cNvPr id="254" name="CuadroTexto 6"/>
          <p:cNvSpPr/>
          <p:nvPr/>
        </p:nvSpPr>
        <p:spPr>
          <a:xfrm>
            <a:off x="2525760" y="182880"/>
            <a:ext cx="7930440" cy="768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es-ES" sz="4400" b="0" u="none" strike="noStrike">
                <a:solidFill>
                  <a:schemeClr val="dk1"/>
                </a:solidFill>
                <a:effectLst/>
                <a:uFillTx/>
                <a:latin typeface="Century Gothic"/>
              </a:rPr>
              <a:t>Contrato a tiempo parcial</a:t>
            </a:r>
            <a:endParaRPr lang="es-ES" sz="4400" b="0" u="none" strike="noStrike">
              <a:solidFill>
                <a:srgbClr val="000000"/>
              </a:solidFill>
              <a:effectLst/>
              <a:uFillTx/>
              <a:latin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TextBox 3"/>
          <p:cNvSpPr/>
          <p:nvPr/>
        </p:nvSpPr>
        <p:spPr>
          <a:xfrm>
            <a:off x="933480" y="991080"/>
            <a:ext cx="10515240" cy="393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457200">
              <a:lnSpc>
                <a:spcPct val="100000"/>
              </a:lnSpc>
            </a:pPr>
            <a:r>
              <a:rPr lang="es-ES" sz="2800" b="1" u="none" strike="noStrike">
                <a:solidFill>
                  <a:srgbClr val="7030A0"/>
                </a:solidFill>
                <a:effectLst/>
                <a:uFillTx/>
                <a:latin typeface="Century Gothic"/>
              </a:rPr>
              <a:t>Características fundamentales</a:t>
            </a:r>
            <a:endParaRPr lang="es-ES" sz="2800" b="0" u="none" strike="noStrike">
              <a:solidFill>
                <a:srgbClr val="000000"/>
              </a:solidFill>
              <a:effectLst/>
              <a:uFillTx/>
              <a:latin typeface="Arial"/>
            </a:endParaRPr>
          </a:p>
          <a:p>
            <a:pPr algn="just" defTabSz="457200">
              <a:lnSpc>
                <a:spcPct val="100000"/>
              </a:lnSpc>
            </a:pPr>
            <a:r>
              <a:rPr lang="es-ES" sz="2800" b="1" u="none" strike="noStrike">
                <a:solidFill>
                  <a:srgbClr val="7030A0"/>
                </a:solidFill>
                <a:effectLst/>
                <a:uFillTx/>
                <a:latin typeface="Century Gothic"/>
              </a:rPr>
              <a:t>Jornada diaria:</a:t>
            </a:r>
            <a:endParaRPr lang="es-ES" sz="2800" b="0" u="none" strike="noStrike">
              <a:solidFill>
                <a:srgbClr val="000000"/>
              </a:solidFill>
              <a:effectLst/>
              <a:uFillTx/>
              <a:latin typeface="Arial"/>
            </a:endParaRPr>
          </a:p>
          <a:p>
            <a:pPr algn="just" defTabSz="457200">
              <a:lnSpc>
                <a:spcPct val="100000"/>
              </a:lnSpc>
            </a:pPr>
            <a:r>
              <a:rPr lang="es-ES" sz="2800" b="0" u="none" strike="noStrike">
                <a:solidFill>
                  <a:srgbClr val="7030A0"/>
                </a:solidFill>
                <a:effectLst/>
                <a:uFillTx/>
                <a:latin typeface="Century Gothic"/>
              </a:rPr>
              <a:t>Puede ser continua o partida.</a:t>
            </a:r>
            <a:endParaRPr lang="es-ES" sz="2800" b="0" u="none" strike="noStrike">
              <a:solidFill>
                <a:srgbClr val="000000"/>
              </a:solidFill>
              <a:effectLst/>
              <a:uFillTx/>
              <a:latin typeface="Arial"/>
            </a:endParaRPr>
          </a:p>
          <a:p>
            <a:pPr algn="just" defTabSz="457200">
              <a:lnSpc>
                <a:spcPct val="100000"/>
              </a:lnSpc>
            </a:pPr>
            <a:r>
              <a:rPr lang="es-ES" sz="2800" b="0" u="none" strike="noStrike">
                <a:solidFill>
                  <a:srgbClr val="7030A0"/>
                </a:solidFill>
                <a:effectLst/>
                <a:uFillTx/>
                <a:latin typeface="Century Gothic"/>
              </a:rPr>
              <a:t>No se pueden hacer </a:t>
            </a:r>
            <a:r>
              <a:rPr lang="es-ES" sz="2800" b="1" u="none" strike="noStrike">
                <a:solidFill>
                  <a:srgbClr val="7030A0"/>
                </a:solidFill>
                <a:effectLst/>
                <a:uFillTx/>
                <a:latin typeface="Century Gothic"/>
              </a:rPr>
              <a:t>horas extras</a:t>
            </a:r>
            <a:r>
              <a:rPr lang="es-ES" sz="2800" b="0" u="none" strike="noStrike">
                <a:solidFill>
                  <a:srgbClr val="7030A0"/>
                </a:solidFill>
                <a:effectLst/>
                <a:uFillTx/>
                <a:latin typeface="Century Gothic"/>
              </a:rPr>
              <a:t>, sino horas complementarias, y solo si se ha pactado previamente por escrito</a:t>
            </a:r>
            <a:endParaRPr lang="es-ES" sz="2800" b="0" u="none" strike="noStrike">
              <a:solidFill>
                <a:srgbClr val="000000"/>
              </a:solidFill>
              <a:effectLst/>
              <a:uFillTx/>
              <a:latin typeface="Arial"/>
            </a:endParaRPr>
          </a:p>
          <a:p>
            <a:pPr algn="just" defTabSz="457200">
              <a:lnSpc>
                <a:spcPct val="100000"/>
              </a:lnSpc>
            </a:pPr>
            <a:endParaRPr lang="es-ES" sz="2800" b="0" u="none" strike="noStrike">
              <a:solidFill>
                <a:srgbClr val="000000"/>
              </a:solidFill>
              <a:effectLst/>
              <a:uFillTx/>
              <a:latin typeface="Arial"/>
            </a:endParaRPr>
          </a:p>
          <a:p>
            <a:pPr algn="just" defTabSz="457200">
              <a:lnSpc>
                <a:spcPct val="100000"/>
              </a:lnSpc>
            </a:pPr>
            <a:r>
              <a:rPr lang="es-ES" sz="2800" b="1" u="none" strike="noStrike">
                <a:solidFill>
                  <a:srgbClr val="7030A0"/>
                </a:solidFill>
                <a:effectLst/>
                <a:uFillTx/>
                <a:latin typeface="Century Gothic"/>
              </a:rPr>
              <a:t>Contrato:</a:t>
            </a:r>
            <a:endParaRPr lang="es-ES" sz="2800" b="0" u="none" strike="noStrike">
              <a:solidFill>
                <a:srgbClr val="000000"/>
              </a:solidFill>
              <a:effectLst/>
              <a:uFillTx/>
              <a:latin typeface="Arial"/>
            </a:endParaRPr>
          </a:p>
          <a:p>
            <a:pPr algn="just" defTabSz="457200">
              <a:lnSpc>
                <a:spcPct val="100000"/>
              </a:lnSpc>
            </a:pPr>
            <a:r>
              <a:rPr lang="es-ES" sz="2800" b="0" u="none" strike="noStrike">
                <a:solidFill>
                  <a:srgbClr val="7030A0"/>
                </a:solidFill>
                <a:effectLst/>
                <a:uFillTx/>
                <a:latin typeface="Century Gothic"/>
              </a:rPr>
              <a:t>Debe especificar número y distribución de horas. Si no lo hace, se considera jornada completa.</a:t>
            </a:r>
            <a:endParaRPr lang="es-ES" sz="2800" b="0" u="none" strike="noStrike">
              <a:solidFill>
                <a:srgbClr val="000000"/>
              </a:solidFill>
              <a:effectLst/>
              <a:uFillTx/>
              <a:latin typeface="Arial"/>
            </a:endParaRPr>
          </a:p>
        </p:txBody>
      </p:sp>
      <p:sp>
        <p:nvSpPr>
          <p:cNvPr id="256" name="CuadroTexto 6"/>
          <p:cNvSpPr/>
          <p:nvPr/>
        </p:nvSpPr>
        <p:spPr>
          <a:xfrm>
            <a:off x="2525760" y="182880"/>
            <a:ext cx="7930440" cy="768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es-ES" sz="4400" b="0" u="none" strike="noStrike">
                <a:solidFill>
                  <a:schemeClr val="dk1"/>
                </a:solidFill>
                <a:effectLst/>
                <a:uFillTx/>
                <a:latin typeface="Century Gothic"/>
              </a:rPr>
              <a:t>Contrato a tiempo parcial</a:t>
            </a:r>
            <a:endParaRPr lang="es-ES" sz="4400" b="0" u="none" strike="noStrike">
              <a:solidFill>
                <a:srgbClr val="000000"/>
              </a:solidFill>
              <a:effectLst/>
              <a:uFillTx/>
              <a:latin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TextBox 3"/>
          <p:cNvSpPr/>
          <p:nvPr/>
        </p:nvSpPr>
        <p:spPr>
          <a:xfrm>
            <a:off x="836640" y="1089720"/>
            <a:ext cx="10515240" cy="47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457200">
              <a:lnSpc>
                <a:spcPct val="100000"/>
              </a:lnSpc>
            </a:pPr>
            <a:r>
              <a:rPr lang="es-ES" sz="2800" b="1" u="none" strike="noStrike">
                <a:solidFill>
                  <a:srgbClr val="7030A0"/>
                </a:solidFill>
                <a:effectLst/>
                <a:uFillTx/>
                <a:latin typeface="Century Gothic"/>
              </a:rPr>
              <a:t>Horas complementarias – Regulación</a:t>
            </a:r>
            <a:endParaRPr lang="es-ES" sz="2800" b="0" u="none" strike="noStrike">
              <a:solidFill>
                <a:srgbClr val="000000"/>
              </a:solidFill>
              <a:effectLst/>
              <a:uFillTx/>
              <a:latin typeface="Arial"/>
            </a:endParaRPr>
          </a:p>
          <a:p>
            <a:pPr algn="just" defTabSz="457200">
              <a:lnSpc>
                <a:spcPct val="100000"/>
              </a:lnSpc>
            </a:pPr>
            <a:r>
              <a:rPr lang="es-ES" sz="2800" b="0" u="none" strike="noStrike">
                <a:solidFill>
                  <a:srgbClr val="7030A0"/>
                </a:solidFill>
                <a:effectLst/>
                <a:uFillTx/>
                <a:latin typeface="Century Gothic"/>
              </a:rPr>
              <a:t>Permitidas desde la reforma de 2012.</a:t>
            </a:r>
            <a:endParaRPr lang="es-ES" sz="2800" b="0" u="none" strike="noStrike">
              <a:solidFill>
                <a:srgbClr val="000000"/>
              </a:solidFill>
              <a:effectLst/>
              <a:uFillTx/>
              <a:latin typeface="Arial"/>
            </a:endParaRPr>
          </a:p>
          <a:p>
            <a:pPr algn="just" defTabSz="457200">
              <a:lnSpc>
                <a:spcPct val="100000"/>
              </a:lnSpc>
            </a:pPr>
            <a:r>
              <a:rPr lang="es-ES" sz="2800" b="1" u="none" strike="noStrike">
                <a:solidFill>
                  <a:srgbClr val="7030A0"/>
                </a:solidFill>
                <a:effectLst/>
                <a:uFillTx/>
                <a:latin typeface="Century Gothic"/>
              </a:rPr>
              <a:t>Horas complementarias:</a:t>
            </a:r>
            <a:endParaRPr lang="es-ES" sz="2800" b="0" u="none" strike="noStrike">
              <a:solidFill>
                <a:srgbClr val="000000"/>
              </a:solidFill>
              <a:effectLst/>
              <a:uFillTx/>
              <a:latin typeface="Arial"/>
            </a:endParaRPr>
          </a:p>
          <a:p>
            <a:pPr algn="just" defTabSz="457200">
              <a:lnSpc>
                <a:spcPct val="100000"/>
              </a:lnSpc>
            </a:pPr>
            <a:r>
              <a:rPr lang="es-ES" sz="2800" b="1" u="none" strike="noStrike">
                <a:solidFill>
                  <a:srgbClr val="7030A0"/>
                </a:solidFill>
                <a:effectLst/>
                <a:uFillTx/>
                <a:latin typeface="Century Gothic"/>
                <a:ea typeface="Microsoft YaHei"/>
              </a:rPr>
              <a:t>-Máximo legal: </a:t>
            </a:r>
            <a:r>
              <a:rPr lang="es-ES" sz="2800" b="0" u="none" strike="noStrike">
                <a:solidFill>
                  <a:srgbClr val="7030A0"/>
                </a:solidFill>
                <a:effectLst/>
                <a:uFillTx/>
                <a:latin typeface="Century Gothic"/>
                <a:ea typeface="Microsoft YaHei"/>
              </a:rPr>
              <a:t>30% de las horas ordinarias </a:t>
            </a:r>
            <a:r>
              <a:rPr lang="es-ES" sz="2800" b="0" u="none" strike="noStrike">
                <a:solidFill>
                  <a:srgbClr val="7030A0"/>
                </a:solidFill>
                <a:effectLst/>
                <a:uFillTx/>
                <a:latin typeface="Century Gothic"/>
              </a:rPr>
              <a:t>(salvo convenio).</a:t>
            </a:r>
            <a:endParaRPr lang="es-ES" sz="2800" b="0" u="none" strike="noStrike">
              <a:solidFill>
                <a:srgbClr val="000000"/>
              </a:solidFill>
              <a:effectLst/>
              <a:uFillTx/>
              <a:latin typeface="Arial"/>
            </a:endParaRPr>
          </a:p>
          <a:p>
            <a:pPr algn="just" defTabSz="457200">
              <a:lnSpc>
                <a:spcPct val="100000"/>
              </a:lnSpc>
            </a:pPr>
            <a:r>
              <a:rPr lang="es-ES" sz="2800" b="1" u="none" strike="noStrike">
                <a:solidFill>
                  <a:srgbClr val="7030A0"/>
                </a:solidFill>
                <a:effectLst/>
                <a:uFillTx/>
                <a:latin typeface="Century Gothic"/>
              </a:rPr>
              <a:t>-Por convenio</a:t>
            </a:r>
            <a:r>
              <a:rPr lang="es-ES" sz="2800" b="0" u="none" strike="noStrike">
                <a:solidFill>
                  <a:srgbClr val="7030A0"/>
                </a:solidFill>
                <a:effectLst/>
                <a:uFillTx/>
                <a:latin typeface="Century Gothic"/>
              </a:rPr>
              <a:t>: hasta 60% (nunca podrán igualar o superar jornada completa).</a:t>
            </a:r>
            <a:endParaRPr lang="es-ES" sz="2800" b="0" u="none" strike="noStrike">
              <a:solidFill>
                <a:srgbClr val="000000"/>
              </a:solidFill>
              <a:effectLst/>
              <a:uFillTx/>
              <a:latin typeface="Arial"/>
            </a:endParaRPr>
          </a:p>
          <a:p>
            <a:pPr algn="just" defTabSz="457200">
              <a:lnSpc>
                <a:spcPct val="100000"/>
              </a:lnSpc>
            </a:pPr>
            <a:r>
              <a:rPr lang="es-ES" sz="2800" b="1" u="none" strike="noStrike">
                <a:solidFill>
                  <a:srgbClr val="7030A0"/>
                </a:solidFill>
                <a:effectLst/>
                <a:uFillTx/>
                <a:latin typeface="Century Gothic"/>
              </a:rPr>
              <a:t>Se deben cumplir las siguientes condiciones:</a:t>
            </a:r>
            <a:endParaRPr lang="es-ES" sz="2800" b="0" u="none" strike="noStrike">
              <a:solidFill>
                <a:srgbClr val="000000"/>
              </a:solidFill>
              <a:effectLst/>
              <a:uFillTx/>
              <a:latin typeface="Arial"/>
            </a:endParaRPr>
          </a:p>
          <a:p>
            <a:pPr marL="514440" indent="-514440" algn="just" defTabSz="457200">
              <a:lnSpc>
                <a:spcPct val="100000"/>
              </a:lnSpc>
              <a:buClr>
                <a:srgbClr val="7030A0"/>
              </a:buClr>
              <a:buFont typeface="OpenSymbol"/>
              <a:buAutoNum type="alphaLcParenR"/>
            </a:pPr>
            <a:r>
              <a:rPr lang="es-ES" sz="2800" b="0" u="none" strike="noStrike">
                <a:solidFill>
                  <a:srgbClr val="7030A0"/>
                </a:solidFill>
                <a:effectLst/>
                <a:uFillTx/>
                <a:latin typeface="Century Gothic"/>
              </a:rPr>
              <a:t>Pacto expreso entre empresario y trabajador.</a:t>
            </a:r>
            <a:endParaRPr lang="es-ES" sz="2800" b="0" u="none" strike="noStrike">
              <a:solidFill>
                <a:srgbClr val="000000"/>
              </a:solidFill>
              <a:effectLst/>
              <a:uFillTx/>
              <a:latin typeface="Arial"/>
            </a:endParaRPr>
          </a:p>
          <a:p>
            <a:pPr marL="514440" indent="-514440" algn="just" defTabSz="457200">
              <a:lnSpc>
                <a:spcPct val="100000"/>
              </a:lnSpc>
              <a:buClr>
                <a:srgbClr val="7030A0"/>
              </a:buClr>
              <a:buFont typeface="OpenSymbol"/>
              <a:buAutoNum type="alphaLcParenR"/>
            </a:pPr>
            <a:r>
              <a:rPr lang="es-ES" sz="2800" b="0" u="none" strike="noStrike">
                <a:solidFill>
                  <a:srgbClr val="7030A0"/>
                </a:solidFill>
                <a:effectLst/>
                <a:uFillTx/>
                <a:latin typeface="Century Gothic"/>
              </a:rPr>
              <a:t>Jornada mínima de 10 horas semanales (en cómputo anual).</a:t>
            </a:r>
            <a:endParaRPr lang="es-ES" sz="2800" b="0" u="none" strike="noStrike">
              <a:solidFill>
                <a:srgbClr val="000000"/>
              </a:solidFill>
              <a:effectLst/>
              <a:uFillTx/>
              <a:latin typeface="Arial"/>
            </a:endParaRPr>
          </a:p>
          <a:p>
            <a:pPr marL="514440" indent="-514440" algn="just" defTabSz="457200">
              <a:lnSpc>
                <a:spcPct val="100000"/>
              </a:lnSpc>
              <a:buClr>
                <a:srgbClr val="7030A0"/>
              </a:buClr>
              <a:buFont typeface="OpenSymbol"/>
              <a:buAutoNum type="alphaLcParenR"/>
            </a:pPr>
            <a:r>
              <a:rPr lang="es-ES" sz="2800" b="0" u="none" strike="noStrike">
                <a:solidFill>
                  <a:srgbClr val="7030A0"/>
                </a:solidFill>
                <a:effectLst/>
                <a:uFillTx/>
                <a:latin typeface="Century Gothic"/>
              </a:rPr>
              <a:t>Preaviso mínimo de 3 días sobre día y hora (salvo convenio).</a:t>
            </a:r>
            <a:endParaRPr lang="es-ES" sz="2800" b="0" u="none" strike="noStrike">
              <a:solidFill>
                <a:srgbClr val="000000"/>
              </a:solidFill>
              <a:effectLst/>
              <a:uFillTx/>
              <a:latin typeface="Arial"/>
            </a:endParaRPr>
          </a:p>
          <a:p>
            <a:pPr marL="514440" indent="-514440" algn="just" defTabSz="457200">
              <a:lnSpc>
                <a:spcPct val="100000"/>
              </a:lnSpc>
              <a:buClr>
                <a:srgbClr val="7030A0"/>
              </a:buClr>
              <a:buFont typeface="OpenSymbol"/>
              <a:buAutoNum type="alphaLcParenR"/>
            </a:pPr>
            <a:r>
              <a:rPr lang="es-ES" sz="2800" b="0" u="none" strike="noStrike">
                <a:solidFill>
                  <a:srgbClr val="7030A0"/>
                </a:solidFill>
                <a:effectLst/>
                <a:uFillTx/>
                <a:latin typeface="Century Gothic"/>
              </a:rPr>
              <a:t>El trabajador puede renunciar con 15 días de preaviso.</a:t>
            </a:r>
            <a:endParaRPr lang="es-ES" sz="2800" b="0" u="none" strike="noStrike">
              <a:solidFill>
                <a:srgbClr val="000000"/>
              </a:solidFill>
              <a:effectLst/>
              <a:uFillTx/>
              <a:latin typeface="Arial"/>
            </a:endParaRPr>
          </a:p>
        </p:txBody>
      </p:sp>
      <p:sp>
        <p:nvSpPr>
          <p:cNvPr id="258" name="CuadroTexto 6"/>
          <p:cNvSpPr/>
          <p:nvPr/>
        </p:nvSpPr>
        <p:spPr>
          <a:xfrm>
            <a:off x="2525760" y="182880"/>
            <a:ext cx="7930440" cy="768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es-ES" sz="4400" b="0" u="none" strike="noStrike">
                <a:solidFill>
                  <a:schemeClr val="dk1"/>
                </a:solidFill>
                <a:effectLst/>
                <a:uFillTx/>
                <a:latin typeface="Century Gothic"/>
              </a:rPr>
              <a:t>Contrato a tiempo parcial</a:t>
            </a:r>
            <a:endParaRPr lang="es-ES" sz="4400" b="0" u="none" strike="noStrike">
              <a:solidFill>
                <a:srgbClr val="000000"/>
              </a:solidFill>
              <a:effectLst/>
              <a:uFillTx/>
              <a:latin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CuadroTexto 6"/>
          <p:cNvSpPr/>
          <p:nvPr/>
        </p:nvSpPr>
        <p:spPr>
          <a:xfrm>
            <a:off x="2525760" y="120600"/>
            <a:ext cx="7930440" cy="768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es-ES" sz="4400" b="0" u="none" strike="noStrike">
                <a:solidFill>
                  <a:schemeClr val="dk1"/>
                </a:solidFill>
                <a:effectLst/>
                <a:uFillTx/>
                <a:latin typeface="Century Gothic"/>
              </a:rPr>
              <a:t>Contrato a tiempo parcial</a:t>
            </a:r>
            <a:endParaRPr lang="es-ES" sz="4400" b="0" u="none" strike="noStrike">
              <a:solidFill>
                <a:srgbClr val="000000"/>
              </a:solidFill>
              <a:effectLst/>
              <a:uFillTx/>
              <a:latin typeface="Arial"/>
            </a:endParaRPr>
          </a:p>
        </p:txBody>
      </p:sp>
      <p:graphicFrame>
        <p:nvGraphicFramePr>
          <p:cNvPr id="260" name="Tabla 4"/>
          <p:cNvGraphicFramePr/>
          <p:nvPr/>
        </p:nvGraphicFramePr>
        <p:xfrm>
          <a:off x="1193400" y="1469160"/>
          <a:ext cx="10362960" cy="4545000"/>
        </p:xfrm>
        <a:graphic>
          <a:graphicData uri="http://schemas.openxmlformats.org/drawingml/2006/table">
            <a:tbl>
              <a:tblPr/>
              <a:tblGrid>
                <a:gridCol w="2699640">
                  <a:extLst>
                    <a:ext uri="{9D8B030D-6E8A-4147-A177-3AD203B41FA5}">
                      <a16:colId xmlns:a16="http://schemas.microsoft.com/office/drawing/2014/main" val="20000"/>
                    </a:ext>
                  </a:extLst>
                </a:gridCol>
                <a:gridCol w="3310920">
                  <a:extLst>
                    <a:ext uri="{9D8B030D-6E8A-4147-A177-3AD203B41FA5}">
                      <a16:colId xmlns:a16="http://schemas.microsoft.com/office/drawing/2014/main" val="20001"/>
                    </a:ext>
                  </a:extLst>
                </a:gridCol>
                <a:gridCol w="4352040">
                  <a:extLst>
                    <a:ext uri="{9D8B030D-6E8A-4147-A177-3AD203B41FA5}">
                      <a16:colId xmlns:a16="http://schemas.microsoft.com/office/drawing/2014/main" val="20002"/>
                    </a:ext>
                  </a:extLst>
                </a:gridCol>
              </a:tblGrid>
              <a:tr h="591120">
                <a:tc>
                  <a:txBody>
                    <a:bodyPr/>
                    <a:lstStyle/>
                    <a:p>
                      <a:pPr algn="ctr" defTabSz="914040">
                        <a:lnSpc>
                          <a:spcPct val="100000"/>
                        </a:lnSpc>
                      </a:pPr>
                      <a:r>
                        <a:rPr lang="es-ES" sz="2800" b="0" u="none" strike="noStrike">
                          <a:solidFill>
                            <a:srgbClr val="7030A0"/>
                          </a:solidFill>
                          <a:effectLst/>
                          <a:uFillTx/>
                          <a:latin typeface="Century Gothic"/>
                        </a:rPr>
                        <a:t>Característica</a:t>
                      </a:r>
                      <a:endParaRPr lang="es-ES" sz="2800" b="0" u="none" strike="noStrike">
                        <a:solidFill>
                          <a:srgbClr val="FFFFFF"/>
                        </a:solidFill>
                        <a:effectLst/>
                        <a:uFillTx/>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2">
                        <a:lumMod val="75000"/>
                      </a:schemeClr>
                    </a:solidFill>
                  </a:tcPr>
                </a:tc>
                <a:tc>
                  <a:txBody>
                    <a:bodyPr/>
                    <a:lstStyle/>
                    <a:p>
                      <a:pPr algn="ctr" defTabSz="914040">
                        <a:lnSpc>
                          <a:spcPct val="100000"/>
                        </a:lnSpc>
                      </a:pPr>
                      <a:r>
                        <a:rPr lang="es-ES" sz="2800" b="0" u="none" strike="noStrike">
                          <a:solidFill>
                            <a:srgbClr val="7030A0"/>
                          </a:solidFill>
                          <a:effectLst/>
                          <a:uFillTx/>
                          <a:latin typeface="Century Gothic"/>
                        </a:rPr>
                        <a:t>Horas complementarias</a:t>
                      </a:r>
                      <a:endParaRPr lang="es-ES" sz="2800" b="0" u="none" strike="noStrike">
                        <a:solidFill>
                          <a:srgbClr val="FFFFFF"/>
                        </a:solidFill>
                        <a:effectLst/>
                        <a:uFillTx/>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2">
                        <a:lumMod val="75000"/>
                      </a:schemeClr>
                    </a:solidFill>
                  </a:tcPr>
                </a:tc>
                <a:tc>
                  <a:txBody>
                    <a:bodyPr/>
                    <a:lstStyle/>
                    <a:p>
                      <a:pPr algn="ctr" defTabSz="914040">
                        <a:lnSpc>
                          <a:spcPct val="100000"/>
                        </a:lnSpc>
                      </a:pPr>
                      <a:r>
                        <a:rPr lang="es-ES" sz="2800" b="0" u="none" strike="noStrike">
                          <a:solidFill>
                            <a:srgbClr val="7030A0"/>
                          </a:solidFill>
                          <a:effectLst/>
                          <a:uFillTx/>
                          <a:latin typeface="Century Gothic"/>
                        </a:rPr>
                        <a:t>Horas extras (art.35 ET)</a:t>
                      </a:r>
                      <a:endParaRPr lang="es-ES" sz="2800" b="0" u="none" strike="noStrike">
                        <a:solidFill>
                          <a:srgbClr val="FFFFFF"/>
                        </a:solidFill>
                        <a:effectLst/>
                        <a:uFillTx/>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2">
                        <a:lumMod val="75000"/>
                      </a:schemeClr>
                    </a:solidFill>
                  </a:tcPr>
                </a:tc>
                <a:extLst>
                  <a:ext uri="{0D108BD9-81ED-4DB2-BD59-A6C34878D82A}">
                    <a16:rowId xmlns:a16="http://schemas.microsoft.com/office/drawing/2014/main" val="10000"/>
                  </a:ext>
                </a:extLst>
              </a:tr>
              <a:tr h="591120">
                <a:tc>
                  <a:txBody>
                    <a:bodyPr/>
                    <a:lstStyle/>
                    <a:p>
                      <a:pPr defTabSz="914040">
                        <a:lnSpc>
                          <a:spcPct val="100000"/>
                        </a:lnSpc>
                      </a:pPr>
                      <a:r>
                        <a:rPr lang="es-ES" sz="2800" b="0" u="none" strike="noStrike">
                          <a:solidFill>
                            <a:srgbClr val="7030A0"/>
                          </a:solidFill>
                          <a:effectLst/>
                          <a:uFillTx/>
                          <a:latin typeface="Century Gothic"/>
                        </a:rPr>
                        <a:t>¿Quién las realiza?</a:t>
                      </a:r>
                      <a:endParaRPr lang="es-ES" sz="2800" b="0" u="none" strike="noStrike">
                        <a:solidFill>
                          <a:srgbClr val="000000"/>
                        </a:solidFill>
                        <a:effectLst/>
                        <a:uFillTx/>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defTabSz="914040">
                        <a:lnSpc>
                          <a:spcPct val="100000"/>
                        </a:lnSpc>
                      </a:pPr>
                      <a:r>
                        <a:rPr lang="es-ES" sz="2800" b="0" u="none" strike="noStrike">
                          <a:solidFill>
                            <a:srgbClr val="7030A0"/>
                          </a:solidFill>
                          <a:effectLst/>
                          <a:uFillTx/>
                          <a:latin typeface="Century Gothic"/>
                        </a:rPr>
                        <a:t>Trabajadores a tiempo parcial, siempre que esté pactado.</a:t>
                      </a:r>
                      <a:endParaRPr lang="es-ES" sz="2800" b="0" u="none" strike="noStrike">
                        <a:solidFill>
                          <a:srgbClr val="000000"/>
                        </a:solidFill>
                        <a:effectLst/>
                        <a:uFillTx/>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defTabSz="914040">
                        <a:lnSpc>
                          <a:spcPct val="100000"/>
                        </a:lnSpc>
                      </a:pPr>
                      <a:r>
                        <a:rPr lang="es-ES" sz="2800" b="0" u="none" strike="noStrike">
                          <a:solidFill>
                            <a:srgbClr val="7030A0"/>
                          </a:solidFill>
                          <a:effectLst/>
                          <a:uFillTx/>
                          <a:latin typeface="Century Gothic"/>
                        </a:rPr>
                        <a:t>Trabajadores a tiempo completo, voluntarias, salvo convenio o pacto (con excepciones).</a:t>
                      </a:r>
                      <a:endParaRPr lang="es-ES" sz="2800" b="0" u="none" strike="noStrike">
                        <a:solidFill>
                          <a:srgbClr val="000000"/>
                        </a:solidFill>
                        <a:effectLst/>
                        <a:uFillTx/>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1"/>
                  </a:ext>
                </a:extLst>
              </a:tr>
              <a:tr h="591120">
                <a:tc>
                  <a:txBody>
                    <a:bodyPr/>
                    <a:lstStyle/>
                    <a:p>
                      <a:pPr defTabSz="914040">
                        <a:lnSpc>
                          <a:spcPct val="100000"/>
                        </a:lnSpc>
                      </a:pPr>
                      <a:r>
                        <a:rPr lang="es-ES" sz="2800" b="0" u="none" strike="noStrike">
                          <a:solidFill>
                            <a:srgbClr val="7030A0"/>
                          </a:solidFill>
                          <a:effectLst/>
                          <a:uFillTx/>
                          <a:latin typeface="Century Gothic"/>
                        </a:rPr>
                        <a:t>¿Cuándo se pueden hacer?</a:t>
                      </a:r>
                      <a:endParaRPr lang="es-ES" sz="2800" b="0" u="none" strike="noStrike">
                        <a:solidFill>
                          <a:srgbClr val="000000"/>
                        </a:solidFill>
                        <a:effectLst/>
                        <a:uFillTx/>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defTabSz="914040">
                        <a:lnSpc>
                          <a:spcPct val="100000"/>
                        </a:lnSpc>
                      </a:pPr>
                      <a:r>
                        <a:rPr lang="es-ES" sz="2800" b="0" u="none" strike="noStrike">
                          <a:solidFill>
                            <a:srgbClr val="7030A0"/>
                          </a:solidFill>
                          <a:effectLst/>
                          <a:uFillTx/>
                          <a:latin typeface="Century Gothic"/>
                        </a:rPr>
                        <a:t>Cuando exista un pacto previo por escrito.</a:t>
                      </a:r>
                      <a:endParaRPr lang="es-ES" sz="2800" b="0" u="none" strike="noStrike">
                        <a:solidFill>
                          <a:srgbClr val="000000"/>
                        </a:solidFill>
                        <a:effectLst/>
                        <a:uFillTx/>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defTabSz="914040">
                        <a:lnSpc>
                          <a:spcPct val="100000"/>
                        </a:lnSpc>
                      </a:pPr>
                      <a:r>
                        <a:rPr lang="es-ES" sz="2800" b="0" u="none" strike="noStrike">
                          <a:solidFill>
                            <a:srgbClr val="7030A0"/>
                          </a:solidFill>
                          <a:effectLst/>
                          <a:uFillTx/>
                          <a:latin typeface="Century Gothic"/>
                        </a:rPr>
                        <a:t>Con un límite de 80 horas/año, excepto casos de fuerza mayor (urgencias, etc...).</a:t>
                      </a:r>
                      <a:endParaRPr lang="es-ES" sz="2800" b="0" u="none" strike="noStrike">
                        <a:solidFill>
                          <a:srgbClr val="000000"/>
                        </a:solidFill>
                        <a:effectLst/>
                        <a:uFillTx/>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
        <p:nvSpPr>
          <p:cNvPr id="261" name="Rectangle 2"/>
          <p:cNvSpPr/>
          <p:nvPr/>
        </p:nvSpPr>
        <p:spPr>
          <a:xfrm>
            <a:off x="1348920" y="893160"/>
            <a:ext cx="9560160" cy="793440"/>
          </a:xfrm>
          <a:prstGeom prst="rect">
            <a:avLst/>
          </a:prstGeom>
          <a:noFill/>
          <a:ln w="0">
            <a:noFill/>
          </a:ln>
        </p:spPr>
        <p:style>
          <a:lnRef idx="0">
            <a:scrgbClr r="0" g="0" b="0"/>
          </a:lnRef>
          <a:fillRef idx="0">
            <a:scrgbClr r="0" g="0" b="0"/>
          </a:fillRef>
          <a:effectRef idx="0">
            <a:scrgbClr r="0" g="0" b="0"/>
          </a:effectRef>
          <a:fontRef idx="minor"/>
        </p:style>
        <p:txBody>
          <a:bodyPr numCol="1" spcCol="0" anchor="ctr">
            <a:spAutoFit/>
          </a:bodyPr>
          <a:lstStyle/>
          <a:p>
            <a:pPr algn="just" defTabSz="457200">
              <a:lnSpc>
                <a:spcPct val="100000"/>
              </a:lnSpc>
              <a:tabLst>
                <a:tab pos="0" algn="l"/>
              </a:tabLst>
            </a:pPr>
            <a:r>
              <a:rPr lang="es-ES" sz="2800" b="1" u="none" strike="noStrike">
                <a:solidFill>
                  <a:srgbClr val="7030A0"/>
                </a:solidFill>
                <a:effectLst/>
                <a:uFillTx/>
                <a:latin typeface="Century Gothic"/>
              </a:rPr>
              <a:t>Diferencias – Horas complementarias vs. extras</a:t>
            </a:r>
            <a:endParaRPr lang="es-ES" sz="2800" b="0" u="none" strike="noStrike">
              <a:solidFill>
                <a:srgbClr val="000000"/>
              </a:solidFill>
              <a:effectLst/>
              <a:uFillTx/>
              <a:latin typeface="Arial"/>
            </a:endParaRPr>
          </a:p>
          <a:p>
            <a:pPr defTabSz="914400">
              <a:lnSpc>
                <a:spcPct val="100000"/>
              </a:lnSpc>
              <a:tabLst>
                <a:tab pos="0" algn="l"/>
              </a:tabLst>
            </a:pPr>
            <a:endParaRPr lang="es-ES" sz="1800" b="0" u="none" strike="noStrike">
              <a:solidFill>
                <a:srgbClr val="000000"/>
              </a:solidFill>
              <a:effectLst/>
              <a:uFillTx/>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Box 2"/>
          <p:cNvSpPr/>
          <p:nvPr/>
        </p:nvSpPr>
        <p:spPr>
          <a:xfrm>
            <a:off x="1029600" y="769680"/>
            <a:ext cx="8229960" cy="11232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457200">
              <a:lnSpc>
                <a:spcPct val="100000"/>
              </a:lnSpc>
            </a:pPr>
            <a:endParaRPr lang="es-ES" sz="1800" b="0" u="none" strike="noStrike">
              <a:solidFill>
                <a:srgbClr val="000000"/>
              </a:solidFill>
              <a:effectLst/>
              <a:uFillTx/>
              <a:latin typeface="Arial"/>
            </a:endParaRPr>
          </a:p>
          <a:p>
            <a:pPr algn="ctr" defTabSz="457200">
              <a:lnSpc>
                <a:spcPct val="100000"/>
              </a:lnSpc>
            </a:pPr>
            <a:r>
              <a:rPr lang="es-ES" sz="4900" b="1" u="none" strike="noStrike">
                <a:solidFill>
                  <a:schemeClr val="dk1">
                    <a:lumMod val="85000"/>
                    <a:lumOff val="15000"/>
                  </a:schemeClr>
                </a:solidFill>
                <a:effectLst/>
                <a:uFillTx/>
                <a:latin typeface="Tw Cen MT"/>
              </a:rPr>
              <a:t>Cambios clave introducidos:</a:t>
            </a:r>
            <a:endParaRPr lang="es-ES" sz="4900" b="0" u="none" strike="noStrike">
              <a:solidFill>
                <a:srgbClr val="000000"/>
              </a:solidFill>
              <a:effectLst/>
              <a:uFillTx/>
              <a:latin typeface="Arial"/>
            </a:endParaRPr>
          </a:p>
        </p:txBody>
      </p:sp>
      <p:sp>
        <p:nvSpPr>
          <p:cNvPr id="153" name="TextBox 3"/>
          <p:cNvSpPr/>
          <p:nvPr/>
        </p:nvSpPr>
        <p:spPr>
          <a:xfrm>
            <a:off x="836640" y="1905120"/>
            <a:ext cx="10515240" cy="3046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es-ES" sz="3200" b="1" u="sng" strike="noStrike">
                <a:solidFill>
                  <a:srgbClr val="7030A0"/>
                </a:solidFill>
                <a:effectLst/>
                <a:uFillTx/>
                <a:latin typeface="Century Gothic"/>
              </a:rPr>
              <a:t>Negociación colectiva</a:t>
            </a:r>
            <a:endParaRPr lang="es-ES" sz="3200" b="0" u="none" strike="noStrike">
              <a:solidFill>
                <a:srgbClr val="000000"/>
              </a:solidFill>
              <a:effectLst/>
              <a:uFillTx/>
              <a:latin typeface="Arial"/>
            </a:endParaRPr>
          </a:p>
          <a:p>
            <a:pPr marL="457200" indent="-457200" defTabSz="457200">
              <a:lnSpc>
                <a:spcPct val="100000"/>
              </a:lnSpc>
              <a:buClr>
                <a:srgbClr val="7030A0"/>
              </a:buClr>
              <a:buFont typeface="Arial"/>
              <a:buChar char="•"/>
            </a:pPr>
            <a:r>
              <a:rPr lang="es-ES" sz="3200" b="0" u="none" strike="noStrike">
                <a:solidFill>
                  <a:srgbClr val="7030A0"/>
                </a:solidFill>
                <a:effectLst/>
                <a:uFillTx/>
                <a:latin typeface="Century Gothic"/>
              </a:rPr>
              <a:t>Recupera la prevalencia del convenio sectorial sobre el de empresa en salarios.</a:t>
            </a:r>
            <a:endParaRPr lang="es-ES" sz="3200" b="0" u="none" strike="noStrike">
              <a:solidFill>
                <a:srgbClr val="000000"/>
              </a:solidFill>
              <a:effectLst/>
              <a:uFillTx/>
              <a:latin typeface="Arial"/>
            </a:endParaRPr>
          </a:p>
          <a:p>
            <a:pPr marL="457200" indent="-457200" defTabSz="457200">
              <a:lnSpc>
                <a:spcPct val="100000"/>
              </a:lnSpc>
              <a:buClr>
                <a:srgbClr val="7030A0"/>
              </a:buClr>
              <a:buFont typeface="Arial"/>
              <a:buChar char="•"/>
            </a:pPr>
            <a:r>
              <a:rPr lang="es-ES" sz="3200" b="0" u="none" strike="noStrike">
                <a:solidFill>
                  <a:srgbClr val="7030A0"/>
                </a:solidFill>
                <a:effectLst/>
                <a:uFillTx/>
                <a:latin typeface="Century Gothic"/>
              </a:rPr>
              <a:t>Se restablece la ultraactividad indefinida (los convenios no caducan mientras no se renueve otro).</a:t>
            </a:r>
            <a:endParaRPr lang="es-ES" sz="3200" b="0" u="none" strike="noStrike">
              <a:solidFill>
                <a:srgbClr val="000000"/>
              </a:solidFill>
              <a:effectLst/>
              <a:uFillTx/>
              <a:latin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CuadroTexto 6"/>
          <p:cNvSpPr/>
          <p:nvPr/>
        </p:nvSpPr>
        <p:spPr>
          <a:xfrm>
            <a:off x="2525760" y="0"/>
            <a:ext cx="7930440" cy="768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es-ES" sz="4400" b="0" u="none" strike="noStrike">
                <a:solidFill>
                  <a:schemeClr val="dk1"/>
                </a:solidFill>
                <a:effectLst/>
                <a:uFillTx/>
                <a:latin typeface="Century Gothic"/>
              </a:rPr>
              <a:t>Contrato a tiempo parcial</a:t>
            </a:r>
            <a:endParaRPr lang="es-ES" sz="4400" b="0" u="none" strike="noStrike">
              <a:solidFill>
                <a:srgbClr val="000000"/>
              </a:solidFill>
              <a:effectLst/>
              <a:uFillTx/>
              <a:latin typeface="Arial"/>
            </a:endParaRPr>
          </a:p>
        </p:txBody>
      </p:sp>
      <p:graphicFrame>
        <p:nvGraphicFramePr>
          <p:cNvPr id="263" name="Tabla 4"/>
          <p:cNvGraphicFramePr/>
          <p:nvPr/>
        </p:nvGraphicFramePr>
        <p:xfrm>
          <a:off x="1193400" y="1290240"/>
          <a:ext cx="10362600" cy="5123520"/>
        </p:xfrm>
        <a:graphic>
          <a:graphicData uri="http://schemas.openxmlformats.org/drawingml/2006/table">
            <a:tbl>
              <a:tblPr/>
              <a:tblGrid>
                <a:gridCol w="3454200">
                  <a:extLst>
                    <a:ext uri="{9D8B030D-6E8A-4147-A177-3AD203B41FA5}">
                      <a16:colId xmlns:a16="http://schemas.microsoft.com/office/drawing/2014/main" val="20000"/>
                    </a:ext>
                  </a:extLst>
                </a:gridCol>
                <a:gridCol w="3454200">
                  <a:extLst>
                    <a:ext uri="{9D8B030D-6E8A-4147-A177-3AD203B41FA5}">
                      <a16:colId xmlns:a16="http://schemas.microsoft.com/office/drawing/2014/main" val="20001"/>
                    </a:ext>
                  </a:extLst>
                </a:gridCol>
                <a:gridCol w="3454200">
                  <a:extLst>
                    <a:ext uri="{9D8B030D-6E8A-4147-A177-3AD203B41FA5}">
                      <a16:colId xmlns:a16="http://schemas.microsoft.com/office/drawing/2014/main" val="20002"/>
                    </a:ext>
                  </a:extLst>
                </a:gridCol>
              </a:tblGrid>
              <a:tr h="941040">
                <a:tc>
                  <a:txBody>
                    <a:bodyPr/>
                    <a:lstStyle/>
                    <a:p>
                      <a:pPr algn="ctr" defTabSz="914040">
                        <a:lnSpc>
                          <a:spcPct val="100000"/>
                        </a:lnSpc>
                      </a:pPr>
                      <a:r>
                        <a:rPr lang="es-ES" sz="2400" b="0" u="none" strike="noStrike">
                          <a:solidFill>
                            <a:srgbClr val="7030A0"/>
                          </a:solidFill>
                          <a:effectLst/>
                          <a:uFillTx/>
                          <a:latin typeface="Century Gothic"/>
                        </a:rPr>
                        <a:t>Característica</a:t>
                      </a:r>
                      <a:endParaRPr lang="es-ES" sz="2400" b="0" u="none" strike="noStrike">
                        <a:solidFill>
                          <a:srgbClr val="FFFFFF"/>
                        </a:solidFill>
                        <a:effectLst/>
                        <a:uFillTx/>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2">
                        <a:lumMod val="75000"/>
                      </a:schemeClr>
                    </a:solidFill>
                  </a:tcPr>
                </a:tc>
                <a:tc>
                  <a:txBody>
                    <a:bodyPr/>
                    <a:lstStyle/>
                    <a:p>
                      <a:pPr algn="ctr" defTabSz="914040">
                        <a:lnSpc>
                          <a:spcPct val="100000"/>
                        </a:lnSpc>
                      </a:pPr>
                      <a:r>
                        <a:rPr lang="es-ES" sz="2400" b="0" u="none" strike="noStrike">
                          <a:solidFill>
                            <a:srgbClr val="7030A0"/>
                          </a:solidFill>
                          <a:effectLst/>
                          <a:uFillTx/>
                          <a:latin typeface="Century Gothic"/>
                        </a:rPr>
                        <a:t>Horas complementarias</a:t>
                      </a:r>
                      <a:endParaRPr lang="es-ES" sz="2400" b="0" u="none" strike="noStrike">
                        <a:solidFill>
                          <a:srgbClr val="FFFFFF"/>
                        </a:solidFill>
                        <a:effectLst/>
                        <a:uFillTx/>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2">
                        <a:lumMod val="75000"/>
                      </a:schemeClr>
                    </a:solidFill>
                  </a:tcPr>
                </a:tc>
                <a:tc>
                  <a:txBody>
                    <a:bodyPr/>
                    <a:lstStyle/>
                    <a:p>
                      <a:pPr algn="ctr" defTabSz="914040">
                        <a:lnSpc>
                          <a:spcPct val="100000"/>
                        </a:lnSpc>
                      </a:pPr>
                      <a:r>
                        <a:rPr lang="es-ES" sz="2400" b="0" u="none" strike="noStrike">
                          <a:solidFill>
                            <a:srgbClr val="7030A0"/>
                          </a:solidFill>
                          <a:effectLst/>
                          <a:uFillTx/>
                          <a:latin typeface="Century Gothic"/>
                        </a:rPr>
                        <a:t>Horas extras</a:t>
                      </a:r>
                      <a:endParaRPr lang="es-ES" sz="2400" b="0" u="none" strike="noStrike">
                        <a:solidFill>
                          <a:srgbClr val="FFFFFF"/>
                        </a:solidFill>
                        <a:effectLst/>
                        <a:uFillTx/>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2">
                        <a:lumMod val="75000"/>
                      </a:schemeClr>
                    </a:solidFill>
                  </a:tcPr>
                </a:tc>
                <a:extLst>
                  <a:ext uri="{0D108BD9-81ED-4DB2-BD59-A6C34878D82A}">
                    <a16:rowId xmlns:a16="http://schemas.microsoft.com/office/drawing/2014/main" val="10000"/>
                  </a:ext>
                </a:extLst>
              </a:tr>
              <a:tr h="941040">
                <a:tc>
                  <a:txBody>
                    <a:bodyPr/>
                    <a:lstStyle/>
                    <a:p>
                      <a:pPr defTabSz="914040">
                        <a:lnSpc>
                          <a:spcPct val="100000"/>
                        </a:lnSpc>
                      </a:pPr>
                      <a:r>
                        <a:rPr lang="es-ES" sz="2400" b="0" u="none" strike="noStrike">
                          <a:solidFill>
                            <a:srgbClr val="7030A0"/>
                          </a:solidFill>
                          <a:effectLst/>
                          <a:uFillTx/>
                          <a:latin typeface="Century Gothic"/>
                        </a:rPr>
                        <a:t>Retribución</a:t>
                      </a:r>
                      <a:endParaRPr lang="es-ES" sz="2400" b="0" u="none" strike="noStrike">
                        <a:solidFill>
                          <a:srgbClr val="000000"/>
                        </a:solidFill>
                        <a:effectLst/>
                        <a:uFillTx/>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defTabSz="914040">
                        <a:lnSpc>
                          <a:spcPct val="100000"/>
                        </a:lnSpc>
                      </a:pPr>
                      <a:r>
                        <a:rPr lang="es-ES" sz="2400" b="0" u="none" strike="noStrike">
                          <a:solidFill>
                            <a:srgbClr val="7030A0"/>
                          </a:solidFill>
                          <a:effectLst/>
                          <a:uFillTx/>
                          <a:latin typeface="Century Gothic"/>
                        </a:rPr>
                        <a:t>Igual a la hora ordinaria</a:t>
                      </a:r>
                      <a:endParaRPr lang="es-ES" sz="2400" b="0" u="none" strike="noStrike">
                        <a:solidFill>
                          <a:srgbClr val="000000"/>
                        </a:solidFill>
                        <a:effectLst/>
                        <a:uFillTx/>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defTabSz="914040">
                        <a:lnSpc>
                          <a:spcPct val="100000"/>
                        </a:lnSpc>
                      </a:pPr>
                      <a:r>
                        <a:rPr lang="es-ES" sz="2400" b="0" u="none" strike="noStrike">
                          <a:solidFill>
                            <a:srgbClr val="7030A0"/>
                          </a:solidFill>
                          <a:effectLst/>
                          <a:uFillTx/>
                          <a:latin typeface="Century Gothic"/>
                        </a:rPr>
                        <a:t>Generalmente mayor</a:t>
                      </a:r>
                      <a:endParaRPr lang="es-ES" sz="2400" b="0" u="none" strike="noStrike">
                        <a:solidFill>
                          <a:srgbClr val="000000"/>
                        </a:solidFill>
                        <a:effectLst/>
                        <a:uFillTx/>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1"/>
                  </a:ext>
                </a:extLst>
              </a:tr>
              <a:tr h="941040">
                <a:tc>
                  <a:txBody>
                    <a:bodyPr/>
                    <a:lstStyle/>
                    <a:p>
                      <a:pPr defTabSz="914040">
                        <a:lnSpc>
                          <a:spcPct val="100000"/>
                        </a:lnSpc>
                      </a:pPr>
                      <a:r>
                        <a:rPr lang="es-ES" sz="2400" b="0" u="none" strike="noStrike">
                          <a:solidFill>
                            <a:srgbClr val="7030A0"/>
                          </a:solidFill>
                          <a:effectLst/>
                          <a:uFillTx/>
                          <a:latin typeface="Century Gothic"/>
                        </a:rPr>
                        <a:t>Descanso</a:t>
                      </a:r>
                      <a:endParaRPr lang="es-ES" sz="2400" b="0" u="none" strike="noStrike">
                        <a:solidFill>
                          <a:srgbClr val="000000"/>
                        </a:solidFill>
                        <a:effectLst/>
                        <a:uFillTx/>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defTabSz="914040">
                        <a:lnSpc>
                          <a:spcPct val="100000"/>
                        </a:lnSpc>
                      </a:pPr>
                      <a:r>
                        <a:rPr lang="es-ES" sz="2400" b="0" u="none" strike="noStrike">
                          <a:solidFill>
                            <a:srgbClr val="7030A0"/>
                          </a:solidFill>
                          <a:effectLst/>
                          <a:uFillTx/>
                          <a:latin typeface="Century Gothic"/>
                        </a:rPr>
                        <a:t>No se compensan con descanso</a:t>
                      </a:r>
                      <a:endParaRPr lang="es-ES" sz="2400" b="0" u="none" strike="noStrike">
                        <a:solidFill>
                          <a:srgbClr val="000000"/>
                        </a:solidFill>
                        <a:effectLst/>
                        <a:uFillTx/>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defTabSz="914040">
                        <a:lnSpc>
                          <a:spcPct val="100000"/>
                        </a:lnSpc>
                      </a:pPr>
                      <a:r>
                        <a:rPr lang="es-ES" sz="2400" b="0" u="none" strike="noStrike">
                          <a:solidFill>
                            <a:srgbClr val="7030A0"/>
                          </a:solidFill>
                          <a:effectLst/>
                          <a:uFillTx/>
                          <a:latin typeface="Century Gothic"/>
                        </a:rPr>
                        <a:t>Pueden compensarse</a:t>
                      </a:r>
                      <a:endParaRPr lang="es-ES" sz="2400" b="0" u="none" strike="noStrike">
                        <a:solidFill>
                          <a:srgbClr val="000000"/>
                        </a:solidFill>
                        <a:effectLst/>
                        <a:uFillTx/>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r h="1359360">
                <a:tc>
                  <a:txBody>
                    <a:bodyPr/>
                    <a:lstStyle/>
                    <a:p>
                      <a:pPr defTabSz="914040">
                        <a:lnSpc>
                          <a:spcPct val="100000"/>
                        </a:lnSpc>
                      </a:pPr>
                      <a:r>
                        <a:rPr lang="es-ES" sz="2400" b="0" u="none" strike="noStrike">
                          <a:solidFill>
                            <a:srgbClr val="7030A0"/>
                          </a:solidFill>
                          <a:effectLst/>
                          <a:uFillTx/>
                          <a:latin typeface="Century Gothic"/>
                        </a:rPr>
                        <a:t>Condición</a:t>
                      </a:r>
                      <a:endParaRPr lang="es-ES" sz="2400" b="0" u="none" strike="noStrike">
                        <a:solidFill>
                          <a:srgbClr val="000000"/>
                        </a:solidFill>
                        <a:effectLst/>
                        <a:uFillTx/>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defTabSz="914040">
                        <a:lnSpc>
                          <a:spcPct val="100000"/>
                        </a:lnSpc>
                      </a:pPr>
                      <a:r>
                        <a:rPr lang="es-ES" sz="2400" b="0" u="none" strike="noStrike">
                          <a:solidFill>
                            <a:srgbClr val="7030A0"/>
                          </a:solidFill>
                          <a:effectLst/>
                          <a:uFillTx/>
                          <a:latin typeface="Century Gothic"/>
                        </a:rPr>
                        <a:t>Se retribuyen como horas ordinarias y cotizan como tal.</a:t>
                      </a:r>
                      <a:endParaRPr lang="es-ES" sz="2400" b="0" u="none" strike="noStrike">
                        <a:solidFill>
                          <a:srgbClr val="000000"/>
                        </a:solidFill>
                        <a:effectLst/>
                        <a:uFillTx/>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defTabSz="914040">
                        <a:lnSpc>
                          <a:spcPct val="100000"/>
                        </a:lnSpc>
                      </a:pPr>
                      <a:r>
                        <a:rPr lang="es-ES" sz="2400" b="0" u="none" strike="noStrike">
                          <a:solidFill>
                            <a:srgbClr val="7030A0"/>
                          </a:solidFill>
                          <a:effectLst/>
                          <a:uFillTx/>
                          <a:latin typeface="Century Gothic"/>
                        </a:rPr>
                        <a:t>Tienen una retribución y cotización especial.</a:t>
                      </a:r>
                      <a:endParaRPr lang="es-ES" sz="2400" b="0" u="none" strike="noStrike">
                        <a:solidFill>
                          <a:srgbClr val="000000"/>
                        </a:solidFill>
                        <a:effectLst/>
                        <a:uFillTx/>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3"/>
                  </a:ext>
                </a:extLst>
              </a:tr>
              <a:tr h="941040">
                <a:tc>
                  <a:txBody>
                    <a:bodyPr/>
                    <a:lstStyle/>
                    <a:p>
                      <a:pPr defTabSz="914040">
                        <a:lnSpc>
                          <a:spcPct val="100000"/>
                        </a:lnSpc>
                      </a:pPr>
                      <a:r>
                        <a:rPr lang="es-ES" sz="2400" b="0" u="none" strike="noStrike">
                          <a:solidFill>
                            <a:srgbClr val="7030A0"/>
                          </a:solidFill>
                          <a:effectLst/>
                          <a:uFillTx/>
                          <a:latin typeface="Century Gothic"/>
                        </a:rPr>
                        <a:t>Límite</a:t>
                      </a:r>
                      <a:endParaRPr lang="es-ES" sz="2400" b="0" u="none" strike="noStrike">
                        <a:solidFill>
                          <a:srgbClr val="000000"/>
                        </a:solidFill>
                        <a:effectLst/>
                        <a:uFillTx/>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defTabSz="914040">
                        <a:lnSpc>
                          <a:spcPct val="100000"/>
                        </a:lnSpc>
                      </a:pPr>
                      <a:r>
                        <a:rPr lang="es-ES" sz="2400" b="0" u="none" strike="noStrike">
                          <a:solidFill>
                            <a:srgbClr val="7030A0"/>
                          </a:solidFill>
                          <a:effectLst/>
                          <a:uFillTx/>
                          <a:latin typeface="Century Gothic"/>
                        </a:rPr>
                        <a:t>% sobre horas ordinarias</a:t>
                      </a:r>
                      <a:endParaRPr lang="es-ES" sz="2400" b="0" u="none" strike="noStrike">
                        <a:solidFill>
                          <a:srgbClr val="000000"/>
                        </a:solidFill>
                        <a:effectLst/>
                        <a:uFillTx/>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defTabSz="914040">
                        <a:lnSpc>
                          <a:spcPct val="100000"/>
                        </a:lnSpc>
                      </a:pPr>
                      <a:r>
                        <a:rPr lang="es-ES" sz="2400" b="0" u="none" strike="noStrike">
                          <a:solidFill>
                            <a:srgbClr val="7030A0"/>
                          </a:solidFill>
                          <a:effectLst/>
                          <a:uFillTx/>
                          <a:latin typeface="Century Gothic"/>
                        </a:rPr>
                        <a:t>Límite legal aparte</a:t>
                      </a:r>
                      <a:endParaRPr lang="es-ES" sz="2400" b="0" u="none" strike="noStrike">
                        <a:solidFill>
                          <a:srgbClr val="000000"/>
                        </a:solidFill>
                        <a:effectLst/>
                        <a:uFillTx/>
                        <a:latin typeface="Arial"/>
                      </a:endParaRPr>
                    </a:p>
                  </a:txBody>
                  <a:tcPr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4"/>
                  </a:ext>
                </a:extLst>
              </a:tr>
            </a:tbl>
          </a:graphicData>
        </a:graphic>
      </p:graphicFrame>
      <p:sp>
        <p:nvSpPr>
          <p:cNvPr id="264" name="Rectangle 2"/>
          <p:cNvSpPr/>
          <p:nvPr/>
        </p:nvSpPr>
        <p:spPr>
          <a:xfrm>
            <a:off x="1348920" y="748440"/>
            <a:ext cx="9560160" cy="793440"/>
          </a:xfrm>
          <a:prstGeom prst="rect">
            <a:avLst/>
          </a:prstGeom>
          <a:noFill/>
          <a:ln w="0">
            <a:noFill/>
          </a:ln>
        </p:spPr>
        <p:style>
          <a:lnRef idx="0">
            <a:scrgbClr r="0" g="0" b="0"/>
          </a:lnRef>
          <a:fillRef idx="0">
            <a:scrgbClr r="0" g="0" b="0"/>
          </a:fillRef>
          <a:effectRef idx="0">
            <a:scrgbClr r="0" g="0" b="0"/>
          </a:effectRef>
          <a:fontRef idx="minor"/>
        </p:style>
        <p:txBody>
          <a:bodyPr numCol="1" spcCol="0" anchor="ctr">
            <a:spAutoFit/>
          </a:bodyPr>
          <a:lstStyle/>
          <a:p>
            <a:pPr algn="just" defTabSz="457200">
              <a:lnSpc>
                <a:spcPct val="100000"/>
              </a:lnSpc>
              <a:tabLst>
                <a:tab pos="0" algn="l"/>
              </a:tabLst>
            </a:pPr>
            <a:r>
              <a:rPr lang="es-ES" sz="2800" b="1" u="none" strike="noStrike">
                <a:solidFill>
                  <a:srgbClr val="7030A0"/>
                </a:solidFill>
                <a:effectLst/>
                <a:uFillTx/>
                <a:latin typeface="Century Gothic"/>
              </a:rPr>
              <a:t>Diferencias – Horas complementarias vs. extras</a:t>
            </a:r>
            <a:endParaRPr lang="es-ES" sz="2800" b="0" u="none" strike="noStrike">
              <a:solidFill>
                <a:srgbClr val="000000"/>
              </a:solidFill>
              <a:effectLst/>
              <a:uFillTx/>
              <a:latin typeface="Arial"/>
            </a:endParaRPr>
          </a:p>
          <a:p>
            <a:pPr defTabSz="914400">
              <a:lnSpc>
                <a:spcPct val="100000"/>
              </a:lnSpc>
              <a:tabLst>
                <a:tab pos="0" algn="l"/>
              </a:tabLst>
            </a:pPr>
            <a:endParaRPr lang="es-ES" sz="1800" b="0" u="none" strike="noStrike">
              <a:solidFill>
                <a:srgbClr val="000000"/>
              </a:solidFill>
              <a:effectLst/>
              <a:uFillTx/>
              <a:latin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836640" y="1770480"/>
            <a:ext cx="10515240" cy="295320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endParaRPr lang="es-ES" sz="1800" b="0" u="none" strike="noStrike" dirty="0">
              <a:solidFill>
                <a:srgbClr val="000000"/>
              </a:solidFill>
              <a:effectLst/>
              <a:uFillTx/>
              <a:latin typeface="Arial"/>
            </a:endParaRPr>
          </a:p>
          <a:p>
            <a:pPr algn="just" defTabSz="457200">
              <a:lnSpc>
                <a:spcPct val="100000"/>
              </a:lnSpc>
            </a:pPr>
            <a:r>
              <a:rPr lang="es-ES" sz="2800" b="1" u="none" strike="noStrike" dirty="0">
                <a:solidFill>
                  <a:srgbClr val="7030A0"/>
                </a:solidFill>
                <a:effectLst/>
                <a:uFillTx/>
                <a:latin typeface="Century Gothic"/>
              </a:rPr>
              <a:t>Introducción:</a:t>
            </a:r>
            <a:endParaRPr lang="es-ES" sz="2800" b="0" u="none" strike="noStrike" dirty="0">
              <a:solidFill>
                <a:srgbClr val="000000"/>
              </a:solidFill>
              <a:effectLst/>
              <a:uFillTx/>
              <a:latin typeface="Arial"/>
            </a:endParaRPr>
          </a:p>
          <a:p>
            <a:pPr algn="just" defTabSz="457200">
              <a:lnSpc>
                <a:spcPct val="100000"/>
              </a:lnSpc>
            </a:pPr>
            <a:r>
              <a:rPr lang="es-ES" sz="2800" b="0" u="none" strike="noStrike" dirty="0">
                <a:solidFill>
                  <a:srgbClr val="7030A0"/>
                </a:solidFill>
                <a:effectLst/>
                <a:uFillTx/>
                <a:latin typeface="Century Gothic"/>
              </a:rPr>
              <a:t>Cuando un empleado ha cumplido al menos los 60 años de edad, puede optar por pasar a trabajar de tiempo completo a tiempo parcial.</a:t>
            </a:r>
          </a:p>
          <a:p>
            <a:pPr algn="just" defTabSz="457200">
              <a:lnSpc>
                <a:spcPct val="100000"/>
              </a:lnSpc>
            </a:pPr>
            <a:r>
              <a:rPr lang="es-ES" sz="2800" b="0" u="none" strike="noStrike" dirty="0">
                <a:solidFill>
                  <a:srgbClr val="7030A0"/>
                </a:solidFill>
                <a:effectLst/>
                <a:uFillTx/>
                <a:latin typeface="Century Gothic"/>
              </a:rPr>
              <a:t>De esta forma puede simultanear su actividad con la pensión de jubilación.</a:t>
            </a:r>
          </a:p>
        </p:txBody>
      </p:sp>
      <p:sp>
        <p:nvSpPr>
          <p:cNvPr id="252" name="CuadroTexto 6"/>
          <p:cNvSpPr/>
          <p:nvPr/>
        </p:nvSpPr>
        <p:spPr>
          <a:xfrm>
            <a:off x="2525760" y="182880"/>
            <a:ext cx="8654074"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de jubilación parcial</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489874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836640" y="1770480"/>
            <a:ext cx="10515240" cy="338408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endParaRPr lang="es-ES" sz="1800" b="0" u="none" strike="noStrike" dirty="0">
              <a:solidFill>
                <a:srgbClr val="000000"/>
              </a:solidFill>
              <a:effectLst/>
              <a:uFillTx/>
              <a:latin typeface="Arial"/>
            </a:endParaRPr>
          </a:p>
          <a:p>
            <a:pPr algn="just" defTabSz="457200">
              <a:lnSpc>
                <a:spcPct val="100000"/>
              </a:lnSpc>
            </a:pPr>
            <a:r>
              <a:rPr lang="es-ES" sz="2800" b="1" u="none" strike="noStrike" dirty="0">
                <a:solidFill>
                  <a:srgbClr val="7030A0"/>
                </a:solidFill>
                <a:effectLst/>
                <a:uFillTx/>
                <a:latin typeface="Century Gothic"/>
              </a:rPr>
              <a:t>Definición:</a:t>
            </a:r>
            <a:endParaRPr lang="es-ES" sz="2800" b="0" u="none" strike="noStrike" dirty="0">
              <a:solidFill>
                <a:srgbClr val="000000"/>
              </a:solidFill>
              <a:effectLst/>
              <a:uFillTx/>
              <a:latin typeface="Arial"/>
            </a:endParaRPr>
          </a:p>
          <a:p>
            <a:pPr algn="just" defTabSz="457200">
              <a:lnSpc>
                <a:spcPct val="100000"/>
              </a:lnSpc>
            </a:pPr>
            <a:r>
              <a:rPr lang="es-ES" sz="2800" dirty="0">
                <a:solidFill>
                  <a:srgbClr val="7030A0"/>
                </a:solidFill>
                <a:latin typeface="Century Gothic"/>
              </a:rPr>
              <a:t>Se considera jubilación parcial la iniciada después del cumplimiento de los 60 años, simultánea con un contrato de trabajo a tiempo parcial y vinculada o no con un contrato de relevo celebrado con un trabajador en situación de desempleo o que tenga concertado con la empresa un contrato de duración determinada.</a:t>
            </a:r>
            <a:endParaRPr lang="es-ES" sz="2800" b="0" u="none" strike="noStrike" dirty="0">
              <a:solidFill>
                <a:srgbClr val="000000"/>
              </a:solidFill>
              <a:effectLst/>
              <a:uFillTx/>
              <a:latin typeface="Arial"/>
            </a:endParaRPr>
          </a:p>
        </p:txBody>
      </p:sp>
      <p:sp>
        <p:nvSpPr>
          <p:cNvPr id="252" name="CuadroTexto 6"/>
          <p:cNvSpPr/>
          <p:nvPr/>
        </p:nvSpPr>
        <p:spPr>
          <a:xfrm>
            <a:off x="2525760" y="182880"/>
            <a:ext cx="8654074"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de jubilación parcial</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3459546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836640" y="1770480"/>
            <a:ext cx="10515240" cy="310708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457200">
              <a:lnSpc>
                <a:spcPct val="100000"/>
              </a:lnSpc>
            </a:pPr>
            <a:r>
              <a:rPr lang="es-ES" sz="2800" b="1" dirty="0">
                <a:solidFill>
                  <a:srgbClr val="7030A0"/>
                </a:solidFill>
                <a:latin typeface="Century Gothic"/>
              </a:rPr>
              <a:t>Requisitos.</a:t>
            </a:r>
          </a:p>
          <a:p>
            <a:pPr algn="just" defTabSz="457200">
              <a:lnSpc>
                <a:spcPct val="100000"/>
              </a:lnSpc>
            </a:pPr>
            <a:r>
              <a:rPr lang="es-ES" sz="2800" dirty="0">
                <a:solidFill>
                  <a:srgbClr val="7030A0"/>
                </a:solidFill>
                <a:latin typeface="Century Gothic"/>
              </a:rPr>
              <a:t>Se aplicará la legislación anterior a quienes resulten afectados por la disposición transitoria cuarta, apartado 5, de la Ley General de la Seguridad Social:</a:t>
            </a:r>
          </a:p>
          <a:p>
            <a:pPr algn="just" defTabSz="457200">
              <a:lnSpc>
                <a:spcPct val="100000"/>
              </a:lnSpc>
            </a:pPr>
            <a:r>
              <a:rPr lang="es-ES" sz="2800" dirty="0">
                <a:solidFill>
                  <a:srgbClr val="7030A0"/>
                </a:solidFill>
                <a:latin typeface="Century Gothic"/>
              </a:rPr>
              <a:t>Las personas cuya relación laboral se haya extinguido antes de 1 de abril de 2013.</a:t>
            </a:r>
          </a:p>
          <a:p>
            <a:pPr algn="just" defTabSz="457200">
              <a:lnSpc>
                <a:spcPct val="100000"/>
              </a:lnSpc>
            </a:pPr>
            <a:endParaRPr lang="es-ES" sz="2800" dirty="0">
              <a:solidFill>
                <a:srgbClr val="7030A0"/>
              </a:solidFill>
              <a:latin typeface="Century Gothic"/>
            </a:endParaRPr>
          </a:p>
        </p:txBody>
      </p:sp>
      <p:sp>
        <p:nvSpPr>
          <p:cNvPr id="252" name="CuadroTexto 6"/>
          <p:cNvSpPr/>
          <p:nvPr/>
        </p:nvSpPr>
        <p:spPr>
          <a:xfrm>
            <a:off x="2525760" y="182880"/>
            <a:ext cx="8654074"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de jubilación parcial</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455485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980331" y="1065086"/>
            <a:ext cx="10515240" cy="439975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457200">
              <a:lnSpc>
                <a:spcPct val="100000"/>
              </a:lnSpc>
            </a:pPr>
            <a:r>
              <a:rPr lang="es-ES" sz="2800" b="1" dirty="0">
                <a:solidFill>
                  <a:srgbClr val="7030A0"/>
                </a:solidFill>
                <a:latin typeface="Century Gothic"/>
              </a:rPr>
              <a:t>Requisitos.</a:t>
            </a:r>
          </a:p>
          <a:p>
            <a:pPr algn="just" defTabSz="457200">
              <a:lnSpc>
                <a:spcPct val="100000"/>
              </a:lnSpc>
            </a:pPr>
            <a:r>
              <a:rPr lang="es-ES" sz="2800" dirty="0">
                <a:solidFill>
                  <a:srgbClr val="7030A0"/>
                </a:solidFill>
                <a:latin typeface="Century Gothic"/>
              </a:rPr>
              <a:t>Los trabajadores por cuenta ajena, integrados en cualquier Régimen de la Seguridad Social, así como los socios trabajadores o de trabajo de las cooperativas, que reúnan las demás condiciones exigidas para tener derecho a la pensión de jubilación contributiva de la Seguridad Social, podrán acceder a la jubilación parcial.</a:t>
            </a:r>
          </a:p>
          <a:p>
            <a:pPr algn="just" defTabSz="457200">
              <a:lnSpc>
                <a:spcPct val="100000"/>
              </a:lnSpc>
            </a:pPr>
            <a:r>
              <a:rPr lang="es-ES" sz="2800" dirty="0">
                <a:solidFill>
                  <a:srgbClr val="7030A0"/>
                </a:solidFill>
                <a:latin typeface="Century Gothic"/>
              </a:rPr>
              <a:t>Los requisitos dependerán de la vinculación de la jubilación parcial (o no) con un contrato de relevo, podemos distinguir:</a:t>
            </a:r>
          </a:p>
        </p:txBody>
      </p:sp>
      <p:sp>
        <p:nvSpPr>
          <p:cNvPr id="252" name="CuadroTexto 6"/>
          <p:cNvSpPr/>
          <p:nvPr/>
        </p:nvSpPr>
        <p:spPr>
          <a:xfrm>
            <a:off x="2525760" y="182880"/>
            <a:ext cx="8654074"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de jubilación parcial</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36509277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836792" y="950867"/>
            <a:ext cx="10515240" cy="396886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457200">
              <a:lnSpc>
                <a:spcPct val="100000"/>
              </a:lnSpc>
            </a:pPr>
            <a:r>
              <a:rPr lang="es-ES" sz="2800" b="1" dirty="0">
                <a:solidFill>
                  <a:srgbClr val="7030A0"/>
                </a:solidFill>
                <a:latin typeface="Century Gothic"/>
              </a:rPr>
              <a:t>Requisitos. 1º- Jubilación parcial sin contrato de relevo</a:t>
            </a:r>
            <a:r>
              <a:rPr lang="es-ES" sz="2800" dirty="0">
                <a:solidFill>
                  <a:srgbClr val="7030A0"/>
                </a:solidFill>
                <a:latin typeface="Century Gothic"/>
              </a:rPr>
              <a:t>:</a:t>
            </a:r>
          </a:p>
          <a:p>
            <a:pPr algn="just" defTabSz="457200">
              <a:lnSpc>
                <a:spcPct val="100000"/>
              </a:lnSpc>
            </a:pPr>
            <a:r>
              <a:rPr lang="es-ES" sz="2800" dirty="0">
                <a:solidFill>
                  <a:srgbClr val="7030A0"/>
                </a:solidFill>
                <a:latin typeface="Century Gothic"/>
              </a:rPr>
              <a:t>El trabajador cumple con la edad ordinaria que se establece legalmente para la jubilación: accede, porque así lo desea, a la jubilación parcial tras firmar su nuevo contrato (a tiempo parcial). No es necesario que se contrate un sustituto </a:t>
            </a:r>
          </a:p>
          <a:p>
            <a:pPr marL="457200" indent="-457200" algn="just" defTabSz="457200">
              <a:lnSpc>
                <a:spcPct val="100000"/>
              </a:lnSpc>
              <a:buFont typeface="Arial" panose="020B0604020202020204" pitchFamily="34" charset="0"/>
              <a:buChar char="•"/>
            </a:pPr>
            <a:r>
              <a:rPr lang="es-ES" sz="2800" b="1" dirty="0">
                <a:solidFill>
                  <a:srgbClr val="7030A0"/>
                </a:solidFill>
                <a:latin typeface="Century Gothic"/>
              </a:rPr>
              <a:t>Edad mínima</a:t>
            </a:r>
            <a:r>
              <a:rPr lang="es-ES" sz="2800" dirty="0">
                <a:solidFill>
                  <a:srgbClr val="7030A0"/>
                </a:solidFill>
                <a:latin typeface="Century Gothic"/>
              </a:rPr>
              <a:t>: la </a:t>
            </a:r>
            <a:r>
              <a:rPr lang="es-ES" sz="2800" dirty="0">
                <a:solidFill>
                  <a:srgbClr val="7030A0"/>
                </a:solidFill>
                <a:latin typeface="Century Gothic"/>
                <a:hlinkClick r:id="rId2"/>
              </a:rPr>
              <a:t>edad ordinaria</a:t>
            </a:r>
            <a:r>
              <a:rPr lang="es-ES" sz="2800" dirty="0">
                <a:solidFill>
                  <a:srgbClr val="7030A0"/>
                </a:solidFill>
                <a:latin typeface="Century Gothic"/>
              </a:rPr>
              <a:t> de jubilación que en cada caso resulte de aplicación (años reales, sin aplicación de coeficientes reductores de la edad).</a:t>
            </a:r>
          </a:p>
        </p:txBody>
      </p:sp>
      <p:sp>
        <p:nvSpPr>
          <p:cNvPr id="252" name="CuadroTexto 6"/>
          <p:cNvSpPr/>
          <p:nvPr/>
        </p:nvSpPr>
        <p:spPr>
          <a:xfrm>
            <a:off x="2525760" y="182880"/>
            <a:ext cx="8654074"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de jubilación parcial</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6620325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836792" y="950867"/>
            <a:ext cx="10515240" cy="396886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457200">
              <a:lnSpc>
                <a:spcPct val="100000"/>
              </a:lnSpc>
            </a:pPr>
            <a:r>
              <a:rPr lang="es-ES" sz="2800" b="1" dirty="0">
                <a:solidFill>
                  <a:srgbClr val="7030A0"/>
                </a:solidFill>
                <a:latin typeface="Century Gothic"/>
              </a:rPr>
              <a:t>Requisitos. 1º- Jubilación parcial sin contrato de relevo</a:t>
            </a:r>
            <a:r>
              <a:rPr lang="es-ES" sz="2800" dirty="0">
                <a:solidFill>
                  <a:srgbClr val="7030A0"/>
                </a:solidFill>
                <a:latin typeface="Century Gothic"/>
              </a:rPr>
              <a:t>:</a:t>
            </a:r>
          </a:p>
          <a:p>
            <a:pPr marL="457200" indent="-457200" algn="just" defTabSz="457200">
              <a:lnSpc>
                <a:spcPct val="100000"/>
              </a:lnSpc>
              <a:buFont typeface="Arial" panose="020B0604020202020204" pitchFamily="34" charset="0"/>
              <a:buChar char="•"/>
            </a:pPr>
            <a:r>
              <a:rPr lang="es-ES" sz="2800" b="1" dirty="0">
                <a:solidFill>
                  <a:srgbClr val="7030A0"/>
                </a:solidFill>
                <a:latin typeface="Century Gothic"/>
              </a:rPr>
              <a:t>Reducción de la jornada </a:t>
            </a:r>
            <a:r>
              <a:rPr lang="es-ES" sz="2800" dirty="0">
                <a:solidFill>
                  <a:srgbClr val="7030A0"/>
                </a:solidFill>
                <a:latin typeface="Century Gothic"/>
              </a:rPr>
              <a:t>trabajo: estará comprendida entre un mínimo de un 25% y un máximo del 50% (pudiendo aumentar al 75% si el contrato es a jornada completa y de duración indefinida). </a:t>
            </a:r>
          </a:p>
          <a:p>
            <a:pPr marL="457200" indent="-457200" algn="just" defTabSz="457200">
              <a:lnSpc>
                <a:spcPct val="100000"/>
              </a:lnSpc>
              <a:buFont typeface="Arial" panose="020B0604020202020204" pitchFamily="34" charset="0"/>
              <a:buChar char="•"/>
            </a:pPr>
            <a:r>
              <a:rPr lang="es-ES" sz="2800" b="1" dirty="0">
                <a:solidFill>
                  <a:srgbClr val="7030A0"/>
                </a:solidFill>
                <a:latin typeface="Century Gothic"/>
              </a:rPr>
              <a:t>Período mínimo de cotización</a:t>
            </a:r>
            <a:r>
              <a:rPr lang="es-ES" sz="2800" dirty="0">
                <a:solidFill>
                  <a:srgbClr val="7030A0"/>
                </a:solidFill>
                <a:latin typeface="Century Gothic"/>
              </a:rPr>
              <a:t>: 15 años, de los cuales 2 deberán estar incluidos dentro de los 15 años anteriores al hecho causante.</a:t>
            </a:r>
          </a:p>
          <a:p>
            <a:pPr marL="457200" indent="-457200" algn="just" defTabSz="457200">
              <a:lnSpc>
                <a:spcPct val="100000"/>
              </a:lnSpc>
              <a:buFont typeface="Arial" panose="020B0604020202020204" pitchFamily="34" charset="0"/>
              <a:buChar char="•"/>
            </a:pPr>
            <a:r>
              <a:rPr lang="es-ES" sz="2800" b="1" dirty="0">
                <a:solidFill>
                  <a:srgbClr val="7030A0"/>
                </a:solidFill>
                <a:latin typeface="Century Gothic"/>
              </a:rPr>
              <a:t>Antigüedad en la empresa</a:t>
            </a:r>
            <a:r>
              <a:rPr lang="es-ES" sz="2800" dirty="0">
                <a:solidFill>
                  <a:srgbClr val="7030A0"/>
                </a:solidFill>
                <a:latin typeface="Century Gothic"/>
              </a:rPr>
              <a:t>: no se exige.</a:t>
            </a:r>
          </a:p>
        </p:txBody>
      </p:sp>
      <p:sp>
        <p:nvSpPr>
          <p:cNvPr id="252" name="CuadroTexto 6"/>
          <p:cNvSpPr/>
          <p:nvPr/>
        </p:nvSpPr>
        <p:spPr>
          <a:xfrm>
            <a:off x="2525760" y="182880"/>
            <a:ext cx="8654074"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de jubilación parcial</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25278989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836791" y="734700"/>
            <a:ext cx="10763025" cy="526152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Requisitos. 2º- Jubilación parcial con contrato de relevo:</a:t>
            </a:r>
          </a:p>
          <a:p>
            <a:pPr algn="just" defTabSz="457200">
              <a:lnSpc>
                <a:spcPct val="100000"/>
              </a:lnSpc>
            </a:pPr>
            <a:r>
              <a:rPr lang="es-ES" sz="2800" dirty="0">
                <a:solidFill>
                  <a:srgbClr val="7030A0"/>
                </a:solidFill>
                <a:latin typeface="Century Gothic"/>
              </a:rPr>
              <a:t>El trabajador cumple con la edad mínima que se establece legalmente para la jubilación parcial:</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Acuerda la reducción de jornada con el empresario, firmando, el contrato a tiempo parcial que le une a la empresa.</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Gestionará el cobro del porcentaje de la pensión de jubilación que le corresponda (y que sustituye a los ingresos que, laboralmente, ha perdido).</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Es obligatorio que se le sustituya por otro trabajador (relevista) que esté desempleado (también puede pertenecer a la empresa)</a:t>
            </a:r>
            <a:r>
              <a:rPr lang="es-ES" sz="2800" b="1" dirty="0">
                <a:solidFill>
                  <a:srgbClr val="7030A0"/>
                </a:solidFill>
                <a:latin typeface="Century Gothic"/>
              </a:rPr>
              <a:t>.</a:t>
            </a:r>
            <a:endParaRPr lang="es-ES" sz="2800" dirty="0">
              <a:solidFill>
                <a:srgbClr val="7030A0"/>
              </a:solidFill>
              <a:latin typeface="Century Gothic"/>
            </a:endParaRPr>
          </a:p>
        </p:txBody>
      </p:sp>
      <p:sp>
        <p:nvSpPr>
          <p:cNvPr id="252" name="CuadroTexto 6"/>
          <p:cNvSpPr/>
          <p:nvPr/>
        </p:nvSpPr>
        <p:spPr>
          <a:xfrm>
            <a:off x="2543867" y="28971"/>
            <a:ext cx="8654074"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de jubilación parcial</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1860297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836791" y="950867"/>
            <a:ext cx="10763025" cy="439975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Requisitos. 2º- Jubilación parcial con contrato de relevo:</a:t>
            </a:r>
          </a:p>
          <a:p>
            <a:pPr algn="just" defTabSz="457200">
              <a:lnSpc>
                <a:spcPct val="100000"/>
              </a:lnSpc>
            </a:pPr>
            <a:r>
              <a:rPr lang="es-ES" sz="2800" dirty="0">
                <a:solidFill>
                  <a:srgbClr val="7030A0"/>
                </a:solidFill>
                <a:latin typeface="Century Gothic"/>
              </a:rPr>
              <a:t>• Que se celebre simultáneamente un contrato de relevo (art.12.6 ET).</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Deberán estar contratados a </a:t>
            </a:r>
            <a:r>
              <a:rPr lang="es-ES" sz="2800" b="1" u="sng" dirty="0">
                <a:solidFill>
                  <a:srgbClr val="7030A0"/>
                </a:solidFill>
                <a:latin typeface="Century Gothic"/>
              </a:rPr>
              <a:t>jornada completa</a:t>
            </a:r>
            <a:r>
              <a:rPr lang="es-ES" sz="2800" dirty="0">
                <a:solidFill>
                  <a:srgbClr val="7030A0"/>
                </a:solidFill>
                <a:latin typeface="Century Gothic"/>
              </a:rPr>
              <a:t>.</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Es obligatorio que se celebre simultáneamente un </a:t>
            </a:r>
            <a:r>
              <a:rPr lang="es-ES" sz="2800" b="1" u="sng" dirty="0">
                <a:solidFill>
                  <a:srgbClr val="7030A0"/>
                </a:solidFill>
                <a:latin typeface="Century Gothic"/>
              </a:rPr>
              <a:t>contrato de relevo </a:t>
            </a:r>
            <a:r>
              <a:rPr lang="es-ES" sz="2800" dirty="0">
                <a:solidFill>
                  <a:srgbClr val="7030A0"/>
                </a:solidFill>
                <a:latin typeface="Century Gothic"/>
              </a:rPr>
              <a:t>indefinido y a tiempo completo. Esta es una novedad de la reciente reforma (2022), ya que hasta ahora solo se exigía que el relevista fuese un desempleado o un trabajador de esa misma empresa que mejorase jornada o sus condiciones.</a:t>
            </a:r>
          </a:p>
        </p:txBody>
      </p:sp>
      <p:sp>
        <p:nvSpPr>
          <p:cNvPr id="252" name="CuadroTexto 6"/>
          <p:cNvSpPr/>
          <p:nvPr/>
        </p:nvSpPr>
        <p:spPr>
          <a:xfrm>
            <a:off x="2525760" y="182880"/>
            <a:ext cx="8654074"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de jubilación parcial</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17515623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827738" y="1403540"/>
            <a:ext cx="10763025" cy="353797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Requisitos. 2º- Jubilación parcial con contrato de relevo:</a:t>
            </a:r>
          </a:p>
          <a:p>
            <a:pPr algn="just" defTabSz="457200">
              <a:lnSpc>
                <a:spcPct val="100000"/>
              </a:lnSpc>
            </a:pPr>
            <a:r>
              <a:rPr lang="es-ES" sz="2800" dirty="0">
                <a:solidFill>
                  <a:srgbClr val="7030A0"/>
                </a:solidFill>
                <a:latin typeface="Century Gothic"/>
              </a:rPr>
              <a:t>• Los contratos de relevo deberán mantenerse, al menos, durante los </a:t>
            </a:r>
            <a:r>
              <a:rPr lang="es-ES" sz="2800" b="1" dirty="0">
                <a:solidFill>
                  <a:srgbClr val="7030A0"/>
                </a:solidFill>
                <a:latin typeface="Century Gothic"/>
              </a:rPr>
              <a:t>dos años posteriores </a:t>
            </a:r>
            <a:r>
              <a:rPr lang="es-ES" sz="2800" dirty="0">
                <a:solidFill>
                  <a:srgbClr val="7030A0"/>
                </a:solidFill>
                <a:latin typeface="Century Gothic"/>
              </a:rPr>
              <a:t>a la extinción de la jubilación parcial. Esto también es una </a:t>
            </a:r>
            <a:r>
              <a:rPr lang="es-ES" sz="2800" b="1" dirty="0">
                <a:solidFill>
                  <a:srgbClr val="7030A0"/>
                </a:solidFill>
                <a:latin typeface="Century Gothic"/>
              </a:rPr>
              <a:t>novedad de la reforma</a:t>
            </a:r>
            <a:r>
              <a:rPr lang="es-ES" sz="2800" dirty="0">
                <a:solidFill>
                  <a:srgbClr val="7030A0"/>
                </a:solidFill>
                <a:latin typeface="Century Gothic"/>
              </a:rPr>
              <a:t>, ya que, con anterioridad a la misma la duración mínima del contrato de relevo estaba establecida en el tiempo que faltase para que el jubilado parcial pásese a la situación de jubilado total.</a:t>
            </a:r>
          </a:p>
        </p:txBody>
      </p:sp>
      <p:sp>
        <p:nvSpPr>
          <p:cNvPr id="252" name="CuadroTexto 6"/>
          <p:cNvSpPr/>
          <p:nvPr/>
        </p:nvSpPr>
        <p:spPr>
          <a:xfrm>
            <a:off x="2525760" y="182880"/>
            <a:ext cx="8654074"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de jubilación parcial</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3688248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extBox 2"/>
          <p:cNvSpPr/>
          <p:nvPr/>
        </p:nvSpPr>
        <p:spPr>
          <a:xfrm>
            <a:off x="1029600" y="769680"/>
            <a:ext cx="8229960" cy="11232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457200">
              <a:lnSpc>
                <a:spcPct val="100000"/>
              </a:lnSpc>
            </a:pPr>
            <a:endParaRPr lang="es-ES" sz="1800" b="0" u="none" strike="noStrike">
              <a:solidFill>
                <a:srgbClr val="000000"/>
              </a:solidFill>
              <a:effectLst/>
              <a:uFillTx/>
              <a:latin typeface="Arial"/>
            </a:endParaRPr>
          </a:p>
          <a:p>
            <a:pPr algn="ctr" defTabSz="457200">
              <a:lnSpc>
                <a:spcPct val="100000"/>
              </a:lnSpc>
            </a:pPr>
            <a:r>
              <a:rPr lang="es-ES" sz="4900" b="1" u="none" strike="noStrike">
                <a:solidFill>
                  <a:schemeClr val="dk1">
                    <a:lumMod val="85000"/>
                    <a:lumOff val="15000"/>
                  </a:schemeClr>
                </a:solidFill>
                <a:effectLst/>
                <a:uFillTx/>
                <a:latin typeface="Tw Cen MT"/>
              </a:rPr>
              <a:t>Cambios clave introducidos:</a:t>
            </a:r>
            <a:endParaRPr lang="es-ES" sz="4900" b="0" u="none" strike="noStrike">
              <a:solidFill>
                <a:srgbClr val="000000"/>
              </a:solidFill>
              <a:effectLst/>
              <a:uFillTx/>
              <a:latin typeface="Arial"/>
            </a:endParaRPr>
          </a:p>
        </p:txBody>
      </p:sp>
      <p:sp>
        <p:nvSpPr>
          <p:cNvPr id="155" name="TextBox 3"/>
          <p:cNvSpPr/>
          <p:nvPr/>
        </p:nvSpPr>
        <p:spPr>
          <a:xfrm>
            <a:off x="836640" y="1905120"/>
            <a:ext cx="10515240" cy="2554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es-ES" sz="3200" b="1" u="sng" strike="noStrike">
                <a:solidFill>
                  <a:srgbClr val="7030A0"/>
                </a:solidFill>
                <a:effectLst/>
                <a:uFillTx/>
                <a:latin typeface="Century Gothic"/>
              </a:rPr>
              <a:t>ERTE y Mecanismo RED:</a:t>
            </a:r>
            <a:endParaRPr lang="es-ES" sz="3200" b="0" u="none" strike="noStrike">
              <a:solidFill>
                <a:srgbClr val="000000"/>
              </a:solidFill>
              <a:effectLst/>
              <a:uFillTx/>
              <a:latin typeface="Arial"/>
            </a:endParaRPr>
          </a:p>
          <a:p>
            <a:pPr marL="457200" indent="-457200" defTabSz="457200">
              <a:lnSpc>
                <a:spcPct val="100000"/>
              </a:lnSpc>
              <a:buClr>
                <a:srgbClr val="7030A0"/>
              </a:buClr>
              <a:buFont typeface="Arial"/>
              <a:buChar char="•"/>
            </a:pPr>
            <a:r>
              <a:rPr lang="es-ES" sz="3200" b="0" u="none" strike="noStrike">
                <a:solidFill>
                  <a:srgbClr val="7030A0"/>
                </a:solidFill>
                <a:effectLst/>
                <a:uFillTx/>
                <a:latin typeface="Century Gothic"/>
              </a:rPr>
              <a:t>Se consolida el uso de los ERTE como alternativa al despido.</a:t>
            </a:r>
            <a:endParaRPr lang="es-ES" sz="3200" b="0" u="none" strike="noStrike">
              <a:solidFill>
                <a:srgbClr val="000000"/>
              </a:solidFill>
              <a:effectLst/>
              <a:uFillTx/>
              <a:latin typeface="Arial"/>
            </a:endParaRPr>
          </a:p>
          <a:p>
            <a:pPr marL="457200" indent="-457200" defTabSz="457200">
              <a:lnSpc>
                <a:spcPct val="100000"/>
              </a:lnSpc>
              <a:buClr>
                <a:srgbClr val="7030A0"/>
              </a:buClr>
              <a:buFont typeface="Arial"/>
              <a:buChar char="•"/>
            </a:pPr>
            <a:r>
              <a:rPr lang="es-ES" sz="3200" b="0" u="none" strike="noStrike">
                <a:solidFill>
                  <a:srgbClr val="7030A0"/>
                </a:solidFill>
                <a:effectLst/>
                <a:uFillTx/>
                <a:latin typeface="Century Gothic"/>
              </a:rPr>
              <a:t>Se crea el Mecanismo RED para crisis estructurales o cíclicas.</a:t>
            </a:r>
            <a:endParaRPr lang="es-ES" sz="3200" b="0" u="none" strike="noStrike">
              <a:solidFill>
                <a:srgbClr val="000000"/>
              </a:solidFill>
              <a:effectLst/>
              <a:uFillTx/>
              <a:latin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800577" y="1875455"/>
            <a:ext cx="10763025" cy="267620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Requisitos. 2º- Jubilación parcial con contrato de relevo:</a:t>
            </a:r>
          </a:p>
          <a:p>
            <a:pPr algn="just" defTabSz="457200">
              <a:lnSpc>
                <a:spcPct val="100000"/>
              </a:lnSpc>
            </a:pPr>
            <a:r>
              <a:rPr lang="es-ES" sz="2800" dirty="0">
                <a:solidFill>
                  <a:srgbClr val="7030A0"/>
                </a:solidFill>
                <a:latin typeface="Century Gothic"/>
              </a:rPr>
              <a:t>• </a:t>
            </a:r>
            <a:r>
              <a:rPr lang="es-ES" sz="2800" b="1" u="sng" dirty="0">
                <a:solidFill>
                  <a:srgbClr val="7030A0"/>
                </a:solidFill>
                <a:latin typeface="Century Gothic"/>
              </a:rPr>
              <a:t>Edad mínima </a:t>
            </a:r>
            <a:r>
              <a:rPr lang="es-ES" sz="2800" dirty="0">
                <a:solidFill>
                  <a:srgbClr val="7030A0"/>
                </a:solidFill>
                <a:latin typeface="Century Gothic"/>
              </a:rPr>
              <a:t>(sin aplicación de las reducciones de edad de jubilación): tener cumplida una edad inferior en tres años, como máximo, a la edad ordinaria de jubilación que en cada caso resulte de aplicación. </a:t>
            </a:r>
          </a:p>
          <a:p>
            <a:pPr algn="just" defTabSz="457200">
              <a:lnSpc>
                <a:spcPct val="100000"/>
              </a:lnSpc>
            </a:pPr>
            <a:r>
              <a:rPr lang="es-ES" sz="2800" dirty="0">
                <a:solidFill>
                  <a:srgbClr val="7030A0"/>
                </a:solidFill>
                <a:latin typeface="Century Gothic"/>
              </a:rPr>
              <a:t>Regla general: edad gradual, desde el año 2013 al 2027</a:t>
            </a:r>
          </a:p>
        </p:txBody>
      </p:sp>
      <p:sp>
        <p:nvSpPr>
          <p:cNvPr id="252" name="CuadroTexto 6"/>
          <p:cNvSpPr/>
          <p:nvPr/>
        </p:nvSpPr>
        <p:spPr>
          <a:xfrm>
            <a:off x="2525760" y="182880"/>
            <a:ext cx="8654074"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de jubilación parcial</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40252638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836791" y="950867"/>
            <a:ext cx="10763025" cy="483063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Requisitos. 2º- Jubilación parcial con contrato de relevo:</a:t>
            </a:r>
          </a:p>
          <a:p>
            <a:pPr algn="just" defTabSz="457200">
              <a:lnSpc>
                <a:spcPct val="100000"/>
              </a:lnSpc>
            </a:pPr>
            <a:r>
              <a:rPr lang="es-ES" sz="2800" b="1" u="sng" dirty="0">
                <a:solidFill>
                  <a:srgbClr val="7030A0"/>
                </a:solidFill>
                <a:latin typeface="Century Gothic"/>
              </a:rPr>
              <a:t>Período mínimo de cotización</a:t>
            </a:r>
            <a:r>
              <a:rPr lang="es-ES" sz="2800" dirty="0">
                <a:solidFill>
                  <a:srgbClr val="7030A0"/>
                </a:solidFill>
                <a:latin typeface="Century Gothic"/>
              </a:rPr>
              <a:t>:</a:t>
            </a:r>
          </a:p>
          <a:p>
            <a:pPr marL="457200" indent="-457200" algn="just" defTabSz="457200">
              <a:lnSpc>
                <a:spcPct val="100000"/>
              </a:lnSpc>
              <a:buFont typeface="Arial" panose="020B0604020202020204" pitchFamily="34" charset="0"/>
              <a:buChar char="•"/>
            </a:pPr>
            <a:r>
              <a:rPr lang="es-ES" sz="2800" b="1" dirty="0">
                <a:solidFill>
                  <a:srgbClr val="7030A0"/>
                </a:solidFill>
                <a:latin typeface="Century Gothic"/>
              </a:rPr>
              <a:t>33 años de cotizaciones efectivas</a:t>
            </a:r>
            <a:r>
              <a:rPr lang="es-ES" sz="2800" dirty="0">
                <a:solidFill>
                  <a:srgbClr val="7030A0"/>
                </a:solidFill>
                <a:latin typeface="Century Gothic"/>
              </a:rPr>
              <a:t>, sin considerar la parte proporcional de pagas extras. Cómputo máximo de 1 año para servicio militar obligatorio, prestación social sustitutoria, servicio social femenino obligatorio.</a:t>
            </a:r>
          </a:p>
          <a:p>
            <a:pPr marL="457200" indent="-457200" algn="just" defTabSz="457200">
              <a:lnSpc>
                <a:spcPct val="100000"/>
              </a:lnSpc>
              <a:buFont typeface="Arial" panose="020B0604020202020204" pitchFamily="34" charset="0"/>
              <a:buChar char="•"/>
            </a:pPr>
            <a:r>
              <a:rPr lang="es-ES" sz="2800" b="1" dirty="0">
                <a:solidFill>
                  <a:srgbClr val="7030A0"/>
                </a:solidFill>
                <a:latin typeface="Century Gothic"/>
              </a:rPr>
              <a:t>30 años de cotizaciones efectivas</a:t>
            </a:r>
            <a:r>
              <a:rPr lang="es-ES" sz="2800" dirty="0">
                <a:solidFill>
                  <a:srgbClr val="7030A0"/>
                </a:solidFill>
                <a:latin typeface="Century Gothic"/>
              </a:rPr>
              <a:t>, sin considerar la parte proporcional de pagas extras, ni servicio militar obligatorio o prestación social sustitutoria, para quienes se aplique la disposición transitoria 4ª, apartado 5 LGSS.</a:t>
            </a:r>
          </a:p>
          <a:p>
            <a:pPr marL="457200" indent="-457200" algn="just" defTabSz="457200">
              <a:lnSpc>
                <a:spcPct val="100000"/>
              </a:lnSpc>
              <a:buFont typeface="Arial" panose="020B0604020202020204" pitchFamily="34" charset="0"/>
              <a:buChar char="•"/>
            </a:pPr>
            <a:r>
              <a:rPr lang="es-ES" sz="2800" b="1" dirty="0">
                <a:solidFill>
                  <a:srgbClr val="7030A0"/>
                </a:solidFill>
                <a:latin typeface="Century Gothic"/>
              </a:rPr>
              <a:t>25 años</a:t>
            </a:r>
            <a:r>
              <a:rPr lang="es-ES" sz="2800" dirty="0">
                <a:solidFill>
                  <a:srgbClr val="7030A0"/>
                </a:solidFill>
                <a:latin typeface="Century Gothic"/>
              </a:rPr>
              <a:t>, personas con discapacidad ≥ 33%.</a:t>
            </a:r>
          </a:p>
        </p:txBody>
      </p:sp>
      <p:sp>
        <p:nvSpPr>
          <p:cNvPr id="252" name="CuadroTexto 6"/>
          <p:cNvSpPr/>
          <p:nvPr/>
        </p:nvSpPr>
        <p:spPr>
          <a:xfrm>
            <a:off x="2525760" y="182880"/>
            <a:ext cx="8654074"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de jubilación parcial</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37267353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836791" y="950867"/>
            <a:ext cx="10763025" cy="483063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Requisitos. 2º- Jubilación parcial con contrato de relevo:</a:t>
            </a:r>
          </a:p>
          <a:p>
            <a:pPr algn="just" defTabSz="457200">
              <a:lnSpc>
                <a:spcPct val="100000"/>
              </a:lnSpc>
            </a:pPr>
            <a:r>
              <a:rPr lang="es-ES" sz="2800" b="1" u="sng" dirty="0">
                <a:solidFill>
                  <a:srgbClr val="7030A0"/>
                </a:solidFill>
                <a:latin typeface="Century Gothic"/>
              </a:rPr>
              <a:t>Reducción de jornada</a:t>
            </a:r>
            <a:r>
              <a:rPr lang="es-ES" sz="2800" dirty="0">
                <a:solidFill>
                  <a:srgbClr val="7030A0"/>
                </a:solidFill>
                <a:latin typeface="Century Gothic"/>
              </a:rPr>
              <a:t>:</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Estará </a:t>
            </a:r>
            <a:r>
              <a:rPr lang="es-ES" sz="2800" b="1" dirty="0">
                <a:solidFill>
                  <a:srgbClr val="7030A0"/>
                </a:solidFill>
                <a:latin typeface="Century Gothic"/>
              </a:rPr>
              <a:t>comprendida entre </a:t>
            </a:r>
            <a:r>
              <a:rPr lang="es-ES" sz="2800" dirty="0">
                <a:solidFill>
                  <a:srgbClr val="7030A0"/>
                </a:solidFill>
                <a:latin typeface="Century Gothic"/>
              </a:rPr>
              <a:t>un mínimo del 25% y un máximo del 75% (85% casos especiales). Porcentajes referidos a la jornada de un trabajador a tiempo completo comparable.</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Anticipación del acceso a la jubilación parcial en </a:t>
            </a:r>
            <a:r>
              <a:rPr lang="es-ES" sz="2800" b="1" dirty="0">
                <a:solidFill>
                  <a:srgbClr val="7030A0"/>
                </a:solidFill>
                <a:latin typeface="Century Gothic"/>
              </a:rPr>
              <a:t>más de dos años</a:t>
            </a:r>
            <a:r>
              <a:rPr lang="es-ES" sz="2800" dirty="0">
                <a:solidFill>
                  <a:srgbClr val="7030A0"/>
                </a:solidFill>
                <a:latin typeface="Century Gothic"/>
              </a:rPr>
              <a:t>: Durante el </a:t>
            </a:r>
            <a:r>
              <a:rPr lang="es-ES" sz="2800" b="1" dirty="0">
                <a:solidFill>
                  <a:srgbClr val="7030A0"/>
                </a:solidFill>
                <a:latin typeface="Century Gothic"/>
              </a:rPr>
              <a:t>primer año </a:t>
            </a:r>
            <a:r>
              <a:rPr lang="es-ES" sz="2800" dirty="0">
                <a:solidFill>
                  <a:srgbClr val="7030A0"/>
                </a:solidFill>
                <a:latin typeface="Century Gothic"/>
              </a:rPr>
              <a:t>se fijará entre un 20 y un 33 por ciento. A partir del segundo se podrá alterar la reducción de la jornada entre el 25 y 75%.</a:t>
            </a:r>
          </a:p>
          <a:p>
            <a:pPr algn="just" defTabSz="457200">
              <a:lnSpc>
                <a:spcPct val="100000"/>
              </a:lnSpc>
            </a:pPr>
            <a:endParaRPr lang="es-ES" sz="2800" dirty="0">
              <a:solidFill>
                <a:srgbClr val="7030A0"/>
              </a:solidFill>
              <a:latin typeface="Century Gothic"/>
            </a:endParaRPr>
          </a:p>
        </p:txBody>
      </p:sp>
      <p:sp>
        <p:nvSpPr>
          <p:cNvPr id="252" name="CuadroTexto 6"/>
          <p:cNvSpPr/>
          <p:nvPr/>
        </p:nvSpPr>
        <p:spPr>
          <a:xfrm>
            <a:off x="2525760" y="182880"/>
            <a:ext cx="8654074"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de jubilación parcial</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23393045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836791" y="1460318"/>
            <a:ext cx="10763025" cy="310708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Requisitos. 2º- Jubilación parcial con contrato de relevo:</a:t>
            </a:r>
          </a:p>
          <a:p>
            <a:pPr algn="just" defTabSz="457200">
              <a:lnSpc>
                <a:spcPct val="100000"/>
              </a:lnSpc>
            </a:pPr>
            <a:r>
              <a:rPr lang="es-ES" sz="2800" b="1" u="sng" dirty="0">
                <a:solidFill>
                  <a:srgbClr val="7030A0"/>
                </a:solidFill>
                <a:latin typeface="Century Gothic"/>
              </a:rPr>
              <a:t>Antigüedad en la empresa</a:t>
            </a:r>
            <a:r>
              <a:rPr lang="es-ES" sz="2800" dirty="0">
                <a:solidFill>
                  <a:srgbClr val="7030A0"/>
                </a:solidFill>
                <a:latin typeface="Century Gothic"/>
              </a:rPr>
              <a:t>: al menos, 6 años inmediatamente anteriores a la fecha de la jubilación parcial. A tal efecto, se computará la antigüedad acreditada en la empresa anterior si ha mediado una sucesión de empresa en los términos previstos en el artículo 44 del ET , o en empresas pertenecientes al mismo grupo.</a:t>
            </a:r>
          </a:p>
        </p:txBody>
      </p:sp>
      <p:sp>
        <p:nvSpPr>
          <p:cNvPr id="252" name="CuadroTexto 6"/>
          <p:cNvSpPr/>
          <p:nvPr/>
        </p:nvSpPr>
        <p:spPr>
          <a:xfrm>
            <a:off x="2525760" y="182880"/>
            <a:ext cx="8654074"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de jubilación parcial</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34541851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836791" y="1460318"/>
            <a:ext cx="10763025" cy="353797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Requisitos. 2º- Jubilación parcial con contrato de relevo:</a:t>
            </a:r>
          </a:p>
          <a:p>
            <a:pPr algn="just" defTabSz="457200">
              <a:lnSpc>
                <a:spcPct val="100000"/>
              </a:lnSpc>
            </a:pPr>
            <a:r>
              <a:rPr lang="es-ES" sz="2800" b="1" u="sng" dirty="0">
                <a:solidFill>
                  <a:srgbClr val="7030A0"/>
                </a:solidFill>
                <a:latin typeface="Century Gothic"/>
              </a:rPr>
              <a:t>Cotización durante la jubilación parcial</a:t>
            </a:r>
            <a:r>
              <a:rPr lang="es-ES" sz="2800" dirty="0">
                <a:solidFill>
                  <a:srgbClr val="7030A0"/>
                </a:solidFill>
                <a:latin typeface="Century Gothic"/>
              </a:rPr>
              <a:t>:</a:t>
            </a:r>
          </a:p>
          <a:p>
            <a:pPr algn="just" defTabSz="457200">
              <a:lnSpc>
                <a:spcPct val="100000"/>
              </a:lnSpc>
            </a:pPr>
            <a:r>
              <a:rPr lang="es-ES" sz="2800" dirty="0">
                <a:solidFill>
                  <a:srgbClr val="7030A0"/>
                </a:solidFill>
                <a:latin typeface="Century Gothic"/>
              </a:rPr>
              <a:t>Durante el período de disfrute de la jubilación parcial, empresa y trabajador cotizarán por la base de cotización que, en su caso, hubiese correspondido de seguir trabajando éste a jornada completa.</a:t>
            </a:r>
          </a:p>
          <a:p>
            <a:pPr algn="just" defTabSz="457200">
              <a:lnSpc>
                <a:spcPct val="100000"/>
              </a:lnSpc>
            </a:pPr>
            <a:r>
              <a:rPr lang="es-ES" sz="2800" dirty="0">
                <a:solidFill>
                  <a:srgbClr val="7030A0"/>
                </a:solidFill>
                <a:latin typeface="Century Gothic"/>
              </a:rPr>
              <a:t>Excepto que resulte de aplicación disposición transitoria 4ª, apartado 5 de LGSS. </a:t>
            </a:r>
          </a:p>
        </p:txBody>
      </p:sp>
      <p:sp>
        <p:nvSpPr>
          <p:cNvPr id="252" name="CuadroTexto 6"/>
          <p:cNvSpPr/>
          <p:nvPr/>
        </p:nvSpPr>
        <p:spPr>
          <a:xfrm>
            <a:off x="2525760" y="182880"/>
            <a:ext cx="8654074"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de jubilación parcial</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41149108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836791" y="1460318"/>
            <a:ext cx="10763025" cy="396886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Peculiaridades del contrato</a:t>
            </a:r>
            <a:r>
              <a:rPr lang="es-ES" sz="2800" dirty="0">
                <a:solidFill>
                  <a:srgbClr val="7030A0"/>
                </a:solidFill>
                <a:latin typeface="Century Gothic"/>
              </a:rPr>
              <a:t>:</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Se formalizará por </a:t>
            </a:r>
            <a:r>
              <a:rPr lang="es-ES" sz="2800" b="1" dirty="0">
                <a:solidFill>
                  <a:srgbClr val="7030A0"/>
                </a:solidFill>
                <a:latin typeface="Century Gothic"/>
              </a:rPr>
              <a:t>escrito y en el modelo oficial</a:t>
            </a:r>
            <a:r>
              <a:rPr lang="es-ES" sz="2800" dirty="0">
                <a:solidFill>
                  <a:srgbClr val="7030A0"/>
                </a:solidFill>
                <a:latin typeface="Century Gothic"/>
              </a:rPr>
              <a:t>.</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Deberán figurar en el mismo los </a:t>
            </a:r>
            <a:r>
              <a:rPr lang="es-ES" sz="2800" b="1" dirty="0">
                <a:solidFill>
                  <a:srgbClr val="7030A0"/>
                </a:solidFill>
                <a:latin typeface="Century Gothic"/>
              </a:rPr>
              <a:t>elementos propios del contrato a tiempo parcial</a:t>
            </a:r>
            <a:r>
              <a:rPr lang="es-ES" sz="2800" dirty="0">
                <a:solidFill>
                  <a:srgbClr val="7030A0"/>
                </a:solidFill>
                <a:latin typeface="Century Gothic"/>
              </a:rPr>
              <a:t>, así como la </a:t>
            </a:r>
            <a:r>
              <a:rPr lang="es-ES" sz="2800" b="1" dirty="0">
                <a:solidFill>
                  <a:srgbClr val="7030A0"/>
                </a:solidFill>
                <a:latin typeface="Century Gothic"/>
              </a:rPr>
              <a:t>jornada</a:t>
            </a:r>
            <a:r>
              <a:rPr lang="es-ES" sz="2800" dirty="0">
                <a:solidFill>
                  <a:srgbClr val="7030A0"/>
                </a:solidFill>
                <a:latin typeface="Century Gothic"/>
              </a:rPr>
              <a:t> que el trabajador realizaba </a:t>
            </a:r>
            <a:r>
              <a:rPr lang="es-ES" sz="2800" b="1" dirty="0">
                <a:solidFill>
                  <a:srgbClr val="7030A0"/>
                </a:solidFill>
                <a:latin typeface="Century Gothic"/>
              </a:rPr>
              <a:t>antes</a:t>
            </a:r>
            <a:r>
              <a:rPr lang="es-ES" sz="2800" dirty="0">
                <a:solidFill>
                  <a:srgbClr val="7030A0"/>
                </a:solidFill>
                <a:latin typeface="Century Gothic"/>
              </a:rPr>
              <a:t> y </a:t>
            </a:r>
            <a:r>
              <a:rPr lang="es-ES" sz="2800" b="1" dirty="0">
                <a:solidFill>
                  <a:srgbClr val="7030A0"/>
                </a:solidFill>
                <a:latin typeface="Century Gothic"/>
              </a:rPr>
              <a:t>la que resulte</a:t>
            </a:r>
            <a:r>
              <a:rPr lang="es-ES" sz="2800" dirty="0">
                <a:solidFill>
                  <a:srgbClr val="7030A0"/>
                </a:solidFill>
                <a:latin typeface="Century Gothic"/>
              </a:rPr>
              <a:t> como consecuencia de la reducción de su jornada de trabajo.</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La celebración del contrato </a:t>
            </a:r>
            <a:r>
              <a:rPr lang="es-ES" sz="2800" b="1" dirty="0">
                <a:solidFill>
                  <a:srgbClr val="7030A0"/>
                </a:solidFill>
                <a:latin typeface="Century Gothic"/>
              </a:rPr>
              <a:t>no supondrá la pérdida de los derechos adquiridos y de la antigüedad </a:t>
            </a:r>
            <a:r>
              <a:rPr lang="es-ES" sz="2800" dirty="0">
                <a:solidFill>
                  <a:srgbClr val="7030A0"/>
                </a:solidFill>
                <a:latin typeface="Century Gothic"/>
              </a:rPr>
              <a:t>que correspondan al trabajador.</a:t>
            </a:r>
          </a:p>
        </p:txBody>
      </p:sp>
      <p:sp>
        <p:nvSpPr>
          <p:cNvPr id="252" name="CuadroTexto 6"/>
          <p:cNvSpPr/>
          <p:nvPr/>
        </p:nvSpPr>
        <p:spPr>
          <a:xfrm>
            <a:off x="2525760" y="182880"/>
            <a:ext cx="8654074"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de jubilación parcial</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2631896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823728" y="1891392"/>
            <a:ext cx="10763025" cy="267620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Peculiaridades del contrato</a:t>
            </a:r>
            <a:r>
              <a:rPr lang="es-ES" sz="2800" dirty="0">
                <a:solidFill>
                  <a:srgbClr val="7030A0"/>
                </a:solidFill>
                <a:latin typeface="Century Gothic"/>
              </a:rPr>
              <a:t>:</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Se formalizará por escrito en el modelo oficial y en él deberá constar necesariamente el nombre, edad y circunstancias profesionales del trabajador sustituido, así como las características del puesto de trabajo que vaya a desempeñar el relevista.</a:t>
            </a:r>
          </a:p>
        </p:txBody>
      </p:sp>
      <p:sp>
        <p:nvSpPr>
          <p:cNvPr id="252" name="CuadroTexto 6"/>
          <p:cNvSpPr/>
          <p:nvPr/>
        </p:nvSpPr>
        <p:spPr>
          <a:xfrm>
            <a:off x="2525760" y="182880"/>
            <a:ext cx="8654074"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de relevo</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21473290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712899" y="1660012"/>
            <a:ext cx="10763025" cy="353797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Peculiaridades del contrato</a:t>
            </a:r>
            <a:r>
              <a:rPr lang="es-ES" sz="2800" dirty="0">
                <a:solidFill>
                  <a:srgbClr val="7030A0"/>
                </a:solidFill>
                <a:latin typeface="Century Gothic"/>
              </a:rPr>
              <a:t>:</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El horario del trabajador relevista podrá completar el del trabajador sustituido o simultanearse con él.</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Permitirá la acumulación del tiempo de trabajo en periodos de días (semana), semanas (mes), meses (año) u otros periodos, de conformidad con lo dispuesto en pacto individual o en convenio colectivo, sin que en ningún ámbito se pueda limitar o impedir su uso.</a:t>
            </a:r>
          </a:p>
        </p:txBody>
      </p:sp>
      <p:sp>
        <p:nvSpPr>
          <p:cNvPr id="252" name="CuadroTexto 6"/>
          <p:cNvSpPr/>
          <p:nvPr/>
        </p:nvSpPr>
        <p:spPr>
          <a:xfrm>
            <a:off x="2525760" y="182880"/>
            <a:ext cx="8654074"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de relevo</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740212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712899" y="734700"/>
            <a:ext cx="10763025" cy="61233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Peculiaridades del contrato</a:t>
            </a:r>
            <a:r>
              <a:rPr lang="es-ES" sz="2800" dirty="0">
                <a:solidFill>
                  <a:srgbClr val="7030A0"/>
                </a:solidFill>
                <a:latin typeface="Century Gothic"/>
              </a:rPr>
              <a:t>:</a:t>
            </a:r>
          </a:p>
          <a:p>
            <a:pPr algn="just" defTabSz="457200">
              <a:lnSpc>
                <a:spcPct val="100000"/>
              </a:lnSpc>
            </a:pPr>
            <a:r>
              <a:rPr lang="es-ES" sz="2800" b="1" dirty="0">
                <a:solidFill>
                  <a:srgbClr val="7030A0"/>
                </a:solidFill>
                <a:latin typeface="Century Gothic"/>
              </a:rPr>
              <a:t>1º-Jubilación parcial antes de alcanzar la edad ordinaria</a:t>
            </a:r>
            <a:r>
              <a:rPr lang="es-ES" sz="2800" dirty="0">
                <a:solidFill>
                  <a:srgbClr val="7030A0"/>
                </a:solidFill>
                <a:latin typeface="Century Gothic"/>
              </a:rPr>
              <a:t>, la empresa deberá concertar simultáneamente un contrato de relevo indefinido y a tiempo completo. </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El contrato de relevo deberá mantenerse vigente desde la fecha de efectos de la jubilación parcial hasta, al menos, los dos años posteriores a la extinción de la jubilación parcial.</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En el supuesto de que el contrato se extinga antes, el empresario estará obligado a celebrar un nuevo contrato de relevo en los mismos términos del extinguido.</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En caso de incumplimiento por parte del empresario será responsable del reintegro de la pensión que haya percibido el pensionista a tiempo parcial. </a:t>
            </a:r>
          </a:p>
        </p:txBody>
      </p:sp>
      <p:sp>
        <p:nvSpPr>
          <p:cNvPr id="252" name="CuadroTexto 6"/>
          <p:cNvSpPr/>
          <p:nvPr/>
        </p:nvSpPr>
        <p:spPr>
          <a:xfrm>
            <a:off x="2507653" y="74239"/>
            <a:ext cx="8654074"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de relevo</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21147671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712899" y="950867"/>
            <a:ext cx="10763025" cy="569241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Peculiaridades del contrato</a:t>
            </a:r>
            <a:r>
              <a:rPr lang="es-ES" sz="2800" dirty="0">
                <a:solidFill>
                  <a:srgbClr val="7030A0"/>
                </a:solidFill>
                <a:latin typeface="Century Gothic"/>
              </a:rPr>
              <a:t>:</a:t>
            </a:r>
          </a:p>
          <a:p>
            <a:pPr algn="just" defTabSz="457200">
              <a:lnSpc>
                <a:spcPct val="100000"/>
              </a:lnSpc>
            </a:pPr>
            <a:r>
              <a:rPr lang="es-ES" sz="2800" b="1" dirty="0">
                <a:solidFill>
                  <a:srgbClr val="7030A0"/>
                </a:solidFill>
                <a:latin typeface="Century Gothic"/>
              </a:rPr>
              <a:t>1º-Jubilación parcial antes de alcanzar la edad ordinaria</a:t>
            </a:r>
            <a:endParaRPr lang="es-ES" sz="2800" dirty="0">
              <a:solidFill>
                <a:srgbClr val="7030A0"/>
              </a:solidFill>
              <a:latin typeface="Century Gothic"/>
            </a:endParaRP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Se celebrará con un trabajador en situación de desempleo o que tuviese concertado con la empresa un contrato de duración determinada. También podrá celebrarse un contrato fijo-discontinuo.</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El puesto de trabajo del trabajador relevista podrá ser el mismo o diferente al del trabajador sustituido.</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Para quienes resulte de aplicación la disposición transitoria 4ª, apartado 5, de LGSS, el puesto de trabajo del relevista podrá ser el mismo del sustituido o uno similar (tareas correspondientes al mismo grupo profesional o categoría equivalente). </a:t>
            </a:r>
          </a:p>
        </p:txBody>
      </p:sp>
      <p:sp>
        <p:nvSpPr>
          <p:cNvPr id="252" name="CuadroTexto 6"/>
          <p:cNvSpPr/>
          <p:nvPr/>
        </p:nvSpPr>
        <p:spPr>
          <a:xfrm>
            <a:off x="2525760" y="182880"/>
            <a:ext cx="8654074"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de relevo</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3648968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extBox 2"/>
          <p:cNvSpPr/>
          <p:nvPr/>
        </p:nvSpPr>
        <p:spPr>
          <a:xfrm>
            <a:off x="1029600" y="769680"/>
            <a:ext cx="8229960" cy="11232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457200">
              <a:lnSpc>
                <a:spcPct val="100000"/>
              </a:lnSpc>
            </a:pPr>
            <a:endParaRPr lang="es-ES" sz="1800" b="0" u="none" strike="noStrike">
              <a:solidFill>
                <a:srgbClr val="000000"/>
              </a:solidFill>
              <a:effectLst/>
              <a:uFillTx/>
              <a:latin typeface="Arial"/>
            </a:endParaRPr>
          </a:p>
          <a:p>
            <a:pPr algn="ctr" defTabSz="457200">
              <a:lnSpc>
                <a:spcPct val="100000"/>
              </a:lnSpc>
            </a:pPr>
            <a:r>
              <a:rPr lang="es-ES" sz="4900" b="1" u="none" strike="noStrike">
                <a:solidFill>
                  <a:schemeClr val="dk1">
                    <a:lumMod val="85000"/>
                    <a:lumOff val="15000"/>
                  </a:schemeClr>
                </a:solidFill>
                <a:effectLst/>
                <a:uFillTx/>
                <a:latin typeface="Tw Cen MT"/>
              </a:rPr>
              <a:t>Cambios clave introducidos:</a:t>
            </a:r>
            <a:endParaRPr lang="es-ES" sz="4900" b="0" u="none" strike="noStrike">
              <a:solidFill>
                <a:srgbClr val="000000"/>
              </a:solidFill>
              <a:effectLst/>
              <a:uFillTx/>
              <a:latin typeface="Arial"/>
            </a:endParaRPr>
          </a:p>
        </p:txBody>
      </p:sp>
      <p:sp>
        <p:nvSpPr>
          <p:cNvPr id="157" name="TextBox 3"/>
          <p:cNvSpPr/>
          <p:nvPr/>
        </p:nvSpPr>
        <p:spPr>
          <a:xfrm>
            <a:off x="836640" y="1905120"/>
            <a:ext cx="10515240" cy="3046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es-ES" sz="3200" b="1" u="sng" strike="noStrike">
                <a:solidFill>
                  <a:srgbClr val="7030A0"/>
                </a:solidFill>
                <a:effectLst/>
                <a:uFillTx/>
                <a:latin typeface="Century Gothic"/>
              </a:rPr>
              <a:t>ERTE:</a:t>
            </a:r>
            <a:endParaRPr lang="es-ES" sz="3200" b="0" u="none" strike="noStrike">
              <a:solidFill>
                <a:srgbClr val="000000"/>
              </a:solidFill>
              <a:effectLst/>
              <a:uFillTx/>
              <a:latin typeface="Arial"/>
            </a:endParaRPr>
          </a:p>
          <a:p>
            <a:pPr algn="just" defTabSz="457200">
              <a:lnSpc>
                <a:spcPct val="100000"/>
              </a:lnSpc>
            </a:pPr>
            <a:r>
              <a:rPr lang="es-ES" sz="3200" b="0" u="none" strike="noStrike">
                <a:solidFill>
                  <a:srgbClr val="7030A0"/>
                </a:solidFill>
                <a:effectLst/>
                <a:uFillTx/>
                <a:latin typeface="Century Gothic"/>
              </a:rPr>
              <a:t>Un ERTE es una medida temporal que una empresa puede aplicar cuando enfrenta dificultades económicas, técnicas, organizativas, productivas o por causa de fuerza mayor, sin necesidad de despedir a sus trabajadores.</a:t>
            </a:r>
            <a:endParaRPr lang="es-ES" sz="3200" b="0" u="none" strike="noStrike">
              <a:solidFill>
                <a:srgbClr val="000000"/>
              </a:solidFill>
              <a:effectLst/>
              <a:uFillTx/>
              <a:latin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712899" y="1439754"/>
            <a:ext cx="10763025" cy="396886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Peculiaridades del contrato</a:t>
            </a:r>
            <a:r>
              <a:rPr lang="es-ES" sz="2800" dirty="0">
                <a:solidFill>
                  <a:srgbClr val="7030A0"/>
                </a:solidFill>
                <a:latin typeface="Century Gothic"/>
              </a:rPr>
              <a:t>:</a:t>
            </a:r>
          </a:p>
          <a:p>
            <a:pPr algn="just" defTabSz="457200"/>
            <a:r>
              <a:rPr lang="es-ES" sz="2800" b="1" dirty="0">
                <a:solidFill>
                  <a:srgbClr val="7030A0"/>
                </a:solidFill>
                <a:latin typeface="Century Gothic"/>
              </a:rPr>
              <a:t>1º-Jubilación parcial antes de alcanzar la edad ordinaria</a:t>
            </a:r>
            <a:endParaRPr lang="es-ES" sz="2800" dirty="0">
              <a:solidFill>
                <a:srgbClr val="7030A0"/>
              </a:solidFill>
              <a:latin typeface="Century Gothic"/>
            </a:endParaRP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En todo caso, deberá existir una correspondencia entre las bases de cotización relevista y del jubilado parcial, de modo que la correspondiente al trabajador relevista no podrá ser inferior al 65% del promedio de las bases de cotización correspondientes a los 6 últimos meses del período de base reguladora de la pensión de jubilación parcial.</a:t>
            </a:r>
          </a:p>
        </p:txBody>
      </p:sp>
      <p:sp>
        <p:nvSpPr>
          <p:cNvPr id="252" name="CuadroTexto 6"/>
          <p:cNvSpPr/>
          <p:nvPr/>
        </p:nvSpPr>
        <p:spPr>
          <a:xfrm>
            <a:off x="2525760" y="182880"/>
            <a:ext cx="8654074"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de relevo</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263418787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712899" y="1150043"/>
            <a:ext cx="10763025" cy="483063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Peculiaridades del contrato</a:t>
            </a:r>
            <a:r>
              <a:rPr lang="es-ES" sz="2800" dirty="0">
                <a:solidFill>
                  <a:srgbClr val="7030A0"/>
                </a:solidFill>
                <a:latin typeface="Century Gothic"/>
              </a:rPr>
              <a:t>:</a:t>
            </a:r>
          </a:p>
          <a:p>
            <a:pPr algn="just" defTabSz="457200">
              <a:lnSpc>
                <a:spcPct val="100000"/>
              </a:lnSpc>
            </a:pPr>
            <a:r>
              <a:rPr lang="es-ES" sz="2800" b="1" dirty="0">
                <a:solidFill>
                  <a:srgbClr val="7030A0"/>
                </a:solidFill>
                <a:latin typeface="Century Gothic"/>
              </a:rPr>
              <a:t>2º.-Jubilación parcial una vez alcanzada la edad ordinaria.</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Se podrá celebrar un contrato de relevo, cuya jornada como mínimo será la dejada vacante por el jubilado parcial.</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Dicho contrato de relevo podrá ser por </a:t>
            </a:r>
            <a:r>
              <a:rPr lang="es-ES" sz="2800" b="1" dirty="0">
                <a:solidFill>
                  <a:srgbClr val="7030A0"/>
                </a:solidFill>
                <a:latin typeface="Century Gothic"/>
              </a:rPr>
              <a:t>tiempo indefinido o de duración determinada</a:t>
            </a:r>
            <a:r>
              <a:rPr lang="es-ES" sz="2800" dirty="0">
                <a:solidFill>
                  <a:srgbClr val="7030A0"/>
                </a:solidFill>
                <a:latin typeface="Century Gothic"/>
              </a:rPr>
              <a:t>.</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En este último supuesto su duración será </a:t>
            </a:r>
            <a:r>
              <a:rPr lang="es-ES" sz="2800" b="1" dirty="0">
                <a:solidFill>
                  <a:srgbClr val="7030A0"/>
                </a:solidFill>
                <a:latin typeface="Century Gothic"/>
              </a:rPr>
              <a:t>coincidente con el tiempo en que se mantenga la jubilación parcial </a:t>
            </a:r>
            <a:r>
              <a:rPr lang="es-ES" sz="2800" dirty="0">
                <a:solidFill>
                  <a:srgbClr val="7030A0"/>
                </a:solidFill>
                <a:latin typeface="Century Gothic"/>
              </a:rPr>
              <a:t>y, en todo caso, con un </a:t>
            </a:r>
            <a:r>
              <a:rPr lang="es-ES" sz="2800" b="1" dirty="0">
                <a:solidFill>
                  <a:srgbClr val="7030A0"/>
                </a:solidFill>
                <a:latin typeface="Century Gothic"/>
              </a:rPr>
              <a:t>mínimo de un año</a:t>
            </a:r>
            <a:r>
              <a:rPr lang="es-ES" sz="2800" dirty="0">
                <a:solidFill>
                  <a:srgbClr val="7030A0"/>
                </a:solidFill>
                <a:latin typeface="Century Gothic"/>
              </a:rPr>
              <a:t>.</a:t>
            </a:r>
          </a:p>
          <a:p>
            <a:pPr algn="just" defTabSz="457200">
              <a:lnSpc>
                <a:spcPct val="100000"/>
              </a:lnSpc>
            </a:pPr>
            <a:endParaRPr lang="es-ES" sz="2800" dirty="0">
              <a:solidFill>
                <a:srgbClr val="7030A0"/>
              </a:solidFill>
              <a:latin typeface="Century Gothic"/>
            </a:endParaRPr>
          </a:p>
        </p:txBody>
      </p:sp>
      <p:sp>
        <p:nvSpPr>
          <p:cNvPr id="252" name="CuadroTexto 6"/>
          <p:cNvSpPr/>
          <p:nvPr/>
        </p:nvSpPr>
        <p:spPr>
          <a:xfrm>
            <a:off x="2525760" y="182880"/>
            <a:ext cx="8654074"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de relevo</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19449639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712899" y="1285845"/>
            <a:ext cx="10763025" cy="353797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Peculiaridades del contrato</a:t>
            </a:r>
            <a:r>
              <a:rPr lang="es-ES" sz="2800" dirty="0">
                <a:solidFill>
                  <a:srgbClr val="7030A0"/>
                </a:solidFill>
                <a:latin typeface="Century Gothic"/>
              </a:rPr>
              <a:t>:</a:t>
            </a:r>
          </a:p>
          <a:p>
            <a:pPr algn="just" defTabSz="457200">
              <a:lnSpc>
                <a:spcPct val="100000"/>
              </a:lnSpc>
            </a:pPr>
            <a:r>
              <a:rPr lang="es-ES" sz="2800" b="1" dirty="0">
                <a:solidFill>
                  <a:srgbClr val="7030A0"/>
                </a:solidFill>
                <a:latin typeface="Century Gothic"/>
              </a:rPr>
              <a:t>2º.-Jubilación parcial una vez alcanzada la edad ordinaria</a:t>
            </a:r>
            <a:endParaRPr lang="es-ES" sz="2800" dirty="0">
              <a:solidFill>
                <a:srgbClr val="7030A0"/>
              </a:solidFill>
              <a:latin typeface="Century Gothic"/>
            </a:endParaRP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El contrato de relevo se celebrará con un trabajador en situación de desempleo o que tuviese concertado con la empresa un contrato de duración determinada.</a:t>
            </a:r>
          </a:p>
          <a:p>
            <a:pPr marL="457200" indent="-457200" algn="just" defTabSz="457200">
              <a:lnSpc>
                <a:spcPct val="100000"/>
              </a:lnSpc>
              <a:buFont typeface="Arial" panose="020B0604020202020204" pitchFamily="34" charset="0"/>
              <a:buChar char="•"/>
            </a:pPr>
            <a:endParaRPr lang="es-ES" sz="2800" dirty="0">
              <a:solidFill>
                <a:srgbClr val="7030A0"/>
              </a:solidFill>
              <a:latin typeface="Century Gothic"/>
            </a:endParaRP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El puesto de trabajo del trabajador relevista podrá ser el mismo o diferente del trabajador sustituido.</a:t>
            </a:r>
          </a:p>
        </p:txBody>
      </p:sp>
      <p:sp>
        <p:nvSpPr>
          <p:cNvPr id="252" name="CuadroTexto 6"/>
          <p:cNvSpPr/>
          <p:nvPr/>
        </p:nvSpPr>
        <p:spPr>
          <a:xfrm>
            <a:off x="2525760" y="182880"/>
            <a:ext cx="8654074"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de relevo</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11878777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712899" y="1285845"/>
            <a:ext cx="10763025" cy="310708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Introducción</a:t>
            </a:r>
            <a:r>
              <a:rPr lang="es-ES" sz="2800" dirty="0">
                <a:solidFill>
                  <a:srgbClr val="7030A0"/>
                </a:solidFill>
                <a:latin typeface="Century Gothic"/>
              </a:rPr>
              <a:t>:</a:t>
            </a:r>
          </a:p>
          <a:p>
            <a:pPr algn="just" defTabSz="457200">
              <a:lnSpc>
                <a:spcPct val="100000"/>
              </a:lnSpc>
            </a:pPr>
            <a:r>
              <a:rPr lang="es-ES" sz="2800" dirty="0">
                <a:solidFill>
                  <a:srgbClr val="7030A0"/>
                </a:solidFill>
                <a:latin typeface="Century Gothic"/>
              </a:rPr>
              <a:t>El artículo 11 del Estatuto de los Trabajadores distingue entre: Los contratos dirigidos a las personas que poseen la titulación académica adecuada, </a:t>
            </a:r>
            <a:r>
              <a:rPr lang="es-ES" sz="2800" b="1" dirty="0">
                <a:solidFill>
                  <a:srgbClr val="7030A0"/>
                </a:solidFill>
                <a:latin typeface="Century Gothic"/>
              </a:rPr>
              <a:t>contrato para la obtención de la práctica profesional.</a:t>
            </a:r>
          </a:p>
          <a:p>
            <a:pPr algn="just" defTabSz="457200">
              <a:lnSpc>
                <a:spcPct val="100000"/>
              </a:lnSpc>
            </a:pPr>
            <a:r>
              <a:rPr lang="es-ES" sz="2800" dirty="0">
                <a:solidFill>
                  <a:srgbClr val="7030A0"/>
                </a:solidFill>
                <a:latin typeface="Century Gothic"/>
              </a:rPr>
              <a:t>Aquellos que se dirigen a los que no tienen titulación, </a:t>
            </a:r>
            <a:r>
              <a:rPr lang="es-ES" sz="2800" b="1" dirty="0">
                <a:solidFill>
                  <a:srgbClr val="7030A0"/>
                </a:solidFill>
                <a:latin typeface="Century Gothic"/>
              </a:rPr>
              <a:t>contrato de formación en alternancia</a:t>
            </a:r>
          </a:p>
        </p:txBody>
      </p:sp>
      <p:sp>
        <p:nvSpPr>
          <p:cNvPr id="252" name="CuadroTexto 6"/>
          <p:cNvSpPr/>
          <p:nvPr/>
        </p:nvSpPr>
        <p:spPr>
          <a:xfrm>
            <a:off x="2525760" y="182880"/>
            <a:ext cx="8654074"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Contratos Formativos</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339038225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712899" y="1285845"/>
            <a:ext cx="10763025" cy="396886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Características</a:t>
            </a:r>
            <a:r>
              <a:rPr lang="es-ES" sz="2800" dirty="0">
                <a:solidFill>
                  <a:srgbClr val="7030A0"/>
                </a:solidFill>
                <a:latin typeface="Century Gothic"/>
              </a:rPr>
              <a:t>:</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Este contrato está pensado para </a:t>
            </a:r>
            <a:r>
              <a:rPr lang="es-ES" sz="2800" b="1" dirty="0">
                <a:solidFill>
                  <a:srgbClr val="7030A0"/>
                </a:solidFill>
                <a:latin typeface="Century Gothic"/>
              </a:rPr>
              <a:t>personas que ya tienen </a:t>
            </a:r>
            <a:r>
              <a:rPr lang="es-ES" sz="2800" dirty="0">
                <a:solidFill>
                  <a:srgbClr val="7030A0"/>
                </a:solidFill>
                <a:latin typeface="Century Gothic"/>
              </a:rPr>
              <a:t>un instrumento de acreditación oficial de formación: ya sea un título universitario, de Formación Profesional (grado medio o superior), o un certificado de profesionalidad.</a:t>
            </a:r>
          </a:p>
          <a:p>
            <a:pPr algn="just" defTabSz="457200">
              <a:lnSpc>
                <a:spcPct val="100000"/>
              </a:lnSpc>
            </a:pPr>
            <a:endParaRPr lang="es-ES" sz="2800" dirty="0">
              <a:solidFill>
                <a:srgbClr val="7030A0"/>
              </a:solidFill>
              <a:latin typeface="Century Gothic"/>
            </a:endParaRP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Habrá de </a:t>
            </a:r>
            <a:r>
              <a:rPr lang="es-ES" sz="2800" b="1" dirty="0">
                <a:solidFill>
                  <a:srgbClr val="7030A0"/>
                </a:solidFill>
                <a:latin typeface="Century Gothic"/>
              </a:rPr>
              <a:t>celebrarse</a:t>
            </a:r>
            <a:r>
              <a:rPr lang="es-ES" sz="2800" dirty="0">
                <a:solidFill>
                  <a:srgbClr val="7030A0"/>
                </a:solidFill>
                <a:latin typeface="Century Gothic"/>
              </a:rPr>
              <a:t> dentro de los tres años (antes cinco) o de cinco (antes 7) si el trabajador tiene una discapacidad, siguientes a la terminación de los estudios.</a:t>
            </a:r>
            <a:endParaRPr lang="es-ES" sz="2800" b="1" dirty="0">
              <a:solidFill>
                <a:srgbClr val="7030A0"/>
              </a:solidFill>
              <a:latin typeface="Century Gothic"/>
            </a:endParaRPr>
          </a:p>
        </p:txBody>
      </p:sp>
      <p:sp>
        <p:nvSpPr>
          <p:cNvPr id="252" name="CuadroTexto 6"/>
          <p:cNvSpPr/>
          <p:nvPr/>
        </p:nvSpPr>
        <p:spPr>
          <a:xfrm>
            <a:off x="2525760" y="182880"/>
            <a:ext cx="8654074"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en prácticas</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161054147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712899" y="1285845"/>
            <a:ext cx="10763025" cy="526152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Requisitos.</a:t>
            </a:r>
          </a:p>
          <a:p>
            <a:pPr algn="just" defTabSz="457200">
              <a:lnSpc>
                <a:spcPct val="100000"/>
              </a:lnSpc>
            </a:pPr>
            <a:r>
              <a:rPr lang="es-ES" sz="2800" dirty="0">
                <a:solidFill>
                  <a:srgbClr val="7030A0"/>
                </a:solidFill>
                <a:latin typeface="Century Gothic"/>
              </a:rPr>
              <a:t>El ET establece las siguientes reglas o requisitos, determinando el ámbito del convenio colectivo para definir los límites y las características propias de cada sector:</a:t>
            </a:r>
          </a:p>
          <a:p>
            <a:pPr algn="just" defTabSz="457200">
              <a:lnSpc>
                <a:spcPct val="100000"/>
              </a:lnSpc>
            </a:pPr>
            <a:r>
              <a:rPr lang="es-ES" sz="2800" dirty="0">
                <a:solidFill>
                  <a:srgbClr val="7030A0"/>
                </a:solidFill>
                <a:latin typeface="Century Gothic"/>
              </a:rPr>
              <a:t>• La </a:t>
            </a:r>
            <a:r>
              <a:rPr lang="es-ES" sz="2800" b="1" dirty="0">
                <a:solidFill>
                  <a:srgbClr val="7030A0"/>
                </a:solidFill>
                <a:latin typeface="Century Gothic"/>
              </a:rPr>
              <a:t>duración</a:t>
            </a:r>
            <a:r>
              <a:rPr lang="es-ES" sz="2800" dirty="0">
                <a:solidFill>
                  <a:srgbClr val="7030A0"/>
                </a:solidFill>
                <a:latin typeface="Century Gothic"/>
              </a:rPr>
              <a:t> del contrato no podrá ser inferior a seis meses ni exceder de un año (antes 2); dentro de estos límites, los Convenios Colectivos podrán determinar la duración del contrato.</a:t>
            </a:r>
          </a:p>
          <a:p>
            <a:pPr algn="just" defTabSz="457200">
              <a:lnSpc>
                <a:spcPct val="100000"/>
              </a:lnSpc>
            </a:pPr>
            <a:r>
              <a:rPr lang="es-ES" sz="2800" dirty="0">
                <a:solidFill>
                  <a:srgbClr val="7030A0"/>
                </a:solidFill>
                <a:latin typeface="Century Gothic"/>
              </a:rPr>
              <a:t>• Ninguna persona podrá ser contratada en la misma o distinta empresa por tiempo superior a los máximos previstos en el apartado anterior en virtud de la misma titulación o</a:t>
            </a:r>
          </a:p>
          <a:p>
            <a:pPr algn="just" defTabSz="457200">
              <a:lnSpc>
                <a:spcPct val="100000"/>
              </a:lnSpc>
            </a:pPr>
            <a:r>
              <a:rPr lang="es-ES" sz="2800" dirty="0">
                <a:solidFill>
                  <a:srgbClr val="7030A0"/>
                </a:solidFill>
                <a:latin typeface="Century Gothic"/>
              </a:rPr>
              <a:t>certificado profesional.</a:t>
            </a:r>
          </a:p>
        </p:txBody>
      </p:sp>
      <p:sp>
        <p:nvSpPr>
          <p:cNvPr id="252" name="CuadroTexto 6"/>
          <p:cNvSpPr/>
          <p:nvPr/>
        </p:nvSpPr>
        <p:spPr>
          <a:xfrm>
            <a:off x="2525760" y="182880"/>
            <a:ext cx="8654074"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en prácticas</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296121133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712899" y="1161899"/>
            <a:ext cx="10763025" cy="483063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Requisitos.</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Se podrá establecer un </a:t>
            </a:r>
            <a:r>
              <a:rPr lang="es-ES" sz="2800" b="1" dirty="0">
                <a:solidFill>
                  <a:srgbClr val="7030A0"/>
                </a:solidFill>
                <a:latin typeface="Century Gothic"/>
              </a:rPr>
              <a:t>periodo de prueba </a:t>
            </a:r>
            <a:r>
              <a:rPr lang="es-ES" sz="2800" dirty="0">
                <a:solidFill>
                  <a:srgbClr val="7030A0"/>
                </a:solidFill>
                <a:latin typeface="Century Gothic"/>
              </a:rPr>
              <a:t>que en ningún caso podrá exceder de un mes, salvo lo dispuesto en convenio colectivo.</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El puesto de trabajo deberá permitir la obtención de la práctica profesional adecuada al nivel de estudios o de formación objeto del contrato. La empresa elaborará el </a:t>
            </a:r>
            <a:r>
              <a:rPr lang="es-ES" sz="2800" b="1" dirty="0">
                <a:solidFill>
                  <a:srgbClr val="7030A0"/>
                </a:solidFill>
                <a:latin typeface="Century Gothic"/>
              </a:rPr>
              <a:t>plan formativo individual </a:t>
            </a:r>
            <a:r>
              <a:rPr lang="es-ES" sz="2800" dirty="0">
                <a:solidFill>
                  <a:srgbClr val="7030A0"/>
                </a:solidFill>
                <a:latin typeface="Century Gothic"/>
              </a:rPr>
              <a:t>en el que se especifique el contenido de la práctica profesional, y asignará tutor o tutora.</a:t>
            </a:r>
          </a:p>
          <a:p>
            <a:pPr algn="just" defTabSz="457200">
              <a:lnSpc>
                <a:spcPct val="100000"/>
              </a:lnSpc>
            </a:pPr>
            <a:endParaRPr lang="es-ES" sz="2800" dirty="0">
              <a:solidFill>
                <a:srgbClr val="7030A0"/>
              </a:solidFill>
              <a:latin typeface="Century Gothic"/>
            </a:endParaRPr>
          </a:p>
        </p:txBody>
      </p:sp>
      <p:sp>
        <p:nvSpPr>
          <p:cNvPr id="252" name="CuadroTexto 6"/>
          <p:cNvSpPr/>
          <p:nvPr/>
        </p:nvSpPr>
        <p:spPr>
          <a:xfrm>
            <a:off x="2525760" y="182880"/>
            <a:ext cx="8654074"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en prácticas</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7072387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712899" y="1161899"/>
            <a:ext cx="10763025" cy="310708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Requisitos.</a:t>
            </a:r>
          </a:p>
          <a:p>
            <a:pPr algn="just" defTabSz="457200">
              <a:lnSpc>
                <a:spcPct val="100000"/>
              </a:lnSpc>
            </a:pPr>
            <a:r>
              <a:rPr lang="es-ES" sz="2800" dirty="0">
                <a:solidFill>
                  <a:srgbClr val="7030A0"/>
                </a:solidFill>
                <a:latin typeface="Century Gothic"/>
              </a:rPr>
              <a:t>• A la finalización del contrato la persona trabajadora tendrá derecho a la </a:t>
            </a:r>
            <a:r>
              <a:rPr lang="es-ES" sz="2800" b="1" dirty="0">
                <a:solidFill>
                  <a:srgbClr val="7030A0"/>
                </a:solidFill>
                <a:latin typeface="Century Gothic"/>
              </a:rPr>
              <a:t>certificación</a:t>
            </a:r>
            <a:r>
              <a:rPr lang="es-ES" sz="2800" dirty="0">
                <a:solidFill>
                  <a:srgbClr val="7030A0"/>
                </a:solidFill>
                <a:latin typeface="Century Gothic"/>
              </a:rPr>
              <a:t> del contenido de la práctica realizada.</a:t>
            </a:r>
          </a:p>
          <a:p>
            <a:pPr algn="just" defTabSz="457200">
              <a:lnSpc>
                <a:spcPct val="100000"/>
              </a:lnSpc>
            </a:pPr>
            <a:r>
              <a:rPr lang="es-ES" sz="2800" dirty="0">
                <a:solidFill>
                  <a:srgbClr val="7030A0"/>
                </a:solidFill>
                <a:latin typeface="Century Gothic"/>
              </a:rPr>
              <a:t>• Las personas contratadas con contrato de formación para la obtención de práctica profesional </a:t>
            </a:r>
            <a:r>
              <a:rPr lang="es-ES" sz="2800" b="1" dirty="0">
                <a:solidFill>
                  <a:srgbClr val="7030A0"/>
                </a:solidFill>
                <a:latin typeface="Century Gothic"/>
              </a:rPr>
              <a:t>no podrán </a:t>
            </a:r>
            <a:r>
              <a:rPr lang="es-ES" sz="2800" dirty="0">
                <a:solidFill>
                  <a:srgbClr val="7030A0"/>
                </a:solidFill>
                <a:latin typeface="Century Gothic"/>
              </a:rPr>
              <a:t>realizar horas extraordinarias.</a:t>
            </a:r>
          </a:p>
        </p:txBody>
      </p:sp>
      <p:sp>
        <p:nvSpPr>
          <p:cNvPr id="252" name="CuadroTexto 6"/>
          <p:cNvSpPr/>
          <p:nvPr/>
        </p:nvSpPr>
        <p:spPr>
          <a:xfrm>
            <a:off x="2525760" y="182880"/>
            <a:ext cx="8654074"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en prácticas</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19848104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712899" y="1161899"/>
            <a:ext cx="10763025" cy="353797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Retribución:</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La retribución por el tiempo de trabajo efectivo será la fijada en el convenio o en su defecto la del grupo profesional y nivel retributivo correspondiente.</a:t>
            </a:r>
          </a:p>
          <a:p>
            <a:pPr marL="457200" indent="-457200" algn="just" defTabSz="457200">
              <a:lnSpc>
                <a:spcPct val="100000"/>
              </a:lnSpc>
              <a:buFont typeface="Arial" panose="020B0604020202020204" pitchFamily="34" charset="0"/>
              <a:buChar char="•"/>
            </a:pPr>
            <a:r>
              <a:rPr lang="es-ES" sz="2800" dirty="0">
                <a:solidFill>
                  <a:srgbClr val="7030A0"/>
                </a:solidFill>
                <a:latin typeface="Century Gothic"/>
              </a:rPr>
              <a:t>En ningún caso, la retribución podrá ser inferior a la mínima establecida para el contrato para la formación en alternancia, ni al salario mínimo interprofesional en proporción al tiempo de trabajo efectivo. </a:t>
            </a:r>
          </a:p>
        </p:txBody>
      </p:sp>
      <p:sp>
        <p:nvSpPr>
          <p:cNvPr id="252" name="CuadroTexto 6"/>
          <p:cNvSpPr/>
          <p:nvPr/>
        </p:nvSpPr>
        <p:spPr>
          <a:xfrm>
            <a:off x="2525760" y="182880"/>
            <a:ext cx="8654074"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 en prácticas</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33948686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3"/>
          <p:cNvSpPr/>
          <p:nvPr/>
        </p:nvSpPr>
        <p:spPr>
          <a:xfrm>
            <a:off x="712899" y="1551198"/>
            <a:ext cx="10763025" cy="181442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es-ES" sz="2800" b="1" dirty="0">
                <a:solidFill>
                  <a:srgbClr val="7030A0"/>
                </a:solidFill>
                <a:latin typeface="Century Gothic"/>
              </a:rPr>
              <a:t>Incentivos:</a:t>
            </a:r>
          </a:p>
          <a:p>
            <a:pPr algn="just" defTabSz="457200">
              <a:lnSpc>
                <a:spcPct val="100000"/>
              </a:lnSpc>
            </a:pPr>
            <a:r>
              <a:rPr lang="es-ES" sz="2800" dirty="0">
                <a:solidFill>
                  <a:srgbClr val="7030A0"/>
                </a:solidFill>
                <a:latin typeface="Century Gothic"/>
              </a:rPr>
              <a:t>Solo se contemplan incentivos a las empresas, en forma de</a:t>
            </a:r>
          </a:p>
          <a:p>
            <a:pPr algn="just" defTabSz="457200">
              <a:lnSpc>
                <a:spcPct val="100000"/>
              </a:lnSpc>
            </a:pPr>
            <a:r>
              <a:rPr lang="es-ES" sz="2800" dirty="0">
                <a:solidFill>
                  <a:srgbClr val="7030A0"/>
                </a:solidFill>
                <a:latin typeface="Century Gothic"/>
              </a:rPr>
              <a:t>bonificaciones a la Seguridad Social, en el supuesto de trabajadores con discapacidad.</a:t>
            </a:r>
          </a:p>
        </p:txBody>
      </p:sp>
      <p:sp>
        <p:nvSpPr>
          <p:cNvPr id="252" name="CuadroTexto 6"/>
          <p:cNvSpPr/>
          <p:nvPr/>
        </p:nvSpPr>
        <p:spPr>
          <a:xfrm>
            <a:off x="2525760" y="182880"/>
            <a:ext cx="8654074"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s-ES" sz="4400" b="0" u="none" strike="noStrike" dirty="0">
                <a:solidFill>
                  <a:schemeClr val="dk1"/>
                </a:solidFill>
                <a:effectLst/>
                <a:uFillTx/>
                <a:latin typeface="Century Gothic"/>
              </a:rPr>
              <a:t>Contratos en prácticas</a:t>
            </a:r>
            <a:endParaRPr lang="es-ES" sz="4400" b="0" u="none" strike="noStrike" dirty="0">
              <a:solidFill>
                <a:srgbClr val="000000"/>
              </a:solidFill>
              <a:effectLst/>
              <a:uFillTx/>
              <a:latin typeface="Arial"/>
            </a:endParaRPr>
          </a:p>
        </p:txBody>
      </p:sp>
    </p:spTree>
    <p:extLst>
      <p:ext uri="{BB962C8B-B14F-4D97-AF65-F5344CB8AC3E}">
        <p14:creationId xmlns:p14="http://schemas.microsoft.com/office/powerpoint/2010/main" val="4161209396"/>
      </p:ext>
    </p:extLst>
  </p:cSld>
  <p:clrMapOvr>
    <a:masterClrMapping/>
  </p:clrMapOvr>
</p:sld>
</file>

<file path=ppt/theme/theme1.xml><?xml version="1.0" encoding="utf-8"?>
<a:theme xmlns:a="http://schemas.openxmlformats.org/drawingml/2006/main" name="Gota">
  <a:themeElements>
    <a:clrScheme name="Gota">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majorFont>
      <a:minorFont>
        <a:latin typeface="Tw Cen MT" panose="020B0602020104020603"/>
        <a:ea typeface=""/>
        <a:cs typeface=""/>
      </a:minorFont>
    </a:fontScheme>
    <a:fmtScheme>
      <a:fillStyleLst>
        <a:solidFill>
          <a:schemeClr val="phClr"/>
        </a:solidFill>
        <a:solidFill>
          <a:schemeClr val="phClr">
            <a:tint val="69000"/>
            <a:lumMod val="110000"/>
          </a:schemeClr>
        </a:solidFill>
        <a:gradFill>
          <a:gsLst>
            <a:gs pos="0">
              <a:schemeClr val="phClr">
                <a:tint val="94000"/>
                <a:lumMod val="108000"/>
              </a:schemeClr>
            </a:gs>
            <a:gs pos="50000">
              <a:schemeClr val="phClr">
                <a:tint val="98000"/>
                <a:shade val="100000"/>
                <a:lumMod val="100000"/>
              </a:schemeClr>
            </a:gs>
            <a:gs pos="100000">
              <a:schemeClr val="phClr">
                <a:shade val="72000"/>
                <a:lumMod val="100000"/>
              </a:schemeClr>
            </a:gs>
          </a:gsLst>
          <a:lin ang="5400000" scaled="0"/>
          <a:tileRect/>
        </a:gradFill>
      </a:fillStyleLst>
      <a:lnStyleLst>
        <a:ln w="9525" cap="flat" cmpd="sng" algn="ctr">
          <a:prstDash val="solid"/>
        </a:ln>
        <a:ln w="15875" cap="flat" cmpd="sng" algn="ctr">
          <a:prstDash val="solid"/>
        </a:ln>
        <a:ln w="22225"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10000"/>
              </a:schemeClr>
            </a:gs>
            <a:gs pos="100000">
              <a:schemeClr val="phClr">
                <a:shade val="64000"/>
                <a:lumMod val="88000"/>
              </a:schemeClr>
            </a:gs>
          </a:gsLst>
          <a:lin ang="5400000" scaled="0"/>
          <a:tileRect/>
        </a:gradFill>
        <a:gradFill>
          <a:gsLst>
            <a:gs pos="0">
              <a:schemeClr val="phClr">
                <a:tint val="84000"/>
                <a:shade val="100000"/>
                <a:lumMod val="112000"/>
              </a:schemeClr>
            </a:gs>
            <a:gs pos="100000">
              <a:schemeClr val="phClr">
                <a:shade val="92000"/>
                <a:lumMod val="11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TM04033925[[fn=Gota]]</Template>
  <TotalTime>910</TotalTime>
  <Words>8364</Words>
  <Application>Microsoft Office PowerPoint</Application>
  <PresentationFormat>Personalizado</PresentationFormat>
  <Paragraphs>724</Paragraphs>
  <Slides>126</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126</vt:i4>
      </vt:variant>
    </vt:vector>
  </HeadingPairs>
  <TitlesOfParts>
    <vt:vector size="134" baseType="lpstr">
      <vt:lpstr>Arial</vt:lpstr>
      <vt:lpstr>Century Gothic</vt:lpstr>
      <vt:lpstr>OpenSymbol</vt:lpstr>
      <vt:lpstr>Symbol</vt:lpstr>
      <vt:lpstr>Times New Roman</vt:lpstr>
      <vt:lpstr>Tw Cen MT</vt:lpstr>
      <vt:lpstr>Wingdings</vt:lpstr>
      <vt:lpstr>Gota</vt:lpstr>
      <vt:lpstr>modalidades de Contratos de trabajo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Clasificación de los Contratos Laborales</vt:lpstr>
      <vt:lpstr>Presentación de PowerPoint</vt:lpstr>
      <vt:lpstr>Presentación de PowerPoint</vt:lpstr>
      <vt:lpstr>Contrato INDEFINIDO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ContratoS DE DURACIÓN DETERMINADA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ContratoS A TIEMPO PARCIAL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modalidades de Contratos de trabajo</dc:title>
  <dc:subject/>
  <dc:creator>Profe01</dc:creator>
  <dc:description>generated using python-pptx</dc:description>
  <cp:lastModifiedBy>Profe01</cp:lastModifiedBy>
  <cp:revision>110</cp:revision>
  <dcterms:created xsi:type="dcterms:W3CDTF">2013-01-27T09:14:16Z</dcterms:created>
  <dcterms:modified xsi:type="dcterms:W3CDTF">2025-11-05T19:27:29Z</dcterms:modified>
  <dc:language>es-ES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Personalizado</vt:lpwstr>
  </property>
  <property fmtid="{D5CDD505-2E9C-101B-9397-08002B2CF9AE}" pid="3" name="Slides">
    <vt:i4>50</vt:i4>
  </property>
</Properties>
</file>