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84" r:id="rId5"/>
    <p:sldId id="264" r:id="rId6"/>
    <p:sldId id="265" r:id="rId7"/>
    <p:sldId id="277" r:id="rId8"/>
    <p:sldId id="278" r:id="rId9"/>
    <p:sldId id="279" r:id="rId10"/>
    <p:sldId id="280" r:id="rId11"/>
    <p:sldId id="281" r:id="rId12"/>
    <p:sldId id="282" r:id="rId13"/>
    <p:sldId id="285" r:id="rId14"/>
    <p:sldId id="286" r:id="rId15"/>
    <p:sldId id="283" r:id="rId16"/>
  </p:sldIdLst>
  <p:sldSz cx="10080625" cy="5761038"/>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15">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0" d="100"/>
          <a:sy n="100" d="100"/>
        </p:scale>
        <p:origin x="-653" y="-67"/>
      </p:cViewPr>
      <p:guideLst>
        <p:guide orient="horz" pos="1815"/>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88036" y="1152208"/>
            <a:ext cx="8655897" cy="1536277"/>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88036" y="2712120"/>
            <a:ext cx="8659257" cy="1472265"/>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7A847CFC-816F-41D0-AAC0-9BF4FEBC753E}" type="datetimeFigureOut">
              <a:rPr lang="es-ES" smtClean="0"/>
              <a:pPr/>
              <a:t>16/01/2024</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16/01/2024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08453" y="768139"/>
            <a:ext cx="2268141" cy="437812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4031" y="768139"/>
            <a:ext cx="6636411" cy="437812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16/01/2024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16/01/2024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84676" y="1106119"/>
            <a:ext cx="8568531" cy="114452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84676" y="2272043"/>
            <a:ext cx="8568531" cy="1268228"/>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16/01/2024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4031" y="591467"/>
            <a:ext cx="9072563" cy="960173"/>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04031" y="1612961"/>
            <a:ext cx="4452276" cy="3725471"/>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124318" y="1612961"/>
            <a:ext cx="4452276" cy="3725471"/>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16/01/2024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4031" y="591467"/>
            <a:ext cx="9072563" cy="960173"/>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04031" y="1558494"/>
            <a:ext cx="4454027" cy="553886"/>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5120818" y="1562283"/>
            <a:ext cx="4455776" cy="550098"/>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504031" y="2112381"/>
            <a:ext cx="4454027" cy="3230583"/>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5120818" y="2112381"/>
            <a:ext cx="4455776" cy="3230583"/>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16/01/2024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031" y="591467"/>
            <a:ext cx="9156568" cy="960173"/>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pPr/>
              <a:t>16/01/2024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16/01/2024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56047" y="432079"/>
            <a:ext cx="3024188" cy="976176"/>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756047" y="1408254"/>
            <a:ext cx="3024188" cy="3840692"/>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941245" y="1408254"/>
            <a:ext cx="5635349" cy="3840692"/>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16/01/2024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490023" y="930836"/>
            <a:ext cx="5796359" cy="3456623"/>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824002" y="4502454"/>
            <a:ext cx="171371" cy="13058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72042" y="988732"/>
            <a:ext cx="2439511" cy="1329475"/>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72042" y="2376310"/>
            <a:ext cx="2436151" cy="183073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16/01/2024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904552" y="5339629"/>
            <a:ext cx="672042" cy="306722"/>
          </a:xfrm>
        </p:spPr>
        <p:txBody>
          <a:bodyPr/>
          <a:lstStyle/>
          <a:p>
            <a:fld id="{132FADFE-3B8F-471C-ABF0-DBC7717ECBBC}" type="slidenum">
              <a:rPr lang="es-ES" smtClean="0"/>
              <a:pPr/>
              <a:t>‹Nº›</a:t>
            </a:fld>
            <a:endParaRPr lang="es-ES"/>
          </a:p>
        </p:txBody>
      </p:sp>
      <p:sp>
        <p:nvSpPr>
          <p:cNvPr id="3" name="2 Marcador de posición de imagen"/>
          <p:cNvSpPr>
            <a:spLocks noGrp="1"/>
          </p:cNvSpPr>
          <p:nvPr>
            <p:ph type="pic" idx="1"/>
          </p:nvPr>
        </p:nvSpPr>
        <p:spPr>
          <a:xfrm rot="420000">
            <a:off x="3842845" y="1007650"/>
            <a:ext cx="5090716" cy="3302995"/>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10501" y="4886214"/>
            <a:ext cx="10101626" cy="87482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830299" y="5224942"/>
            <a:ext cx="5250326" cy="53609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10501" y="-6001"/>
            <a:ext cx="10101626" cy="874824"/>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830299" y="-6001"/>
            <a:ext cx="5250326" cy="53609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504031" y="591467"/>
            <a:ext cx="9072563" cy="960173"/>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504031" y="1625893"/>
            <a:ext cx="9072563" cy="3687064"/>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504031" y="5339629"/>
            <a:ext cx="2352146" cy="306722"/>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A847CFC-816F-41D0-AAC0-9BF4FEBC753E}" type="datetimeFigureOut">
              <a:rPr lang="es-ES" smtClean="0"/>
              <a:pPr/>
              <a:t>16/01/2024</a:t>
            </a:fld>
            <a:endParaRPr lang="es-ES"/>
          </a:p>
        </p:txBody>
      </p:sp>
      <p:sp>
        <p:nvSpPr>
          <p:cNvPr id="22" name="21 Marcador de pie de página"/>
          <p:cNvSpPr>
            <a:spLocks noGrp="1"/>
          </p:cNvSpPr>
          <p:nvPr>
            <p:ph type="ftr" sz="quarter" idx="3"/>
          </p:nvPr>
        </p:nvSpPr>
        <p:spPr>
          <a:xfrm>
            <a:off x="2940182" y="5339629"/>
            <a:ext cx="3696229" cy="306722"/>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8736542" y="5339629"/>
            <a:ext cx="840052" cy="306722"/>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2FADFE-3B8F-471C-ABF0-DBC7717ECBBC}" type="slidenum">
              <a:rPr lang="es-ES" smtClean="0"/>
              <a:pPr/>
              <a:t>‹Nº›</a:t>
            </a:fld>
            <a:endParaRPr lang="es-ES"/>
          </a:p>
        </p:txBody>
      </p:sp>
      <p:grpSp>
        <p:nvGrpSpPr>
          <p:cNvPr id="2" name="1 Grupo"/>
          <p:cNvGrpSpPr/>
          <p:nvPr/>
        </p:nvGrpSpPr>
        <p:grpSpPr>
          <a:xfrm>
            <a:off x="-20965" y="170032"/>
            <a:ext cx="10120917" cy="545378"/>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ytimg.com/vi/HlH7fmZ6CPE/maxresdefault.jpg"/>
          <p:cNvPicPr>
            <a:picLocks noChangeAspect="1" noChangeArrowheads="1"/>
          </p:cNvPicPr>
          <p:nvPr/>
        </p:nvPicPr>
        <p:blipFill>
          <a:blip r:embed="rId2" cstate="print"/>
          <a:srcRect/>
          <a:stretch>
            <a:fillRect/>
          </a:stretch>
        </p:blipFill>
        <p:spPr bwMode="auto">
          <a:xfrm>
            <a:off x="615853" y="504255"/>
            <a:ext cx="8784130" cy="4940436"/>
          </a:xfrm>
          <a:prstGeom prst="rect">
            <a:avLst/>
          </a:prstGeom>
          <a:noFill/>
        </p:spPr>
      </p:pic>
      <p:sp>
        <p:nvSpPr>
          <p:cNvPr id="2" name="1 Título"/>
          <p:cNvSpPr>
            <a:spLocks noGrp="1"/>
          </p:cNvSpPr>
          <p:nvPr>
            <p:ph type="ctrTitle"/>
          </p:nvPr>
        </p:nvSpPr>
        <p:spPr>
          <a:xfrm>
            <a:off x="277283" y="3456583"/>
            <a:ext cx="9803342" cy="1451761"/>
          </a:xfrm>
        </p:spPr>
        <p:txBody>
          <a:bodyPr>
            <a:normAutofit/>
          </a:bodyPr>
          <a:lstStyle/>
          <a:p>
            <a:pPr algn="ctr"/>
            <a:r>
              <a:rPr lang="es-ES" sz="7200" dirty="0" smtClean="0">
                <a:effectLst>
                  <a:outerShdw blurRad="38100" dist="38100" dir="2700000" algn="tl">
                    <a:srgbClr val="000000">
                      <a:alpha val="43137"/>
                    </a:srgbClr>
                  </a:outerShdw>
                </a:effectLst>
                <a:latin typeface="Arial" pitchFamily="34" charset="0"/>
                <a:cs typeface="Arial" pitchFamily="34" charset="0"/>
              </a:rPr>
              <a:t>MOTORES DIESEL</a:t>
            </a:r>
            <a:endParaRPr lang="gl-ES" sz="7200"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r>
              <a:rPr lang="es-ES" sz="5600" b="1" dirty="0" smtClean="0">
                <a:latin typeface="Arial" pitchFamily="34" charset="0"/>
                <a:cs typeface="Arial" pitchFamily="34" charset="0"/>
              </a:rPr>
              <a:t>COMMON RAIL </a:t>
            </a:r>
            <a:r>
              <a:rPr lang="es-ES" sz="3600" b="1" dirty="0" smtClean="0">
                <a:latin typeface="Arial" pitchFamily="34" charset="0"/>
                <a:cs typeface="Arial" pitchFamily="34" charset="0"/>
              </a:rPr>
              <a:t>(CONDUCTO COMÚN)</a:t>
            </a:r>
            <a:endParaRPr lang="gl-ES" sz="3600" b="1" dirty="0">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431800" y="1584375"/>
            <a:ext cx="5473109" cy="368776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768504" y="1728391"/>
            <a:ext cx="2520280" cy="366130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r>
              <a:rPr lang="es-ES" sz="2400" dirty="0" smtClean="0">
                <a:latin typeface="Arial" pitchFamily="34" charset="0"/>
                <a:cs typeface="Arial" pitchFamily="34" charset="0"/>
              </a:rPr>
              <a:t>El funcionamiento básico se basa en que la bomba gracias al giro del motor genera presión, el combustible a presión se envía a un depósito llamado rampa de inyección, de esta rampa salen los tubos que conectan con los inyectores y estos funcionan exclusivamente cuando la electrónica los acciona.</a:t>
            </a:r>
          </a:p>
          <a:p>
            <a:r>
              <a:rPr lang="es-ES" sz="2400" dirty="0" smtClean="0">
                <a:latin typeface="Arial" pitchFamily="34" charset="0"/>
                <a:cs typeface="Arial" pitchFamily="34" charset="0"/>
              </a:rPr>
              <a:t>Este sistema al igual que los anteriores requiere sensores diversos y tiene regulador de presión, retorno y todos los elementos para su correcta gestión.</a:t>
            </a:r>
          </a:p>
          <a:p>
            <a:r>
              <a:rPr lang="es-ES" sz="2400" dirty="0" smtClean="0">
                <a:latin typeface="Arial" pitchFamily="34" charset="0"/>
                <a:cs typeface="Arial" pitchFamily="34" charset="0"/>
              </a:rPr>
              <a:t>A grandes rasgos es un sistema directo de gasolina pero diesel a más presión y con mayores capacidades de los inyectores. </a:t>
            </a:r>
            <a:endParaRPr lang="gl-ES" sz="2400" dirty="0">
              <a:latin typeface="Arial" pitchFamily="34" charset="0"/>
              <a:cs typeface="Arial" pitchFamily="34" charset="0"/>
            </a:endParaRPr>
          </a:p>
        </p:txBody>
      </p:sp>
      <p:sp>
        <p:nvSpPr>
          <p:cNvPr id="4" name="1 Título"/>
          <p:cNvSpPr>
            <a:spLocks noGrp="1"/>
          </p:cNvSpPr>
          <p:nvPr>
            <p:ph type="title"/>
          </p:nvPr>
        </p:nvSpPr>
        <p:spPr/>
        <p:txBody>
          <a:bodyPr>
            <a:normAutofit fontScale="90000"/>
          </a:bodyPr>
          <a:lstStyle/>
          <a:p>
            <a:r>
              <a:rPr lang="es-ES" sz="5600" b="1" dirty="0" smtClean="0">
                <a:latin typeface="Arial" pitchFamily="34" charset="0"/>
                <a:cs typeface="Arial" pitchFamily="34" charset="0"/>
              </a:rPr>
              <a:t>COMMON RAIL </a:t>
            </a:r>
            <a:r>
              <a:rPr lang="es-ES" sz="3600" b="1" dirty="0" smtClean="0">
                <a:latin typeface="Arial" pitchFamily="34" charset="0"/>
                <a:cs typeface="Arial" pitchFamily="34" charset="0"/>
              </a:rPr>
              <a:t>(CONDUCTO COMÚN)</a:t>
            </a:r>
            <a:endParaRPr lang="gl-ES" sz="3600" b="1"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srcRect/>
          <a:stretch>
            <a:fillRect/>
          </a:stretch>
        </p:blipFill>
        <p:spPr bwMode="auto">
          <a:xfrm>
            <a:off x="4392240" y="3240559"/>
            <a:ext cx="2428875" cy="230505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2015976" y="3672607"/>
            <a:ext cx="1990725" cy="19050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87784" y="1800399"/>
            <a:ext cx="2209800" cy="2428875"/>
          </a:xfrm>
          <a:prstGeom prst="rect">
            <a:avLst/>
          </a:prstGeom>
          <a:noFill/>
          <a:ln w="9525">
            <a:noFill/>
            <a:miter lim="800000"/>
            <a:headEnd/>
            <a:tailEnd/>
          </a:ln>
        </p:spPr>
      </p:pic>
      <p:sp>
        <p:nvSpPr>
          <p:cNvPr id="4" name="1 Título"/>
          <p:cNvSpPr>
            <a:spLocks noGrp="1"/>
          </p:cNvSpPr>
          <p:nvPr>
            <p:ph type="title"/>
          </p:nvPr>
        </p:nvSpPr>
        <p:spPr/>
        <p:txBody>
          <a:bodyPr>
            <a:normAutofit fontScale="90000"/>
          </a:bodyPr>
          <a:lstStyle/>
          <a:p>
            <a:r>
              <a:rPr lang="es-ES" sz="5600" b="1" dirty="0" smtClean="0">
                <a:latin typeface="Arial" pitchFamily="34" charset="0"/>
                <a:cs typeface="Arial" pitchFamily="34" charset="0"/>
              </a:rPr>
              <a:t>COMMON RAIL </a:t>
            </a:r>
            <a:r>
              <a:rPr lang="es-ES" sz="3600" b="1" dirty="0" smtClean="0">
                <a:latin typeface="Arial" pitchFamily="34" charset="0"/>
                <a:cs typeface="Arial" pitchFamily="34" charset="0"/>
              </a:rPr>
              <a:t>(CONDUCTO COMÚN)</a:t>
            </a:r>
            <a:endParaRPr lang="gl-ES" sz="3600" b="1" dirty="0">
              <a:latin typeface="Arial" pitchFamily="34" charset="0"/>
              <a:cs typeface="Arial" pitchFamily="34" charset="0"/>
            </a:endParaRPr>
          </a:p>
        </p:txBody>
      </p:sp>
      <p:pic>
        <p:nvPicPr>
          <p:cNvPr id="2053" name="Picture 5"/>
          <p:cNvPicPr>
            <a:picLocks noChangeAspect="1" noChangeArrowheads="1"/>
          </p:cNvPicPr>
          <p:nvPr/>
        </p:nvPicPr>
        <p:blipFill>
          <a:blip r:embed="rId5" cstate="print"/>
          <a:srcRect/>
          <a:stretch>
            <a:fillRect/>
          </a:stretch>
        </p:blipFill>
        <p:spPr bwMode="auto">
          <a:xfrm>
            <a:off x="2664048" y="1800399"/>
            <a:ext cx="2578283" cy="2024211"/>
          </a:xfrm>
          <a:prstGeom prst="rect">
            <a:avLst/>
          </a:prstGeom>
          <a:noFill/>
          <a:ln w="9525">
            <a:noFill/>
            <a:miter lim="800000"/>
            <a:headEnd/>
            <a:tailEnd/>
          </a:ln>
        </p:spPr>
      </p:pic>
      <p:pic>
        <p:nvPicPr>
          <p:cNvPr id="2055" name="Picture 7"/>
          <p:cNvPicPr>
            <a:picLocks noChangeAspect="1" noChangeArrowheads="1"/>
          </p:cNvPicPr>
          <p:nvPr/>
        </p:nvPicPr>
        <p:blipFill>
          <a:blip r:embed="rId6" cstate="print"/>
          <a:srcRect/>
          <a:stretch>
            <a:fillRect/>
          </a:stretch>
        </p:blipFill>
        <p:spPr bwMode="auto">
          <a:xfrm>
            <a:off x="6638620" y="1728391"/>
            <a:ext cx="3081584" cy="1872208"/>
          </a:xfrm>
          <a:prstGeom prst="rect">
            <a:avLst/>
          </a:prstGeom>
          <a:noFill/>
          <a:ln w="9525">
            <a:noFill/>
            <a:miter lim="800000"/>
            <a:headEnd/>
            <a:tailEnd/>
          </a:ln>
        </p:spPr>
      </p:pic>
      <p:pic>
        <p:nvPicPr>
          <p:cNvPr id="2056" name="Picture 8"/>
          <p:cNvPicPr>
            <a:picLocks noChangeAspect="1" noChangeArrowheads="1"/>
          </p:cNvPicPr>
          <p:nvPr/>
        </p:nvPicPr>
        <p:blipFill>
          <a:blip r:embed="rId7" cstate="print"/>
          <a:srcRect/>
          <a:stretch>
            <a:fillRect/>
          </a:stretch>
        </p:blipFill>
        <p:spPr bwMode="auto">
          <a:xfrm>
            <a:off x="6912520" y="3672608"/>
            <a:ext cx="2880743" cy="1839348"/>
          </a:xfrm>
          <a:prstGeom prst="rect">
            <a:avLst/>
          </a:prstGeom>
          <a:noFill/>
          <a:ln w="9525">
            <a:noFill/>
            <a:miter lim="800000"/>
            <a:headEnd/>
            <a:tailEnd/>
          </a:ln>
        </p:spPr>
      </p:pic>
      <p:sp>
        <p:nvSpPr>
          <p:cNvPr id="3" name="2 Marcador de contenido"/>
          <p:cNvSpPr>
            <a:spLocks noGrp="1"/>
          </p:cNvSpPr>
          <p:nvPr>
            <p:ph idx="1"/>
          </p:nvPr>
        </p:nvSpPr>
        <p:spPr>
          <a:xfrm>
            <a:off x="215776" y="1512367"/>
            <a:ext cx="9649072" cy="4032448"/>
          </a:xfrm>
        </p:spPr>
        <p:txBody>
          <a:bodyPr>
            <a:normAutofit/>
          </a:bodyPr>
          <a:lstStyle/>
          <a:p>
            <a:pPr>
              <a:buNone/>
            </a:pPr>
            <a:r>
              <a:rPr lang="es-ES" sz="2400" dirty="0" smtClean="0">
                <a:latin typeface="Arial" pitchFamily="34" charset="0"/>
                <a:cs typeface="Arial" pitchFamily="34" charset="0"/>
              </a:rPr>
              <a:t>                        </a:t>
            </a:r>
          </a:p>
          <a:p>
            <a:pPr>
              <a:buNone/>
            </a:pPr>
            <a:endParaRPr lang="es-ES" sz="2400" dirty="0" smtClean="0">
              <a:latin typeface="Arial" pitchFamily="34" charset="0"/>
              <a:cs typeface="Arial" pitchFamily="34" charset="0"/>
            </a:endParaRPr>
          </a:p>
          <a:p>
            <a:pPr>
              <a:buNone/>
            </a:pPr>
            <a:endParaRPr lang="es-ES" sz="2400" dirty="0" smtClean="0">
              <a:latin typeface="Arial" pitchFamily="34" charset="0"/>
              <a:cs typeface="Arial" pitchFamily="34" charset="0"/>
            </a:endParaRPr>
          </a:p>
          <a:p>
            <a:pPr>
              <a:buNone/>
            </a:pPr>
            <a:r>
              <a:rPr lang="es-ES" sz="2400" dirty="0" smtClean="0">
                <a:latin typeface="Arial" pitchFamily="34" charset="0"/>
                <a:cs typeface="Arial" pitchFamily="34" charset="0"/>
              </a:rPr>
              <a:t>                                                           </a:t>
            </a:r>
            <a:r>
              <a:rPr lang="es-ES" sz="2400" b="1" dirty="0" smtClean="0">
                <a:latin typeface="Arial" pitchFamily="34" charset="0"/>
                <a:cs typeface="Arial" pitchFamily="34" charset="0"/>
              </a:rPr>
              <a:t>Rampas        </a:t>
            </a:r>
          </a:p>
          <a:p>
            <a:pPr>
              <a:buNone/>
            </a:pPr>
            <a:r>
              <a:rPr lang="es-ES" sz="2400" b="1" dirty="0" smtClean="0">
                <a:latin typeface="Arial" pitchFamily="34" charset="0"/>
                <a:cs typeface="Arial" pitchFamily="34" charset="0"/>
              </a:rPr>
              <a:t>                                                                                  Inyectores</a:t>
            </a:r>
          </a:p>
          <a:p>
            <a:pPr>
              <a:buNone/>
            </a:pPr>
            <a:r>
              <a:rPr lang="es-ES" sz="2400" dirty="0" smtClean="0">
                <a:latin typeface="Arial" pitchFamily="34" charset="0"/>
                <a:cs typeface="Arial" pitchFamily="34" charset="0"/>
              </a:rPr>
              <a:t> </a:t>
            </a:r>
          </a:p>
          <a:p>
            <a:pPr>
              <a:buNone/>
            </a:pPr>
            <a:endParaRPr lang="es-ES" sz="2400" dirty="0" smtClean="0">
              <a:latin typeface="Arial" pitchFamily="34" charset="0"/>
              <a:cs typeface="Arial" pitchFamily="34" charset="0"/>
            </a:endParaRPr>
          </a:p>
          <a:p>
            <a:pPr>
              <a:buNone/>
            </a:pPr>
            <a:endParaRPr lang="es-ES" sz="2400" dirty="0" smtClean="0">
              <a:latin typeface="Arial" pitchFamily="34" charset="0"/>
              <a:cs typeface="Arial" pitchFamily="34" charset="0"/>
            </a:endParaRPr>
          </a:p>
          <a:p>
            <a:pPr>
              <a:buNone/>
            </a:pPr>
            <a:r>
              <a:rPr lang="es-ES" sz="2400" b="1" dirty="0" smtClean="0">
                <a:latin typeface="Arial" pitchFamily="34" charset="0"/>
                <a:cs typeface="Arial" pitchFamily="34" charset="0"/>
              </a:rPr>
              <a:t>Bombas</a:t>
            </a:r>
            <a:r>
              <a:rPr lang="es-ES" sz="2400" dirty="0" smtClean="0">
                <a:latin typeface="Arial" pitchFamily="34" charset="0"/>
                <a:cs typeface="Arial" pitchFamily="34" charset="0"/>
              </a:rPr>
              <a:t>                              </a:t>
            </a:r>
            <a:endParaRPr lang="gl-ES" sz="24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20432" y="1392885"/>
            <a:ext cx="3960193" cy="4368153"/>
          </a:xfrm>
          <a:prstGeom prst="rect">
            <a:avLst/>
          </a:prstGeom>
          <a:noFill/>
          <a:ln w="9525">
            <a:noFill/>
            <a:miter lim="800000"/>
            <a:headEnd/>
            <a:tailEnd/>
          </a:ln>
        </p:spPr>
      </p:pic>
      <p:sp>
        <p:nvSpPr>
          <p:cNvPr id="3" name="2 Marcador de contenido"/>
          <p:cNvSpPr>
            <a:spLocks noGrp="1"/>
          </p:cNvSpPr>
          <p:nvPr>
            <p:ph idx="1"/>
          </p:nvPr>
        </p:nvSpPr>
        <p:spPr>
          <a:xfrm>
            <a:off x="287785" y="1512366"/>
            <a:ext cx="6408711" cy="4248671"/>
          </a:xfrm>
        </p:spPr>
        <p:txBody>
          <a:bodyPr>
            <a:normAutofit/>
          </a:bodyPr>
          <a:lstStyle/>
          <a:p>
            <a:r>
              <a:rPr lang="es-ES" sz="2400" dirty="0" smtClean="0">
                <a:latin typeface="Arial" pitchFamily="34" charset="0"/>
                <a:cs typeface="Arial" pitchFamily="34" charset="0"/>
              </a:rPr>
              <a:t>Este sistema requiere de varios sensores y actuadores para conocer la posición de todos los pistones y perfectamente calculado el aire que entra a cada uno de ellos.</a:t>
            </a:r>
          </a:p>
          <a:p>
            <a:r>
              <a:rPr lang="es-ES" sz="2400" dirty="0" smtClean="0">
                <a:latin typeface="Arial" pitchFamily="34" charset="0"/>
                <a:cs typeface="Arial" pitchFamily="34" charset="0"/>
              </a:rPr>
              <a:t>Los inyectores tienen la capacidad de pulverizar varias veces por ciclo (preinyecciones, inyecciones principales y </a:t>
            </a:r>
            <a:r>
              <a:rPr lang="es-ES" sz="2400" dirty="0" err="1" smtClean="0">
                <a:latin typeface="Arial" pitchFamily="34" charset="0"/>
                <a:cs typeface="Arial" pitchFamily="34" charset="0"/>
              </a:rPr>
              <a:t>postinyecciones</a:t>
            </a:r>
            <a:r>
              <a:rPr lang="es-ES" sz="2400" dirty="0" smtClean="0">
                <a:latin typeface="Arial" pitchFamily="34" charset="0"/>
                <a:cs typeface="Arial" pitchFamily="34" charset="0"/>
              </a:rPr>
              <a:t>) logrando reducir las vibraciones y las emisiones calentando los sistemas anticontaminación.</a:t>
            </a:r>
          </a:p>
        </p:txBody>
      </p:sp>
      <p:sp>
        <p:nvSpPr>
          <p:cNvPr id="4" name="1 Título"/>
          <p:cNvSpPr>
            <a:spLocks noGrp="1"/>
          </p:cNvSpPr>
          <p:nvPr>
            <p:ph type="title"/>
          </p:nvPr>
        </p:nvSpPr>
        <p:spPr/>
        <p:txBody>
          <a:bodyPr>
            <a:normAutofit fontScale="90000"/>
          </a:bodyPr>
          <a:lstStyle/>
          <a:p>
            <a:r>
              <a:rPr lang="es-ES" sz="5600" b="1" dirty="0" smtClean="0">
                <a:latin typeface="Arial" pitchFamily="34" charset="0"/>
                <a:cs typeface="Arial" pitchFamily="34" charset="0"/>
              </a:rPr>
              <a:t>COMMON RAIL </a:t>
            </a:r>
            <a:r>
              <a:rPr lang="es-ES" sz="3600" b="1" dirty="0" smtClean="0">
                <a:latin typeface="Arial" pitchFamily="34" charset="0"/>
                <a:cs typeface="Arial" pitchFamily="34" charset="0"/>
              </a:rPr>
              <a:t>(CONDUCTO COMÚN)</a:t>
            </a:r>
            <a:endParaRPr lang="gl-ES" sz="3600" b="1"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754560" y="1594635"/>
            <a:ext cx="4970747" cy="3888632"/>
          </a:xfrm>
          <a:prstGeom prst="rect">
            <a:avLst/>
          </a:prstGeom>
          <a:noFill/>
          <a:ln w="9525">
            <a:noFill/>
            <a:miter lim="800000"/>
            <a:headEnd/>
            <a:tailEnd/>
          </a:ln>
        </p:spPr>
      </p:pic>
      <p:sp>
        <p:nvSpPr>
          <p:cNvPr id="3" name="2 Marcador de contenido"/>
          <p:cNvSpPr>
            <a:spLocks noGrp="1"/>
          </p:cNvSpPr>
          <p:nvPr>
            <p:ph idx="1"/>
          </p:nvPr>
        </p:nvSpPr>
        <p:spPr>
          <a:xfrm>
            <a:off x="468280" y="2094701"/>
            <a:ext cx="4325932" cy="2428892"/>
          </a:xfrm>
        </p:spPr>
        <p:txBody>
          <a:bodyPr>
            <a:normAutofit/>
          </a:bodyPr>
          <a:lstStyle/>
          <a:p>
            <a:r>
              <a:rPr lang="es-ES" sz="2400" dirty="0" smtClean="0">
                <a:latin typeface="Arial" pitchFamily="34" charset="0"/>
                <a:cs typeface="Arial" pitchFamily="34" charset="0"/>
              </a:rPr>
              <a:t>La inyección se logra </a:t>
            </a:r>
            <a:r>
              <a:rPr lang="es-ES" sz="2400" dirty="0" smtClean="0">
                <a:latin typeface="Arial" pitchFamily="34" charset="0"/>
                <a:cs typeface="Arial" pitchFamily="34" charset="0"/>
              </a:rPr>
              <a:t>cuando la centralita activa la válvula del inyector.</a:t>
            </a:r>
            <a:endParaRPr lang="es-ES" sz="2400" dirty="0" smtClean="0">
              <a:latin typeface="Arial" pitchFamily="34" charset="0"/>
              <a:cs typeface="Arial" pitchFamily="34" charset="0"/>
            </a:endParaRPr>
          </a:p>
          <a:p>
            <a:endParaRPr lang="es-ES" dirty="0"/>
          </a:p>
        </p:txBody>
      </p:sp>
      <p:sp>
        <p:nvSpPr>
          <p:cNvPr id="4" name="1 Título"/>
          <p:cNvSpPr>
            <a:spLocks noGrp="1"/>
          </p:cNvSpPr>
          <p:nvPr>
            <p:ph type="title"/>
          </p:nvPr>
        </p:nvSpPr>
        <p:spPr/>
        <p:txBody>
          <a:bodyPr>
            <a:normAutofit fontScale="90000"/>
          </a:bodyPr>
          <a:lstStyle/>
          <a:p>
            <a:r>
              <a:rPr lang="es-ES" sz="5600" b="1" dirty="0" smtClean="0">
                <a:latin typeface="Arial" pitchFamily="34" charset="0"/>
                <a:cs typeface="Arial" pitchFamily="34" charset="0"/>
              </a:rPr>
              <a:t>COMMON RAIL </a:t>
            </a:r>
            <a:r>
              <a:rPr lang="es-ES" sz="3600" b="1" dirty="0" smtClean="0">
                <a:latin typeface="Arial" pitchFamily="34" charset="0"/>
                <a:cs typeface="Arial" pitchFamily="34" charset="0"/>
              </a:rPr>
              <a:t>(CONDUCTO COMÚN)</a:t>
            </a:r>
            <a:endParaRPr lang="gl-ES" sz="3600" b="1"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r>
              <a:rPr lang="es-ES" sz="5600" b="1" dirty="0" smtClean="0">
                <a:latin typeface="Arial" pitchFamily="34" charset="0"/>
                <a:cs typeface="Arial" pitchFamily="34" charset="0"/>
              </a:rPr>
              <a:t>COMMON RAIL </a:t>
            </a:r>
            <a:r>
              <a:rPr lang="es-ES" sz="3600" b="1" dirty="0" smtClean="0">
                <a:latin typeface="Arial" pitchFamily="34" charset="0"/>
                <a:cs typeface="Arial" pitchFamily="34" charset="0"/>
              </a:rPr>
              <a:t>(CONDUCTO COMÚN)</a:t>
            </a:r>
            <a:endParaRPr lang="gl-ES" sz="3600" b="1" dirty="0">
              <a:latin typeface="Arial" pitchFamily="34" charset="0"/>
              <a:cs typeface="Arial" pitchFamily="34" charset="0"/>
            </a:endParaRPr>
          </a:p>
        </p:txBody>
      </p:sp>
      <p:pic>
        <p:nvPicPr>
          <p:cNvPr id="4098" name="Picture 2" descr="Common Rail: todo lo que debes saber sobre esta tecnología"/>
          <p:cNvPicPr>
            <a:picLocks noChangeAspect="1" noChangeArrowheads="1"/>
          </p:cNvPicPr>
          <p:nvPr/>
        </p:nvPicPr>
        <p:blipFill>
          <a:blip r:embed="rId2" cstate="print"/>
          <a:srcRect/>
          <a:stretch>
            <a:fillRect/>
          </a:stretch>
        </p:blipFill>
        <p:spPr bwMode="auto">
          <a:xfrm>
            <a:off x="215776" y="1584375"/>
            <a:ext cx="6037352" cy="2880320"/>
          </a:xfrm>
          <a:prstGeom prst="rect">
            <a:avLst/>
          </a:prstGeom>
          <a:noFill/>
        </p:spPr>
      </p:pic>
      <p:pic>
        <p:nvPicPr>
          <p:cNvPr id="4099" name="Picture 3"/>
          <p:cNvPicPr>
            <a:picLocks noChangeAspect="1" noChangeArrowheads="1"/>
          </p:cNvPicPr>
          <p:nvPr/>
        </p:nvPicPr>
        <p:blipFill>
          <a:blip r:embed="rId3" cstate="print"/>
          <a:srcRect/>
          <a:stretch>
            <a:fillRect/>
          </a:stretch>
        </p:blipFill>
        <p:spPr bwMode="auto">
          <a:xfrm>
            <a:off x="5328344" y="3314331"/>
            <a:ext cx="4573001" cy="2230484"/>
          </a:xfrm>
          <a:prstGeom prst="rect">
            <a:avLst/>
          </a:prstGeom>
          <a:noFill/>
          <a:ln w="9525">
            <a:noFill/>
            <a:miter lim="800000"/>
            <a:headEnd/>
            <a:tailEnd/>
          </a:ln>
        </p:spPr>
      </p:pic>
      <p:sp>
        <p:nvSpPr>
          <p:cNvPr id="5" name="4 Rectángulo"/>
          <p:cNvSpPr/>
          <p:nvPr/>
        </p:nvSpPr>
        <p:spPr>
          <a:xfrm>
            <a:off x="287784" y="4392687"/>
            <a:ext cx="5038725" cy="1200329"/>
          </a:xfrm>
          <a:prstGeom prst="rect">
            <a:avLst/>
          </a:prstGeom>
        </p:spPr>
        <p:txBody>
          <a:bodyPr wrap="square">
            <a:spAutoFit/>
          </a:bodyPr>
          <a:lstStyle/>
          <a:p>
            <a:r>
              <a:rPr lang="es-ES" b="1" dirty="0" smtClean="0">
                <a:solidFill>
                  <a:schemeClr val="accent1">
                    <a:lumMod val="75000"/>
                  </a:schemeClr>
                </a:solidFill>
                <a:latin typeface="Arial" pitchFamily="34" charset="0"/>
                <a:cs typeface="Arial" pitchFamily="34" charset="0"/>
              </a:rPr>
              <a:t>https://www.autoxuga.com/averiasrecibidas/tecnologiacomponentesautomovil/ubicacionyfalloscomponentescoches/3CRCommonRail_Inyectores.html</a:t>
            </a:r>
            <a:endParaRPr lang="es-ES" b="1" dirty="0">
              <a:solidFill>
                <a:schemeClr val="accent1">
                  <a:lumMod val="75000"/>
                </a:schemeClr>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Arial" pitchFamily="34" charset="0"/>
                <a:cs typeface="Arial" pitchFamily="34" charset="0"/>
              </a:rPr>
              <a:t>INTRODUCCIÓN</a:t>
            </a:r>
            <a:endParaRPr lang="gl-ES" b="1" dirty="0">
              <a:latin typeface="Arial" pitchFamily="34" charset="0"/>
              <a:cs typeface="Arial" pitchFamily="34" charset="0"/>
            </a:endParaRPr>
          </a:p>
        </p:txBody>
      </p:sp>
      <p:sp>
        <p:nvSpPr>
          <p:cNvPr id="3" name="2 Marcador de contenido"/>
          <p:cNvSpPr>
            <a:spLocks noGrp="1"/>
          </p:cNvSpPr>
          <p:nvPr>
            <p:ph idx="1"/>
          </p:nvPr>
        </p:nvSpPr>
        <p:spPr>
          <a:xfrm>
            <a:off x="287784" y="1625892"/>
            <a:ext cx="9792841" cy="4135145"/>
          </a:xfrm>
        </p:spPr>
        <p:txBody>
          <a:bodyPr>
            <a:normAutofit lnSpcReduction="10000"/>
          </a:bodyPr>
          <a:lstStyle/>
          <a:p>
            <a:r>
              <a:rPr lang="es-ES" sz="2400" dirty="0" smtClean="0">
                <a:latin typeface="Arial" pitchFamily="34" charset="0"/>
                <a:cs typeface="Arial" pitchFamily="34" charset="0"/>
              </a:rPr>
              <a:t>Los motores diesel no necesitan de circuito de encendido para realizar la combustión, ya que en el momento que se inyecta el combustible este arde espontáneamente, gracias a que las condiciones en la cámara de combustión alta presión y temperatura. Para acelerar solo se inyecta más combustible (en ciclo Otto entra más aire y se aporta el combustible necesario.</a:t>
            </a:r>
          </a:p>
          <a:p>
            <a:r>
              <a:rPr lang="es-ES" sz="2400" dirty="0" smtClean="0">
                <a:latin typeface="Arial" pitchFamily="34" charset="0"/>
                <a:cs typeface="Arial" pitchFamily="34" charset="0"/>
              </a:rPr>
              <a:t>Por la admisión solo entra aire</a:t>
            </a:r>
          </a:p>
          <a:p>
            <a:r>
              <a:rPr lang="es-ES" sz="2400" dirty="0" smtClean="0">
                <a:latin typeface="Arial" pitchFamily="34" charset="0"/>
                <a:cs typeface="Arial" pitchFamily="34" charset="0"/>
              </a:rPr>
              <a:t>La relación de compresión es más alta</a:t>
            </a:r>
          </a:p>
          <a:p>
            <a:r>
              <a:rPr lang="es-ES" sz="2400" dirty="0" smtClean="0">
                <a:latin typeface="Arial" pitchFamily="34" charset="0"/>
                <a:cs typeface="Arial" pitchFamily="34" charset="0"/>
              </a:rPr>
              <a:t>Requiere que la inyección se realice en el cilindro adecuado en el momento oportuno para que la combustión sea correcta.</a:t>
            </a:r>
          </a:p>
          <a:p>
            <a:r>
              <a:rPr lang="es-ES" sz="2400" dirty="0" smtClean="0">
                <a:latin typeface="Arial" pitchFamily="34" charset="0"/>
                <a:cs typeface="Arial" pitchFamily="34" charset="0"/>
              </a:rPr>
              <a:t>La bomba de alta presión es la encargada de todo el proceso.</a:t>
            </a:r>
            <a:endParaRPr lang="gl-ES" sz="24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Arial" pitchFamily="34" charset="0"/>
                <a:cs typeface="Arial" pitchFamily="34" charset="0"/>
              </a:rPr>
              <a:t>TIPOS DE SISTEMAS</a:t>
            </a:r>
            <a:endParaRPr lang="gl-ES" b="1" dirty="0">
              <a:latin typeface="Arial" pitchFamily="34" charset="0"/>
              <a:cs typeface="Arial" pitchFamily="34" charset="0"/>
            </a:endParaRPr>
          </a:p>
        </p:txBody>
      </p:sp>
      <p:sp>
        <p:nvSpPr>
          <p:cNvPr id="3" name="2 Marcador de contenido"/>
          <p:cNvSpPr>
            <a:spLocks noGrp="1"/>
          </p:cNvSpPr>
          <p:nvPr>
            <p:ph idx="1"/>
          </p:nvPr>
        </p:nvSpPr>
        <p:spPr>
          <a:xfrm>
            <a:off x="504031" y="1625893"/>
            <a:ext cx="4320257" cy="3687064"/>
          </a:xfrm>
        </p:spPr>
        <p:txBody>
          <a:bodyPr>
            <a:normAutofit/>
          </a:bodyPr>
          <a:lstStyle/>
          <a:p>
            <a:r>
              <a:rPr lang="es-ES" sz="2400" dirty="0" smtClean="0">
                <a:latin typeface="Arial" pitchFamily="34" charset="0"/>
                <a:cs typeface="Arial" pitchFamily="34" charset="0"/>
              </a:rPr>
              <a:t>Sistemas mecánicos</a:t>
            </a:r>
          </a:p>
          <a:p>
            <a:endParaRPr lang="es-ES" sz="2400" dirty="0" smtClean="0">
              <a:latin typeface="Arial" pitchFamily="34" charset="0"/>
              <a:cs typeface="Arial" pitchFamily="34" charset="0"/>
            </a:endParaRPr>
          </a:p>
          <a:p>
            <a:pPr>
              <a:buNone/>
            </a:pPr>
            <a:endParaRPr lang="es-ES" sz="2400" dirty="0" smtClean="0">
              <a:latin typeface="Arial" pitchFamily="34" charset="0"/>
              <a:cs typeface="Arial" pitchFamily="34" charset="0"/>
            </a:endParaRPr>
          </a:p>
          <a:p>
            <a:pPr>
              <a:buNone/>
            </a:pPr>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Sistemas con electrónica</a:t>
            </a:r>
            <a:endParaRPr lang="gl-ES" sz="2400" dirty="0">
              <a:latin typeface="Arial" pitchFamily="34" charset="0"/>
              <a:cs typeface="Arial" pitchFamily="34" charset="0"/>
            </a:endParaRPr>
          </a:p>
        </p:txBody>
      </p:sp>
      <p:sp>
        <p:nvSpPr>
          <p:cNvPr id="4" name="2 Marcador de contenido"/>
          <p:cNvSpPr txBox="1">
            <a:spLocks/>
          </p:cNvSpPr>
          <p:nvPr/>
        </p:nvSpPr>
        <p:spPr>
          <a:xfrm>
            <a:off x="4464248" y="1656383"/>
            <a:ext cx="5400600" cy="388843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Bomba en línea</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s-ES" sz="2400" dirty="0" smtClean="0">
                <a:latin typeface="Arial" pitchFamily="34" charset="0"/>
                <a:cs typeface="Arial" pitchFamily="34" charset="0"/>
              </a:rPr>
              <a:t>Bomba rotativa (pistón axial y pistones radiales)</a:t>
            </a:r>
            <a:endParaRPr kumimoji="0" lang="es-ES" sz="2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s-ES" sz="2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s-ES"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Bomba en línea con electrónica</a:t>
            </a:r>
          </a:p>
          <a:p>
            <a:pPr marL="274320" lvl="0" indent="-274320">
              <a:spcBef>
                <a:spcPct val="20000"/>
              </a:spcBef>
              <a:buClr>
                <a:schemeClr val="accent3"/>
              </a:buClr>
              <a:buSzPct val="95000"/>
              <a:buFont typeface="Wingdings 2"/>
              <a:buChar char=""/>
            </a:pPr>
            <a:r>
              <a:rPr lang="es-ES" sz="2400" dirty="0" smtClean="0">
                <a:latin typeface="Arial" pitchFamily="34" charset="0"/>
                <a:cs typeface="Arial" pitchFamily="34" charset="0"/>
              </a:rPr>
              <a:t>Bomba rotativa con electrónica (pistón axial y pistones radiales)</a:t>
            </a:r>
          </a:p>
          <a:p>
            <a:pPr marL="274320" lvl="0" indent="-274320">
              <a:spcBef>
                <a:spcPct val="20000"/>
              </a:spcBef>
              <a:buClr>
                <a:schemeClr val="accent3"/>
              </a:buClr>
              <a:buSzPct val="95000"/>
              <a:buFont typeface="Wingdings 2"/>
              <a:buChar char=""/>
            </a:pPr>
            <a:r>
              <a:rPr kumimoji="0" lang="es-ES"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Inyector bomba</a:t>
            </a:r>
          </a:p>
          <a:p>
            <a:pPr marL="274320" lvl="0" indent="-274320">
              <a:spcBef>
                <a:spcPct val="20000"/>
              </a:spcBef>
              <a:buClr>
                <a:schemeClr val="accent3"/>
              </a:buClr>
              <a:buSzPct val="95000"/>
              <a:buFont typeface="Wingdings 2"/>
              <a:buChar char=""/>
            </a:pPr>
            <a:r>
              <a:rPr lang="es-ES" sz="2400" dirty="0" err="1" smtClean="0">
                <a:latin typeface="Arial" pitchFamily="34" charset="0"/>
                <a:cs typeface="Arial" pitchFamily="34" charset="0"/>
              </a:rPr>
              <a:t>Common</a:t>
            </a:r>
            <a:r>
              <a:rPr lang="es-ES" sz="2400" dirty="0" smtClean="0">
                <a:latin typeface="Arial" pitchFamily="34" charset="0"/>
                <a:cs typeface="Arial" pitchFamily="34" charset="0"/>
              </a:rPr>
              <a:t> </a:t>
            </a:r>
            <a:r>
              <a:rPr lang="es-ES" sz="2400" dirty="0" err="1" smtClean="0">
                <a:latin typeface="Arial" pitchFamily="34" charset="0"/>
                <a:cs typeface="Arial" pitchFamily="34" charset="0"/>
              </a:rPr>
              <a:t>rail</a:t>
            </a:r>
            <a:r>
              <a:rPr lang="es-ES" sz="2400" dirty="0" smtClean="0">
                <a:latin typeface="Arial" pitchFamily="34" charset="0"/>
                <a:cs typeface="Arial" pitchFamily="34" charset="0"/>
              </a:rPr>
              <a:t> (conducto común)</a:t>
            </a:r>
            <a:endParaRPr kumimoji="0" lang="gl-ES"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88184" y="1800399"/>
            <a:ext cx="5933020" cy="3312368"/>
          </a:xfrm>
          <a:prstGeom prst="rect">
            <a:avLst/>
          </a:prstGeom>
          <a:noFill/>
          <a:ln w="9525">
            <a:noFill/>
            <a:miter lim="800000"/>
            <a:headEnd/>
            <a:tailEnd/>
          </a:ln>
        </p:spPr>
      </p:pic>
      <p:sp>
        <p:nvSpPr>
          <p:cNvPr id="3" name="2 Marcador de contenido"/>
          <p:cNvSpPr>
            <a:spLocks noGrp="1"/>
          </p:cNvSpPr>
          <p:nvPr>
            <p:ph idx="1"/>
          </p:nvPr>
        </p:nvSpPr>
        <p:spPr>
          <a:xfrm>
            <a:off x="287785" y="1625892"/>
            <a:ext cx="4392487" cy="3918923"/>
          </a:xfrm>
        </p:spPr>
        <p:txBody>
          <a:bodyPr>
            <a:normAutofit/>
          </a:bodyPr>
          <a:lstStyle/>
          <a:p>
            <a:r>
              <a:rPr lang="es-ES" sz="2400" dirty="0" smtClean="0">
                <a:latin typeface="Arial" pitchFamily="34" charset="0"/>
                <a:cs typeface="Arial" pitchFamily="34" charset="0"/>
              </a:rPr>
              <a:t>Según el lugar donde se produzca la inyección se puede considerar como inyección directa e indirecta, aunque realmente es directa en cámara de combustión o directa en </a:t>
            </a:r>
            <a:r>
              <a:rPr lang="es-ES" sz="2400" dirty="0" err="1" smtClean="0">
                <a:latin typeface="Arial" pitchFamily="34" charset="0"/>
                <a:cs typeface="Arial" pitchFamily="34" charset="0"/>
              </a:rPr>
              <a:t>precámara</a:t>
            </a:r>
            <a:r>
              <a:rPr lang="es-ES" sz="2400" dirty="0" smtClean="0">
                <a:latin typeface="Arial" pitchFamily="34" charset="0"/>
                <a:cs typeface="Arial" pitchFamily="34" charset="0"/>
              </a:rPr>
              <a:t> (desuso pero no necesita tanta presión ni produce tantas vibraciones.</a:t>
            </a:r>
            <a:endParaRPr lang="gl-ES" sz="2400" dirty="0">
              <a:latin typeface="Arial" pitchFamily="34" charset="0"/>
              <a:cs typeface="Arial" pitchFamily="34" charset="0"/>
            </a:endParaRPr>
          </a:p>
        </p:txBody>
      </p:sp>
      <p:sp>
        <p:nvSpPr>
          <p:cNvPr id="4" name="1 Título"/>
          <p:cNvSpPr>
            <a:spLocks noGrp="1"/>
          </p:cNvSpPr>
          <p:nvPr>
            <p:ph type="title"/>
          </p:nvPr>
        </p:nvSpPr>
        <p:spPr/>
        <p:txBody>
          <a:bodyPr/>
          <a:lstStyle/>
          <a:p>
            <a:r>
              <a:rPr lang="es-ES" b="1" dirty="0" smtClean="0">
                <a:latin typeface="Arial" pitchFamily="34" charset="0"/>
                <a:cs typeface="Arial" pitchFamily="34" charset="0"/>
              </a:rPr>
              <a:t>LUGAR DE INYECCION</a:t>
            </a:r>
            <a:endParaRPr lang="gl-ES" b="1" dirty="0">
              <a:latin typeface="Arial" pitchFamily="34" charset="0"/>
              <a:cs typeface="Arial" pitchFamily="34" charset="0"/>
            </a:endParaRPr>
          </a:p>
        </p:txBody>
      </p:sp>
      <p:sp>
        <p:nvSpPr>
          <p:cNvPr id="7" name="6 Flecha derecha"/>
          <p:cNvSpPr/>
          <p:nvPr/>
        </p:nvSpPr>
        <p:spPr>
          <a:xfrm rot="21258755">
            <a:off x="3590917" y="3929819"/>
            <a:ext cx="4978609" cy="60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cstate="print"/>
          <a:srcRect/>
          <a:stretch>
            <a:fillRect/>
          </a:stretch>
        </p:blipFill>
        <p:spPr bwMode="auto">
          <a:xfrm>
            <a:off x="647824" y="2592487"/>
            <a:ext cx="3193864" cy="2970236"/>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248224" y="2725691"/>
            <a:ext cx="3600400" cy="3035347"/>
          </a:xfrm>
          <a:prstGeom prst="rect">
            <a:avLst/>
          </a:prstGeom>
          <a:noFill/>
          <a:ln w="9525">
            <a:noFill/>
            <a:miter lim="800000"/>
            <a:headEnd/>
            <a:tailEnd/>
          </a:ln>
        </p:spPr>
      </p:pic>
      <p:sp>
        <p:nvSpPr>
          <p:cNvPr id="2" name="1 Título"/>
          <p:cNvSpPr>
            <a:spLocks noGrp="1"/>
          </p:cNvSpPr>
          <p:nvPr>
            <p:ph type="title"/>
          </p:nvPr>
        </p:nvSpPr>
        <p:spPr/>
        <p:txBody>
          <a:bodyPr/>
          <a:lstStyle/>
          <a:p>
            <a:r>
              <a:rPr lang="es-ES" b="1" dirty="0" smtClean="0">
                <a:latin typeface="Arial" pitchFamily="34" charset="0"/>
                <a:cs typeface="Arial" pitchFamily="34" charset="0"/>
              </a:rPr>
              <a:t>PARTES COMUNES</a:t>
            </a:r>
            <a:endParaRPr lang="gl-ES" b="1" dirty="0">
              <a:latin typeface="Arial" pitchFamily="34" charset="0"/>
              <a:cs typeface="Arial" pitchFamily="34" charset="0"/>
            </a:endParaRPr>
          </a:p>
        </p:txBody>
      </p:sp>
      <p:sp>
        <p:nvSpPr>
          <p:cNvPr id="7170" name="AutoShape 2" descr="data:image/jpeg;base64,/9j/4AAQSkZJRgABAQAAAQABAAD/2wCEAAoHCBUVFBcVFRUXGBcZGRoZGRoaGiEZHRohGhkdGSAgGRogIiwjGiApIBoaJDckKS0vMzMzGSI4PjgyPSwyMy8BCwsLDw4PHRISHTIpICkyMjIyMjIyMjIyMjIyMjIyMjIyMjIyMi8yMjIyMjIyMjIyMjIyMjIyMjIyMjIyMjI9Mv/AABEIAI4BYgMBIgACEQEDEQH/xAAcAAACAwEBAQEAAAAAAAAAAAAFBgMEBwIBAAj/xABBEAACAQIEBAQDBgMGBgIDAAABAgMAEQQSITEFBkFREyJhcTKBkQcUI0KhsVLB8DNicoKS0RVjorLh8STCFlPS/8QAGQEAAwEBAQAAAAAAAAAAAAAAAAECAwQF/8QAIREBAQEBAAMBAAIDAQAAAAAAAAERAhIhMUEyUQMiYRP/2gAMAwEAAhEDEQA/ALaNU6NVJWqZXruci4lSKKpo9TrJSwlpVqZEqoklTCQEWOtI4uGBh8QI9xavHKrYswUEgXO2ve21Q4DFSRlkL500ZVfzgAkiwvqNuhFXZ/u0q5JX8HMQNWGUm9wFY2sdOtZeVz20kmueIYB/BkKjOMjWKHN+U9tax3jfEpLreRum+v71r/FjkDokljlyLIGCAOVuFzXvmtY6XsCKzvH8xquVHkYKjExgo2+bMTfL5/Nrck3qOrq+Y7+z3GzSYwhpJHTwm0JJUHMltNgdDb503c54bxIUUMobxBa/W/lOvQDMCSdgKTOA8whMZ4wYAmzSFkKoVVcozaC3S22tr70a5g5mhxEZSO6uSSrOPJZjdr2O1tqcvoZ7J0PL85klAEf4ea93AvlzXyX+L4Ta2+lar9nIVMEiNYsCzNlJzLnOYKwPUA1lGBxcusd4bKTZrk39hT9yxxVYsEXQBpTIRNvlzZbjLf8Au5aUPo98JjhVMqSbszANYNqxJ06gE7iu5OKxKAWkUKSQpcizW6rc6j1pa5a4qmJSWOSJMsTBRfzZri/Uab1Dxfk7CyL+FeFgNApJS3bwybKP8NqM0thM4rj5EkkUiSRfFLB1UMrsNMwN77WGvavI+YV8WTx45WWRAsq6JmGXKt7EXtVPEqVAU6EadRU/BuGjEYjw2Fx4Mlib2VtMpJFE+qvwrvGYjlWRcu4upuPT1rV/sgxEbwS2uZRJ+K3Q7lLewrKuYYGileJ/iQ2JGx0B0PzrUfsp4VJhoGkdlInySKFuSBl/N60SF1fTRrV4RVYYqvfvFGVOxPavclQiauhJTwbHE8ccl42sTYMVvra9gT6XB+lI3M0QjR0wISIorXYFVBvuBm+Ii360exeLZZXN1RhlXMRclN7WvrqTalbG8EilQkysiLKZLIq2LAW8w6360vSoJfZ8I3gziJfFufELvkzMRr5ASNjamrD4LDQi2SBL6WBvf0F96y7G8MZsRG0TxoBqMoKmy9Dl70zcTxbwJIJpC5VA0Zj0IY7auDa3cCsOuLuxpLP17inmhE2SYPI5PhLbIkQ9ty/vtS3zJzIPBGHxiviCwBJQqpQg6ee16Ncs8HjnjMmJlldy1xZ8oPX3Ot71R5t4DBDiYpGGSJkLAAXGZBoGv8V77e9E4v6N/p1wWaeTDRO0iOpU5YpRnFr2XM1xfTrTDPP93wviDDYdSRspVsxP8K9RfpSxzFgYzhxIJ4S6pbwwCDpqbKNv9qh4Jzhhvu0hlhjZo2si5yMwsCvl9ydafV65+HOZfqnxjm+V43gMUcafnyqBp29L1T+zd4TjU+8FRmuYwRmBc3sPTr+lU+OqZYHxD5ELuCsanYX+pFKuJkzEaD5UvPVeEx+juEY2CPGT4eIqAQkmVdgzZgwFtBooPzpivWB8jYzJi4sp1OUG+u7AfzNbrnrTn37Z9f63ExNfXqIGvr1SNdk1yTXBaviaeFr4muHevnaoHangfO9Vnkr1zVZzVIWVbQV9XEZ0HsK9qcWy9ccKlTHil9HNSo9dGs/GGBMcKmXHCl5HqVXNGl4mBMeKsYfFZ3RBu7qv+pgv86D8OwEsxtGub1JCj6sQKdeDcsxxhXmkYSqQ2VWFoyDoTvmsR7elT13JDnHtR5h/+NJGjm5eMAZdfhJvmJta5PQUCx/GGUSIY0dTlFmFxqDe/fbfpTXzlh0SSKaQGXKbZW0ULcEi621Gu++aiOB4rgZlYKiAIUNigGx8psOxP61h53MaeM8tZtj+EK0QZS0QbzhMzNGTl1yqxsD0uvzvS9xXFSWQZ2IAsATcD2B2rYcBiCzzIsgRV2W/lWxCZV/un+dZLzrCizAREBMo0A0BBN7dulK3TmvOXQ0uMwyXBLPazHQ+VjY+lHeaOACCRtVuxzZU+FQRr7EHS1Dfs/lyTB/DR2DAKXUHLcEG3Y0f4+kk7qo0IUKxOmxPxE9bWF/SiHWfYeRVc+YfWnnkTj0GFd4sQPLKwy3FwLgDUfL9aVJo1zm1vhBPtai/HOER4f7tIpMhZRI+mig2Iva9hruaAPYnmRMJipI1HiRMcyKBYLm13Gp7fKjPCOMnEKz5ClmIA7+1DcBwmNyszp5jsL5hbp796PRxjoK15npl1fZE55wgknvY3yINPdqYeQIcmGK7Wkb+VB+b3yz29I/3amLkU54HbvK/6WFTP5VV/jGZc9PfGza6hrf9Kn+da1yeScFhj/yk/wC0Vl32gYfLjJm7t/8ARa1jkqK/D8Kf+TH/ANtE+078goL10Gqx93NQY0iKN5H+FFLH5UIx8HrvP16d+gpbwnOGHcqHWRM1rNoVFza51uB8qt4Li0scrwuvjh5c8LqyKEiYLo2t2sc21yaXXWfFTn+1Xj2FSSVWMiMLBSqk3vqRqKz3mWJo5JXQkMr6akjp0JttWr4/AqXeRALCzWsbnTXKLHX21oC+Aw0/iM0b5mYEC/bpbLue5rPba0mYSOX+IyOytINQDYgb3709IuJJLS4qKJGRSLRBm+pvUGMjTD/2XD5JLMEIS7hSRfXKDt1NNXDjniuUVQ62yurXG9wBoba+lUWszn4uFkbxMZPLkksqhPw2S2p8ut9f0q+/FMLI6eHh8PI9gc0waQg9wrtZT1taiWK4JFAkniJHIrH8HKp8SNmOuW5Om3W9J3FeCyrY6RsULRk2+IG4BJ0BIoMVlwgQSSvKgVr5/wAqnNuLmwsewpV4fy1NiJmkw8KeFm0ax8Ow6Lmtm+Wlew4GTEli7eJ4cLOqNoZGtqy3sDa/Ta1MnLXOLYXBRq0aKFJRZPDJLXNxrsxt+1Zf5L1Of9V8SW+w6flfEYmbwWkihRBmzOLBunkyCzEdrjemTgn2Y4QkeLiJZepC5Y0HoSbsfkaK8F4fPxSOR8Y00UYfLFHk8FiLBi4NgbE6f5TR7Bcj4OLYyt/jmdh9C1qOJnM36O+rb6WOF8o4LDWaKCNWH5z52/1tc0SjxCN8LBtSNNdtDt70DmTCZ2RAUKq1yJHj1UHoGF/nQHH8UlVPEw0kuVReVc+dk6Zsrj8RPYgitIzrREU1LasvwvNmOZLqiYgH+BxDJ2/s2Fj8nJqPG/aGspjiigk8Xxo4QZJPDCu4CkPYFjZtDcdDRYbSMWsGniBNDcZgL37gb39qHY7GRMjIokNxYlLpb2YkW+VL8/DMSgJnxmHw69CiKDvr+JKxB6/kquMHgbgyyYjGEC1mLtG1+oAyRd/rRPQDJOPzJxXD4VJ8+Ge/lIBYAI2judSbi/TpvT67Vk3KHJMseMGKZ40SORmWMXZrMDYXGgsG7natLlxNaTaz69fEzvVSSSoZcVVKXFGrkTaNRvoPYV9VCKY5R7D9q+qcPyZWqVIqVbWMVIsY7VrhaqKlTKlW4MKXOVVJNWsPg8pLyERRKqkM4AzM2uUK42UaEkb6C9r0uupPpyWp8ADJEsceKOFlRw2bo4uTl3AtrqL9Oo0o596kMqiKRGyLYlSrFvKLgXuSL29NL1S8WFUz+FG4toyqrZr6CwUAHX1rrhyyPIHTDhLa/wBnc36WEZ8nW519u2HUm2rm5i/x1JJY0i+JlCliCLAhSLX2J1qry9yvLaRmVVVgApJ10a+wB0Nt6KrisQJI0MROZ8pJjawF9WLC1tO9MvihENhYgaD9v696naosR8OXDlmkkTxJDcgHYXvoDqbkdulIvMPDTJneJo31H5ghBzNfV8o6jrrRvEymSQu2+Ync37Ab6gDT5USzPJFkaNZIktobi1ttVIOlMoSeXYLSyqw1CobfJtbg2NNIW9DYOIwCaWNISpQAMyy72sfhbMwtm39/cnuEYJ8RqgsoPmLbL6Xt5jtp61pz1zJ7Z9y2smgcmRgf4LfpWgNwf7wsMhkKjwY1dQPjAAI1vpXHF/s8eDNKMREVy5bMGQ3OwFg1ybijOAQxxxxndFVT01UZT7ailzJT6ti/HEBYVZRBVNHqykgrSohH57jtNm/ux9tNX6H+VMf2YgHBZr3vLL8vNax+lLnPx/EuNfKh+hcUb+zOTJgE/vSSt7fiEfyrP9q7/GFD7TkviJbaeb5fAuvvWrclSA8PwhsB+DHoNh5elZr9peAlkkLxxu2YqBkBNyQFtp1vb9K0Ll5HiwkETCzJEisOxCi9LPot9QyZhQ3jaRyQSRM2UOpF+1JmL+0XCg5QXJ2BNkUm9tSTdR6kUYxRwGLgXxcQzxuA+WPMCdLgNkzHTtfcUrJBNqqnKIcRn4AgsCpuWHcr8N+vWrOI5KyRtJHOyyqCUYHLfT4WINjfbbrVfkrmFEfEYUhvChI8LMWZghBADFgD+Un0uBVLivFBLJlkkkWIMSuU2uPXTpa97VPtoK8DnlgxkcMl/CmhDKGOYxyKLspI0pl4lEuZWzWH5gCATYgg7XG246VnWAnbPMyyM8ZI8PMcxUkflNhbSrGD4myO6XJuozE69b0YGhS8KjYH4gSytmDte62tuTpptsaqcQjdJYMrHw2Zg6nqQuZdRra4OlUcDx8+GoPQb1Xx/Gb5Sx8oa59L6X/WjAIcxuq+E65S2cDXXQjW4/nVuHEQzI0bqliCGUjQgjpUA4QJUuW31BGv60tY1ZIGCd7gfKgFufluSGSOXDvFkGdX8aQKo1K6WuwuNxY/KinA+EyYeMGOWKWztkUXAjLXJAZradNVsQd6G/e3WSYRgfhx5tQDqHUMdfe1X04hkAzRK/iC7Xky3y2PlBOp19KoLuG5nf4Gie4Nmbq3S+bN5tunpai/BuKjEiQK/hsnlAeQi++tu221KfGIJGdY8M3hggMV2JFr6MdQbUR5axBwf3gyI+RyGQXLEejMf3pUL2IwEGYiaUeKdXaN/KS2pIvqN9q9wuAiR/Dhcv4qPGcwGVQbHXqSbWFh72qrJAmIlZ5Ee1hbLJ7Wv5dzVyHhsSaxxqjDqLk/6jc0E9w3CPDZs2WIIylG2zg63FzcWOliKHzcs4EyvK4eRpJTKbMQA5N7ra370VSABszG+nU/7611eJswLC+U7HrcD9r0EHM8KMTHAq3NjI9ib+rD4vrQ/ivG1iVmeQBVNmCjqdlG5J9BRTjA/wDlYLDKCYcpd2GWxPXMW0Gn7+lJP2kYMyu64aPMgkV9N2tGENh11B+poUYuVOZMPNnSNyHJzZH0YiwuRrqKK4nGAGxIBOwuLn5VjCcDnjR8RJG6qikgBrPc6AkA5lUXuT6Ud5YSR3y+JbyKzaXLAHob6b6mqnV+SI65n20+y4qqz4mq8hqpI1dGMTJDN5R7D9q8qhAfKvsP2ryoXgAq1IortUrsJWibTHyvgSY5JBa+ZUF+oGrW+o/00oc7YXEyYnIgICkBLKTdSATl0Opa9/YdqYcDxiSKPwwNNSCNGFzeoP8A8hmG7A/ICubvfL214+B2E4fJeLC3tfM8tjqt9bC21h17sK0jgjOsKI+WJyfgzAkDXLc9yLE79rnes3weMKYlJjfchzucp1262Nj8qYOYZ55TH91QShhfNlV9RprdhlHr77WsYqxrgfAsTBiHmknLrlbyBmbxC1rFlPlFjc6ai9r2FMWFjzgs2m4169yf0H1qggaJIwWIfIucfEAbXIW+thrUuIEkiAl18t2AsVJPQkHtrYd/ajAXePcvyI7So0fhkk+Zstr62Ghv1qvw7GtHYtqp+JRf6i4GtCOeeYJIkihjXPPLcKykSALsSqKSSxJ0Hod9qCcOwOOBDx4gTC/4kMqtBJ65UkAA9GDAU9LBrmHGxhpZI0yx2uRsWyjc9j+1WOU+LtEQ7AiNx51BBOmxB6/pcGqeC4jh5LjxFUg2Ify36aMfK49VJFGBg72O4/rag1rmPjSz5FjzhVbPmPlJa1hbsBr/AEKFYVyCdzfXU3N971b+622HQemttf1rho7G3W19jax032v6b0+fVT1liRZalST1qskZqwmEkIusbkb3Cm3yNta6Ljn9h/HeGwyo0kma6p0YjQHS423Y0T4Vh4sPGsUakIt7Aknc5jqddyahk4TipAAsZCncHKLgEGzBjcD5USj4BOdwq+7f/wAg1Hrfq/eK+PxSkKugYuhAP91sx/QVcOLNC8fhniYLItidQRqD7Gu0e9PIVtUW5cwZdpDhoyzEklgWGvZSbD6VcGCjCeGqBVC5QBplFreXtapb19RkG0q4TgzYGOWUSGUsQzZhdrLe2pOtr1BhucBEc5jSQSLlGbprqFAvqacHjDAqdiCD7HSsqx3D3Wb7u0bLlk8jAaEdDc73rPvnPjTjrfp/w2KEiBxGsQbzFBsptb+VqtScMHiMEOvhq3z2+VQ8Jw6eVbgqi6/sL6b7n5VUxnFsNgszGZ23GQed7E3sCT0JNr2peNzVeU3B2LgWJK3sFHS9DYsMfHaGV8wVbsVORVt0Zjctp2odxLn6Mxq2GxcoOYBkY2IHsw1+RNTpxJpMJLMhzysQxvZ/EAHlXINRroLdd6jVCuC4WYn8eGWYRa/hoWC3H/7P4e+t/lQyTi5aRpZC8lhpc/CBrYAAb29zauZObcLhsJ4ZDeM4YGJLEoW6sxNl3739NDSx/wDkQSRRPh3sG2SbKwI0swy2PTQ0wboZ4JBnVIrML6Hfr5vW/Q12HjkNiEIXWxXQew6VR4dxrA5c8UJaQ2LB7Kw33tcdDrVvifMmGEDOYBLlHwMACp6WO669VI9DTLU+P4eJZEkvZVQLbU331JFraEfSusfAfDtfKBYfETta2hJv0oVhuKpNEs2HkfwgR4iE3kgI6sd5o7bk+cAE3YbN8OGd1GdFW+l0BIPW99gCLWtprSNWeSOCONiRaRlAJvYZtixA2tc/OhrJIcsjyRK9muwJy6uxAUEXay5RmtYkHSmNOHkAB0Avptp6H0v/AC9aG8QiLSWsLKotpv8A1/KgKMSo2vivIQenlA+uv6Vfg4dGSCVkQHcBwR9SL1yuCtr864l4kA6xBHYgAXABAPtfWgKPGMKI3CFzf8g1JI9AN69w2FmkUqIZDfZpLR2+R8xHyps4NjFkJ0P4Yykm251sNb9O1tatyuoe/wAhcjrl2G53NLS0npyuz3zyAAjVVF7g6HU9PlWecFi+78QeC5KqzxLffLut/wDTW3CUDvffXtYVieJlDcYkIvZZTe3oD/M1UuXSs2G6daoyrRSdKHyrXU51+AeVfYftX1SQDyr7D9q+rNpoIDXYehDYw9BUbSuepFXqfEb8Yd6lzpIgRUBkDM2Yally3It6Wv8AWld3I7minLvL8mMk811iUjORoT1yA9z3Gw+VR3ZZ7XzMvp9ji6xs0aBnAuoJ311/TpTf9meEebD/AHiRWQu5yKGNiEJBex2u11/yUcxWATL54ojpp5bH9NaNYLEwqiqhChVAUdrC1czShXGUZ5BEhAPxuTra5NgO9yD7ZaXMTxifDytG8RIXTNGW1BF9dSOv61y3EJjiHkjbKWYggrcAKbKNdCf/ADRDDyOtyTcnUk9aqEQOZ+DzOYsThc3iILEA+YdQVB9yCPWrXDW4hNFIs8jRjKVPiIjMcwI8otdfc2pvxOvm29gAP2r1I42iJcqp1uSbfvtQesj4nwaWCEkvG12CeVCHOY6agdbWrW+RuFrh8JHGz5zq5/ulzmygHXS/1uetCxgLG99DqD/tRKCfLYX070YKscwYxVBjjIWQ2u2W+QHU2HVrfvSbiJZIzZpXfqGzMQfkTp7VJzhwl8Q34bgHOrhzewsADqOoOotVGfiIeQxrZjGDcaalj5iT6EKPSxoESLxqQWKyMP50y8F5jxRAEKpIzECzkgXJtfTrew9b+gpJbAtr0HQdRXkeMfDjModmBUqq7kh1bS3saPoalF/xV3TxTBFHnUtlUZgoILZWLkXK3Gq1Z4pgsRnYf8RaJNMoAjzWt1/Dueut6yxuL8Tm1jw8mv8AFf8A+xA+tXsJwTijWMskeupzNmb9Bb6UeNGw043BRggnGyzyZlVQxYr52VT5S2XY7gdKuxYBgKGcJ4cY3DSMrMu1gbX7m9NWHxIO9ac7Iz6y0KbCsOlcmMjoaY0CtWOR/aVMCVaNfiJvoSNToAV21tv0+h5FONPEuIy5RoCzZVvoCT0udBSfxrmDFRytG0SFVIs5XOuoB0cXW9iKrw83pJ/aPKTe92Ia3oAc1v0ovh8bgpI5JXlF1OVbwuCxI2uADa51sPrTt/6c5z8TcK40ZY2EgRWGnlNrj2OxrNuMcPeSVhGC9ybW1prxXGIFHkjJa297Af4c2Yg+61UxvM8kriRkjJFwMt47De1xmv16ftU9desVzz70t4nleaNA7AWPTcj3rrB8EcAvmK5dbBsrH21p/wAHjcPNEkhzDML2OpB2IuN9Qagn8M6BiQDcC+1Qsp8M5dxcx0gfz7eIQhPXTOQSevrVjG8tyRi0jsjj8rrY+6sCQw9arR8cxEOMLNIwyyai+gUG4sNrFf0rWua44pcMkhFm8p16EmxHzo0sZLg8K7SZUSxOx1sLC5I/hGm3bT0pp4Zw4tdmGo8kim9joCQQejAgi/fuKFfes8/4chS2q2F7FdRvuKIcP4oYGlvkN0VvLmAJudTmJN9+vaqpR5g5ouG4+MJGWimyq5ZtgzWNl2IGYb62vWjNLHFGYGjWQYeZFiMmoVWXxYmHcrYoNvgFZFjmbHTwpEQWDAMo+JRnGuuhAGunatRfiwMk5QKTmgiW4vdokLFh7NIBcdQe1QoU5gxskYazXIChsovbMwGg1tcgH69qV5WRmzSPMWCFgma2n8Xhx6m/QFjp01otxriERVo7Pm8TMWU2uRtcnf8A8mqnh6+K7Xa1ttr2vYbXNhf2qevL8PnP1Bw6dkjeMm+ViFa/xX82uvxC9j0O/UgXuGcRQKQ0ZzgKM24NmGa59Rf32qGDA2WyKbXLa92JJJvqTcmo8dE6Je4VepJ3/wAIGpqyXOWpcrlmuWZGMkhGXMc5b4fygBrD/DVjHcZhWQN4gJAYZVGY+bL1Gg+HrSwrxXGeRje1/IQFHqNz8qvskJdfAaMhrg/FnFgTdlNjrbvRIVVOYOcGhjzRwsSfKpe9iT3A2GnelrkrBiWSfEyeZzJ0uBmbzt5b6jVbXvtTXiuCRSKVkLODuAxQf9Nj9Sa7w2FjjXJGgRd7Dudye59TWnPF32jruZkeymhszWNXZ2obiDW7EYgPlX2H7V9UcB8q+w/avqzaYBLhVHSvThl7VNJKBVKfGWrRPtMMOvYVaw/EJYcvhSlVBJMd/I1x1FjY9bjtSxj+MZfzCgE/F3kPxG30rLvrnF881rsXNj2s8an1BtXGJ5gR1yomRjuxNz8tNKznD4+VVHnB0/ML/qLH61IONyKwYIAQbhkcqw9u31rn9Nmg4J5SMjA5WBtKUIe41sG2Jtfodtb0RlxiDFrAQTmYL5CLqWAYeUknLYg3rJZeOSSNmZ5MwOhOrD/Nc1YPHce9hHJNcCwKoFa3q9sx+tUTYONYZY1kILLlIFzY20OtuuwpE4LikmGRXeSOO93YkZmYlt/ne19LrSonE8aoKSS4izbqzNY/M9an4fx3wk8NEsLnQdL+lPmTfabuZD1NjDYICdPWusJBmN21pYwhkkOax1IHzO2tNuGhljW8sZVdixOg06kaC9a+ke8dcQ4as0Zjba4I0vqNRcdaBQ4OKOQrYCQjJfra4OrdrgGmmDxJAfBUOw0ZSSpUnUX06jUHYjUXFDuI8AxMhzyeBEwFgWu2m9jqL1HdiuJYDG4JBGo3q5wSLzu2l7AaepJP7D6UNxIbKwLgSJ5ZFXzhdrMjW8yG49rnaxAFI8hzechhpa+lx/EOoP7Gply6rqbMaZhSqAlmA0vqQP3qtNx/DgqoljYv8AVs2b2te9Zu+FaVfEhiysEaRDe5R4v7RATfMhFzkN7WNrA2qJeHO7CMBVTEQnFRJ+VWUZj4f8Gzi3y6Cn5p8DxLzNCbMGNsxQsRlCv/AAuT8BPQtYetX8Bx+N7gt4bAlSrbhgMxVh0awLC1wQCQTY2zJFEgjd5dcRGyyX3bww2rjYm6Dzb31qLDBciuWYkwt33ikRYye/W3bQdKL3T/APONgTjSrbW/qKwKZ/Mwt+Y639a1/lpI2w5bMFRGC5mIVbk7XOg6D/3QGfk3CSMxjxLK2Y3F0kW9+lrEj50dWWQuZlrP4rX8zWHcC9M+DwgOCZwwYJMpvYjdAdL+1EX+zeQ38LEwuegcNFf6Zh+tHuF8kY1MHLD4aMzOGXLIpB8jDckW1I3qVs/kkHap8NhA8kStqrgmwJGwbS416U14f7OJN8RPHGOoT8RvqbKD9aOYbl/BxhEjLySrcLI5vlBuW+EBR1GxOtEBegwIVQqrZRoANhVuPBDqKZocNEDlzKT6G/67VO+BTpTBYxvDwUzRrEZUsU8VMw06A6FT6/8AulPiHHMZM6QTsYyCdMuUDS3l/i0uL3O+hrRsRhbbUNxMaMLOisOzAEfQ0gScNg4ow7NIwlU2UD81xv2OuhHrUOHwkk7kLoPzMdhlGwG/ypsMUaaxqqkbFQAfqK9weLSOQuuRM4AlGX4yDcHTQa/z7mmHnLXKk8V5FJzOGyObkICQHMcYvdulzsO+1M/DOXzHax8oJ8x3uNSTfUsSb37m5qrhuOwogDS2VVYeaTMLHoqdL7G296t8H4xgZUUHExC2ixZxFbYfBe/QbnpSIRfDISR5XIW1wNtdAe9X4eExodrn16e1VMXxfBxICJsOiZluRImvmHY3NUcR9oHDV3xKn/Crt/2qaRGJ8LmFlA0ue1/SocTw4MDJInh5V8ozBgAO3c+lt6p8G5pwkyl0fOg0Jtop38wOq/Md6+5l4rE8No5Vu7BcxvYDc201uBYerDWlbZFSFXE8PlmdRGuVCSBocllIDM7j1Nr26E6ULwrt4gEcS3DC0qMShXZswYC2ma3U3HaqWP49Jh5CEkzqFZGUeZWDald9NSdb70D4dzHillAVUKOwAjt8tDve3vWX+Lm9dS9NP8nWc5GlO9QM1SJqNrGvClek4VSSqTrRR46rvDQFiAeVfYftX1W4IfKvsP2r6s16SMZORfpS7j+IdjV3jeOGoB1pZbXep77xfPLx7ubk3q5goBfUa1FFFei+Di7/AFrJosJALb1y6Zfy3ojBDfTepH4a3QGlgVMDJGSAVA9xRSF2jkXw9QSNPeveGYAB1MkedQQSNr+hPanKLjCpYQ4KGO3Um5/6VB/Wq8aWxTk5fGKD3ljjAsWvrb1ubAa6b1Y4RypgopFbxPvDAXOWzWKgm5VQ2bb+K/vXL8WxIZyFiGdctooVBvuC7SGxA1sPWqTYzHFh5pCLagyiNfYiP+VGUev7HxgZArvCGCKpe0ieGH8xYoF/MCLi5sQbe1VON8aaFIpBJEBI5TKtnIXfNcm9spB1FxelnDJi0ZiYM3lYasXLXG+ZrWN7WoUIsSY1VsPlVCSQ7KuuUDTXM3wjTQa70spejdiXgRYZWlfO+eKQRM1rXaRCLWGhvp/zDXK4jCA38OSQ92P+96SJuJT5VDtCio7PldxqxQpoFDMRYmg+L5nm2V0t/cU/uaFNGx3FUMmSKNERom8QE/wsApG2oEknyJpFxPGQJCfLmIUmw6kC9BF4vJ5yWYs65M2mi9QO1+9c4vi0soCkgqosoCKLD3tf9af4BZOPsi2Vje8rhb9ZF8Pb1Un9KovxlgUsT+HF4UfS1/iPpfX/AFVY4Tyhj8V5osPJkP52GRfe5tf5Xpy4X9lcYyHGYoITukfmv6ZunvrSwazhseRlt+RMi+l9z89fqaO8scv4rFyIohn8E5QzolwFH8Jcqp+vyNbjwfk/hmEQSJFFtcSykOffM2g+VccT54wkZ8OMy4h+iQKSPYvoo+tSA7E8Jgw+E+5lXVDYs11aRjmDEtl0BOW1zYdqQMRw9kdrjLGToQzaDoG7fqK0NJuKYkFYsNDhI23aUZ3IP93b96kxvLCJGniyXIGrDQHuLdtvbXsKrSzCbh+FYhUE0XiPGCA1jci/Yrv/AOqN4rmGfBQeKpMqPbQ6kaNqGvpsRrfVa+4Tx3DYR5cNnPhSuFjLBmBZxYrZQbXBGu2m9D8PBiZ/Hw8axllKnK9rhX1MhU9DbQ+tBrwxn3iGPERsWjkB+JfMjA2INyRuCPlQjFtYFtWtrqf5bUaw58OBsMzw+JEAQIwMuW+xA0vqTp+t6AYjEoFOZv67CgJcG7hg7CwF7Dc6+2lFl4lbqaoo6kC43A/avmRTs1PAtzcRvvQyXHo17N/KumhO4IH9dqmTEG0aSQ4eRQQCSlmALam6sDcC/U0APkibLnyNlOt7UCxs0l/JFcdzpf2vWi8ZmgXKqm/ldltYAZcoHuACf3oIkMcmtxvb6G39e1LBKQMTi4/zZkbsyn99jQh8OzHQZr9ta1l+Dg7WI+tU4uDtESyIv+kH/wAj60swazyLhc2loH165SB9aJQ8s4h941X/ABMP5XprHHXZsvg3sdw2X9CD+9EcFj1lB8rqdxmUgMO6Ns421HcdxTALguXiImifIoa2bITdrdzag2P5V8P+zkYX3BcAW96d2xmQ7A0L4hilbdQD6UX4IQXwTRnKtz7ag19FIY3SQE5kYNYi2xva9NEnELAjIva+UX+tBZkQm5Ws+bf1VkNmE52gPxq6d9Aw/TX9KM4Xj2Gk+GVL9icp+htWWTRAbVxhzZq6J3WN4jZo3VtiD7G9fNHS5y/gDlVw/TpTJYgb1qywQhQZR7D9q8ruFvKunQftX1ZqYm+BJPWu04Ye1Pg4Oo6VNHw1R0qvBXmR4uGHtRLDYMjpThHwxT0q1Hw5R0peEPzpbwmCPamPA4bSzKKtphwtfPOF/KTR4weVeNw0HYWriTBZNW0FQy42Y6IhAqm+Emb4szA7g/1pU+WDNeYzjMMXxMCey60AxPOzXtFGLd2Ov0qbEcsSMScpt2qNOUz1X60W9U5IC47m3EtcA29v/FqAYmaWX47mtCh5ZA0Kge+1evwIKNtR9KXjaexnI4Q2hOoP6e9X8Fy08hsovTli1TDqjyRnKSbta4HbN2960vguJwrYdWCqEK6FlBU2HR7WN+29Z9XFT2zTlv7N45ReacR/3FALH/New9t60bhnJ2AwcTL4a5CQXMzBg1tswPlNu1qXMdw5PHaTDXjuPMV1Rr73VulH25SwUjCSV5JbKujyvInvY6a9hajdGPMTzhg0/Dw+aaTosCFkv2JHlAofx3gWNxMmaNYYFy5s6ElmuNnBsMwOm3zpjTGYbDrlijRAOwC/+TVXEczx+GWz2YNYgWGlr31oHoD4HyxESoxjmSRDnQmQhe9il8uh1vvqabTPh4fMiLdrm6KBfWx82g3rFsLzWq4l5QSRdwNbk3Om/wBav8Q5pZxZpo41ANiSXfXU5UX17kU80tw5477QYxIY1KqQcpNs9jqbE6AHTsbUu8U5y/Dkdnz2GhY6ZiCAqjbrc2/hrOOI8aUI0GFQJGxu0hH40mt7PJc2W99Bb1vQR3dtCTYbDoPYUZhmbh3HpBKXDakZVF7Daw3p4wOEkWMvMrSSmPICVbSPcLmFsw00ue3YVk+Hw7DzC9qbuH8XxEaHJLYWAIKqTp62oAhjHEIysqw5j8NiXbrqNXP0tX3C/uskipL4wvszp4aE9hc3HvYUp4zEGRyzEBibnKAuvyq3goxuSWPrrTn0NQxPDFt5TpbShD4TWwvfsKl5YxZMZQ38u250ParUr4Zz55ZYvUwsCNOhBN6rrES0MfCyDTK4JNgDcX+ewHrQ/iXDsbb8hHQeJY/9QFGMVxrBYbKfvkmMdL+HEY3AXNa+Y6W2qzwrnnAgssyjKXYxs6kMF6Asd7d6jVs2x+DxsbKzRuADcGxdQfcXtXEnMEynRVHcAn9jtW5YbE8PmX8KRVDW1RhrbUA9f69K8xHKUEuoeOQH+NVe/wBaAxWHm+RRYqfreiGG5xkZSBIqmxFmJG4tva361oGO+zOJvhiT/IxT9LkfpSlxf7OQhsviq3TMAy/6hb9qAGcP42QGzqjm2guGV7bg2PUXHzpn4rx1JCohVkiAuFYWN2tf5CwHak5+R5VPxxsPmp+jC360cXgwhjGQPYDW5LD/AGHyowPXxZO9VJjfvXpb0rtGNAUTg3bZTX3/AAuQ9h86LI9q6aSgAE3CiN2/SqRwNjTFO96q+DfpVcwqN8pTELkPTamwC9KfARlY3603RMCK2nxlfq7EvlHsP2r6rESeUew/avqy08DzAO1fDDirNq+ArROOEjFShBXwFdClTc+DXow/pU612ppBEkBqfwfSu1NSoaSlQ4c1w+GvRA1wwo0Bb4WoGwo60WdarTGwvTlSXsWc8ix20vdgRfT1HahuMhhjSXJ4iJcBI45njTOTuEBy/pVbmLmmK5URvnGgcEKR8xfT0pLx/EsWVX8RbZiRprc9zbWs+pjTm6I8zcXkLxwJLJYAGRsx+mlqv4TnzwYvDzEoALKN7jqewpF+7SSM2Z7tuSSdau4TgYbcikoRx/O00ptGmX560F4hxWaQ+a6qBbKL2/zdzTFheX1FtRR48uRGMGwv19aAznDYSR9ibelWxwR+oNPnDOBoGtejz8KjAGYX0oDM8JwdGGzBvqD/ALVZk4PYbfpTq2DSPVR8qixEoItlFGAn4JWS6lLqe4vXDROL5VuD0Io5NDroa7iU96MBa/4aW1sV9Ku4bAEWpiTDg1dh4epqpym1V4JdHB76GmoJ10oauBUbVfw+ntVz0V9q3EOGiXVwr/4gL/UUOfgEZvmjGvbX96ZjUEoo8ZS8rChLylA2osh7/CfrXKcv4qLWHFSj0zZx9GvTFPFpvVLOy9am8HOlSHjnF4NykoHcFT9QbfpXE32lYhJB48DBStiFObUdRoO5okmOb+taq4lVfVkU/Kp8Va5Xn/ByfHGoP94ZT9bVxieK4WQZo2dVHxhLONxrv0Fzb0oXjuAQtsLGqOH5QRjlBF2NgSSLe9t6RnnBcL4ZMC0eLYMf47oB7CQH/uqtxvlrwYzKk8cigjQWBsTa4sxvQrF8oz4QayRsu9gW/YihiynUHb3oD13rgSXr1gK7w6AuAdqqQtepHerMOFJ6UyYDhMdhe5oxDw6MbLWkkiL1oPw/h6ixtr3oxFEBVsQKNhXRjFGpxLGug9hX1TRjQewr2oVj/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gl-ES"/>
          </a:p>
        </p:txBody>
      </p:sp>
      <p:pic>
        <p:nvPicPr>
          <p:cNvPr id="7172" name="Picture 4"/>
          <p:cNvPicPr>
            <a:picLocks noChangeAspect="1" noChangeArrowheads="1"/>
          </p:cNvPicPr>
          <p:nvPr/>
        </p:nvPicPr>
        <p:blipFill>
          <a:blip r:embed="rId4" cstate="print"/>
          <a:srcRect/>
          <a:stretch>
            <a:fillRect/>
          </a:stretch>
        </p:blipFill>
        <p:spPr bwMode="auto">
          <a:xfrm>
            <a:off x="6450163" y="792287"/>
            <a:ext cx="3630462" cy="2124646"/>
          </a:xfrm>
          <a:prstGeom prst="rect">
            <a:avLst/>
          </a:prstGeom>
          <a:noFill/>
          <a:ln w="9525">
            <a:noFill/>
            <a:miter lim="800000"/>
            <a:headEnd/>
            <a:tailEnd/>
          </a:ln>
        </p:spPr>
      </p:pic>
      <p:sp>
        <p:nvSpPr>
          <p:cNvPr id="3" name="2 Marcador de contenido"/>
          <p:cNvSpPr>
            <a:spLocks noGrp="1"/>
          </p:cNvSpPr>
          <p:nvPr>
            <p:ph idx="1"/>
          </p:nvPr>
        </p:nvSpPr>
        <p:spPr>
          <a:xfrm>
            <a:off x="503808" y="1584375"/>
            <a:ext cx="9072563" cy="2838802"/>
          </a:xfrm>
        </p:spPr>
        <p:txBody>
          <a:bodyPr>
            <a:normAutofit/>
          </a:bodyPr>
          <a:lstStyle/>
          <a:p>
            <a:r>
              <a:rPr lang="es-ES" sz="2400" dirty="0" smtClean="0">
                <a:latin typeface="Arial" pitchFamily="34" charset="0"/>
                <a:cs typeface="Arial" pitchFamily="34" charset="0"/>
              </a:rPr>
              <a:t>INYECTORES: </a:t>
            </a:r>
            <a:r>
              <a:rPr lang="es-ES" sz="2000" dirty="0" smtClean="0">
                <a:latin typeface="Arial" pitchFamily="34" charset="0"/>
                <a:cs typeface="Arial" pitchFamily="34" charset="0"/>
              </a:rPr>
              <a:t>Son los encargados de pulverizar el combustible dentro de la cámara de combustión pueden ser mecánicos o electrónicos.</a:t>
            </a:r>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BOMBA: </a:t>
            </a:r>
            <a:r>
              <a:rPr lang="es-ES" sz="2000" dirty="0" smtClean="0">
                <a:latin typeface="Arial" pitchFamily="34" charset="0"/>
                <a:cs typeface="Arial" pitchFamily="34" charset="0"/>
              </a:rPr>
              <a:t>Es la encargada de generar la presión de combustible y enviarlo al cilindro concreto en el momento preciso según las condiciones de uso (excepto conducto común que solo genera presión) necesita sincronismo con el motor. Las fases más típicas son mantener ralentí, régimen de giro máximo, aumentar el caudal al acelerar e inyectar antes cuantas más RPM.</a:t>
            </a:r>
            <a:endParaRPr lang="es-ES" sz="2400" dirty="0" smtClean="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624488" y="620925"/>
            <a:ext cx="3240360" cy="206016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048424" y="2592487"/>
            <a:ext cx="3859233" cy="2971453"/>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287784" y="2808511"/>
            <a:ext cx="5895975" cy="2476500"/>
          </a:xfrm>
          <a:prstGeom prst="rect">
            <a:avLst/>
          </a:prstGeom>
          <a:noFill/>
          <a:ln w="9525">
            <a:noFill/>
            <a:miter lim="800000"/>
            <a:headEnd/>
            <a:tailEnd/>
          </a:ln>
        </p:spPr>
      </p:pic>
      <p:sp>
        <p:nvSpPr>
          <p:cNvPr id="3" name="2 Marcador de contenido"/>
          <p:cNvSpPr>
            <a:spLocks noGrp="1"/>
          </p:cNvSpPr>
          <p:nvPr>
            <p:ph idx="1"/>
          </p:nvPr>
        </p:nvSpPr>
        <p:spPr/>
        <p:txBody>
          <a:bodyPr/>
          <a:lstStyle/>
          <a:p>
            <a:r>
              <a:rPr lang="es-ES" sz="2400" dirty="0" smtClean="0">
                <a:latin typeface="Arial" pitchFamily="34" charset="0"/>
                <a:cs typeface="Arial" pitchFamily="34" charset="0"/>
              </a:rPr>
              <a:t>BOMBA ALIMENTACIÓN: </a:t>
            </a:r>
            <a:r>
              <a:rPr lang="es-ES" sz="2000" dirty="0" smtClean="0">
                <a:latin typeface="Arial" pitchFamily="34" charset="0"/>
                <a:cs typeface="Arial" pitchFamily="34" charset="0"/>
              </a:rPr>
              <a:t>Se encarga de mantener llena de combustible a la bomba principal.</a:t>
            </a:r>
          </a:p>
          <a:p>
            <a:r>
              <a:rPr lang="es-ES" sz="2400" dirty="0" smtClean="0">
                <a:latin typeface="Arial" pitchFamily="34" charset="0"/>
                <a:cs typeface="Arial" pitchFamily="34" charset="0"/>
              </a:rPr>
              <a:t>CANALIZACIONES: </a:t>
            </a:r>
            <a:r>
              <a:rPr lang="es-ES" sz="2000" dirty="0" smtClean="0">
                <a:latin typeface="Arial" pitchFamily="34" charset="0"/>
                <a:cs typeface="Arial" pitchFamily="34" charset="0"/>
              </a:rPr>
              <a:t>Si son de alta presión (bomba hacia inyectores) son metálicas rígidas sino suelen ser flexibles de goma o plástico.</a:t>
            </a:r>
            <a:endParaRPr lang="gl-ES" sz="2000" dirty="0" smtClean="0">
              <a:latin typeface="Arial" pitchFamily="34" charset="0"/>
              <a:cs typeface="Arial" pitchFamily="34" charset="0"/>
            </a:endParaRPr>
          </a:p>
          <a:p>
            <a:endParaRPr lang="gl-ES" dirty="0"/>
          </a:p>
        </p:txBody>
      </p:sp>
      <p:sp>
        <p:nvSpPr>
          <p:cNvPr id="4" name="1 Título"/>
          <p:cNvSpPr>
            <a:spLocks noGrp="1"/>
          </p:cNvSpPr>
          <p:nvPr>
            <p:ph type="title"/>
          </p:nvPr>
        </p:nvSpPr>
        <p:spPr/>
        <p:txBody>
          <a:bodyPr/>
          <a:lstStyle/>
          <a:p>
            <a:r>
              <a:rPr lang="es-ES" b="1" dirty="0" smtClean="0">
                <a:latin typeface="Arial" pitchFamily="34" charset="0"/>
                <a:cs typeface="Arial" pitchFamily="34" charset="0"/>
              </a:rPr>
              <a:t>PARTES COMUNES</a:t>
            </a:r>
            <a:endParaRPr lang="gl-ES" b="1"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smtClean="0">
                <a:latin typeface="Arial" panose="020B0604020202020204" pitchFamily="34" charset="0"/>
                <a:cs typeface="Arial" panose="020B0604020202020204" pitchFamily="34" charset="0"/>
              </a:rPr>
              <a:t>INYECTOR BOMBA</a:t>
            </a:r>
            <a:endParaRPr lang="es-ES" dirty="0"/>
          </a:p>
        </p:txBody>
      </p:sp>
      <p:sp>
        <p:nvSpPr>
          <p:cNvPr id="4" name="Marcador de contenido 2"/>
          <p:cNvSpPr>
            <a:spLocks noGrp="1"/>
          </p:cNvSpPr>
          <p:nvPr>
            <p:ph idx="1"/>
          </p:nvPr>
        </p:nvSpPr>
        <p:spPr>
          <a:xfrm>
            <a:off x="287784" y="1512368"/>
            <a:ext cx="9649072" cy="4248670"/>
          </a:xfrm>
        </p:spPr>
        <p:txBody>
          <a:bodyPr>
            <a:normAutofit/>
          </a:bodyPr>
          <a:lstStyle/>
          <a:p>
            <a:r>
              <a:rPr lang="es-ES" sz="2400" dirty="0" smtClean="0">
                <a:latin typeface="Arial" panose="020B0604020202020204" pitchFamily="34" charset="0"/>
                <a:cs typeface="Arial" panose="020B0604020202020204" pitchFamily="34" charset="0"/>
              </a:rPr>
              <a:t>Solo estudiaremos el sistema usado en turismos y furgonetas.</a:t>
            </a:r>
          </a:p>
          <a:p>
            <a:r>
              <a:rPr lang="es-ES" sz="2400" dirty="0" smtClean="0">
                <a:latin typeface="Arial" panose="020B0604020202020204" pitchFamily="34" charset="0"/>
                <a:cs typeface="Arial" panose="020B0604020202020204" pitchFamily="34" charset="0"/>
              </a:rPr>
              <a:t>Este sistema de inyección posee un conjunto (bomba de alta, gestión e inyector) por cada cilindro.</a:t>
            </a:r>
          </a:p>
          <a:p>
            <a:r>
              <a:rPr lang="es-ES" sz="2400" dirty="0" smtClean="0">
                <a:latin typeface="Arial" panose="020B0604020202020204" pitchFamily="34" charset="0"/>
                <a:cs typeface="Arial" panose="020B0604020202020204" pitchFamily="34" charset="0"/>
              </a:rPr>
              <a:t>Cada uno de los elementos es accionado mecánicamente por una leva en el árbol de levas diseñado ex profeso.</a:t>
            </a:r>
          </a:p>
          <a:p>
            <a:r>
              <a:rPr lang="es-ES" sz="2400" dirty="0" smtClean="0">
                <a:latin typeface="Arial" panose="020B0604020202020204" pitchFamily="34" charset="0"/>
                <a:cs typeface="Arial" panose="020B0604020202020204" pitchFamily="34" charset="0"/>
              </a:rPr>
              <a:t>Requiere de una bomba de alimentación.</a:t>
            </a:r>
          </a:p>
          <a:p>
            <a:r>
              <a:rPr lang="es-ES" sz="2400" dirty="0" smtClean="0">
                <a:latin typeface="Arial" panose="020B0604020202020204" pitchFamily="34" charset="0"/>
                <a:cs typeface="Arial" panose="020B0604020202020204" pitchFamily="34" charset="0"/>
              </a:rPr>
              <a:t>La inyección se produce cuando la leva pisa al conjunto comprimiendo el combustible y si la válvula de regulación está cerrada el combustible vence al  muelle del inyector y comienza la inyección. Esta finaliza cuando abre la válvula antes mencionada.</a:t>
            </a:r>
          </a:p>
        </p:txBody>
      </p:sp>
    </p:spTree>
    <p:extLst>
      <p:ext uri="{BB962C8B-B14F-4D97-AF65-F5344CB8AC3E}">
        <p14:creationId xmlns="" xmlns:p14="http://schemas.microsoft.com/office/powerpoint/2010/main" val="2807283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2" cstate="print"/>
          <a:srcRect/>
          <a:stretch>
            <a:fillRect/>
          </a:stretch>
        </p:blipFill>
        <p:spPr bwMode="auto">
          <a:xfrm>
            <a:off x="287784" y="2592487"/>
            <a:ext cx="3010272" cy="2998134"/>
          </a:xfrm>
          <a:prstGeom prst="rect">
            <a:avLst/>
          </a:prstGeom>
          <a:noFill/>
          <a:ln w="9525">
            <a:noFill/>
            <a:miter lim="800000"/>
            <a:headEnd/>
            <a:tailEnd/>
          </a:ln>
        </p:spPr>
      </p:pic>
      <p:pic>
        <p:nvPicPr>
          <p:cNvPr id="38916" name="Picture 4"/>
          <p:cNvPicPr>
            <a:picLocks noChangeAspect="1" noChangeArrowheads="1"/>
          </p:cNvPicPr>
          <p:nvPr/>
        </p:nvPicPr>
        <p:blipFill>
          <a:blip r:embed="rId3" cstate="print"/>
          <a:srcRect/>
          <a:stretch>
            <a:fillRect/>
          </a:stretch>
        </p:blipFill>
        <p:spPr bwMode="auto">
          <a:xfrm>
            <a:off x="5328344" y="601064"/>
            <a:ext cx="4579243" cy="4973542"/>
          </a:xfrm>
          <a:prstGeom prst="rect">
            <a:avLst/>
          </a:prstGeom>
          <a:noFill/>
          <a:ln w="9525">
            <a:noFill/>
            <a:miter lim="800000"/>
            <a:headEnd/>
            <a:tailEnd/>
          </a:ln>
        </p:spPr>
      </p:pic>
      <p:sp>
        <p:nvSpPr>
          <p:cNvPr id="2" name="1 Título"/>
          <p:cNvSpPr>
            <a:spLocks noGrp="1"/>
          </p:cNvSpPr>
          <p:nvPr>
            <p:ph type="title"/>
          </p:nvPr>
        </p:nvSpPr>
        <p:spPr/>
        <p:txBody>
          <a:bodyPr/>
          <a:lstStyle/>
          <a:p>
            <a:r>
              <a:rPr lang="es-ES" b="1" dirty="0" smtClean="0">
                <a:latin typeface="Arial" panose="020B0604020202020204" pitchFamily="34" charset="0"/>
                <a:cs typeface="Arial" panose="020B0604020202020204" pitchFamily="34" charset="0"/>
              </a:rPr>
              <a:t>INYECTOR BOMBA</a:t>
            </a:r>
            <a:endParaRPr lang="gl-ES" dirty="0"/>
          </a:p>
        </p:txBody>
      </p:sp>
      <p:sp>
        <p:nvSpPr>
          <p:cNvPr id="3" name="2 Marcador de contenido"/>
          <p:cNvSpPr>
            <a:spLocks noGrp="1"/>
          </p:cNvSpPr>
          <p:nvPr>
            <p:ph idx="1"/>
          </p:nvPr>
        </p:nvSpPr>
        <p:spPr>
          <a:xfrm>
            <a:off x="287785" y="1512367"/>
            <a:ext cx="6264696" cy="3800590"/>
          </a:xfrm>
        </p:spPr>
        <p:txBody>
          <a:bodyPr>
            <a:normAutofit/>
          </a:bodyPr>
          <a:lstStyle/>
          <a:p>
            <a:r>
              <a:rPr lang="es-ES" sz="2400" dirty="0" smtClean="0">
                <a:latin typeface="Arial" pitchFamily="34" charset="0"/>
                <a:cs typeface="Arial" pitchFamily="34" charset="0"/>
              </a:rPr>
              <a:t>Estos sistemas poseen preinyecciones y si llevan filtro de partículas pos inyecciones.</a:t>
            </a:r>
          </a:p>
          <a:p>
            <a:r>
              <a:rPr lang="es-ES" sz="2400" dirty="0" smtClean="0">
                <a:latin typeface="Arial" pitchFamily="34" charset="0"/>
                <a:cs typeface="Arial" pitchFamily="34" charset="0"/>
              </a:rPr>
              <a:t>Hasta 2200 bar de presión</a:t>
            </a:r>
            <a:endParaRPr lang="gl-ES" sz="2400" dirty="0">
              <a:latin typeface="Arial" pitchFamily="34" charset="0"/>
              <a:cs typeface="Arial" pitchFamily="34" charset="0"/>
            </a:endParaRPr>
          </a:p>
        </p:txBody>
      </p:sp>
      <p:sp>
        <p:nvSpPr>
          <p:cNvPr id="38914" name="AutoShape 2" descr="INYECTOR BOMB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gl-E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7785" y="504256"/>
            <a:ext cx="9577064" cy="936104"/>
          </a:xfrm>
        </p:spPr>
        <p:txBody>
          <a:bodyPr>
            <a:normAutofit fontScale="90000"/>
          </a:bodyPr>
          <a:lstStyle/>
          <a:p>
            <a:r>
              <a:rPr lang="es-ES" sz="5600" b="1" dirty="0" smtClean="0">
                <a:latin typeface="Arial" pitchFamily="34" charset="0"/>
                <a:cs typeface="Arial" pitchFamily="34" charset="0"/>
              </a:rPr>
              <a:t>COMMON RAIL </a:t>
            </a:r>
            <a:r>
              <a:rPr lang="es-ES" sz="3600" b="1" dirty="0" smtClean="0">
                <a:latin typeface="Arial" pitchFamily="34" charset="0"/>
                <a:cs typeface="Arial" pitchFamily="34" charset="0"/>
              </a:rPr>
              <a:t>(CONDUCTO COMÚN)</a:t>
            </a:r>
            <a:endParaRPr lang="gl-ES" sz="3600" b="1" dirty="0">
              <a:latin typeface="Arial" pitchFamily="34" charset="0"/>
              <a:cs typeface="Arial" pitchFamily="34" charset="0"/>
            </a:endParaRPr>
          </a:p>
        </p:txBody>
      </p:sp>
      <p:pic>
        <p:nvPicPr>
          <p:cNvPr id="37889" name="Picture 1"/>
          <p:cNvPicPr>
            <a:picLocks noChangeAspect="1" noChangeArrowheads="1"/>
          </p:cNvPicPr>
          <p:nvPr/>
        </p:nvPicPr>
        <p:blipFill>
          <a:blip r:embed="rId2" cstate="print"/>
          <a:srcRect/>
          <a:stretch>
            <a:fillRect/>
          </a:stretch>
        </p:blipFill>
        <p:spPr bwMode="auto">
          <a:xfrm>
            <a:off x="2736850" y="2074863"/>
            <a:ext cx="7343775" cy="3686175"/>
          </a:xfrm>
          <a:prstGeom prst="rect">
            <a:avLst/>
          </a:prstGeom>
          <a:noFill/>
          <a:ln w="9525">
            <a:noFill/>
            <a:miter lim="800000"/>
            <a:headEnd/>
            <a:tailEnd/>
          </a:ln>
        </p:spPr>
      </p:pic>
      <p:sp>
        <p:nvSpPr>
          <p:cNvPr id="3" name="2 Marcador de contenido"/>
          <p:cNvSpPr>
            <a:spLocks noGrp="1"/>
          </p:cNvSpPr>
          <p:nvPr>
            <p:ph idx="1"/>
          </p:nvPr>
        </p:nvSpPr>
        <p:spPr>
          <a:xfrm>
            <a:off x="287784" y="1512367"/>
            <a:ext cx="2736304" cy="4032448"/>
          </a:xfrm>
        </p:spPr>
        <p:txBody>
          <a:bodyPr>
            <a:normAutofit/>
          </a:bodyPr>
          <a:lstStyle/>
          <a:p>
            <a:r>
              <a:rPr lang="es-ES" sz="2400" dirty="0" smtClean="0">
                <a:latin typeface="Arial" pitchFamily="34" charset="0"/>
                <a:cs typeface="Arial" pitchFamily="34" charset="0"/>
              </a:rPr>
              <a:t>Este es el único sistema utilizado a día de hoy ya que es el único que no depende mecánicamente del giro del motor solo para generar presión la bomba.</a:t>
            </a:r>
            <a:endParaRPr lang="gl-ES" sz="2400" dirty="0">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406</TotalTime>
  <Words>707</Words>
  <Application>Microsoft Office PowerPoint</Application>
  <PresentationFormat>Personalizado</PresentationFormat>
  <Paragraphs>61</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Flujo</vt:lpstr>
      <vt:lpstr>MOTORES DIESEL</vt:lpstr>
      <vt:lpstr>INTRODUCCIÓN</vt:lpstr>
      <vt:lpstr>TIPOS DE SISTEMAS</vt:lpstr>
      <vt:lpstr>LUGAR DE INYECCION</vt:lpstr>
      <vt:lpstr>PARTES COMUNES</vt:lpstr>
      <vt:lpstr>PARTES COMUNES</vt:lpstr>
      <vt:lpstr>INYECTOR BOMBA</vt:lpstr>
      <vt:lpstr>INYECTOR BOMBA</vt:lpstr>
      <vt:lpstr>COMMON RAIL (CONDUCTO COMÚN)</vt:lpstr>
      <vt:lpstr>COMMON RAIL (CONDUCTO COMÚN)</vt:lpstr>
      <vt:lpstr>COMMON RAIL (CONDUCTO COMÚN)</vt:lpstr>
      <vt:lpstr>COMMON RAIL (CONDUCTO COMÚN)</vt:lpstr>
      <vt:lpstr>COMMON RAIL (CONDUCTO COMÚN)</vt:lpstr>
      <vt:lpstr>COMMON RAIL (CONDUCTO COMÚN)</vt:lpstr>
      <vt:lpstr>COMMON RAIL (CONDUCTO COMÚN)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MOTORES DIESEL</dc:title>
  <dc:creator>user</dc:creator>
  <cp:lastModifiedBy>Usuario</cp:lastModifiedBy>
  <cp:revision>39</cp:revision>
  <dcterms:created xsi:type="dcterms:W3CDTF">2023-01-27T17:26:55Z</dcterms:created>
  <dcterms:modified xsi:type="dcterms:W3CDTF">2024-01-16T10:11:31Z</dcterms:modified>
</cp:coreProperties>
</file>