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3198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1227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7732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7079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0983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9551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7265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0101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4520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0833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8276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5123-33C2-447C-8E3B-5EE4650F57D3}" type="datetimeFigureOut">
              <a:rPr lang="gl-ES" smtClean="0"/>
              <a:t>04/11/2014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56076-E6E3-4967-8382-1511733EC4B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6726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-171399"/>
            <a:ext cx="7772400" cy="15121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gl-ES" dirty="0" smtClean="0">
                <a:latin typeface="Ravie" panose="04040805050809020602" pitchFamily="82" charset="0"/>
              </a:rPr>
              <a:t>¿Qué son los celos?</a:t>
            </a:r>
            <a:endParaRPr lang="gl-ES" dirty="0">
              <a:latin typeface="Ravie" panose="040408050508090206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9" b="41645"/>
          <a:stretch/>
        </p:blipFill>
        <p:spPr bwMode="auto">
          <a:xfrm>
            <a:off x="1547664" y="620688"/>
            <a:ext cx="5904656" cy="351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568952" cy="2780929"/>
          </a:xfrm>
        </p:spPr>
        <p:txBody>
          <a:bodyPr>
            <a:normAutofit fontScale="25000" lnSpcReduction="20000"/>
          </a:bodyPr>
          <a:lstStyle/>
          <a:p>
            <a:r>
              <a:rPr lang="es-ES" sz="16000" b="1" dirty="0" smtClean="0">
                <a:solidFill>
                  <a:srgbClr val="0070C0"/>
                </a:solidFill>
                <a:latin typeface="High Tower Text" panose="02040502050506030303" pitchFamily="18" charset="0"/>
              </a:rPr>
              <a:t>Son una </a:t>
            </a:r>
            <a:r>
              <a:rPr lang="es-ES" sz="21600" b="1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respuesta  emocional</a:t>
            </a:r>
            <a:r>
              <a:rPr lang="es-ES" sz="21600" b="1" dirty="0" smtClean="0">
                <a:solidFill>
                  <a:srgbClr val="0070C0"/>
                </a:solidFill>
                <a:latin typeface="High Tower Text" panose="02040502050506030303" pitchFamily="18" charset="0"/>
              </a:rPr>
              <a:t> </a:t>
            </a:r>
            <a:r>
              <a:rPr lang="es-ES" sz="16000" b="1" dirty="0" smtClean="0">
                <a:solidFill>
                  <a:srgbClr val="0070C0"/>
                </a:solidFill>
                <a:latin typeface="High Tower Text" panose="02040502050506030303" pitchFamily="18" charset="0"/>
              </a:rPr>
              <a:t>que surge cuando una persona percibe una </a:t>
            </a:r>
            <a:r>
              <a:rPr lang="es-ES" sz="26400" b="1" dirty="0" smtClean="0">
                <a:solidFill>
                  <a:schemeClr val="accent6">
                    <a:lumMod val="50000"/>
                  </a:schemeClr>
                </a:solidFill>
                <a:latin typeface="High Tower Text" panose="02040502050506030303" pitchFamily="18" charset="0"/>
              </a:rPr>
              <a:t>amenaza</a:t>
            </a:r>
            <a:r>
              <a:rPr lang="es-ES" sz="16000" b="1" dirty="0" smtClean="0">
                <a:solidFill>
                  <a:srgbClr val="0070C0"/>
                </a:solidFill>
                <a:latin typeface="High Tower Text" panose="02040502050506030303" pitchFamily="18" charset="0"/>
              </a:rPr>
              <a:t> hacia </a:t>
            </a:r>
            <a:r>
              <a:rPr lang="es-ES" sz="21600" b="1" dirty="0" smtClean="0">
                <a:solidFill>
                  <a:schemeClr val="tx1"/>
                </a:solidFill>
                <a:latin typeface="High Tower Text" panose="02040502050506030303" pitchFamily="18" charset="0"/>
              </a:rPr>
              <a:t>algo</a:t>
            </a:r>
            <a:r>
              <a:rPr lang="es-ES" sz="16000" b="1" dirty="0" smtClean="0">
                <a:solidFill>
                  <a:srgbClr val="0070C0"/>
                </a:solidFill>
                <a:latin typeface="High Tower Text" panose="02040502050506030303" pitchFamily="18" charset="0"/>
              </a:rPr>
              <a:t> que considera como </a:t>
            </a:r>
            <a:r>
              <a:rPr lang="es-ES" sz="21600" b="1" dirty="0" smtClean="0">
                <a:solidFill>
                  <a:schemeClr val="tx1"/>
                </a:solidFill>
                <a:latin typeface="High Tower Text" panose="02040502050506030303" pitchFamily="18" charset="0"/>
              </a:rPr>
              <a:t>propio</a:t>
            </a:r>
            <a:r>
              <a:rPr lang="es-ES" sz="16000" b="1" dirty="0" smtClean="0">
                <a:solidFill>
                  <a:srgbClr val="0070C0"/>
                </a:solidFill>
                <a:latin typeface="High Tower Text" panose="02040502050506030303" pitchFamily="18" charset="0"/>
              </a:rPr>
              <a:t>. </a:t>
            </a:r>
            <a:endParaRPr lang="es-ES" sz="14400" b="1" dirty="0" smtClean="0">
              <a:solidFill>
                <a:srgbClr val="0070C0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07424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8520" y="2780928"/>
            <a:ext cx="9252520" cy="4077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Los celos pueden resultar tan malos</a:t>
            </a:r>
            <a:r>
              <a:rPr lang="es-E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s-ES" sz="4000" b="1" dirty="0">
                <a:solidFill>
                  <a:prstClr val="black"/>
                </a:solidFill>
                <a:latin typeface="Tempus Sans ITC" panose="04020404030D07020202" pitchFamily="82" charset="0"/>
              </a:rPr>
              <a:t>que han llegado a </a:t>
            </a:r>
            <a:r>
              <a:rPr lang="es-ES" sz="60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destruir familias</a:t>
            </a:r>
            <a:endParaRPr lang="es-ES" sz="2800" b="1" dirty="0">
              <a:solidFill>
                <a:srgbClr val="002060"/>
              </a:solidFill>
              <a:latin typeface="Tempus Sans ITC" panose="04020404030D07020202" pitchFamily="82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ES" sz="40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 </a:t>
            </a:r>
            <a:r>
              <a:rPr lang="es-ES" sz="54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El problema no es sentir celos</a:t>
            </a:r>
            <a:r>
              <a:rPr lang="es-ES" sz="40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,</a:t>
            </a:r>
            <a:r>
              <a:rPr lang="es-ES" b="1" dirty="0">
                <a:solidFill>
                  <a:prstClr val="black"/>
                </a:solidFill>
                <a:latin typeface="Tempus Sans ITC" panose="04020404030D07020202" pitchFamily="82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E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sino la </a:t>
            </a:r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frecuencia</a:t>
            </a:r>
            <a:r>
              <a:rPr lang="es-E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 y la </a:t>
            </a:r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intensidad</a:t>
            </a:r>
            <a:r>
              <a:rPr lang="es-E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E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con la que los manejamos</a:t>
            </a:r>
            <a:r>
              <a:rPr lang="es-ES" sz="40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.</a:t>
            </a:r>
            <a:r>
              <a:rPr lang="es-ES" sz="4000" b="1" dirty="0">
                <a:solidFill>
                  <a:prstClr val="black"/>
                </a:solidFill>
                <a:latin typeface="Tempus Sans ITC" panose="04020404030D07020202" pitchFamily="82" charset="0"/>
              </a:rPr>
              <a:t>  </a:t>
            </a:r>
            <a:endParaRPr lang="gl-ES" sz="4000" b="1" dirty="0">
              <a:solidFill>
                <a:prstClr val="black"/>
              </a:solidFill>
              <a:latin typeface="Tempus Sans ITC" panose="04020404030D07020202" pitchFamily="82" charset="0"/>
            </a:endParaRPr>
          </a:p>
          <a:p>
            <a:endParaRPr lang="gl-E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 b="8410"/>
          <a:stretch/>
        </p:blipFill>
        <p:spPr bwMode="auto">
          <a:xfrm>
            <a:off x="971600" y="0"/>
            <a:ext cx="7133837" cy="27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344816" cy="19168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6700" b="1" dirty="0" smtClean="0">
                <a:latin typeface="Brush Script MT" panose="03060802040406070304" pitchFamily="66" charset="0"/>
              </a:rPr>
              <a:t/>
            </a:r>
            <a:br>
              <a:rPr lang="es-ES" sz="6700" b="1" dirty="0" smtClean="0">
                <a:latin typeface="Brush Script MT" panose="03060802040406070304" pitchFamily="66" charset="0"/>
              </a:rPr>
            </a:br>
            <a:r>
              <a:rPr lang="es-ES" sz="7300" b="1" dirty="0" smtClean="0">
                <a:latin typeface="Brush Script MT" panose="03060802040406070304" pitchFamily="66" charset="0"/>
              </a:rPr>
              <a:t>8</a:t>
            </a:r>
            <a:r>
              <a:rPr lang="es-ES" sz="6700" b="1" dirty="0" smtClean="0">
                <a:latin typeface="Brush Script MT" panose="03060802040406070304" pitchFamily="66" charset="0"/>
              </a:rPr>
              <a:t> sugerencias para combatir </a:t>
            </a:r>
            <a:r>
              <a:rPr lang="es-ES" sz="8900" b="1" dirty="0" smtClean="0">
                <a:latin typeface="Brush Script MT" panose="03060802040406070304" pitchFamily="66" charset="0"/>
              </a:rPr>
              <a:t>los celos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gl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257">
            <a:off x="971600" y="1988840"/>
            <a:ext cx="7272808" cy="46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0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0"/>
            <a:ext cx="6696744" cy="1052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gl-ES" sz="6600" dirty="0" smtClean="0">
                <a:latin typeface="Broadway" panose="04040905080B02020502" pitchFamily="82" charset="0"/>
              </a:rPr>
              <a:t>8 </a:t>
            </a:r>
            <a:r>
              <a:rPr lang="gl-ES" sz="6600" dirty="0" err="1" smtClean="0">
                <a:latin typeface="Broadway" panose="04040905080B02020502" pitchFamily="82" charset="0"/>
              </a:rPr>
              <a:t>sugerencias</a:t>
            </a:r>
            <a:endParaRPr lang="gl-ES" sz="6600" dirty="0">
              <a:latin typeface="Broadway" panose="04040905080B020205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900608" y="1052736"/>
            <a:ext cx="10657184" cy="63367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6600" b="1" dirty="0" smtClean="0">
                <a:latin typeface="Tempus Sans ITC" panose="04020404030D07020202" pitchFamily="82" charset="0"/>
              </a:rPr>
              <a:t>Acepta que eres celoso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800" b="1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 confianza y expresa tus sentimientos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300" b="1" dirty="0" smtClean="0"/>
              <a:t>La imaginación puede ser buena pero también muy mala.</a:t>
            </a:r>
            <a:r>
              <a:rPr lang="es-ES" sz="4300" dirty="0" smtClean="0"/>
              <a:t> Cuando </a:t>
            </a:r>
            <a:r>
              <a:rPr lang="es-ES" sz="4300" dirty="0" smtClean="0"/>
              <a:t>lleguen</a:t>
            </a:r>
            <a:r>
              <a:rPr lang="es-ES" sz="4300" dirty="0" smtClean="0"/>
              <a:t> pensamientos malos, haz otra cosa.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latin typeface="Broadway" panose="04040905080B02020502" pitchFamily="82" charset="0"/>
              </a:rPr>
              <a:t>Entierra el pasado</a:t>
            </a: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Broadway" panose="04040905080B02020502" pitchFamily="82" charset="0"/>
              </a:rPr>
              <a:t> vivir el presente.</a:t>
            </a:r>
            <a:r>
              <a:rPr lang="es-ES" sz="4000" dirty="0" smtClean="0">
                <a:latin typeface="Corbel" panose="020B0503020204020204" pitchFamily="34" charset="0"/>
              </a:rPr>
              <a:t> </a:t>
            </a:r>
            <a:r>
              <a:rPr lang="es-ES" dirty="0" smtClean="0">
                <a:latin typeface="Corbel" panose="020B0503020204020204" pitchFamily="34" charset="0"/>
              </a:rPr>
              <a:t>No catalogues a todas las personas de la misma manera.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b="1" dirty="0" smtClean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ES" b="1" dirty="0" smtClean="0">
              <a:latin typeface="Corbel" panose="020B0503020204020204" pitchFamily="34" charset="0"/>
              <a:cs typeface="Aharoni" panose="02010803020104030203" pitchFamily="2" charset="-79"/>
            </a:endParaRPr>
          </a:p>
          <a:p>
            <a:pPr marL="514350" indent="-514350">
              <a:buFont typeface="+mj-lt"/>
              <a:buAutoNum type="arabicPeriod"/>
            </a:pPr>
            <a:endParaRPr lang="gl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64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-99392"/>
            <a:ext cx="6696744" cy="1656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gl-ES" dirty="0" smtClean="0">
                <a:latin typeface="Broadway" panose="04040905080B02020502" pitchFamily="82" charset="0"/>
              </a:rPr>
              <a:t>8 </a:t>
            </a:r>
            <a:r>
              <a:rPr lang="gl-ES" dirty="0" err="1" smtClean="0">
                <a:latin typeface="Broadway" panose="04040905080B02020502" pitchFamily="82" charset="0"/>
              </a:rPr>
              <a:t>sugerencias</a:t>
            </a:r>
            <a:endParaRPr lang="gl-ES" dirty="0">
              <a:latin typeface="Broadway" panose="04040905080B020205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24544" y="1556792"/>
            <a:ext cx="9721080" cy="60932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3900" b="1" dirty="0" smtClean="0">
                <a:solidFill>
                  <a:srgbClr val="FF0000"/>
                </a:solidFill>
              </a:rPr>
              <a:t>5. Busca explicaciones coherentes a las cosas.</a:t>
            </a:r>
          </a:p>
          <a:p>
            <a:pPr marL="0" indent="0">
              <a:buNone/>
            </a:pPr>
            <a:r>
              <a:rPr lang="es-ES" sz="6000" b="1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6. Respeta</a:t>
            </a:r>
            <a:r>
              <a:rPr lang="gl-ES" sz="6000" b="1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 su vida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7. Tu pareja te acepta tal y como eres. </a:t>
            </a:r>
            <a:r>
              <a:rPr lang="es-ES" dirty="0" smtClean="0"/>
              <a:t>Para aceptar amor debes aprender primero a amarte, esta es una prueba infalible ante </a:t>
            </a:r>
            <a:r>
              <a:rPr lang="es-E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 celos </a:t>
            </a:r>
            <a:r>
              <a:rPr lang="es-ES" dirty="0" smtClean="0"/>
              <a:t>ya que estos </a:t>
            </a:r>
            <a:r>
              <a:rPr lang="es-ES" sz="3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vienen de una falta de autoestima e inseguridad</a:t>
            </a:r>
          </a:p>
          <a:p>
            <a:pPr marL="0" indent="0">
              <a:buNone/>
            </a:pPr>
            <a:r>
              <a:rPr lang="es-ES" sz="4400" b="1" dirty="0" smtClean="0">
                <a:solidFill>
                  <a:srgbClr val="7030A0"/>
                </a:solidFill>
              </a:rPr>
              <a:t>8.</a:t>
            </a:r>
            <a:r>
              <a:rPr lang="es-ES" sz="4400" b="1" dirty="0" smtClean="0"/>
              <a:t> </a:t>
            </a:r>
            <a:r>
              <a:rPr lang="es-ES" sz="4400" b="1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Analiza con qué frecuencia aparecen los celos y porqué razones se dan.</a:t>
            </a:r>
            <a:r>
              <a:rPr lang="es-ES" sz="4400" dirty="0" smtClean="0"/>
              <a:t> </a:t>
            </a:r>
            <a:r>
              <a:rPr lang="es-ES" dirty="0" smtClean="0">
                <a:latin typeface="Bernard MT Condensed" panose="02050806060905020404" pitchFamily="18" charset="0"/>
              </a:rPr>
              <a:t>Si es algo pasajero que sucede muy rara vez, puede ser normal, pero si son la sombra de tus días, ya son celos patológicos en los que un especialista te puede ayudar. 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b="1" dirty="0" smtClean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ES" b="1" dirty="0" smtClean="0">
              <a:latin typeface="Corbel" panose="020B0503020204020204" pitchFamily="34" charset="0"/>
              <a:cs typeface="Aharoni" panose="02010803020104030203" pitchFamily="2" charset="-79"/>
            </a:endParaRPr>
          </a:p>
          <a:p>
            <a:pPr marL="514350" indent="-514350">
              <a:buFont typeface="+mj-lt"/>
              <a:buAutoNum type="arabicPeriod"/>
            </a:pPr>
            <a:endParaRPr lang="gl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88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192</Words>
  <Application>Microsoft Office PowerPoint</Application>
  <PresentationFormat>Presentación en pantalla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¿Qué son los celos?</vt:lpstr>
      <vt:lpstr>Presentación de PowerPoint</vt:lpstr>
      <vt:lpstr> 8 sugerencias para combatir los celos </vt:lpstr>
      <vt:lpstr>8 sugerencias</vt:lpstr>
      <vt:lpstr>8 sugerencias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son los celos?</dc:title>
  <dc:creator>Adriana</dc:creator>
  <cp:lastModifiedBy>Adriana</cp:lastModifiedBy>
  <cp:revision>8</cp:revision>
  <dcterms:created xsi:type="dcterms:W3CDTF">2014-11-04T11:59:30Z</dcterms:created>
  <dcterms:modified xsi:type="dcterms:W3CDTF">2014-11-04T13:12:17Z</dcterms:modified>
</cp:coreProperties>
</file>