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7"/>
  </p:notesMasterIdLst>
  <p:sldIdLst>
    <p:sldId id="256" r:id="rId2"/>
    <p:sldId id="257" r:id="rId3"/>
    <p:sldId id="258" r:id="rId4"/>
    <p:sldId id="259" r:id="rId5"/>
    <p:sldId id="260" r:id="rId6"/>
    <p:sldId id="261" r:id="rId7"/>
    <p:sldId id="262" r:id="rId8"/>
    <p:sldId id="298" r:id="rId9"/>
    <p:sldId id="263" r:id="rId10"/>
    <p:sldId id="300" r:id="rId11"/>
    <p:sldId id="264" r:id="rId12"/>
    <p:sldId id="299"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Lst>
  <p:sldSz cx="12192000" cy="6858000"/>
  <p:notesSz cx="6858000" cy="9144000"/>
  <p:embeddedFontLst>
    <p:embeddedFont>
      <p:font typeface="Calibri" panose="020F0502020204030204" pitchFamily="34" charset="0"/>
      <p:regular r:id="rId48"/>
      <p:bold r:id="rId49"/>
      <p:italic r:id="rId50"/>
      <p:boldItalic r:id="rId51"/>
    </p:embeddedFont>
    <p:embeddedFont>
      <p:font typeface="Source Sans Pro" panose="020B0503030403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iGcz9FI2QZos2w4dVGT1fxcCdO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A65CB17-AEFF-46CD-A219-27F49DA6EF91}">
  <a:tblStyle styleId="{5A65CB17-AEFF-46CD-A219-27F49DA6EF9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761BFBF-A8B7-49A9-95E3-A6795BC33E5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AECE6"/>
          </a:solidFill>
        </a:fill>
      </a:tcStyle>
    </a:wholeTbl>
    <a:band1H>
      <a:tcTxStyle/>
      <a:tcStyle>
        <a:tcBdr/>
        <a:fill>
          <a:solidFill>
            <a:srgbClr val="F5D8CA"/>
          </a:solidFill>
        </a:fill>
      </a:tcStyle>
    </a:band1H>
    <a:band2H>
      <a:tcTxStyle/>
      <a:tcStyle>
        <a:tcBdr/>
      </a:tcStyle>
    </a:band2H>
    <a:band1V>
      <a:tcTxStyle/>
      <a:tcStyle>
        <a:tcBdr/>
        <a:fill>
          <a:solidFill>
            <a:srgbClr val="F5D8C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a Álvarez Suárez" userId="f2eee782bc06d2f6" providerId="LiveId" clId="{594B19B3-986A-4028-BA85-41A432174F04}"/>
    <pc:docChg chg="custSel modSld">
      <pc:chgData name="Vera Álvarez Suárez" userId="f2eee782bc06d2f6" providerId="LiveId" clId="{594B19B3-986A-4028-BA85-41A432174F04}" dt="2023-02-07T18:50:23.138" v="0" actId="478"/>
      <pc:docMkLst>
        <pc:docMk/>
      </pc:docMkLst>
      <pc:sldChg chg="addSp delSp modSp mod">
        <pc:chgData name="Vera Álvarez Suárez" userId="f2eee782bc06d2f6" providerId="LiveId" clId="{594B19B3-986A-4028-BA85-41A432174F04}" dt="2023-02-07T18:50:23.138" v="0" actId="478"/>
        <pc:sldMkLst>
          <pc:docMk/>
          <pc:sldMk cId="0" sldId="256"/>
        </pc:sldMkLst>
        <pc:spChg chg="add mod">
          <ac:chgData name="Vera Álvarez Suárez" userId="f2eee782bc06d2f6" providerId="LiveId" clId="{594B19B3-986A-4028-BA85-41A432174F04}" dt="2023-02-07T18:50:23.138" v="0" actId="478"/>
          <ac:spMkLst>
            <pc:docMk/>
            <pc:sldMk cId="0" sldId="256"/>
            <ac:spMk id="3" creationId="{94043F5A-2B96-795B-53C9-671515A2325C}"/>
          </ac:spMkLst>
        </pc:spChg>
        <pc:spChg chg="del">
          <ac:chgData name="Vera Álvarez Suárez" userId="f2eee782bc06d2f6" providerId="LiveId" clId="{594B19B3-986A-4028-BA85-41A432174F04}" dt="2023-02-07T18:50:23.138" v="0" actId="478"/>
          <ac:spMkLst>
            <pc:docMk/>
            <pc:sldMk cId="0" sldId="256"/>
            <ac:spMk id="109"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gl-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8" name="Google Shape;20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6" name="Google Shape;2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8" name="Google Shape;348;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5" name="Google Shape;415;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9" name="Google Shape;429;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8"/>
        <p:cNvGrpSpPr/>
        <p:nvPr/>
      </p:nvGrpSpPr>
      <p:grpSpPr>
        <a:xfrm>
          <a:off x="0" y="0"/>
          <a:ext cx="0" cy="0"/>
          <a:chOff x="0" y="0"/>
          <a:chExt cx="0" cy="0"/>
        </a:xfrm>
      </p:grpSpPr>
      <p:sp>
        <p:nvSpPr>
          <p:cNvPr id="19" name="Google Shape;19;p4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4"/>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4"/>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l-ES"/>
              <a:t>‹Nº›</a:t>
            </a:fld>
            <a:endParaRPr/>
          </a:p>
        </p:txBody>
      </p:sp>
      <p:cxnSp>
        <p:nvCxnSpPr>
          <p:cNvPr id="26" name="Google Shape;26;p4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7"/>
        <p:cNvGrpSpPr/>
        <p:nvPr/>
      </p:nvGrpSpPr>
      <p:grpSpPr>
        <a:xfrm>
          <a:off x="0" y="0"/>
          <a:ext cx="0" cy="0"/>
          <a:chOff x="0" y="0"/>
          <a:chExt cx="0" cy="0"/>
        </a:xfrm>
      </p:grpSpPr>
      <p:sp>
        <p:nvSpPr>
          <p:cNvPr id="88" name="Google Shape;88;p5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53"/>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0" name="Google Shape;90;p5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5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l-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ítulo vertical y texto" type="vertTitleAndTx">
  <p:cSld name="VERTICAL_TITLE_AND_VERTICAL_TEXT">
    <p:spTree>
      <p:nvGrpSpPr>
        <p:cNvPr id="1" name="Shape 93"/>
        <p:cNvGrpSpPr/>
        <p:nvPr/>
      </p:nvGrpSpPr>
      <p:grpSpPr>
        <a:xfrm>
          <a:off x="0" y="0"/>
          <a:ext cx="0" cy="0"/>
          <a:chOff x="0" y="0"/>
          <a:chExt cx="0" cy="0"/>
        </a:xfrm>
      </p:grpSpPr>
      <p:sp>
        <p:nvSpPr>
          <p:cNvPr id="94" name="Google Shape;94;p5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4"/>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54"/>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8" name="Google Shape;98;p5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5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l-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l-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En blanco" type="blank">
  <p:cSld name="BLANK">
    <p:spTree>
      <p:nvGrpSpPr>
        <p:cNvPr id="1" name="Shape 32"/>
        <p:cNvGrpSpPr/>
        <p:nvPr/>
      </p:nvGrpSpPr>
      <p:grpSpPr>
        <a:xfrm>
          <a:off x="0" y="0"/>
          <a:ext cx="0" cy="0"/>
          <a:chOff x="0" y="0"/>
          <a:chExt cx="0" cy="0"/>
        </a:xfrm>
      </p:grpSpPr>
      <p:sp>
        <p:nvSpPr>
          <p:cNvPr id="33" name="Google Shape;33;p46"/>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6"/>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6"/>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6"/>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l-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8"/>
        <p:cNvGrpSpPr/>
        <p:nvPr/>
      </p:nvGrpSpPr>
      <p:grpSpPr>
        <a:xfrm>
          <a:off x="0" y="0"/>
          <a:ext cx="0" cy="0"/>
          <a:chOff x="0" y="0"/>
          <a:chExt cx="0" cy="0"/>
        </a:xfrm>
      </p:grpSpPr>
      <p:sp>
        <p:nvSpPr>
          <p:cNvPr id="39" name="Google Shape;39;p47"/>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4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7"/>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47"/>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7"/>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7"/>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l-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bg>
      <p:bgPr>
        <a:solidFill>
          <a:schemeClr val="lt1"/>
        </a:solidFill>
        <a:effectLst/>
      </p:bgPr>
    </p:bg>
    <p:spTree>
      <p:nvGrpSpPr>
        <p:cNvPr id="1" name="Shape 44"/>
        <p:cNvGrpSpPr/>
        <p:nvPr/>
      </p:nvGrpSpPr>
      <p:grpSpPr>
        <a:xfrm>
          <a:off x="0" y="0"/>
          <a:ext cx="0" cy="0"/>
          <a:chOff x="0" y="0"/>
          <a:chExt cx="0" cy="0"/>
        </a:xfrm>
      </p:grpSpPr>
      <p:sp>
        <p:nvSpPr>
          <p:cNvPr id="45" name="Google Shape;45;p4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8"/>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48"/>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49" name="Google Shape;49;p48"/>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8"/>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8"/>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l-ES"/>
              <a:t>‹Nº›</a:t>
            </a:fld>
            <a:endParaRPr/>
          </a:p>
        </p:txBody>
      </p:sp>
      <p:cxnSp>
        <p:nvCxnSpPr>
          <p:cNvPr id="52" name="Google Shape;52;p48"/>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4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9"/>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6" name="Google Shape;56;p49"/>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49"/>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9"/>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9"/>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l-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5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50"/>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3" name="Google Shape;63;p50"/>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4" name="Google Shape;64;p50"/>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65" name="Google Shape;65;p50"/>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50"/>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0"/>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50"/>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l-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spTree>
      <p:nvGrpSpPr>
        <p:cNvPr id="1" name="Shape 69"/>
        <p:cNvGrpSpPr/>
        <p:nvPr/>
      </p:nvGrpSpPr>
      <p:grpSpPr>
        <a:xfrm>
          <a:off x="0" y="0"/>
          <a:ext cx="0" cy="0"/>
          <a:chOff x="0" y="0"/>
          <a:chExt cx="0" cy="0"/>
        </a:xfrm>
      </p:grpSpPr>
      <p:sp>
        <p:nvSpPr>
          <p:cNvPr id="70" name="Google Shape;70;p51"/>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1"/>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1"/>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51"/>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51"/>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5" name="Google Shape;75;p51"/>
          <p:cNvSpPr txBox="1">
            <a:spLocks noGrp="1"/>
          </p:cNvSpPr>
          <p:nvPr>
            <p:ph type="dt" idx="10"/>
          </p:nvPr>
        </p:nvSpPr>
        <p:spPr>
          <a:xfrm>
            <a:off x="465512" y="6459785"/>
            <a:ext cx="261851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1"/>
          <p:cNvSpPr txBox="1">
            <a:spLocks noGrp="1"/>
          </p:cNvSpPr>
          <p:nvPr>
            <p:ph type="ftr" idx="11"/>
          </p:nvPr>
        </p:nvSpPr>
        <p:spPr>
          <a:xfrm>
            <a:off x="4800600" y="6459785"/>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50">
                <a:solidFill>
                  <a:schemeClr val="dk2"/>
                </a:solidFill>
                <a:latin typeface="Calibri"/>
                <a:ea typeface="Calibri"/>
                <a:cs typeface="Calibri"/>
                <a:sym typeface="Calibri"/>
              </a:defRPr>
            </a:lvl1pPr>
            <a:lvl2pPr marL="0" lvl="1" indent="0" algn="r">
              <a:spcBef>
                <a:spcPts val="0"/>
              </a:spcBef>
              <a:buNone/>
              <a:defRPr sz="1050">
                <a:solidFill>
                  <a:schemeClr val="dk2"/>
                </a:solidFill>
                <a:latin typeface="Calibri"/>
                <a:ea typeface="Calibri"/>
                <a:cs typeface="Calibri"/>
                <a:sym typeface="Calibri"/>
              </a:defRPr>
            </a:lvl2pPr>
            <a:lvl3pPr marL="0" lvl="2" indent="0" algn="r">
              <a:spcBef>
                <a:spcPts val="0"/>
              </a:spcBef>
              <a:buNone/>
              <a:defRPr sz="1050">
                <a:solidFill>
                  <a:schemeClr val="dk2"/>
                </a:solidFill>
                <a:latin typeface="Calibri"/>
                <a:ea typeface="Calibri"/>
                <a:cs typeface="Calibri"/>
                <a:sym typeface="Calibri"/>
              </a:defRPr>
            </a:lvl3pPr>
            <a:lvl4pPr marL="0" lvl="3" indent="0" algn="r">
              <a:spcBef>
                <a:spcPts val="0"/>
              </a:spcBef>
              <a:buNone/>
              <a:defRPr sz="1050">
                <a:solidFill>
                  <a:schemeClr val="dk2"/>
                </a:solidFill>
                <a:latin typeface="Calibri"/>
                <a:ea typeface="Calibri"/>
                <a:cs typeface="Calibri"/>
                <a:sym typeface="Calibri"/>
              </a:defRPr>
            </a:lvl4pPr>
            <a:lvl5pPr marL="0" lvl="4" indent="0" algn="r">
              <a:spcBef>
                <a:spcPts val="0"/>
              </a:spcBef>
              <a:buNone/>
              <a:defRPr sz="1050">
                <a:solidFill>
                  <a:schemeClr val="dk2"/>
                </a:solidFill>
                <a:latin typeface="Calibri"/>
                <a:ea typeface="Calibri"/>
                <a:cs typeface="Calibri"/>
                <a:sym typeface="Calibri"/>
              </a:defRPr>
            </a:lvl5pPr>
            <a:lvl6pPr marL="0" lvl="5" indent="0" algn="r">
              <a:spcBef>
                <a:spcPts val="0"/>
              </a:spcBef>
              <a:buNone/>
              <a:defRPr sz="1050">
                <a:solidFill>
                  <a:schemeClr val="dk2"/>
                </a:solidFill>
                <a:latin typeface="Calibri"/>
                <a:ea typeface="Calibri"/>
                <a:cs typeface="Calibri"/>
                <a:sym typeface="Calibri"/>
              </a:defRPr>
            </a:lvl6pPr>
            <a:lvl7pPr marL="0" lvl="6" indent="0" algn="r">
              <a:spcBef>
                <a:spcPts val="0"/>
              </a:spcBef>
              <a:buNone/>
              <a:defRPr sz="1050">
                <a:solidFill>
                  <a:schemeClr val="dk2"/>
                </a:solidFill>
                <a:latin typeface="Calibri"/>
                <a:ea typeface="Calibri"/>
                <a:cs typeface="Calibri"/>
                <a:sym typeface="Calibri"/>
              </a:defRPr>
            </a:lvl7pPr>
            <a:lvl8pPr marL="0" lvl="7" indent="0" algn="r">
              <a:spcBef>
                <a:spcPts val="0"/>
              </a:spcBef>
              <a:buNone/>
              <a:defRPr sz="1050">
                <a:solidFill>
                  <a:schemeClr val="dk2"/>
                </a:solidFill>
                <a:latin typeface="Calibri"/>
                <a:ea typeface="Calibri"/>
                <a:cs typeface="Calibri"/>
                <a:sym typeface="Calibri"/>
              </a:defRPr>
            </a:lvl8pPr>
            <a:lvl9pPr marL="0" lvl="8" indent="0" algn="r">
              <a:spcBef>
                <a:spcPts val="0"/>
              </a:spcBef>
              <a:buNone/>
              <a:defRPr sz="105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gl-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spTree>
      <p:nvGrpSpPr>
        <p:cNvPr id="1" name="Shape 78"/>
        <p:cNvGrpSpPr/>
        <p:nvPr/>
      </p:nvGrpSpPr>
      <p:grpSpPr>
        <a:xfrm>
          <a:off x="0" y="0"/>
          <a:ext cx="0" cy="0"/>
          <a:chOff x="0" y="0"/>
          <a:chExt cx="0" cy="0"/>
        </a:xfrm>
      </p:grpSpPr>
      <p:sp>
        <p:nvSpPr>
          <p:cNvPr id="79" name="Google Shape;79;p52"/>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2"/>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2"/>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2" name="Google Shape;82;p52"/>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3" name="Google Shape;83;p52"/>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4" name="Google Shape;84;p5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gl-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3"/>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43"/>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4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4800"/>
              <a:buFont typeface="Calibri"/>
              <a:buNone/>
              <a:defRPr sz="4800" b="0" i="0" u="none" strike="noStrike" cap="non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4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3F3F3F"/>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3F3F3F"/>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9pPr>
          </a:lstStyle>
          <a:p>
            <a:endParaRPr/>
          </a:p>
        </p:txBody>
      </p:sp>
      <p:sp>
        <p:nvSpPr>
          <p:cNvPr id="14" name="Google Shape;14;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gl-ES"/>
              <a:t>‹Nº›</a:t>
            </a:fld>
            <a:endParaRPr/>
          </a:p>
        </p:txBody>
      </p:sp>
      <p:cxnSp>
        <p:nvCxnSpPr>
          <p:cNvPr id="17" name="Google Shape;17;p43"/>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Szx4Lx7tyXY&amp;ab_channel=FilgalportVigo" TargetMode="External"/><Relationship Id="rId2" Type="http://schemas.openxmlformats.org/officeDocument/2006/relationships/hyperlink" Target="https://www.youtube.com/watch?v=dO-bVZswtOc&amp;ab_channel=FilgalportVigo" TargetMode="External"/><Relationship Id="rId1" Type="http://schemas.openxmlformats.org/officeDocument/2006/relationships/slideLayout" Target="../slideLayouts/slideLayout2.xml"/><Relationship Id="rId5" Type="http://schemas.openxmlformats.org/officeDocument/2006/relationships/hyperlink" Target="https://www.youtube.com/watch?v=-X19xAKBF2I&amp;ab_channel=politicalinguistica" TargetMode="External"/><Relationship Id="rId4" Type="http://schemas.openxmlformats.org/officeDocument/2006/relationships/hyperlink" Target="https://www.youtube.com/watch?v=tw70bVzAmRE&amp;ab_channel=Televisi%C3%B3ndeGalici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p1d6bxLMdkA&amp;ab_channel=galeguia" TargetMode="External"/><Relationship Id="rId7" Type="http://schemas.openxmlformats.org/officeDocument/2006/relationships/hyperlink" Target="https://www.youtube.com/watch?v=zJihVSMYLEU&amp;ab_channel=Televisi%C3%B3ndeGalicia" TargetMode="External"/><Relationship Id="rId2" Type="http://schemas.openxmlformats.org/officeDocument/2006/relationships/hyperlink" Target="https://www.youtube.com/watch?v=aGjM_Js_nzg&amp;t=3s&amp;ab_channel=IESdeRibadeo-Biblioteca%2CEDL" TargetMode="External"/><Relationship Id="rId1" Type="http://schemas.openxmlformats.org/officeDocument/2006/relationships/slideLayout" Target="../slideLayouts/slideLayout2.xml"/><Relationship Id="rId6" Type="http://schemas.openxmlformats.org/officeDocument/2006/relationships/hyperlink" Target="https://www.youtube.com/watch?v=lvY0-m539nU&amp;list=PLzTJnx13Zq5B3xmGgl9ty2RWwyegvQsEs&amp;index=24&amp;ab_channel=politicalinguistica" TargetMode="External"/><Relationship Id="rId5" Type="http://schemas.openxmlformats.org/officeDocument/2006/relationships/hyperlink" Target="https://www.youtube.com/watch?v=khJz6kU0aS0&amp;ab_channel=galeguia" TargetMode="External"/><Relationship Id="rId4" Type="http://schemas.openxmlformats.org/officeDocument/2006/relationships/hyperlink" Target="https://www.youtube.com/watch?v=dqa2JUWhKqE&amp;ab_channel=galegui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lg.usc.es/ag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youtube.com/watch?v=RU2ZiZOdcOg&amp;t=3s"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b4AnNscT1UA"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szimn66qU7w&amp;ab_channel=ComercioDoMorrazo" TargetMode="External"/><Relationship Id="rId2" Type="http://schemas.openxmlformats.org/officeDocument/2006/relationships/hyperlink" Target="https://www.youtube.com/watch?v=Z6BJeMbJzXc" TargetMode="External"/><Relationship Id="rId1" Type="http://schemas.openxmlformats.org/officeDocument/2006/relationships/slideLayout" Target="../slideLayouts/slideLayout2.xml"/><Relationship Id="rId5" Type="http://schemas.openxmlformats.org/officeDocument/2006/relationships/hyperlink" Target="https://www.youtube.com/watch?v=wdO26vpOjGI&amp;ab_channel=NoeliaG%C3%B3mezCalvo" TargetMode="External"/><Relationship Id="rId4" Type="http://schemas.openxmlformats.org/officeDocument/2006/relationships/hyperlink" Target="https://www.youtube.com/watch?v=Jkkruo8Yku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sp>
        <p:nvSpPr>
          <p:cNvPr id="105" name="Google Shape;105;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6" name="Google Shape;106;p1"/>
          <p:cNvPicPr preferRelativeResize="0"/>
          <p:nvPr/>
        </p:nvPicPr>
        <p:blipFill rotWithShape="1">
          <a:blip r:embed="rId3">
            <a:alphaModFix/>
          </a:blip>
          <a:srcRect l="13139" r="8553" b="2"/>
          <a:stretch/>
        </p:blipFill>
        <p:spPr>
          <a:xfrm>
            <a:off x="2095281" y="1603947"/>
            <a:ext cx="3585992" cy="3339809"/>
          </a:xfrm>
          <a:prstGeom prst="rect">
            <a:avLst/>
          </a:prstGeom>
          <a:noFill/>
          <a:ln>
            <a:noFill/>
          </a:ln>
        </p:spPr>
      </p:pic>
      <p:sp>
        <p:nvSpPr>
          <p:cNvPr id="107" name="Google Shape;107;p1"/>
          <p:cNvSpPr/>
          <p:nvPr/>
        </p:nvSpPr>
        <p:spPr>
          <a:xfrm>
            <a:off x="7613486" y="0"/>
            <a:ext cx="4584734"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
          <p:cNvSpPr txBox="1">
            <a:spLocks noGrp="1"/>
          </p:cNvSpPr>
          <p:nvPr>
            <p:ph type="ctrTitle"/>
          </p:nvPr>
        </p:nvSpPr>
        <p:spPr>
          <a:xfrm>
            <a:off x="8096885" y="640080"/>
            <a:ext cx="3659246" cy="292608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4400"/>
              <a:buFont typeface="Calibri"/>
              <a:buNone/>
            </a:pPr>
            <a:r>
              <a:rPr lang="gl-ES" sz="4400" cap="small">
                <a:solidFill>
                  <a:srgbClr val="FFFFFF"/>
                </a:solidFill>
              </a:rPr>
              <a:t>A variación e a diversidade lingüística</a:t>
            </a:r>
            <a:endParaRPr/>
          </a:p>
        </p:txBody>
      </p:sp>
      <p:sp>
        <p:nvSpPr>
          <p:cNvPr id="110" name="Google Shape;110;p1"/>
          <p:cNvSpPr/>
          <p:nvPr/>
        </p:nvSpPr>
        <p:spPr>
          <a:xfrm>
            <a:off x="7556906"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Subtítulo 2">
            <a:extLst>
              <a:ext uri="{FF2B5EF4-FFF2-40B4-BE49-F238E27FC236}">
                <a16:creationId xmlns:a16="http://schemas.microsoft.com/office/drawing/2014/main" id="{94043F5A-2B96-795B-53C9-671515A2325C}"/>
              </a:ext>
            </a:extLst>
          </p:cNvPr>
          <p:cNvSpPr>
            <a:spLocks noGrp="1"/>
          </p:cNvSpPr>
          <p:nvPr>
            <p:ph type="subTitle" idx="1"/>
          </p:nvPr>
        </p:nvSpPr>
        <p:spPr/>
        <p:txBody>
          <a:bodyPr/>
          <a:lstStyle/>
          <a:p>
            <a:endParaRPr lang="gl-E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40FCE0-422A-4663-952C-C136A7C88E7F}"/>
              </a:ext>
            </a:extLst>
          </p:cNvPr>
          <p:cNvSpPr>
            <a:spLocks noGrp="1"/>
          </p:cNvSpPr>
          <p:nvPr>
            <p:ph type="title"/>
          </p:nvPr>
        </p:nvSpPr>
        <p:spPr>
          <a:xfrm>
            <a:off x="1066800" y="2144900"/>
            <a:ext cx="10058400" cy="1450757"/>
          </a:xfrm>
        </p:spPr>
        <p:txBody>
          <a:bodyPr>
            <a:normAutofit/>
          </a:bodyPr>
          <a:lstStyle/>
          <a:p>
            <a:r>
              <a:rPr lang="gl-ES" sz="1400" dirty="0">
                <a:hlinkClick r:id="rId2"/>
              </a:rPr>
              <a:t>https://www.youtube.com/watch?v=dO-bVZswtOc&amp;ab_channel=FilgalportVigo</a:t>
            </a:r>
            <a:r>
              <a:rPr lang="gl-ES" sz="1400" dirty="0"/>
              <a:t> </a:t>
            </a:r>
            <a:br>
              <a:rPr lang="gl-ES" sz="1400" dirty="0"/>
            </a:br>
            <a:br>
              <a:rPr lang="gl-ES" sz="1400" dirty="0"/>
            </a:br>
            <a:r>
              <a:rPr lang="gl-ES" sz="1400" dirty="0">
                <a:hlinkClick r:id="rId3"/>
              </a:rPr>
              <a:t>https://www.youtube.com/watch?v=Szx4Lx7tyXY&amp;ab_channel=FilgalportVigo</a:t>
            </a:r>
            <a:br>
              <a:rPr lang="gl-ES" sz="1400" dirty="0"/>
            </a:br>
            <a:br>
              <a:rPr lang="gl-ES" sz="1400" dirty="0"/>
            </a:br>
            <a:r>
              <a:rPr lang="gl-ES" sz="1400" dirty="0">
                <a:hlinkClick r:id="rId4"/>
              </a:rPr>
              <a:t>https://www.youtube.com/watch?v=tw70bVzAmRE&amp;ab_channel=Televisi%C3%B3ndeGalicia</a:t>
            </a:r>
            <a:r>
              <a:rPr lang="gl-ES" sz="1400" dirty="0"/>
              <a:t> </a:t>
            </a:r>
            <a:br>
              <a:rPr lang="gl-ES" sz="1400" dirty="0"/>
            </a:br>
            <a:br>
              <a:rPr lang="gl-ES" sz="1400" dirty="0"/>
            </a:br>
            <a:r>
              <a:rPr lang="gl-ES" sz="1400" dirty="0">
                <a:hlinkClick r:id="rId5"/>
              </a:rPr>
              <a:t>https://www.youtube.com/watch?v=-X19xAKBF2I&amp;ab_channel=politicalinguistica</a:t>
            </a:r>
            <a:r>
              <a:rPr lang="gl-ES" sz="1400" dirty="0"/>
              <a:t> </a:t>
            </a:r>
          </a:p>
        </p:txBody>
      </p:sp>
    </p:spTree>
    <p:extLst>
      <p:ext uri="{BB962C8B-B14F-4D97-AF65-F5344CB8AC3E}">
        <p14:creationId xmlns:p14="http://schemas.microsoft.com/office/powerpoint/2010/main" val="2408397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txBox="1">
            <a:spLocks noGrp="1"/>
          </p:cNvSpPr>
          <p:nvPr>
            <p:ph type="title"/>
          </p:nvPr>
        </p:nvSpPr>
        <p:spPr>
          <a:xfrm>
            <a:off x="1092200" y="688200"/>
            <a:ext cx="10007600" cy="808000"/>
          </a:xfrm>
          <a:prstGeom prst="rect">
            <a:avLst/>
          </a:prstGeom>
          <a:noFill/>
          <a:ln>
            <a:noFill/>
          </a:ln>
        </p:spPr>
        <p:txBody>
          <a:bodyPr spcFirstLastPara="1" wrap="square" lIns="121900" tIns="121900" rIns="121900" bIns="121900" anchor="t" anchorCtr="0">
            <a:noAutofit/>
          </a:bodyPr>
          <a:lstStyle/>
          <a:p>
            <a:pPr marL="0" lvl="0" indent="0" algn="l" rtl="0">
              <a:lnSpc>
                <a:spcPct val="85000"/>
              </a:lnSpc>
              <a:spcBef>
                <a:spcPts val="0"/>
              </a:spcBef>
              <a:spcAft>
                <a:spcPts val="0"/>
              </a:spcAft>
              <a:buClr>
                <a:srgbClr val="3F3F3F"/>
              </a:buClr>
              <a:buSzPts val="4800"/>
              <a:buFont typeface="Calibri"/>
              <a:buNone/>
            </a:pPr>
            <a:r>
              <a:rPr lang="gl-ES"/>
              <a:t>Bloque oriental</a:t>
            </a:r>
            <a:endParaRPr/>
          </a:p>
        </p:txBody>
      </p:sp>
      <p:pic>
        <p:nvPicPr>
          <p:cNvPr id="174" name="Google Shape;174;p9"/>
          <p:cNvPicPr preferRelativeResize="0"/>
          <p:nvPr/>
        </p:nvPicPr>
        <p:blipFill rotWithShape="1">
          <a:blip r:embed="rId3">
            <a:alphaModFix/>
          </a:blip>
          <a:srcRect/>
          <a:stretch/>
        </p:blipFill>
        <p:spPr>
          <a:xfrm>
            <a:off x="1092200" y="1496200"/>
            <a:ext cx="4870835" cy="4847091"/>
          </a:xfrm>
          <a:prstGeom prst="rect">
            <a:avLst/>
          </a:prstGeom>
          <a:noFill/>
          <a:ln>
            <a:noFill/>
          </a:ln>
        </p:spPr>
      </p:pic>
      <p:sp>
        <p:nvSpPr>
          <p:cNvPr id="175" name="Google Shape;175;p9"/>
          <p:cNvSpPr/>
          <p:nvPr/>
        </p:nvSpPr>
        <p:spPr>
          <a:xfrm>
            <a:off x="7767667" y="1322708"/>
            <a:ext cx="3613200" cy="4847092"/>
          </a:xfrm>
          <a:prstGeom prst="roundRect">
            <a:avLst>
              <a:gd name="adj" fmla="val 16667"/>
            </a:avLst>
          </a:prstGeom>
          <a:gradFill>
            <a:gsLst>
              <a:gs pos="0">
                <a:srgbClr val="C9B5E8"/>
              </a:gs>
              <a:gs pos="35000">
                <a:srgbClr val="D9CBEE"/>
              </a:gs>
              <a:gs pos="100000">
                <a:srgbClr val="F0EAF9"/>
              </a:gs>
            </a:gsLst>
            <a:lin ang="16200038" scaled="0"/>
          </a:gradFill>
          <a:ln w="9525" cap="flat" cmpd="sng">
            <a:solidFill>
              <a:srgbClr val="7D60A0"/>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121900" tIns="60925" rIns="121900" bIns="60925" anchor="ctr" anchorCtr="0">
            <a:noAutofit/>
          </a:bodyPr>
          <a:lstStyle/>
          <a:p>
            <a:pPr marL="380990" marR="0" lvl="0" indent="-380990" algn="l" rtl="0">
              <a:lnSpc>
                <a:spcPct val="150000"/>
              </a:lnSpc>
              <a:spcBef>
                <a:spcPts val="0"/>
              </a:spcBef>
              <a:spcAft>
                <a:spcPts val="0"/>
              </a:spcAft>
              <a:buClr>
                <a:srgbClr val="000000"/>
              </a:buClr>
              <a:buSzPts val="1800"/>
              <a:buFont typeface="Arial"/>
              <a:buChar char="•"/>
            </a:pPr>
            <a:r>
              <a:rPr lang="gl-ES" sz="2000" b="1">
                <a:solidFill>
                  <a:srgbClr val="000000"/>
                </a:solidFill>
                <a:latin typeface="Calibri"/>
                <a:ea typeface="Calibri"/>
                <a:cs typeface="Calibri"/>
                <a:sym typeface="Calibri"/>
              </a:rPr>
              <a:t>Ausencia de gheada.</a:t>
            </a:r>
            <a:endParaRPr sz="2000">
              <a:solidFill>
                <a:srgbClr val="000000"/>
              </a:solidFill>
              <a:latin typeface="Calibri"/>
              <a:ea typeface="Calibri"/>
              <a:cs typeface="Calibri"/>
              <a:sym typeface="Calibri"/>
            </a:endParaRPr>
          </a:p>
          <a:p>
            <a:pPr marL="380990" marR="0" lvl="0" indent="-380990" algn="l" rtl="0">
              <a:lnSpc>
                <a:spcPct val="150000"/>
              </a:lnSpc>
              <a:spcBef>
                <a:spcPts val="0"/>
              </a:spcBef>
              <a:spcAft>
                <a:spcPts val="0"/>
              </a:spcAft>
              <a:buClr>
                <a:srgbClr val="000000"/>
              </a:buClr>
              <a:buSzPts val="1800"/>
              <a:buFont typeface="Arial"/>
              <a:buChar char="•"/>
            </a:pPr>
            <a:r>
              <a:rPr lang="gl-ES" sz="2000" b="1">
                <a:solidFill>
                  <a:srgbClr val="000000"/>
                </a:solidFill>
                <a:latin typeface="Calibri"/>
                <a:ea typeface="Calibri"/>
                <a:cs typeface="Calibri"/>
                <a:sym typeface="Calibri"/>
              </a:rPr>
              <a:t>Ausencia de</a:t>
            </a:r>
            <a:r>
              <a:rPr lang="gl-ES" sz="2000">
                <a:solidFill>
                  <a:srgbClr val="000000"/>
                </a:solidFill>
                <a:latin typeface="Calibri"/>
                <a:ea typeface="Calibri"/>
                <a:cs typeface="Calibri"/>
                <a:sym typeface="Calibri"/>
              </a:rPr>
              <a:t> </a:t>
            </a:r>
            <a:r>
              <a:rPr lang="gl-ES" sz="2000" b="1">
                <a:solidFill>
                  <a:srgbClr val="000000"/>
                </a:solidFill>
                <a:latin typeface="Calibri"/>
                <a:ea typeface="Calibri"/>
                <a:cs typeface="Calibri"/>
                <a:sym typeface="Calibri"/>
              </a:rPr>
              <a:t>seseo.</a:t>
            </a:r>
            <a:endParaRPr sz="2000">
              <a:solidFill>
                <a:schemeClr val="dk1"/>
              </a:solidFill>
              <a:latin typeface="Calibri"/>
              <a:ea typeface="Calibri"/>
              <a:cs typeface="Calibri"/>
              <a:sym typeface="Calibri"/>
            </a:endParaRPr>
          </a:p>
          <a:p>
            <a:pPr marL="380990" marR="0" lvl="0" indent="-380990" algn="l" rtl="0">
              <a:lnSpc>
                <a:spcPct val="150000"/>
              </a:lnSpc>
              <a:spcBef>
                <a:spcPts val="0"/>
              </a:spcBef>
              <a:spcAft>
                <a:spcPts val="0"/>
              </a:spcAft>
              <a:buClr>
                <a:srgbClr val="000000"/>
              </a:buClr>
              <a:buSzPts val="1800"/>
              <a:buFont typeface="Arial"/>
              <a:buChar char="•"/>
            </a:pPr>
            <a:r>
              <a:rPr lang="gl-ES" sz="2000">
                <a:solidFill>
                  <a:srgbClr val="000000"/>
                </a:solidFill>
                <a:latin typeface="Calibri"/>
                <a:ea typeface="Calibri"/>
                <a:cs typeface="Calibri"/>
                <a:sym typeface="Calibri"/>
              </a:rPr>
              <a:t>Terminación –</a:t>
            </a:r>
            <a:r>
              <a:rPr lang="gl-ES" sz="2000" b="1">
                <a:solidFill>
                  <a:srgbClr val="000000"/>
                </a:solidFill>
                <a:latin typeface="Calibri"/>
                <a:ea typeface="Calibri"/>
                <a:cs typeface="Calibri"/>
                <a:sym typeface="Calibri"/>
              </a:rPr>
              <a:t>ao/á</a:t>
            </a:r>
            <a:r>
              <a:rPr lang="gl-ES" sz="2000">
                <a:solidFill>
                  <a:srgbClr val="000000"/>
                </a:solidFill>
                <a:latin typeface="Calibri"/>
                <a:ea typeface="Calibri"/>
                <a:cs typeface="Calibri"/>
                <a:sym typeface="Calibri"/>
              </a:rPr>
              <a:t> (</a:t>
            </a:r>
            <a:r>
              <a:rPr lang="gl-ES" sz="2000" i="1">
                <a:solidFill>
                  <a:srgbClr val="000000"/>
                </a:solidFill>
                <a:latin typeface="Calibri"/>
                <a:ea typeface="Calibri"/>
                <a:cs typeface="Calibri"/>
                <a:sym typeface="Calibri"/>
              </a:rPr>
              <a:t>irmao/irmá</a:t>
            </a:r>
            <a:r>
              <a:rPr lang="gl-ES" sz="2000">
                <a:solidFill>
                  <a:srgbClr val="000000"/>
                </a:solidFill>
                <a:latin typeface="Calibri"/>
                <a:ea typeface="Calibri"/>
                <a:cs typeface="Calibri"/>
                <a:sym typeface="Calibri"/>
              </a:rPr>
              <a:t>).</a:t>
            </a:r>
            <a:endParaRPr sz="2000">
              <a:solidFill>
                <a:schemeClr val="dk1"/>
              </a:solidFill>
              <a:latin typeface="Calibri"/>
              <a:ea typeface="Calibri"/>
              <a:cs typeface="Calibri"/>
              <a:sym typeface="Calibri"/>
            </a:endParaRPr>
          </a:p>
          <a:p>
            <a:pPr marL="380990" marR="0" lvl="0" indent="-380990" algn="l" rtl="0">
              <a:lnSpc>
                <a:spcPct val="150000"/>
              </a:lnSpc>
              <a:spcBef>
                <a:spcPts val="0"/>
              </a:spcBef>
              <a:spcAft>
                <a:spcPts val="0"/>
              </a:spcAft>
              <a:buClr>
                <a:srgbClr val="000000"/>
              </a:buClr>
              <a:buSzPts val="1800"/>
              <a:buFont typeface="Arial"/>
              <a:buChar char="•"/>
            </a:pPr>
            <a:r>
              <a:rPr lang="gl-ES" sz="2000">
                <a:solidFill>
                  <a:srgbClr val="000000"/>
                </a:solidFill>
                <a:latin typeface="Calibri"/>
                <a:ea typeface="Calibri"/>
                <a:cs typeface="Calibri"/>
                <a:sym typeface="Calibri"/>
              </a:rPr>
              <a:t>Plura en </a:t>
            </a:r>
            <a:r>
              <a:rPr lang="gl-ES" sz="2000" b="1">
                <a:solidFill>
                  <a:srgbClr val="000000"/>
                </a:solidFill>
                <a:latin typeface="Calibri"/>
                <a:ea typeface="Calibri"/>
                <a:cs typeface="Calibri"/>
                <a:sym typeface="Calibri"/>
              </a:rPr>
              <a:t>–is</a:t>
            </a:r>
            <a:r>
              <a:rPr lang="gl-ES" sz="2000">
                <a:solidFill>
                  <a:srgbClr val="000000"/>
                </a:solidFill>
                <a:latin typeface="Calibri"/>
                <a:ea typeface="Calibri"/>
                <a:cs typeface="Calibri"/>
                <a:sym typeface="Calibri"/>
              </a:rPr>
              <a:t> (</a:t>
            </a:r>
            <a:r>
              <a:rPr lang="gl-ES" sz="2000" i="1">
                <a:solidFill>
                  <a:srgbClr val="000000"/>
                </a:solidFill>
                <a:latin typeface="Calibri"/>
                <a:ea typeface="Calibri"/>
                <a:cs typeface="Calibri"/>
                <a:sym typeface="Calibri"/>
              </a:rPr>
              <a:t>xamois</a:t>
            </a:r>
            <a:r>
              <a:rPr lang="gl-ES" sz="2000">
                <a:solidFill>
                  <a:srgbClr val="000000"/>
                </a:solidFill>
                <a:latin typeface="Calibri"/>
                <a:ea typeface="Calibri"/>
                <a:cs typeface="Calibri"/>
                <a:sym typeface="Calibri"/>
              </a:rPr>
              <a:t>).</a:t>
            </a:r>
            <a:endParaRPr sz="2000">
              <a:solidFill>
                <a:schemeClr val="dk1"/>
              </a:solidFill>
              <a:latin typeface="Calibri"/>
              <a:ea typeface="Calibri"/>
              <a:cs typeface="Calibri"/>
              <a:sym typeface="Calibri"/>
            </a:endParaRPr>
          </a:p>
          <a:p>
            <a:pPr marL="380990" marR="0" lvl="0" indent="-380990" algn="l" rtl="0">
              <a:lnSpc>
                <a:spcPct val="150000"/>
              </a:lnSpc>
              <a:spcBef>
                <a:spcPts val="0"/>
              </a:spcBef>
              <a:spcAft>
                <a:spcPts val="0"/>
              </a:spcAft>
              <a:buClr>
                <a:srgbClr val="000000"/>
              </a:buClr>
              <a:buSzPts val="1800"/>
              <a:buFont typeface="Arial"/>
              <a:buChar char="•"/>
            </a:pPr>
            <a:r>
              <a:rPr lang="gl-ES" sz="2000">
                <a:solidFill>
                  <a:srgbClr val="000000"/>
                </a:solidFill>
                <a:latin typeface="Calibri"/>
                <a:ea typeface="Calibri"/>
                <a:cs typeface="Calibri"/>
                <a:sym typeface="Calibri"/>
              </a:rPr>
              <a:t>Pronome </a:t>
            </a:r>
            <a:r>
              <a:rPr lang="gl-ES" sz="2000" i="1">
                <a:solidFill>
                  <a:srgbClr val="000000"/>
                </a:solidFill>
                <a:latin typeface="Calibri"/>
                <a:ea typeface="Calibri"/>
                <a:cs typeface="Calibri"/>
                <a:sym typeface="Calibri"/>
              </a:rPr>
              <a:t>tu</a:t>
            </a:r>
            <a:r>
              <a:rPr lang="gl-ES" sz="2000">
                <a:solidFill>
                  <a:srgbClr val="000000"/>
                </a:solidFill>
                <a:latin typeface="Calibri"/>
                <a:ea typeface="Calibri"/>
                <a:cs typeface="Calibri"/>
                <a:sym typeface="Calibri"/>
              </a:rPr>
              <a:t>.</a:t>
            </a:r>
            <a:endParaRPr sz="2000">
              <a:solidFill>
                <a:schemeClr val="dk1"/>
              </a:solidFill>
              <a:latin typeface="Calibri"/>
              <a:ea typeface="Calibri"/>
              <a:cs typeface="Calibri"/>
              <a:sym typeface="Calibri"/>
            </a:endParaRPr>
          </a:p>
          <a:p>
            <a:pPr marL="380990" marR="0" lvl="0" indent="-380990" algn="l" rtl="0">
              <a:lnSpc>
                <a:spcPct val="150000"/>
              </a:lnSpc>
              <a:spcBef>
                <a:spcPts val="0"/>
              </a:spcBef>
              <a:spcAft>
                <a:spcPts val="0"/>
              </a:spcAft>
              <a:buClr>
                <a:srgbClr val="000000"/>
              </a:buClr>
              <a:buSzPts val="1800"/>
              <a:buFont typeface="Arial"/>
              <a:buChar char="•"/>
            </a:pPr>
            <a:r>
              <a:rPr lang="gl-ES" sz="2000">
                <a:solidFill>
                  <a:srgbClr val="000000"/>
                </a:solidFill>
                <a:latin typeface="Calibri"/>
                <a:ea typeface="Calibri"/>
                <a:cs typeface="Calibri"/>
                <a:sym typeface="Calibri"/>
              </a:rPr>
              <a:t>Formas verbais en –is (</a:t>
            </a:r>
            <a:r>
              <a:rPr lang="gl-ES" sz="2000" i="1">
                <a:solidFill>
                  <a:srgbClr val="000000"/>
                </a:solidFill>
                <a:latin typeface="Calibri"/>
                <a:ea typeface="Calibri"/>
                <a:cs typeface="Calibri"/>
                <a:sym typeface="Calibri"/>
              </a:rPr>
              <a:t>cantais</a:t>
            </a:r>
            <a:r>
              <a:rPr lang="gl-ES" sz="2000">
                <a:solidFill>
                  <a:srgbClr val="000000"/>
                </a:solidFill>
                <a:latin typeface="Calibri"/>
                <a:ea typeface="Calibri"/>
                <a:cs typeface="Calibri"/>
                <a:sym typeface="Calibri"/>
              </a:rPr>
              <a:t>).</a:t>
            </a:r>
            <a:endParaRPr sz="2000">
              <a:solidFill>
                <a:schemeClr val="dk1"/>
              </a:solidFill>
              <a:latin typeface="Calibri"/>
              <a:ea typeface="Calibri"/>
              <a:cs typeface="Calibri"/>
              <a:sym typeface="Calibri"/>
            </a:endParaRPr>
          </a:p>
        </p:txBody>
      </p:sp>
      <p:sp>
        <p:nvSpPr>
          <p:cNvPr id="176" name="Google Shape;176;p9"/>
          <p:cNvSpPr/>
          <p:nvPr/>
        </p:nvSpPr>
        <p:spPr>
          <a:xfrm rot="7196423">
            <a:off x="4913043" y="1617135"/>
            <a:ext cx="1832103" cy="756020"/>
          </a:xfrm>
          <a:prstGeom prst="rightArrow">
            <a:avLst>
              <a:gd name="adj1" fmla="val 50000"/>
              <a:gd name="adj2" fmla="val 54679"/>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DC9ED5-FB44-466C-99CA-CF91D16379E9}"/>
              </a:ext>
            </a:extLst>
          </p:cNvPr>
          <p:cNvSpPr>
            <a:spLocks noGrp="1"/>
          </p:cNvSpPr>
          <p:nvPr>
            <p:ph type="title"/>
          </p:nvPr>
        </p:nvSpPr>
        <p:spPr>
          <a:xfrm>
            <a:off x="1076631" y="3620230"/>
            <a:ext cx="10525433" cy="1718686"/>
          </a:xfrm>
        </p:spPr>
        <p:txBody>
          <a:bodyPr>
            <a:noAutofit/>
          </a:bodyPr>
          <a:lstStyle/>
          <a:p>
            <a:r>
              <a:rPr lang="gl-ES" sz="1800" dirty="0">
                <a:hlinkClick r:id="rId2"/>
              </a:rPr>
              <a:t>https://www.youtube.com/watch?v=aGjM_Js_nzg&amp;t=3s&amp;ab_channel=IESdeRibadeo-Biblioteca%2CEDL</a:t>
            </a:r>
            <a:r>
              <a:rPr lang="gl-ES" sz="1800" dirty="0"/>
              <a:t> </a:t>
            </a:r>
            <a:br>
              <a:rPr lang="gl-ES" sz="1800" dirty="0"/>
            </a:br>
            <a:br>
              <a:rPr lang="gl-ES" sz="1800" dirty="0"/>
            </a:br>
            <a:r>
              <a:rPr lang="gl-ES" sz="1800" dirty="0">
                <a:hlinkClick r:id="rId3"/>
              </a:rPr>
              <a:t>https://www.youtube.com/watch?v=p1d6bxLMdkA&amp;ab_channel=galeguia</a:t>
            </a:r>
            <a:r>
              <a:rPr lang="gl-ES" sz="1800" dirty="0"/>
              <a:t> (Bierzo)</a:t>
            </a:r>
            <a:br>
              <a:rPr lang="gl-ES" sz="1800" dirty="0"/>
            </a:br>
            <a:br>
              <a:rPr lang="gl-ES" sz="1800" dirty="0"/>
            </a:br>
            <a:r>
              <a:rPr lang="gl-ES" sz="1800" dirty="0">
                <a:hlinkClick r:id="rId4"/>
              </a:rPr>
              <a:t>https://www.youtube.com/watch?v=dqa2JUWhKqE&amp;ab_channel=galeguia</a:t>
            </a:r>
            <a:r>
              <a:rPr lang="gl-ES" sz="1800" dirty="0"/>
              <a:t> (Courel)</a:t>
            </a:r>
            <a:br>
              <a:rPr lang="gl-ES" sz="1800" dirty="0"/>
            </a:br>
            <a:br>
              <a:rPr lang="gl-ES" sz="1800" dirty="0"/>
            </a:br>
            <a:r>
              <a:rPr lang="gl-ES" sz="1800" dirty="0">
                <a:hlinkClick r:id="rId5"/>
              </a:rPr>
              <a:t>https://www.youtube.com/watch?v=khJz6kU0aS0&amp;ab_channel=galeguia</a:t>
            </a:r>
            <a:r>
              <a:rPr lang="gl-ES" sz="1800" dirty="0"/>
              <a:t> (</a:t>
            </a:r>
            <a:r>
              <a:rPr lang="gl-ES" sz="1800" dirty="0" err="1"/>
              <a:t>Gudinha</a:t>
            </a:r>
            <a:r>
              <a:rPr lang="gl-ES" sz="1800" dirty="0"/>
              <a:t>)</a:t>
            </a:r>
            <a:br>
              <a:rPr lang="gl-ES" sz="1800" dirty="0"/>
            </a:br>
            <a:br>
              <a:rPr lang="gl-ES" sz="1800" dirty="0"/>
            </a:br>
            <a:r>
              <a:rPr lang="gl-ES" sz="1800" dirty="0">
                <a:hlinkClick r:id="rId6"/>
              </a:rPr>
              <a:t>https://www.youtube.com/watch?v=lvY0-m539nU&amp;list=PLzTJnx13Zq5B3xmGgl9ty2RWwyegvQsEs&amp;index=24&amp;ab_channel=politicalinguistica</a:t>
            </a:r>
            <a:r>
              <a:rPr lang="gl-ES" sz="1800" dirty="0"/>
              <a:t> (Mariña)</a:t>
            </a:r>
            <a:br>
              <a:rPr lang="gl-ES" sz="1800" dirty="0"/>
            </a:br>
            <a:br>
              <a:rPr lang="gl-ES" sz="1800" dirty="0"/>
            </a:br>
            <a:r>
              <a:rPr lang="gl-ES" sz="1800" dirty="0">
                <a:hlinkClick r:id="rId7"/>
              </a:rPr>
              <a:t>https://www.youtube.com/watch?v=zJihVSMYLEU&amp;ab_channel=Televisi%C3%B3ndeGalicia</a:t>
            </a:r>
            <a:r>
              <a:rPr lang="gl-ES" sz="1800" dirty="0"/>
              <a:t> (</a:t>
            </a:r>
            <a:r>
              <a:rPr lang="gl-ES" sz="1800" dirty="0" err="1"/>
              <a:t>contextualización</a:t>
            </a:r>
            <a:r>
              <a:rPr lang="gl-ES" sz="1800" dirty="0"/>
              <a:t> do galego exterior) </a:t>
            </a:r>
          </a:p>
        </p:txBody>
      </p:sp>
    </p:spTree>
    <p:extLst>
      <p:ext uri="{BB962C8B-B14F-4D97-AF65-F5344CB8AC3E}">
        <p14:creationId xmlns:p14="http://schemas.microsoft.com/office/powerpoint/2010/main" val="157989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10"/>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0"/>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3" name="Google Shape;183;p10"/>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184" name="Google Shape;184;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gl-ES">
                <a:solidFill>
                  <a:srgbClr val="3F3F3F"/>
                </a:solidFill>
                <a:latin typeface="Calibri"/>
                <a:ea typeface="Calibri"/>
                <a:cs typeface="Calibri"/>
                <a:sym typeface="Calibri"/>
              </a:rPr>
              <a:t>Actividade</a:t>
            </a:r>
            <a:endParaRPr/>
          </a:p>
        </p:txBody>
      </p:sp>
      <p:pic>
        <p:nvPicPr>
          <p:cNvPr id="185" name="Google Shape;185;p10"/>
          <p:cNvPicPr preferRelativeResize="0"/>
          <p:nvPr/>
        </p:nvPicPr>
        <p:blipFill rotWithShape="1">
          <a:blip r:embed="rId3">
            <a:alphaModFix/>
          </a:blip>
          <a:srcRect l="20839" r="24631" b="-1"/>
          <a:stretch/>
        </p:blipFill>
        <p:spPr>
          <a:xfrm>
            <a:off x="1193532" y="2118724"/>
            <a:ext cx="2440471" cy="2736967"/>
          </a:xfrm>
          <a:prstGeom prst="rect">
            <a:avLst/>
          </a:prstGeom>
          <a:noFill/>
          <a:ln>
            <a:noFill/>
          </a:ln>
        </p:spPr>
      </p:pic>
      <p:sp>
        <p:nvSpPr>
          <p:cNvPr id="186" name="Google Shape;186;p10"/>
          <p:cNvSpPr/>
          <p:nvPr/>
        </p:nvSpPr>
        <p:spPr>
          <a:xfrm>
            <a:off x="4161886" y="1814369"/>
            <a:ext cx="6515947" cy="4023360"/>
          </a:xfrm>
          <a:prstGeom prst="rect">
            <a:avLst/>
          </a:prstGeom>
          <a:noFill/>
          <a:ln>
            <a:noFill/>
          </a:ln>
        </p:spPr>
        <p:txBody>
          <a:bodyPr spcFirstLastPara="1" wrap="square" lIns="0" tIns="45700" rIns="0" bIns="45700" anchor="t" anchorCtr="0">
            <a:normAutofit/>
          </a:bodyPr>
          <a:lstStyle/>
          <a:p>
            <a:pPr marL="0" marR="0" lvl="0" indent="0" algn="l" rtl="0">
              <a:lnSpc>
                <a:spcPct val="90000"/>
              </a:lnSpc>
              <a:spcBef>
                <a:spcPts val="0"/>
              </a:spcBef>
              <a:spcAft>
                <a:spcPts val="0"/>
              </a:spcAft>
              <a:buNone/>
            </a:pPr>
            <a:r>
              <a:rPr lang="gl-ES" sz="2000" dirty="0">
                <a:solidFill>
                  <a:srgbClr val="3F3F3F"/>
                </a:solidFill>
                <a:latin typeface="Calibri"/>
                <a:ea typeface="Calibri"/>
                <a:cs typeface="Calibri"/>
                <a:sym typeface="Calibri"/>
              </a:rPr>
              <a:t>Reflexiona sobre os seguintes vídeos:</a:t>
            </a:r>
            <a:endParaRPr dirty="0"/>
          </a:p>
          <a:p>
            <a:pPr marL="457200" marR="0" lvl="0" indent="-457200" algn="l" rtl="0">
              <a:lnSpc>
                <a:spcPct val="90000"/>
              </a:lnSpc>
              <a:spcBef>
                <a:spcPts val="1600"/>
              </a:spcBef>
              <a:spcAft>
                <a:spcPts val="0"/>
              </a:spcAft>
              <a:buClr>
                <a:schemeClr val="accent1"/>
              </a:buClr>
              <a:buSzPts val="2000"/>
              <a:buFont typeface="Calibri"/>
              <a:buAutoNum type="alphaLcParenR"/>
            </a:pPr>
            <a:r>
              <a:rPr lang="gl-ES" sz="2000" dirty="0">
                <a:solidFill>
                  <a:srgbClr val="3F3F3F"/>
                </a:solidFill>
                <a:latin typeface="Calibri"/>
                <a:ea typeface="Calibri"/>
                <a:cs typeface="Calibri"/>
                <a:sym typeface="Calibri"/>
              </a:rPr>
              <a:t>Con que variedade da lingua está relacionado o contido dos dous vídeos?</a:t>
            </a:r>
            <a:endParaRPr dirty="0"/>
          </a:p>
          <a:p>
            <a:pPr marL="457200" marR="0" lvl="0" indent="-457200" algn="l" rtl="0">
              <a:lnSpc>
                <a:spcPct val="90000"/>
              </a:lnSpc>
              <a:spcBef>
                <a:spcPts val="1600"/>
              </a:spcBef>
              <a:spcAft>
                <a:spcPts val="0"/>
              </a:spcAft>
              <a:buClr>
                <a:schemeClr val="accent1"/>
              </a:buClr>
              <a:buSzPts val="2000"/>
              <a:buFont typeface="Calibri"/>
              <a:buAutoNum type="alphaLcParenR"/>
            </a:pPr>
            <a:r>
              <a:rPr lang="gl-ES" sz="2000" dirty="0">
                <a:solidFill>
                  <a:srgbClr val="3F3F3F"/>
                </a:solidFill>
                <a:latin typeface="Calibri"/>
                <a:ea typeface="Calibri"/>
                <a:cs typeface="Calibri"/>
                <a:sym typeface="Calibri"/>
              </a:rPr>
              <a:t>A que bloque lingüístico cres que pertencen os falantes do primeiro vídeo? E os do segundo?</a:t>
            </a:r>
            <a:endParaRPr dirty="0"/>
          </a:p>
          <a:p>
            <a:pPr marL="457200" marR="0" lvl="0" indent="-457200" algn="l" rtl="0">
              <a:lnSpc>
                <a:spcPct val="90000"/>
              </a:lnSpc>
              <a:spcBef>
                <a:spcPts val="1600"/>
              </a:spcBef>
              <a:spcAft>
                <a:spcPts val="0"/>
              </a:spcAft>
              <a:buClr>
                <a:schemeClr val="accent1"/>
              </a:buClr>
              <a:buSzPts val="2000"/>
              <a:buFont typeface="Calibri"/>
              <a:buAutoNum type="alphaLcParenR"/>
            </a:pPr>
            <a:r>
              <a:rPr lang="gl-ES" sz="2000" dirty="0">
                <a:solidFill>
                  <a:srgbClr val="3F3F3F"/>
                </a:solidFill>
                <a:latin typeface="Calibri"/>
                <a:ea typeface="Calibri"/>
                <a:cs typeface="Calibri"/>
                <a:sym typeface="Calibri"/>
              </a:rPr>
              <a:t>Que denuncia exactamente a rapazada en ambos os dous vídeos?</a:t>
            </a:r>
            <a:endParaRPr dirty="0"/>
          </a:p>
          <a:p>
            <a:pPr marL="457200" marR="0" lvl="0" indent="-457200" algn="l" rtl="0">
              <a:lnSpc>
                <a:spcPct val="90000"/>
              </a:lnSpc>
              <a:spcBef>
                <a:spcPts val="1600"/>
              </a:spcBef>
              <a:spcAft>
                <a:spcPts val="0"/>
              </a:spcAft>
              <a:buClr>
                <a:schemeClr val="accent1"/>
              </a:buClr>
              <a:buSzPts val="2000"/>
              <a:buFont typeface="Calibri"/>
              <a:buAutoNum type="alphaLcParenR"/>
            </a:pPr>
            <a:r>
              <a:rPr lang="gl-ES" sz="2000" dirty="0">
                <a:solidFill>
                  <a:srgbClr val="3F3F3F"/>
                </a:solidFill>
                <a:latin typeface="Calibri"/>
                <a:ea typeface="Calibri"/>
                <a:cs typeface="Calibri"/>
                <a:sym typeface="Calibri"/>
              </a:rPr>
              <a:t>Por que cres que os fenómenos dialectais poden ser motivo de mofa? (min. 5 liñas)</a:t>
            </a:r>
            <a:endParaRPr dirty="0"/>
          </a:p>
          <a:p>
            <a:pPr marL="457200" marR="0" lvl="0" indent="-342900" algn="l" rtl="0">
              <a:lnSpc>
                <a:spcPct val="90000"/>
              </a:lnSpc>
              <a:spcBef>
                <a:spcPts val="1600"/>
              </a:spcBef>
              <a:spcAft>
                <a:spcPts val="0"/>
              </a:spcAft>
              <a:buClr>
                <a:schemeClr val="accent1"/>
              </a:buClr>
              <a:buSzPts val="1800"/>
              <a:buFont typeface="Calibri"/>
              <a:buNone/>
            </a:pPr>
            <a:endParaRPr sz="1800" dirty="0">
              <a:solidFill>
                <a:srgbClr val="3F3F3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a:spLocks noGrp="1"/>
          </p:cNvSpPr>
          <p:nvPr>
            <p:ph type="title"/>
          </p:nvPr>
        </p:nvSpPr>
        <p:spPr>
          <a:xfrm>
            <a:off x="1150374" y="979293"/>
            <a:ext cx="10058400" cy="74626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gl-ES"/>
              <a:t>Para saber máis…</a:t>
            </a:r>
            <a:endParaRPr/>
          </a:p>
        </p:txBody>
      </p:sp>
      <p:sp>
        <p:nvSpPr>
          <p:cNvPr id="192" name="Google Shape;192;p11"/>
          <p:cNvSpPr/>
          <p:nvPr/>
        </p:nvSpPr>
        <p:spPr>
          <a:xfrm>
            <a:off x="1201503" y="2010132"/>
            <a:ext cx="6356664" cy="4023360"/>
          </a:xfrm>
          <a:prstGeom prst="rect">
            <a:avLst/>
          </a:prstGeom>
          <a:noFill/>
          <a:ln>
            <a:noFill/>
          </a:ln>
        </p:spPr>
        <p:txBody>
          <a:bodyPr spcFirstLastPara="1" wrap="square" lIns="0" tIns="45700" rIns="0" bIns="45700" anchor="t" anchorCtr="0">
            <a:normAutofit/>
          </a:bodyPr>
          <a:lstStyle/>
          <a:p>
            <a:pPr marL="285750" marR="0" lvl="0" indent="-285750" algn="l" rtl="0">
              <a:lnSpc>
                <a:spcPct val="90000"/>
              </a:lnSpc>
              <a:spcBef>
                <a:spcPts val="0"/>
              </a:spcBef>
              <a:spcAft>
                <a:spcPts val="0"/>
              </a:spcAft>
              <a:buClr>
                <a:schemeClr val="accent1"/>
              </a:buClr>
              <a:buSzPts val="2000"/>
              <a:buFont typeface="Arial"/>
              <a:buChar char="•"/>
            </a:pPr>
            <a:r>
              <a:rPr lang="gl-ES" sz="2000">
                <a:solidFill>
                  <a:srgbClr val="3F3F3F"/>
                </a:solidFill>
                <a:latin typeface="Calibri"/>
                <a:ea typeface="Calibri"/>
                <a:cs typeface="Calibri"/>
                <a:sym typeface="Calibri"/>
              </a:rPr>
              <a:t>Proxecto Arquivo do galego oral: </a:t>
            </a:r>
            <a:r>
              <a:rPr lang="gl-ES" sz="2000" u="sng">
                <a:solidFill>
                  <a:srgbClr val="3F3F3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http://ilg.usc.es/ago/</a:t>
            </a:r>
            <a:endParaRPr sz="2000">
              <a:solidFill>
                <a:srgbClr val="3F3F3F"/>
              </a:solidFill>
              <a:latin typeface="Calibri"/>
              <a:ea typeface="Calibri"/>
              <a:cs typeface="Calibri"/>
              <a:sym typeface="Calibri"/>
            </a:endParaRPr>
          </a:p>
          <a:p>
            <a:pPr marL="285750" marR="0" lvl="0" indent="-158750" algn="l" rtl="0">
              <a:lnSpc>
                <a:spcPct val="90000"/>
              </a:lnSpc>
              <a:spcBef>
                <a:spcPts val="1600"/>
              </a:spcBef>
              <a:spcAft>
                <a:spcPts val="0"/>
              </a:spcAft>
              <a:buClr>
                <a:schemeClr val="accent1"/>
              </a:buClr>
              <a:buSzPts val="2000"/>
              <a:buFont typeface="Arial"/>
              <a:buNone/>
            </a:pPr>
            <a:endParaRPr sz="2000">
              <a:solidFill>
                <a:srgbClr val="3F3F3F"/>
              </a:solidFill>
              <a:latin typeface="Calibri"/>
              <a:ea typeface="Calibri"/>
              <a:cs typeface="Calibri"/>
              <a:sym typeface="Calibri"/>
            </a:endParaRPr>
          </a:p>
          <a:p>
            <a:pPr marL="0" marR="0" lvl="0" indent="0" algn="l" rtl="0">
              <a:lnSpc>
                <a:spcPct val="90000"/>
              </a:lnSpc>
              <a:spcBef>
                <a:spcPts val="1600"/>
              </a:spcBef>
              <a:spcAft>
                <a:spcPts val="0"/>
              </a:spcAft>
              <a:buNone/>
            </a:pPr>
            <a:endParaRPr sz="2000">
              <a:solidFill>
                <a:srgbClr val="3F3F3F"/>
              </a:solidFill>
              <a:latin typeface="Calibri"/>
              <a:ea typeface="Calibri"/>
              <a:cs typeface="Calibri"/>
              <a:sym typeface="Calibri"/>
            </a:endParaRPr>
          </a:p>
          <a:p>
            <a:pPr marL="285750" marR="0" lvl="0" indent="-285750" algn="l" rtl="0">
              <a:lnSpc>
                <a:spcPct val="90000"/>
              </a:lnSpc>
              <a:spcBef>
                <a:spcPts val="1600"/>
              </a:spcBef>
              <a:spcAft>
                <a:spcPts val="0"/>
              </a:spcAft>
              <a:buClr>
                <a:schemeClr val="accent1"/>
              </a:buClr>
              <a:buSzPts val="2000"/>
              <a:buFont typeface="Arial"/>
              <a:buChar char="•"/>
            </a:pPr>
            <a:r>
              <a:rPr lang="gl-ES" sz="2000">
                <a:solidFill>
                  <a:srgbClr val="3F3F3F"/>
                </a:solidFill>
                <a:latin typeface="Calibri"/>
                <a:ea typeface="Calibri"/>
                <a:cs typeface="Calibri"/>
                <a:sym typeface="Calibri"/>
              </a:rPr>
              <a:t>Falas galegas de Estremadura: </a:t>
            </a:r>
            <a:r>
              <a:rPr lang="gl-ES" sz="2000" u="sng">
                <a:solidFill>
                  <a:srgbClr val="3F3F3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https://www.youtube.com/watch?v=RU2ZiZOdcOg&amp;t=3s</a:t>
            </a:r>
            <a:r>
              <a:rPr lang="gl-ES" sz="2000">
                <a:solidFill>
                  <a:srgbClr val="3F3F3F"/>
                </a:solidFill>
                <a:latin typeface="Calibri"/>
                <a:ea typeface="Calibri"/>
                <a:cs typeface="Calibri"/>
                <a:sym typeface="Calibri"/>
              </a:rPr>
              <a:t> </a:t>
            </a:r>
            <a:endParaRPr/>
          </a:p>
          <a:p>
            <a:pPr marL="0" marR="0" lvl="0" indent="0" algn="l" rtl="0">
              <a:lnSpc>
                <a:spcPct val="90000"/>
              </a:lnSpc>
              <a:spcBef>
                <a:spcPts val="1600"/>
              </a:spcBef>
              <a:spcAft>
                <a:spcPts val="0"/>
              </a:spcAft>
              <a:buNone/>
            </a:pPr>
            <a:endParaRPr sz="1800">
              <a:solidFill>
                <a:srgbClr val="3F3F3F"/>
              </a:solidFill>
              <a:latin typeface="Calibri"/>
              <a:ea typeface="Calibri"/>
              <a:cs typeface="Calibri"/>
              <a:sym typeface="Calibri"/>
            </a:endParaRPr>
          </a:p>
        </p:txBody>
      </p:sp>
      <p:pic>
        <p:nvPicPr>
          <p:cNvPr id="193" name="Google Shape;193;p11"/>
          <p:cNvPicPr preferRelativeResize="0"/>
          <p:nvPr/>
        </p:nvPicPr>
        <p:blipFill rotWithShape="1">
          <a:blip r:embed="rId5">
            <a:alphaModFix/>
          </a:blip>
          <a:srcRect/>
          <a:stretch/>
        </p:blipFill>
        <p:spPr>
          <a:xfrm>
            <a:off x="8111612" y="2313949"/>
            <a:ext cx="2878885" cy="25176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2"/>
          <p:cNvSpPr txBox="1"/>
          <p:nvPr/>
        </p:nvSpPr>
        <p:spPr>
          <a:xfrm>
            <a:off x="635605" y="809447"/>
            <a:ext cx="10920789" cy="967593"/>
          </a:xfrm>
          <a:prstGeom prst="rect">
            <a:avLst/>
          </a:prstGeom>
          <a:noFill/>
          <a:ln>
            <a:noFill/>
          </a:ln>
        </p:spPr>
        <p:txBody>
          <a:bodyPr spcFirstLastPara="1" wrap="square" lIns="91425" tIns="91425" rIns="91425" bIns="91425"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gl-ES" sz="4800">
                <a:solidFill>
                  <a:srgbClr val="3F3F3F"/>
                </a:solidFill>
                <a:latin typeface="Calibri"/>
                <a:ea typeface="Calibri"/>
                <a:cs typeface="Calibri"/>
                <a:sym typeface="Calibri"/>
              </a:rPr>
              <a:t>Variedades diastráticas / sociolectos</a:t>
            </a:r>
            <a:endParaRPr sz="4800">
              <a:solidFill>
                <a:srgbClr val="3F3F3F"/>
              </a:solidFill>
              <a:latin typeface="Calibri"/>
              <a:ea typeface="Calibri"/>
              <a:cs typeface="Calibri"/>
              <a:sym typeface="Calibri"/>
            </a:endParaRPr>
          </a:p>
        </p:txBody>
      </p:sp>
      <p:sp>
        <p:nvSpPr>
          <p:cNvPr id="199" name="Google Shape;199;p12"/>
          <p:cNvSpPr/>
          <p:nvPr/>
        </p:nvSpPr>
        <p:spPr>
          <a:xfrm>
            <a:off x="729994" y="1686780"/>
            <a:ext cx="9066237" cy="40729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gl-ES" sz="2000">
                <a:solidFill>
                  <a:srgbClr val="000000"/>
                </a:solidFill>
                <a:latin typeface="Calibri"/>
                <a:ea typeface="Calibri"/>
                <a:cs typeface="Calibri"/>
                <a:sym typeface="Calibri"/>
              </a:rPr>
              <a:t>Determinadas polo nivel cultural e social. Ten que ver co coñecemento que se posúe da lingua. </a:t>
            </a:r>
            <a:endParaRPr/>
          </a:p>
          <a:p>
            <a:pPr marL="0" marR="0" lvl="0" indent="0" algn="l" rtl="0">
              <a:spcBef>
                <a:spcPts val="1600"/>
              </a:spcBef>
              <a:spcAft>
                <a:spcPts val="0"/>
              </a:spcAft>
              <a:buNone/>
            </a:pPr>
            <a:r>
              <a:rPr lang="gl-ES" sz="2400">
                <a:solidFill>
                  <a:srgbClr val="000000"/>
                </a:solidFill>
                <a:latin typeface="Calibri"/>
                <a:ea typeface="Calibri"/>
                <a:cs typeface="Calibri"/>
                <a:sym typeface="Calibri"/>
              </a:rPr>
              <a:t>Os niveis de lingua son:</a:t>
            </a:r>
            <a:endParaRPr/>
          </a:p>
          <a:p>
            <a:pPr marL="457200" marR="0" lvl="0" indent="-342900" algn="l" rtl="0">
              <a:spcBef>
                <a:spcPts val="1600"/>
              </a:spcBef>
              <a:spcAft>
                <a:spcPts val="0"/>
              </a:spcAft>
              <a:buClr>
                <a:srgbClr val="000000"/>
              </a:buClr>
              <a:buSzPts val="1800"/>
              <a:buFont typeface="Calibri"/>
              <a:buChar char="●"/>
            </a:pPr>
            <a:r>
              <a:rPr lang="gl-ES" sz="2400" b="1">
                <a:solidFill>
                  <a:schemeClr val="accent6"/>
                </a:solidFill>
                <a:latin typeface="Calibri"/>
                <a:ea typeface="Calibri"/>
                <a:cs typeface="Calibri"/>
                <a:sym typeface="Calibri"/>
              </a:rPr>
              <a:t>Nivel culto</a:t>
            </a:r>
            <a:r>
              <a:rPr lang="gl-ES" sz="2400">
                <a:solidFill>
                  <a:srgbClr val="000000"/>
                </a:solidFill>
                <a:latin typeface="Calibri"/>
                <a:ea typeface="Calibri"/>
                <a:cs typeface="Calibri"/>
                <a:sym typeface="Calibri"/>
              </a:rPr>
              <a:t> (+ coñecemento + corrección)         </a:t>
            </a:r>
            <a:r>
              <a:rPr lang="gl-ES" sz="2400" b="1">
                <a:solidFill>
                  <a:srgbClr val="000000"/>
                </a:solidFill>
                <a:latin typeface="Calibri"/>
                <a:ea typeface="Calibri"/>
                <a:cs typeface="Calibri"/>
                <a:sym typeface="Calibri"/>
              </a:rPr>
              <a:t>  </a:t>
            </a:r>
            <a:r>
              <a:rPr lang="gl-ES" sz="2400" b="1">
                <a:solidFill>
                  <a:schemeClr val="accent6"/>
                </a:solidFill>
                <a:latin typeface="Calibri"/>
                <a:ea typeface="Calibri"/>
                <a:cs typeface="Calibri"/>
                <a:sym typeface="Calibri"/>
              </a:rPr>
              <a:t>falecer, emprego</a:t>
            </a:r>
            <a:endParaRPr/>
          </a:p>
          <a:p>
            <a:pPr marL="457200" marR="0" lvl="0" indent="0" algn="l" rtl="0">
              <a:spcBef>
                <a:spcPts val="0"/>
              </a:spcBef>
              <a:spcAft>
                <a:spcPts val="0"/>
              </a:spcAft>
              <a:buNone/>
            </a:pPr>
            <a:endParaRPr sz="240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Calibri"/>
              <a:buChar char="●"/>
            </a:pPr>
            <a:r>
              <a:rPr lang="gl-ES" sz="2400" b="1">
                <a:solidFill>
                  <a:srgbClr val="FF0000"/>
                </a:solidFill>
                <a:latin typeface="Calibri"/>
                <a:ea typeface="Calibri"/>
                <a:cs typeface="Calibri"/>
                <a:sym typeface="Calibri"/>
              </a:rPr>
              <a:t>Nivel medio</a:t>
            </a:r>
            <a:r>
              <a:rPr lang="gl-ES" sz="2400">
                <a:solidFill>
                  <a:srgbClr val="000000"/>
                </a:solidFill>
                <a:latin typeface="Calibri"/>
                <a:ea typeface="Calibri"/>
                <a:cs typeface="Calibri"/>
                <a:sym typeface="Calibri"/>
              </a:rPr>
              <a:t> (+ corrección)                                     </a:t>
            </a:r>
            <a:r>
              <a:rPr lang="gl-ES" sz="2400" b="1">
                <a:solidFill>
                  <a:srgbClr val="FF0000"/>
                </a:solidFill>
                <a:latin typeface="Calibri"/>
                <a:ea typeface="Calibri"/>
                <a:cs typeface="Calibri"/>
                <a:sym typeface="Calibri"/>
              </a:rPr>
              <a:t>finar, traballo</a:t>
            </a:r>
            <a:endParaRPr sz="2400">
              <a:solidFill>
                <a:schemeClr val="dk1"/>
              </a:solidFill>
              <a:latin typeface="Calibri"/>
              <a:ea typeface="Calibri"/>
              <a:cs typeface="Calibri"/>
              <a:sym typeface="Calibri"/>
            </a:endParaRPr>
          </a:p>
          <a:p>
            <a:pPr marL="114300" marR="0" lvl="0" indent="0" algn="l" rtl="0">
              <a:spcBef>
                <a:spcPts val="0"/>
              </a:spcBef>
              <a:spcAft>
                <a:spcPts val="0"/>
              </a:spcAft>
              <a:buNone/>
            </a:pPr>
            <a:endParaRPr sz="2400" b="1">
              <a:solidFill>
                <a:srgbClr val="FF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Calibri"/>
              <a:buChar char="●"/>
            </a:pPr>
            <a:r>
              <a:rPr lang="gl-ES" sz="2400" b="1">
                <a:solidFill>
                  <a:srgbClr val="C00000"/>
                </a:solidFill>
                <a:latin typeface="Calibri"/>
                <a:ea typeface="Calibri"/>
                <a:cs typeface="Calibri"/>
                <a:sym typeface="Calibri"/>
              </a:rPr>
              <a:t>Nivel popular </a:t>
            </a:r>
            <a:r>
              <a:rPr lang="gl-ES" sz="2400">
                <a:solidFill>
                  <a:schemeClr val="dk1"/>
                </a:solidFill>
                <a:latin typeface="Calibri"/>
                <a:ea typeface="Calibri"/>
                <a:cs typeface="Calibri"/>
                <a:sym typeface="Calibri"/>
              </a:rPr>
              <a:t>(+ expresividade - corrección)      </a:t>
            </a:r>
            <a:r>
              <a:rPr lang="gl-ES" sz="2400" b="1">
                <a:solidFill>
                  <a:srgbClr val="C00000"/>
                </a:solidFill>
                <a:latin typeface="Calibri"/>
                <a:ea typeface="Calibri"/>
                <a:cs typeface="Calibri"/>
                <a:sym typeface="Calibri"/>
              </a:rPr>
              <a:t>morrer, choio</a:t>
            </a:r>
            <a:endParaRPr sz="2400">
              <a:solidFill>
                <a:srgbClr val="C00000"/>
              </a:solidFill>
              <a:latin typeface="Calibri"/>
              <a:ea typeface="Calibri"/>
              <a:cs typeface="Calibri"/>
              <a:sym typeface="Calibri"/>
            </a:endParaRPr>
          </a:p>
          <a:p>
            <a:pPr marL="457200" marR="0" lvl="0" indent="-228600" algn="l" rtl="0">
              <a:spcBef>
                <a:spcPts val="0"/>
              </a:spcBef>
              <a:spcAft>
                <a:spcPts val="0"/>
              </a:spcAft>
              <a:buClr>
                <a:srgbClr val="000000"/>
              </a:buClr>
              <a:buSzPts val="1800"/>
              <a:buFont typeface="Calibri"/>
              <a:buNone/>
            </a:pPr>
            <a:endParaRPr sz="2400">
              <a:solidFill>
                <a:srgbClr val="000000"/>
              </a:solidFill>
              <a:latin typeface="Calibri"/>
              <a:ea typeface="Calibri"/>
              <a:cs typeface="Calibri"/>
              <a:sym typeface="Calibri"/>
            </a:endParaRPr>
          </a:p>
          <a:p>
            <a:pPr marL="457200" marR="0" lvl="0" indent="-342900" algn="l" rtl="0">
              <a:spcBef>
                <a:spcPts val="0"/>
              </a:spcBef>
              <a:spcAft>
                <a:spcPts val="0"/>
              </a:spcAft>
              <a:buClr>
                <a:srgbClr val="000000"/>
              </a:buClr>
              <a:buSzPts val="1800"/>
              <a:buFont typeface="Calibri"/>
              <a:buChar char="●"/>
            </a:pPr>
            <a:r>
              <a:rPr lang="gl-ES" sz="2400" b="1">
                <a:solidFill>
                  <a:srgbClr val="38761D"/>
                </a:solidFill>
                <a:latin typeface="Calibri"/>
                <a:ea typeface="Calibri"/>
                <a:cs typeface="Calibri"/>
                <a:sym typeface="Calibri"/>
              </a:rPr>
              <a:t>Nivel vulgar</a:t>
            </a:r>
            <a:r>
              <a:rPr lang="gl-ES" sz="2400">
                <a:solidFill>
                  <a:srgbClr val="000000"/>
                </a:solidFill>
                <a:latin typeface="Calibri"/>
                <a:ea typeface="Calibri"/>
                <a:cs typeface="Calibri"/>
                <a:sym typeface="Calibri"/>
              </a:rPr>
              <a:t> (- coñecemento - corrección)          </a:t>
            </a:r>
            <a:r>
              <a:rPr lang="gl-ES" sz="2400" b="1" i="1">
                <a:solidFill>
                  <a:schemeClr val="dk2"/>
                </a:solidFill>
                <a:latin typeface="Calibri"/>
                <a:ea typeface="Calibri"/>
                <a:cs typeface="Calibri"/>
                <a:sym typeface="Calibri"/>
              </a:rPr>
              <a:t>espichar</a:t>
            </a:r>
            <a:r>
              <a:rPr lang="gl-ES" sz="2400" b="1">
                <a:solidFill>
                  <a:schemeClr val="dk2"/>
                </a:solidFill>
                <a:latin typeface="Calibri"/>
                <a:ea typeface="Calibri"/>
                <a:cs typeface="Calibri"/>
                <a:sym typeface="Calibri"/>
              </a:rPr>
              <a:t>, </a:t>
            </a:r>
            <a:r>
              <a:rPr lang="gl-ES" sz="2400" b="1" i="1">
                <a:solidFill>
                  <a:schemeClr val="dk2"/>
                </a:solidFill>
                <a:latin typeface="Calibri"/>
                <a:ea typeface="Calibri"/>
                <a:cs typeface="Calibri"/>
                <a:sym typeface="Calibri"/>
              </a:rPr>
              <a:t>curro</a:t>
            </a:r>
            <a:endParaRPr/>
          </a:p>
        </p:txBody>
      </p:sp>
      <p:sp>
        <p:nvSpPr>
          <p:cNvPr id="200" name="Google Shape;200;p12"/>
          <p:cNvSpPr txBox="1"/>
          <p:nvPr/>
        </p:nvSpPr>
        <p:spPr>
          <a:xfrm>
            <a:off x="9820110" y="809447"/>
            <a:ext cx="2124600" cy="1779646"/>
          </a:xfrm>
          <a:prstGeom prst="rect">
            <a:avLst/>
          </a:prstGeom>
          <a:noFill/>
          <a:ln w="381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0"/>
              </a:spcBef>
              <a:spcAft>
                <a:spcPts val="0"/>
              </a:spcAft>
              <a:buClr>
                <a:schemeClr val="dk1"/>
              </a:buClr>
              <a:buSzPts val="1800"/>
              <a:buFont typeface="Source Sans Pro"/>
              <a:buNone/>
            </a:pPr>
            <a:r>
              <a:rPr lang="gl-ES" sz="1800" b="1">
                <a:solidFill>
                  <a:schemeClr val="dk1"/>
                </a:solidFill>
                <a:latin typeface="Source Sans Pro"/>
                <a:ea typeface="Source Sans Pro"/>
                <a:cs typeface="Source Sans Pro"/>
                <a:sym typeface="Source Sans Pro"/>
              </a:rPr>
              <a:t>Xerga</a:t>
            </a:r>
            <a:r>
              <a:rPr lang="gl-ES" sz="1800">
                <a:solidFill>
                  <a:schemeClr val="dk1"/>
                </a:solidFill>
                <a:latin typeface="Source Sans Pro"/>
                <a:ea typeface="Source Sans Pro"/>
                <a:cs typeface="Source Sans Pro"/>
                <a:sym typeface="Source Sans Pro"/>
              </a:rPr>
              <a:t>: lingua específica dun determinado grupo social ou profesional.</a:t>
            </a:r>
            <a:endParaRPr sz="1800">
              <a:solidFill>
                <a:schemeClr val="dk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10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13"/>
          <p:cNvGraphicFramePr/>
          <p:nvPr/>
        </p:nvGraphicFramePr>
        <p:xfrm>
          <a:off x="1339106" y="535163"/>
          <a:ext cx="3000000" cy="3000000"/>
        </p:xfrm>
        <a:graphic>
          <a:graphicData uri="http://schemas.openxmlformats.org/drawingml/2006/table">
            <a:tbl>
              <a:tblPr>
                <a:noFill/>
                <a:tableStyleId>{5A65CB17-AEFF-46CD-A219-27F49DA6EF91}</a:tableStyleId>
              </a:tblPr>
              <a:tblGrid>
                <a:gridCol w="4826000">
                  <a:extLst>
                    <a:ext uri="{9D8B030D-6E8A-4147-A177-3AD203B41FA5}">
                      <a16:colId xmlns:a16="http://schemas.microsoft.com/office/drawing/2014/main" val="20000"/>
                    </a:ext>
                  </a:extLst>
                </a:gridCol>
                <a:gridCol w="4826000">
                  <a:extLst>
                    <a:ext uri="{9D8B030D-6E8A-4147-A177-3AD203B41FA5}">
                      <a16:colId xmlns:a16="http://schemas.microsoft.com/office/drawing/2014/main" val="20001"/>
                    </a:ext>
                  </a:extLst>
                </a:gridCol>
              </a:tblGrid>
              <a:tr h="546025">
                <a:tc>
                  <a:txBody>
                    <a:bodyPr/>
                    <a:lstStyle/>
                    <a:p>
                      <a:pPr marL="0" marR="0" lvl="0" indent="0" algn="ctr" rtl="0">
                        <a:spcBef>
                          <a:spcPts val="0"/>
                        </a:spcBef>
                        <a:spcAft>
                          <a:spcPts val="0"/>
                        </a:spcAft>
                        <a:buClr>
                          <a:schemeClr val="dk1"/>
                        </a:buClr>
                        <a:buSzPts val="2400"/>
                        <a:buFont typeface="Calibri"/>
                        <a:buNone/>
                      </a:pPr>
                      <a:r>
                        <a:rPr lang="gl-ES" sz="2400" b="1" u="none" strike="noStrike" cap="none"/>
                        <a:t>Nivel culto</a:t>
                      </a:r>
                      <a:endParaRPr sz="2400" b="1" u="none" strike="noStrike" cap="none"/>
                    </a:p>
                  </a:txBody>
                  <a:tcPr marL="121900" marR="121900" marT="121900" marB="121900">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rgbClr val="D9EAD3"/>
                    </a:solidFill>
                  </a:tcPr>
                </a:tc>
                <a:tc>
                  <a:txBody>
                    <a:bodyPr/>
                    <a:lstStyle/>
                    <a:p>
                      <a:pPr marL="0" marR="0" lvl="0" indent="0" algn="ctr" rtl="0">
                        <a:spcBef>
                          <a:spcPts val="0"/>
                        </a:spcBef>
                        <a:spcAft>
                          <a:spcPts val="0"/>
                        </a:spcAft>
                        <a:buClr>
                          <a:schemeClr val="dk1"/>
                        </a:buClr>
                        <a:buSzPts val="2400"/>
                        <a:buFont typeface="Calibri"/>
                        <a:buNone/>
                      </a:pPr>
                      <a:r>
                        <a:rPr lang="gl-ES" sz="2400" b="1" u="none" strike="noStrike" cap="none"/>
                        <a:t>Nivel vulgar</a:t>
                      </a:r>
                      <a:endParaRPr sz="2400" b="1" u="none" strike="noStrike" cap="none"/>
                    </a:p>
                  </a:txBody>
                  <a:tcPr marL="121900" marR="121900" marT="121900" marB="121900">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solidFill>
                      <a:srgbClr val="D9EAD3"/>
                    </a:solidFill>
                  </a:tcPr>
                </a:tc>
                <a:extLst>
                  <a:ext uri="{0D108BD9-81ED-4DB2-BD59-A6C34878D82A}">
                    <a16:rowId xmlns:a16="http://schemas.microsoft.com/office/drawing/2014/main" val="10000"/>
                  </a:ext>
                </a:extLst>
              </a:tr>
              <a:tr h="546025">
                <a:tc>
                  <a:txBody>
                    <a:bodyPr/>
                    <a:lstStyle/>
                    <a:p>
                      <a:pPr marL="0" marR="0" lvl="0" indent="0" algn="ctr" rtl="0">
                        <a:spcBef>
                          <a:spcPts val="0"/>
                        </a:spcBef>
                        <a:spcAft>
                          <a:spcPts val="0"/>
                        </a:spcAft>
                        <a:buClr>
                          <a:schemeClr val="dk1"/>
                        </a:buClr>
                        <a:buSzPts val="2400"/>
                        <a:buFont typeface="Calibri"/>
                        <a:buNone/>
                      </a:pPr>
                      <a:r>
                        <a:rPr lang="gl-ES" sz="2400" u="none" strike="noStrike" cap="none"/>
                        <a:t>Lingua normativa</a:t>
                      </a:r>
                      <a:endParaRPr sz="2400" u="none" strike="noStrike" cap="none"/>
                    </a:p>
                  </a:txBody>
                  <a:tcPr marL="121900" marR="121900" marT="121900" marB="121900">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2400"/>
                        <a:buFont typeface="Calibri"/>
                        <a:buNone/>
                      </a:pPr>
                      <a:r>
                        <a:rPr lang="gl-ES" sz="2400" u="none" strike="noStrike" cap="none"/>
                        <a:t>Incorreccións lingüísticas</a:t>
                      </a:r>
                      <a:endParaRPr sz="2400" u="none" strike="noStrike" cap="none"/>
                    </a:p>
                  </a:txBody>
                  <a:tcPr marL="121900" marR="121900" marT="121900" marB="121900">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46025">
                <a:tc>
                  <a:txBody>
                    <a:bodyPr/>
                    <a:lstStyle/>
                    <a:p>
                      <a:pPr marL="0" marR="0" lvl="0" indent="0" algn="ctr" rtl="0">
                        <a:spcBef>
                          <a:spcPts val="0"/>
                        </a:spcBef>
                        <a:spcAft>
                          <a:spcPts val="0"/>
                        </a:spcAft>
                        <a:buClr>
                          <a:schemeClr val="dk1"/>
                        </a:buClr>
                        <a:buSzPts val="2400"/>
                        <a:buFont typeface="Calibri"/>
                        <a:buNone/>
                      </a:pPr>
                      <a:r>
                        <a:rPr lang="gl-ES" sz="2400" u="none" strike="noStrike" cap="none"/>
                        <a:t>Variedade e riqueza de léxico</a:t>
                      </a:r>
                      <a:endParaRPr sz="2400" u="none" strike="noStrike" cap="none"/>
                    </a:p>
                  </a:txBody>
                  <a:tcPr marL="121900" marR="121900" marT="121900" marB="121900">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2400"/>
                        <a:buFont typeface="Calibri"/>
                        <a:buNone/>
                      </a:pPr>
                      <a:r>
                        <a:rPr lang="gl-ES" sz="2400" u="none" strike="noStrike" cap="none"/>
                        <a:t>Pobreza léxica; repeticións</a:t>
                      </a:r>
                      <a:endParaRPr sz="2400" u="none" strike="noStrike" cap="none"/>
                    </a:p>
                  </a:txBody>
                  <a:tcPr marL="121900" marR="121900" marT="121900" marB="121900">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1201275">
                <a:tc>
                  <a:txBody>
                    <a:bodyPr/>
                    <a:lstStyle/>
                    <a:p>
                      <a:pPr marL="0" marR="0" lvl="0" indent="0" algn="ctr" rtl="0">
                        <a:spcBef>
                          <a:spcPts val="0"/>
                        </a:spcBef>
                        <a:spcAft>
                          <a:spcPts val="0"/>
                        </a:spcAft>
                        <a:buClr>
                          <a:schemeClr val="dk1"/>
                        </a:buClr>
                        <a:buSzPts val="2400"/>
                        <a:buFont typeface="Calibri"/>
                        <a:buNone/>
                      </a:pPr>
                      <a:r>
                        <a:rPr lang="gl-ES" sz="2400" u="none" strike="noStrike" cap="none"/>
                        <a:t>Pronuncia coidada</a:t>
                      </a:r>
                      <a:endParaRPr sz="2400" u="none" strike="noStrike" cap="none"/>
                    </a:p>
                  </a:txBody>
                  <a:tcPr marL="121900" marR="121900" marT="121900" marB="121900">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2400"/>
                        <a:buFont typeface="Calibri"/>
                        <a:buNone/>
                      </a:pPr>
                      <a:r>
                        <a:rPr lang="gl-ES" sz="2400" u="none" strike="noStrike" cap="none"/>
                        <a:t>Pronuncia relaxada; abundantes incorreccións (</a:t>
                      </a:r>
                      <a:r>
                        <a:rPr lang="gl-ES" sz="2400" i="1" u="none" strike="noStrike" cap="none"/>
                        <a:t>verdá, probe, arradio</a:t>
                      </a:r>
                      <a:r>
                        <a:rPr lang="gl-ES" sz="2400" u="none" strike="noStrike" cap="none"/>
                        <a:t>…); vacilacións...</a:t>
                      </a:r>
                      <a:endParaRPr sz="2400" u="none" strike="noStrike" cap="none"/>
                    </a:p>
                  </a:txBody>
                  <a:tcPr marL="121900" marR="121900" marT="121900" marB="121900">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873650">
                <a:tc>
                  <a:txBody>
                    <a:bodyPr/>
                    <a:lstStyle/>
                    <a:p>
                      <a:pPr marL="0" marR="0" lvl="0" indent="0" algn="ctr" rtl="0">
                        <a:spcBef>
                          <a:spcPts val="0"/>
                        </a:spcBef>
                        <a:spcAft>
                          <a:spcPts val="0"/>
                        </a:spcAft>
                        <a:buClr>
                          <a:schemeClr val="dk1"/>
                        </a:buClr>
                        <a:buSzPts val="2400"/>
                        <a:buFont typeface="Calibri"/>
                        <a:buNone/>
                      </a:pPr>
                      <a:r>
                        <a:rPr lang="gl-ES" sz="2400" u="none" strike="noStrike" cap="none"/>
                        <a:t>Sintaxe complexa</a:t>
                      </a:r>
                      <a:endParaRPr sz="2400" u="none" strike="noStrike" cap="none"/>
                    </a:p>
                  </a:txBody>
                  <a:tcPr marL="121900" marR="121900" marT="121900" marB="121900">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2400"/>
                        <a:buFont typeface="Calibri"/>
                        <a:buNone/>
                      </a:pPr>
                      <a:r>
                        <a:rPr lang="gl-ES" sz="2400" u="none" strike="noStrike" cap="none"/>
                        <a:t>Sintaxe sinxela, frases curtas, ás veces sen rematar</a:t>
                      </a:r>
                      <a:endParaRPr sz="2400" u="none" strike="noStrike" cap="none"/>
                    </a:p>
                  </a:txBody>
                  <a:tcPr marL="121900" marR="121900" marT="121900" marB="121900">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873650">
                <a:tc>
                  <a:txBody>
                    <a:bodyPr/>
                    <a:lstStyle/>
                    <a:p>
                      <a:pPr marL="0" marR="0" lvl="0" indent="0" algn="ctr" rtl="0">
                        <a:spcBef>
                          <a:spcPts val="0"/>
                        </a:spcBef>
                        <a:spcAft>
                          <a:spcPts val="0"/>
                        </a:spcAft>
                        <a:buClr>
                          <a:schemeClr val="dk1"/>
                        </a:buClr>
                        <a:buSzPts val="2400"/>
                        <a:buFont typeface="Calibri"/>
                        <a:buNone/>
                      </a:pPr>
                      <a:r>
                        <a:rPr lang="gl-ES" sz="2400" u="none" strike="noStrike" cap="none"/>
                        <a:t>Uso de cultismos, estranxeirismos...</a:t>
                      </a:r>
                      <a:endParaRPr sz="2400" u="none" strike="noStrike" cap="none"/>
                    </a:p>
                  </a:txBody>
                  <a:tcPr marL="121900" marR="121900" marT="121900" marB="121900">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tc>
                  <a:txBody>
                    <a:bodyPr/>
                    <a:lstStyle/>
                    <a:p>
                      <a:pPr marL="0" marR="0" lvl="0" indent="0" algn="ctr" rtl="0">
                        <a:spcBef>
                          <a:spcPts val="0"/>
                        </a:spcBef>
                        <a:spcAft>
                          <a:spcPts val="0"/>
                        </a:spcAft>
                        <a:buClr>
                          <a:schemeClr val="dk1"/>
                        </a:buClr>
                        <a:buSzPts val="2400"/>
                        <a:buFont typeface="Calibri"/>
                        <a:buNone/>
                      </a:pPr>
                      <a:r>
                        <a:rPr lang="gl-ES" sz="2400" u="none" strike="noStrike" cap="none"/>
                        <a:t>Vulgarismos, castelanismos, palabras malsoantes</a:t>
                      </a:r>
                      <a:endParaRPr sz="2400" u="none" strike="noStrike" cap="none"/>
                    </a:p>
                  </a:txBody>
                  <a:tcPr marL="121900" marR="121900" marT="121900" marB="121900">
                    <a:lnL w="28575" cap="flat" cmpd="sng">
                      <a:solidFill>
                        <a:schemeClr val="accent1"/>
                      </a:solidFill>
                      <a:prstDash val="solid"/>
                      <a:round/>
                      <a:headEnd type="none" w="sm" len="sm"/>
                      <a:tailEnd type="none" w="sm" len="sm"/>
                    </a:lnL>
                    <a:lnR w="28575" cap="flat" cmpd="sng">
                      <a:solidFill>
                        <a:schemeClr val="accent1"/>
                      </a:solidFill>
                      <a:prstDash val="solid"/>
                      <a:round/>
                      <a:headEnd type="none" w="sm" len="sm"/>
                      <a:tailEnd type="none" w="sm" len="sm"/>
                    </a:lnR>
                    <a:lnT w="28575" cap="flat" cmpd="sng">
                      <a:solidFill>
                        <a:schemeClr val="accent1"/>
                      </a:solidFill>
                      <a:prstDash val="solid"/>
                      <a:round/>
                      <a:headEnd type="none" w="sm" len="sm"/>
                      <a:tailEnd type="none" w="sm" len="sm"/>
                    </a:lnT>
                    <a:lnB w="28575"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800"/>
              <a:buFont typeface="Calibri"/>
              <a:buNone/>
            </a:pPr>
            <a:r>
              <a:rPr lang="gl-ES">
                <a:solidFill>
                  <a:srgbClr val="3F3F3F"/>
                </a:solidFill>
                <a:latin typeface="Calibri"/>
                <a:ea typeface="Calibri"/>
                <a:cs typeface="Calibri"/>
                <a:sym typeface="Calibri"/>
              </a:rPr>
              <a:t>Actividade</a:t>
            </a:r>
            <a:endParaRPr/>
          </a:p>
        </p:txBody>
      </p:sp>
      <p:pic>
        <p:nvPicPr>
          <p:cNvPr id="211" name="Google Shape;211;p14"/>
          <p:cNvPicPr preferRelativeResize="0"/>
          <p:nvPr/>
        </p:nvPicPr>
        <p:blipFill rotWithShape="1">
          <a:blip r:embed="rId3">
            <a:alphaModFix/>
          </a:blip>
          <a:srcRect l="20839" r="24631" b="-1"/>
          <a:stretch/>
        </p:blipFill>
        <p:spPr>
          <a:xfrm>
            <a:off x="1211229" y="2766512"/>
            <a:ext cx="2440471" cy="2736967"/>
          </a:xfrm>
          <a:prstGeom prst="rect">
            <a:avLst/>
          </a:prstGeom>
          <a:noFill/>
          <a:ln>
            <a:noFill/>
          </a:ln>
        </p:spPr>
      </p:pic>
      <p:graphicFrame>
        <p:nvGraphicFramePr>
          <p:cNvPr id="212" name="Google Shape;212;p14"/>
          <p:cNvGraphicFramePr/>
          <p:nvPr/>
        </p:nvGraphicFramePr>
        <p:xfrm>
          <a:off x="4406816" y="1578078"/>
          <a:ext cx="3000000" cy="3000000"/>
        </p:xfrm>
        <a:graphic>
          <a:graphicData uri="http://schemas.openxmlformats.org/drawingml/2006/table">
            <a:tbl>
              <a:tblPr firstRow="1" bandRow="1">
                <a:noFill/>
                <a:tableStyleId>{8761BFBF-A8B7-49A9-95E3-A6795BC33E5B}</a:tableStyleId>
              </a:tblPr>
              <a:tblGrid>
                <a:gridCol w="2387275">
                  <a:extLst>
                    <a:ext uri="{9D8B030D-6E8A-4147-A177-3AD203B41FA5}">
                      <a16:colId xmlns:a16="http://schemas.microsoft.com/office/drawing/2014/main" val="20000"/>
                    </a:ext>
                  </a:extLst>
                </a:gridCol>
                <a:gridCol w="2387275">
                  <a:extLst>
                    <a:ext uri="{9D8B030D-6E8A-4147-A177-3AD203B41FA5}">
                      <a16:colId xmlns:a16="http://schemas.microsoft.com/office/drawing/2014/main" val="20001"/>
                    </a:ext>
                  </a:extLst>
                </a:gridCol>
                <a:gridCol w="2387275">
                  <a:extLst>
                    <a:ext uri="{9D8B030D-6E8A-4147-A177-3AD203B41FA5}">
                      <a16:colId xmlns:a16="http://schemas.microsoft.com/office/drawing/2014/main" val="20002"/>
                    </a:ext>
                  </a:extLst>
                </a:gridCol>
              </a:tblGrid>
              <a:tr h="334925">
                <a:tc>
                  <a:txBody>
                    <a:bodyPr/>
                    <a:lstStyle/>
                    <a:p>
                      <a:pPr marL="0" marR="0" lvl="0" indent="0" algn="ctr" rtl="0">
                        <a:spcBef>
                          <a:spcPts val="0"/>
                        </a:spcBef>
                        <a:spcAft>
                          <a:spcPts val="0"/>
                        </a:spcAft>
                        <a:buNone/>
                      </a:pPr>
                      <a:r>
                        <a:rPr lang="gl-ES" sz="1800" u="none" strike="noStrike" cap="none"/>
                        <a:t>VULGAR</a:t>
                      </a:r>
                      <a:endParaRPr sz="1800" u="none" strike="noStrike" cap="none"/>
                    </a:p>
                  </a:txBody>
                  <a:tcPr marL="91450" marR="91450" marT="45725" marB="45725"/>
                </a:tc>
                <a:tc>
                  <a:txBody>
                    <a:bodyPr/>
                    <a:lstStyle/>
                    <a:p>
                      <a:pPr marL="0" marR="0" lvl="0" indent="0" algn="ctr" rtl="0">
                        <a:spcBef>
                          <a:spcPts val="0"/>
                        </a:spcBef>
                        <a:spcAft>
                          <a:spcPts val="0"/>
                        </a:spcAft>
                        <a:buNone/>
                      </a:pPr>
                      <a:r>
                        <a:rPr lang="gl-ES" sz="1800" u="none" strike="noStrike" cap="none"/>
                        <a:t>POPULAR</a:t>
                      </a:r>
                      <a:endParaRPr sz="1800" u="none" strike="noStrike" cap="none"/>
                    </a:p>
                  </a:txBody>
                  <a:tcPr marL="91450" marR="91450" marT="45725" marB="45725"/>
                </a:tc>
                <a:tc>
                  <a:txBody>
                    <a:bodyPr/>
                    <a:lstStyle/>
                    <a:p>
                      <a:pPr marL="0" marR="0" lvl="0" indent="0" algn="ctr" rtl="0">
                        <a:spcBef>
                          <a:spcPts val="0"/>
                        </a:spcBef>
                        <a:spcAft>
                          <a:spcPts val="0"/>
                        </a:spcAft>
                        <a:buNone/>
                      </a:pPr>
                      <a:r>
                        <a:rPr lang="gl-ES" sz="1800" u="none" strike="noStrike" cap="none"/>
                        <a:t>CULTO</a:t>
                      </a:r>
                      <a:endParaRPr sz="1800" u="none" strike="noStrike" cap="none"/>
                    </a:p>
                  </a:txBody>
                  <a:tcPr marL="91450" marR="91450" marT="45725" marB="45725"/>
                </a:tc>
                <a:extLst>
                  <a:ext uri="{0D108BD9-81ED-4DB2-BD59-A6C34878D82A}">
                    <a16:rowId xmlns:a16="http://schemas.microsoft.com/office/drawing/2014/main" val="10000"/>
                  </a:ext>
                </a:extLst>
              </a:tr>
              <a:tr h="334925">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r>
                        <a:rPr lang="gl-ES" sz="1800" u="none" strike="noStrike" cap="none"/>
                        <a:t>morrer</a:t>
                      </a:r>
                      <a:endParaRPr/>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extLst>
                  <a:ext uri="{0D108BD9-81ED-4DB2-BD59-A6C34878D82A}">
                    <a16:rowId xmlns:a16="http://schemas.microsoft.com/office/drawing/2014/main" val="10001"/>
                  </a:ext>
                </a:extLst>
              </a:tr>
              <a:tr h="334925">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r>
                        <a:rPr lang="gl-ES" sz="1800" u="none" strike="noStrike" cap="none"/>
                        <a:t>emprego</a:t>
                      </a:r>
                      <a:endParaRPr/>
                    </a:p>
                  </a:txBody>
                  <a:tcPr marL="91450" marR="91450" marT="45725" marB="45725"/>
                </a:tc>
                <a:extLst>
                  <a:ext uri="{0D108BD9-81ED-4DB2-BD59-A6C34878D82A}">
                    <a16:rowId xmlns:a16="http://schemas.microsoft.com/office/drawing/2014/main" val="10002"/>
                  </a:ext>
                </a:extLst>
              </a:tr>
              <a:tr h="334925">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r>
                        <a:rPr lang="gl-ES" sz="1800" u="none" strike="noStrike" cap="none"/>
                        <a:t>Impoñer unha sanción</a:t>
                      </a:r>
                      <a:endParaRPr/>
                    </a:p>
                  </a:txBody>
                  <a:tcPr marL="91450" marR="91450" marT="45725" marB="45725"/>
                </a:tc>
                <a:extLst>
                  <a:ext uri="{0D108BD9-81ED-4DB2-BD59-A6C34878D82A}">
                    <a16:rowId xmlns:a16="http://schemas.microsoft.com/office/drawing/2014/main" val="10003"/>
                  </a:ext>
                </a:extLst>
              </a:tr>
              <a:tr h="334925">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r>
                        <a:rPr lang="gl-ES" sz="1800" u="none" strike="noStrike" cap="none"/>
                        <a:t>Especialista en paxaros</a:t>
                      </a:r>
                      <a:endParaRPr/>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extLst>
                  <a:ext uri="{0D108BD9-81ED-4DB2-BD59-A6C34878D82A}">
                    <a16:rowId xmlns:a16="http://schemas.microsoft.com/office/drawing/2014/main" val="10004"/>
                  </a:ext>
                </a:extLst>
              </a:tr>
              <a:tr h="334925">
                <a:tc>
                  <a:txBody>
                    <a:bodyPr/>
                    <a:lstStyle/>
                    <a:p>
                      <a:pPr marL="0" marR="0" lvl="0" indent="0" algn="ctr" rtl="0">
                        <a:spcBef>
                          <a:spcPts val="0"/>
                        </a:spcBef>
                        <a:spcAft>
                          <a:spcPts val="0"/>
                        </a:spcAft>
                        <a:buNone/>
                      </a:pPr>
                      <a:r>
                        <a:rPr lang="gl-ES" sz="1800" u="none" strike="noStrike" cap="none"/>
                        <a:t>Pasar de todo</a:t>
                      </a: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extLst>
                  <a:ext uri="{0D108BD9-81ED-4DB2-BD59-A6C34878D82A}">
                    <a16:rowId xmlns:a16="http://schemas.microsoft.com/office/drawing/2014/main" val="10005"/>
                  </a:ext>
                </a:extLst>
              </a:tr>
              <a:tr h="334925">
                <a:tc>
                  <a:txBody>
                    <a:bodyPr/>
                    <a:lstStyle/>
                    <a:p>
                      <a:pPr marL="0" marR="0" lvl="0" indent="0" algn="ctr" rtl="0">
                        <a:spcBef>
                          <a:spcPts val="0"/>
                        </a:spcBef>
                        <a:spcAft>
                          <a:spcPts val="0"/>
                        </a:spcAft>
                        <a:buNone/>
                      </a:pPr>
                      <a:r>
                        <a:rPr lang="gl-ES" sz="1800" u="none" strike="noStrike" cap="none"/>
                        <a:t>Dar a vara</a:t>
                      </a: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extLst>
                  <a:ext uri="{0D108BD9-81ED-4DB2-BD59-A6C34878D82A}">
                    <a16:rowId xmlns:a16="http://schemas.microsoft.com/office/drawing/2014/main" val="10006"/>
                  </a:ext>
                </a:extLst>
              </a:tr>
              <a:tr h="334925">
                <a:tc>
                  <a:txBody>
                    <a:bodyPr/>
                    <a:lstStyle/>
                    <a:p>
                      <a:pPr marL="0" marR="0" lvl="0" indent="0" algn="ctr" rtl="0">
                        <a:spcBef>
                          <a:spcPts val="0"/>
                        </a:spcBef>
                        <a:spcAft>
                          <a:spcPts val="0"/>
                        </a:spcAft>
                        <a:buNone/>
                      </a:pPr>
                      <a:r>
                        <a:rPr lang="gl-ES" sz="1800" u="none" strike="noStrike" cap="none"/>
                        <a:t>Papear</a:t>
                      </a: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extLst>
                  <a:ext uri="{0D108BD9-81ED-4DB2-BD59-A6C34878D82A}">
                    <a16:rowId xmlns:a16="http://schemas.microsoft.com/office/drawing/2014/main" val="10007"/>
                  </a:ext>
                </a:extLst>
              </a:tr>
              <a:tr h="334925">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r>
                        <a:rPr lang="gl-ES" sz="1800" u="none" strike="noStrike" cap="none"/>
                        <a:t>Oftalmólogo</a:t>
                      </a:r>
                      <a:endParaRPr sz="1800" u="none" strike="noStrike" cap="none"/>
                    </a:p>
                  </a:txBody>
                  <a:tcPr marL="91450" marR="91450" marT="45725" marB="45725"/>
                </a:tc>
                <a:extLst>
                  <a:ext uri="{0D108BD9-81ED-4DB2-BD59-A6C34878D82A}">
                    <a16:rowId xmlns:a16="http://schemas.microsoft.com/office/drawing/2014/main" val="10008"/>
                  </a:ext>
                </a:extLst>
              </a:tr>
              <a:tr h="334925">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r>
                        <a:rPr lang="gl-ES" sz="1800" u="none" strike="noStrike" cap="none"/>
                        <a:t>Roubar</a:t>
                      </a:r>
                      <a:endParaRPr/>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extLst>
                  <a:ext uri="{0D108BD9-81ED-4DB2-BD59-A6C34878D82A}">
                    <a16:rowId xmlns:a16="http://schemas.microsoft.com/office/drawing/2014/main" val="10009"/>
                  </a:ext>
                </a:extLst>
              </a:tr>
              <a:tr h="334925">
                <a:tc>
                  <a:txBody>
                    <a:bodyPr/>
                    <a:lstStyle/>
                    <a:p>
                      <a:pPr marL="0" marR="0" lvl="0" indent="0" algn="ctr" rtl="0">
                        <a:spcBef>
                          <a:spcPts val="0"/>
                        </a:spcBef>
                        <a:spcAft>
                          <a:spcPts val="0"/>
                        </a:spcAft>
                        <a:buNone/>
                      </a:pPr>
                      <a:r>
                        <a:rPr lang="gl-ES" sz="1800" u="none" strike="noStrike" cap="none"/>
                        <a:t>Pirarse</a:t>
                      </a: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extLst>
                  <a:ext uri="{0D108BD9-81ED-4DB2-BD59-A6C34878D82A}">
                    <a16:rowId xmlns:a16="http://schemas.microsoft.com/office/drawing/2014/main" val="10010"/>
                  </a:ext>
                </a:extLst>
              </a:tr>
              <a:tr h="334925">
                <a:tc>
                  <a:txBody>
                    <a:bodyPr/>
                    <a:lstStyle/>
                    <a:p>
                      <a:pPr marL="0" marR="0" lvl="0" indent="0" algn="ctr" rtl="0">
                        <a:spcBef>
                          <a:spcPts val="0"/>
                        </a:spcBef>
                        <a:spcAft>
                          <a:spcPts val="0"/>
                        </a:spcAft>
                        <a:buNone/>
                      </a:pPr>
                      <a:r>
                        <a:rPr lang="gl-ES" sz="1800" u="none" strike="noStrike" cap="none"/>
                        <a:t>Cabrearse</a:t>
                      </a: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extLst>
                  <a:ext uri="{0D108BD9-81ED-4DB2-BD59-A6C34878D82A}">
                    <a16:rowId xmlns:a16="http://schemas.microsoft.com/office/drawing/2014/main" val="10011"/>
                  </a:ext>
                </a:extLst>
              </a:tr>
              <a:tr h="334925">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r>
                        <a:rPr lang="gl-ES" sz="1800" u="none" strike="noStrike" cap="none"/>
                        <a:t>Trabucarse</a:t>
                      </a: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extLst>
                  <a:ext uri="{0D108BD9-81ED-4DB2-BD59-A6C34878D82A}">
                    <a16:rowId xmlns:a16="http://schemas.microsoft.com/office/drawing/2014/main" val="10012"/>
                  </a:ext>
                </a:extLst>
              </a:tr>
            </a:tbl>
          </a:graphicData>
        </a:graphic>
      </p:graphicFrame>
      <p:sp>
        <p:nvSpPr>
          <p:cNvPr id="213" name="Google Shape;213;p14"/>
          <p:cNvSpPr/>
          <p:nvPr/>
        </p:nvSpPr>
        <p:spPr>
          <a:xfrm>
            <a:off x="879172" y="1955317"/>
            <a:ext cx="310458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gl-ES" sz="1800" b="1">
                <a:solidFill>
                  <a:schemeClr val="dk1"/>
                </a:solidFill>
                <a:latin typeface="Calibri"/>
                <a:ea typeface="Calibri"/>
                <a:cs typeface="Calibri"/>
                <a:sym typeface="Calibri"/>
              </a:rPr>
              <a:t>Completa o seguinte cadro cos termos correspondentes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5"/>
          <p:cNvSpPr txBox="1"/>
          <p:nvPr/>
        </p:nvSpPr>
        <p:spPr>
          <a:xfrm>
            <a:off x="824667" y="631533"/>
            <a:ext cx="10669600" cy="1393210"/>
          </a:xfrm>
          <a:prstGeom prst="rect">
            <a:avLst/>
          </a:prstGeom>
          <a:noFill/>
          <a:ln>
            <a:noFill/>
          </a:ln>
        </p:spPr>
        <p:txBody>
          <a:bodyPr spcFirstLastPara="1" wrap="square" lIns="121900" tIns="121900" rIns="121900" bIns="121900" anchor="t" anchorCtr="0">
            <a:noAutofit/>
          </a:bodyPr>
          <a:lstStyle/>
          <a:p>
            <a:pPr marL="0" marR="0" lvl="0" indent="0" algn="ctr" rtl="0">
              <a:lnSpc>
                <a:spcPct val="85000"/>
              </a:lnSpc>
              <a:spcBef>
                <a:spcPts val="0"/>
              </a:spcBef>
              <a:spcAft>
                <a:spcPts val="0"/>
              </a:spcAft>
              <a:buClr>
                <a:srgbClr val="3F3F3F"/>
              </a:buClr>
              <a:buSzPts val="4800"/>
              <a:buFont typeface="Calibri"/>
              <a:buNone/>
            </a:pPr>
            <a:r>
              <a:rPr lang="gl-ES" sz="4800">
                <a:solidFill>
                  <a:srgbClr val="3F3F3F"/>
                </a:solidFill>
                <a:latin typeface="Calibri"/>
                <a:ea typeface="Calibri"/>
                <a:cs typeface="Calibri"/>
                <a:sym typeface="Calibri"/>
              </a:rPr>
              <a:t>Variedades diafásicas/contextuais ou rexistros</a:t>
            </a:r>
            <a:endParaRPr sz="4800">
              <a:solidFill>
                <a:srgbClr val="3F3F3F"/>
              </a:solidFill>
              <a:latin typeface="Calibri"/>
              <a:ea typeface="Calibri"/>
              <a:cs typeface="Calibri"/>
              <a:sym typeface="Calibri"/>
            </a:endParaRPr>
          </a:p>
          <a:p>
            <a:pPr marL="0" marR="0" lvl="0" indent="0" algn="ctr" rtl="0">
              <a:lnSpc>
                <a:spcPct val="85000"/>
              </a:lnSpc>
              <a:spcBef>
                <a:spcPts val="0"/>
              </a:spcBef>
              <a:spcAft>
                <a:spcPts val="0"/>
              </a:spcAft>
              <a:buClr>
                <a:srgbClr val="3F3F3F"/>
              </a:buClr>
              <a:buSzPts val="2400"/>
              <a:buFont typeface="Calibri"/>
              <a:buNone/>
            </a:pPr>
            <a:endParaRPr sz="2400">
              <a:solidFill>
                <a:srgbClr val="3F3F3F"/>
              </a:solidFill>
              <a:latin typeface="Calibri"/>
              <a:ea typeface="Calibri"/>
              <a:cs typeface="Calibri"/>
              <a:sym typeface="Calibri"/>
            </a:endParaRPr>
          </a:p>
          <a:p>
            <a:pPr marL="0" marR="0" lvl="0" indent="0" algn="l" rtl="0">
              <a:lnSpc>
                <a:spcPct val="85000"/>
              </a:lnSpc>
              <a:spcBef>
                <a:spcPts val="0"/>
              </a:spcBef>
              <a:spcAft>
                <a:spcPts val="0"/>
              </a:spcAft>
              <a:buClr>
                <a:srgbClr val="000000"/>
              </a:buClr>
              <a:buSzPts val="2000"/>
              <a:buFont typeface="Calibri"/>
              <a:buNone/>
            </a:pPr>
            <a:r>
              <a:rPr lang="gl-ES" sz="2000">
                <a:solidFill>
                  <a:srgbClr val="000000"/>
                </a:solidFill>
                <a:latin typeface="Calibri"/>
                <a:ea typeface="Calibri"/>
                <a:cs typeface="Calibri"/>
                <a:sym typeface="Calibri"/>
              </a:rPr>
              <a:t>Empréganse segundo a situación comunicativa. </a:t>
            </a:r>
            <a:endParaRPr/>
          </a:p>
          <a:p>
            <a:pPr marL="0" marR="0" lvl="0" indent="0" algn="ctr" rtl="0">
              <a:lnSpc>
                <a:spcPct val="85000"/>
              </a:lnSpc>
              <a:spcBef>
                <a:spcPts val="0"/>
              </a:spcBef>
              <a:spcAft>
                <a:spcPts val="0"/>
              </a:spcAft>
              <a:buClr>
                <a:srgbClr val="3F3F3F"/>
              </a:buClr>
              <a:buSzPts val="4800"/>
              <a:buFont typeface="Calibri"/>
              <a:buNone/>
            </a:pPr>
            <a:endParaRPr sz="4800">
              <a:solidFill>
                <a:srgbClr val="3F3F3F"/>
              </a:solidFill>
              <a:latin typeface="Calibri"/>
              <a:ea typeface="Calibri"/>
              <a:cs typeface="Calibri"/>
              <a:sym typeface="Calibri"/>
            </a:endParaRPr>
          </a:p>
        </p:txBody>
      </p:sp>
      <p:pic>
        <p:nvPicPr>
          <p:cNvPr id="219" name="Google Shape;219;p15"/>
          <p:cNvPicPr preferRelativeResize="0"/>
          <p:nvPr/>
        </p:nvPicPr>
        <p:blipFill rotWithShape="1">
          <a:blip r:embed="rId3">
            <a:alphaModFix/>
          </a:blip>
          <a:srcRect/>
          <a:stretch/>
        </p:blipFill>
        <p:spPr>
          <a:xfrm>
            <a:off x="2268142" y="2857028"/>
            <a:ext cx="8056933" cy="3311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6"/>
          <p:cNvPicPr preferRelativeResize="0"/>
          <p:nvPr/>
        </p:nvPicPr>
        <p:blipFill rotWithShape="1">
          <a:blip r:embed="rId3">
            <a:alphaModFix/>
          </a:blip>
          <a:srcRect/>
          <a:stretch/>
        </p:blipFill>
        <p:spPr>
          <a:xfrm>
            <a:off x="432900" y="826900"/>
            <a:ext cx="11429733" cy="4878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 name="Google Shape;117;p2"/>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118" name="Google Shape;118;p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9" name="Google Shape;119;p2"/>
          <p:cNvPicPr preferRelativeResize="0"/>
          <p:nvPr/>
        </p:nvPicPr>
        <p:blipFill rotWithShape="1">
          <a:blip r:embed="rId3">
            <a:alphaModFix/>
          </a:blip>
          <a:srcRect l="13139" r="8553" b="2"/>
          <a:stretch/>
        </p:blipFill>
        <p:spPr>
          <a:xfrm>
            <a:off x="1573967" y="1353312"/>
            <a:ext cx="4189212" cy="4425695"/>
          </a:xfrm>
          <a:prstGeom prst="rect">
            <a:avLst/>
          </a:prstGeom>
          <a:noFill/>
          <a:ln>
            <a:noFill/>
          </a:ln>
        </p:spPr>
      </p:pic>
      <p:sp>
        <p:nvSpPr>
          <p:cNvPr id="120" name="Google Shape;120;p2"/>
          <p:cNvSpPr/>
          <p:nvPr/>
        </p:nvSpPr>
        <p:spPr>
          <a:xfrm>
            <a:off x="7613486" y="0"/>
            <a:ext cx="4584734"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txBox="1">
            <a:spLocks noGrp="1"/>
          </p:cNvSpPr>
          <p:nvPr>
            <p:ph type="title"/>
          </p:nvPr>
        </p:nvSpPr>
        <p:spPr>
          <a:xfrm>
            <a:off x="8096885" y="640080"/>
            <a:ext cx="3659246" cy="292608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4400"/>
              <a:buFont typeface="Calibri"/>
              <a:buNone/>
            </a:pPr>
            <a:r>
              <a:rPr lang="gl-ES" sz="4400" cap="small">
                <a:solidFill>
                  <a:srgbClr val="FFFFFF"/>
                </a:solidFill>
              </a:rPr>
              <a:t>A variación lingüística</a:t>
            </a:r>
            <a:endParaRPr sz="4400">
              <a:solidFill>
                <a:srgbClr val="FFFFFF"/>
              </a:solidFill>
            </a:endParaRPr>
          </a:p>
        </p:txBody>
      </p:sp>
      <p:sp>
        <p:nvSpPr>
          <p:cNvPr id="122" name="Google Shape;122;p2"/>
          <p:cNvSpPr/>
          <p:nvPr/>
        </p:nvSpPr>
        <p:spPr>
          <a:xfrm>
            <a:off x="7556906"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sp>
        <p:nvSpPr>
          <p:cNvPr id="229" name="Google Shape;229;p17"/>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 name="Google Shape;231;p17"/>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232" name="Google Shape;232;p17"/>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7"/>
          <p:cNvSpPr txBox="1">
            <a:spLocks noGrp="1"/>
          </p:cNvSpPr>
          <p:nvPr>
            <p:ph type="title"/>
          </p:nvPr>
        </p:nvSpPr>
        <p:spPr>
          <a:xfrm>
            <a:off x="5301893" y="1254269"/>
            <a:ext cx="5999100" cy="4927500"/>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85000"/>
              </a:lnSpc>
              <a:spcBef>
                <a:spcPts val="0"/>
              </a:spcBef>
              <a:spcAft>
                <a:spcPts val="0"/>
              </a:spcAft>
              <a:buClr>
                <a:schemeClr val="dk1"/>
              </a:buClr>
              <a:buSzPct val="100000"/>
              <a:buFont typeface="Calibri"/>
              <a:buNone/>
            </a:pPr>
            <a:r>
              <a:rPr lang="gl-ES" sz="2000">
                <a:solidFill>
                  <a:schemeClr val="dk1"/>
                </a:solidFill>
              </a:rPr>
              <a:t>Excelentísimo Señor Presidente, ilustrísimas señoras e señores académicos; miñas donas, meus señores, amigas e amigos:</a:t>
            </a:r>
            <a:br>
              <a:rPr lang="gl-ES" sz="2000">
                <a:solidFill>
                  <a:schemeClr val="dk1"/>
                </a:solidFill>
              </a:rPr>
            </a:br>
            <a:r>
              <a:rPr lang="gl-ES" sz="2000">
                <a:solidFill>
                  <a:schemeClr val="dk1"/>
                </a:solidFill>
              </a:rPr>
              <a:t>Antes de nada é unha obriga ineludíbel mostrar o meu agradecemento por terme nomeado para ocupar unha cadeira de numerario nesta Academia Galega, quizais a máis alta e representativa entidade cultural de Galicia, case en vésperas de cumprir o seu centenario, tal como a soñaron os seus impulsores e creadores: o noso gran poeta civil Manuel Curros Enríquez e o xenial creador da nosa Historia, o sabio Manuel Murguía, “pequeno de corpo e grande de esforzo”, que compartiu os seus traballos e parte dos seus días con Rosalía de Castro, a voz máis fonda e fermosa que cantou entre nós e, sen dúbida, a poeta máis completa que deu a Humanidade, e que conste que non esaxeramos.</a:t>
            </a:r>
            <a:br>
              <a:rPr lang="gl-ES" sz="2000">
                <a:solidFill>
                  <a:schemeClr val="dk1"/>
                </a:solidFill>
              </a:rPr>
            </a:br>
            <a:r>
              <a:rPr lang="gl-ES" sz="2000">
                <a:solidFill>
                  <a:schemeClr val="dk1"/>
                </a:solidFill>
              </a:rPr>
              <a:t>Non sei se teño merecido —dito isto sen falsa modestia— a distinción coa que me honrades ao chamarme entre vós. O que si sei é que me sinto enormemente satisfeito por formar parte dunha institución á que pertenceron Manuel Murguía, Eduardo Pondal, Ramón Cabanillas, Noriega Varela, Vicente Risco, Ramón Otero Pedrayo, Daniel Alfonso R. Castelao, Florentino López Cuevillas, os irmáns Vilar Ponte, Ánxel Fole, Álvaro Cunqueiro e Aquilino Iglesia Alvariño, figuras imprescindíbeis na nosa cultura e na do mundo.</a:t>
            </a:r>
            <a:br>
              <a:rPr lang="gl-ES" sz="2000">
                <a:solidFill>
                  <a:schemeClr val="dk1"/>
                </a:solidFill>
              </a:rPr>
            </a:br>
            <a:br>
              <a:rPr lang="gl-ES" sz="2000">
                <a:solidFill>
                  <a:schemeClr val="dk1"/>
                </a:solidFill>
              </a:rPr>
            </a:br>
            <a:r>
              <a:rPr lang="gl-ES" sz="2000">
                <a:solidFill>
                  <a:schemeClr val="dk1"/>
                </a:solidFill>
              </a:rPr>
              <a:t>Discurso de ingreso de Manuel María na Real Academia Galega</a:t>
            </a:r>
            <a:br>
              <a:rPr lang="gl-ES" sz="2000">
                <a:solidFill>
                  <a:schemeClr val="dk1"/>
                </a:solidFill>
              </a:rPr>
            </a:br>
            <a:endParaRPr sz="2000">
              <a:solidFill>
                <a:schemeClr val="dk1"/>
              </a:solidFill>
            </a:endParaRPr>
          </a:p>
        </p:txBody>
      </p:sp>
      <p:sp>
        <p:nvSpPr>
          <p:cNvPr id="234" name="Google Shape;234;p17"/>
          <p:cNvSpPr/>
          <p:nvPr/>
        </p:nvSpPr>
        <p:spPr>
          <a:xfrm>
            <a:off x="0" y="0"/>
            <a:ext cx="4584734"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7"/>
          <p:cNvSpPr/>
          <p:nvPr/>
        </p:nvSpPr>
        <p:spPr>
          <a:xfrm>
            <a:off x="4584734"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txBox="1"/>
          <p:nvPr/>
        </p:nvSpPr>
        <p:spPr>
          <a:xfrm>
            <a:off x="891105" y="4011744"/>
            <a:ext cx="3119263" cy="2846256"/>
          </a:xfrm>
          <a:prstGeom prst="rect">
            <a:avLst/>
          </a:prstGeom>
          <a:noFill/>
          <a:ln>
            <a:noFill/>
          </a:ln>
        </p:spPr>
        <p:txBody>
          <a:bodyPr spcFirstLastPara="1" wrap="square" lIns="91425" tIns="45700" rIns="91425" bIns="45700" anchor="ctr" anchorCtr="0">
            <a:normAutofit fontScale="67500" lnSpcReduction="20000"/>
          </a:bodyPr>
          <a:lstStyle/>
          <a:p>
            <a:pPr marL="457200" marR="0" lvl="0" indent="-457231" algn="l" rtl="0">
              <a:lnSpc>
                <a:spcPct val="85000"/>
              </a:lnSpc>
              <a:spcBef>
                <a:spcPts val="0"/>
              </a:spcBef>
              <a:spcAft>
                <a:spcPts val="0"/>
              </a:spcAft>
              <a:buClr>
                <a:schemeClr val="dk1"/>
              </a:buClr>
              <a:buSzPct val="100000"/>
              <a:buFont typeface="Arial"/>
              <a:buChar char="•"/>
            </a:pPr>
            <a:r>
              <a:rPr lang="gl-ES" sz="3700">
                <a:solidFill>
                  <a:schemeClr val="dk1"/>
                </a:solidFill>
                <a:latin typeface="Calibri"/>
                <a:ea typeface="Calibri"/>
                <a:cs typeface="Calibri"/>
                <a:sym typeface="Calibri"/>
              </a:rPr>
              <a:t>Que rexistro lingüístico está presente neste texto?</a:t>
            </a:r>
            <a:endParaRPr/>
          </a:p>
          <a:p>
            <a:pPr marL="457200" marR="0" lvl="0" indent="-298640" algn="l" rtl="0">
              <a:lnSpc>
                <a:spcPct val="85000"/>
              </a:lnSpc>
              <a:spcBef>
                <a:spcPts val="0"/>
              </a:spcBef>
              <a:spcAft>
                <a:spcPts val="0"/>
              </a:spcAft>
              <a:buClr>
                <a:srgbClr val="3F3F3F"/>
              </a:buClr>
              <a:buSzPct val="100000"/>
              <a:buFont typeface="Arial"/>
              <a:buNone/>
            </a:pPr>
            <a:endParaRPr sz="3700">
              <a:solidFill>
                <a:schemeClr val="dk1"/>
              </a:solidFill>
              <a:latin typeface="Calibri"/>
              <a:ea typeface="Calibri"/>
              <a:cs typeface="Calibri"/>
              <a:sym typeface="Calibri"/>
            </a:endParaRPr>
          </a:p>
          <a:p>
            <a:pPr marL="457200" marR="0" lvl="0" indent="-457231" algn="l" rtl="0">
              <a:lnSpc>
                <a:spcPct val="85000"/>
              </a:lnSpc>
              <a:spcBef>
                <a:spcPts val="0"/>
              </a:spcBef>
              <a:spcAft>
                <a:spcPts val="0"/>
              </a:spcAft>
              <a:buClr>
                <a:schemeClr val="dk1"/>
              </a:buClr>
              <a:buSzPct val="100000"/>
              <a:buFont typeface="Arial"/>
              <a:buChar char="•"/>
            </a:pPr>
            <a:r>
              <a:rPr lang="gl-ES" sz="3700">
                <a:solidFill>
                  <a:schemeClr val="dk1"/>
                </a:solidFill>
                <a:latin typeface="Calibri"/>
                <a:ea typeface="Calibri"/>
                <a:cs typeface="Calibri"/>
                <a:sym typeface="Calibri"/>
              </a:rPr>
              <a:t>Cales son as súas características?</a:t>
            </a:r>
            <a:endParaRPr/>
          </a:p>
          <a:p>
            <a:pPr marL="0" marR="0" lvl="0" indent="0" algn="ctr" rtl="0">
              <a:lnSpc>
                <a:spcPct val="85000"/>
              </a:lnSpc>
              <a:spcBef>
                <a:spcPts val="0"/>
              </a:spcBef>
              <a:spcAft>
                <a:spcPts val="0"/>
              </a:spcAft>
              <a:buClr>
                <a:schemeClr val="dk1"/>
              </a:buClr>
              <a:buSzPct val="100000"/>
              <a:buFont typeface="Calibri"/>
              <a:buNone/>
            </a:pPr>
            <a:br>
              <a:rPr lang="gl-ES" sz="4800">
                <a:solidFill>
                  <a:schemeClr val="dk1"/>
                </a:solidFill>
                <a:latin typeface="Calibri"/>
                <a:ea typeface="Calibri"/>
                <a:cs typeface="Calibri"/>
                <a:sym typeface="Calibri"/>
              </a:rPr>
            </a:br>
            <a:endParaRPr sz="8000">
              <a:solidFill>
                <a:schemeClr val="dk1"/>
              </a:solidFill>
              <a:latin typeface="Calibri"/>
              <a:ea typeface="Calibri"/>
              <a:cs typeface="Calibri"/>
              <a:sym typeface="Calibri"/>
            </a:endParaRPr>
          </a:p>
        </p:txBody>
      </p:sp>
      <p:pic>
        <p:nvPicPr>
          <p:cNvPr id="237" name="Google Shape;237;p17"/>
          <p:cNvPicPr preferRelativeResize="0"/>
          <p:nvPr/>
        </p:nvPicPr>
        <p:blipFill rotWithShape="1">
          <a:blip r:embed="rId3">
            <a:alphaModFix/>
          </a:blip>
          <a:srcRect l="20839" r="24631" b="-1"/>
          <a:stretch/>
        </p:blipFill>
        <p:spPr>
          <a:xfrm>
            <a:off x="1461309" y="1483655"/>
            <a:ext cx="1821283" cy="204255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1"/>
        <p:cNvGrpSpPr/>
        <p:nvPr/>
      </p:nvGrpSpPr>
      <p:grpSpPr>
        <a:xfrm>
          <a:off x="0" y="0"/>
          <a:ext cx="0" cy="0"/>
          <a:chOff x="0" y="0"/>
          <a:chExt cx="0" cy="0"/>
        </a:xfrm>
      </p:grpSpPr>
      <p:sp>
        <p:nvSpPr>
          <p:cNvPr id="242" name="Google Shape;242;p1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8"/>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44" name="Google Shape;244;p18"/>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245" name="Google Shape;245;p1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6" name="Google Shape;246;p18"/>
          <p:cNvSpPr txBox="1">
            <a:spLocks noGrp="1"/>
          </p:cNvSpPr>
          <p:nvPr>
            <p:ph type="title"/>
          </p:nvPr>
        </p:nvSpPr>
        <p:spPr>
          <a:xfrm>
            <a:off x="5836941" y="1118583"/>
            <a:ext cx="5268125" cy="4927600"/>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85000"/>
              </a:lnSpc>
              <a:spcBef>
                <a:spcPts val="0"/>
              </a:spcBef>
              <a:spcAft>
                <a:spcPts val="0"/>
              </a:spcAft>
              <a:buClr>
                <a:schemeClr val="dk1"/>
              </a:buClr>
              <a:buSzPct val="100000"/>
              <a:buFont typeface="Calibri"/>
              <a:buNone/>
            </a:pPr>
            <a:r>
              <a:rPr lang="gl-ES" sz="2200">
                <a:solidFill>
                  <a:schemeClr val="dk1"/>
                </a:solidFill>
              </a:rPr>
              <a:t>Fun tamén violinista. Non, muller, non tocaba. Eu só amagaba nun anuncio de televisión. E aínda gañei bastante pasta por non facer nada! Porque a min, a min o que me gusta é rañar a barriga. Aquí parezo moi aplicado pero eu, bah, se puidera non traballar... Traballar moito non é bo para o corpo. Dígocho eu. Pedín a baixa permanente pola urticaria e case me botan fóra da mutua por desvergonzado. Ai, que mal lle pareceu, que mal lle pareceu, non me quero acordar... Para que vira que son boa persoa expliqueille que era voluntario de Protección Civil. Vaia, só para o fútbol e para os concertos de verán. Pasas de balde! Ás veces dan un </a:t>
            </a:r>
            <a:r>
              <a:rPr lang="gl-ES" sz="2200" i="1">
                <a:solidFill>
                  <a:schemeClr val="dk1"/>
                </a:solidFill>
              </a:rPr>
              <a:t>bocata</a:t>
            </a:r>
            <a:r>
              <a:rPr lang="gl-ES" sz="2200">
                <a:solidFill>
                  <a:schemeClr val="dk1"/>
                </a:solidFill>
              </a:rPr>
              <a:t> e coñeces xente. Fuches ao concerto de Fito &amp; Fitipaldis? </a:t>
            </a:r>
            <a:r>
              <a:rPr lang="gl-ES" sz="2200" i="1">
                <a:solidFill>
                  <a:schemeClr val="dk1"/>
                </a:solidFill>
              </a:rPr>
              <a:t>Soldadito marinero, conociste a una sireeeeenaaaaa</a:t>
            </a:r>
            <a:r>
              <a:rPr lang="gl-ES" sz="2200">
                <a:solidFill>
                  <a:schemeClr val="dk1"/>
                </a:solidFill>
              </a:rPr>
              <a:t>. </a:t>
            </a:r>
            <a:br>
              <a:rPr lang="gl-ES" sz="2200">
                <a:solidFill>
                  <a:schemeClr val="dk1"/>
                </a:solidFill>
              </a:rPr>
            </a:br>
            <a:br>
              <a:rPr lang="gl-ES" sz="2200">
                <a:solidFill>
                  <a:schemeClr val="dk1"/>
                </a:solidFill>
              </a:rPr>
            </a:br>
            <a:r>
              <a:rPr lang="gl-ES" sz="2200">
                <a:solidFill>
                  <a:schemeClr val="dk1"/>
                </a:solidFill>
              </a:rPr>
              <a:t>Rosa Aneiros: </a:t>
            </a:r>
            <a:r>
              <a:rPr lang="gl-ES" sz="2200" i="1">
                <a:solidFill>
                  <a:schemeClr val="dk1"/>
                </a:solidFill>
              </a:rPr>
              <a:t>Ás de bolboreta</a:t>
            </a:r>
            <a:r>
              <a:rPr lang="gl-ES" sz="2200">
                <a:solidFill>
                  <a:schemeClr val="dk1"/>
                </a:solidFill>
              </a:rPr>
              <a:t> (adaptación)</a:t>
            </a:r>
            <a:br>
              <a:rPr lang="gl-ES">
                <a:solidFill>
                  <a:schemeClr val="dk1"/>
                </a:solidFill>
              </a:rPr>
            </a:br>
            <a:endParaRPr sz="8000">
              <a:solidFill>
                <a:schemeClr val="dk1"/>
              </a:solidFill>
            </a:endParaRPr>
          </a:p>
        </p:txBody>
      </p:sp>
      <p:sp>
        <p:nvSpPr>
          <p:cNvPr id="247" name="Google Shape;247;p18"/>
          <p:cNvSpPr/>
          <p:nvPr/>
        </p:nvSpPr>
        <p:spPr>
          <a:xfrm>
            <a:off x="0" y="0"/>
            <a:ext cx="4584734"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8"/>
          <p:cNvSpPr/>
          <p:nvPr/>
        </p:nvSpPr>
        <p:spPr>
          <a:xfrm>
            <a:off x="4584734"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txBox="1"/>
          <p:nvPr/>
        </p:nvSpPr>
        <p:spPr>
          <a:xfrm>
            <a:off x="861642" y="3951217"/>
            <a:ext cx="3119263" cy="2846256"/>
          </a:xfrm>
          <a:prstGeom prst="rect">
            <a:avLst/>
          </a:prstGeom>
          <a:noFill/>
          <a:ln>
            <a:noFill/>
          </a:ln>
        </p:spPr>
        <p:txBody>
          <a:bodyPr spcFirstLastPara="1" wrap="square" lIns="91425" tIns="45700" rIns="91425" bIns="45700" anchor="ctr" anchorCtr="0">
            <a:normAutofit fontScale="67500" lnSpcReduction="20000"/>
          </a:bodyPr>
          <a:lstStyle/>
          <a:p>
            <a:pPr marL="457200" marR="0" lvl="0" indent="-457231" algn="l" rtl="0">
              <a:lnSpc>
                <a:spcPct val="85000"/>
              </a:lnSpc>
              <a:spcBef>
                <a:spcPts val="0"/>
              </a:spcBef>
              <a:spcAft>
                <a:spcPts val="0"/>
              </a:spcAft>
              <a:buClr>
                <a:schemeClr val="dk1"/>
              </a:buClr>
              <a:buSzPct val="100000"/>
              <a:buFont typeface="Arial"/>
              <a:buChar char="•"/>
            </a:pPr>
            <a:r>
              <a:rPr lang="gl-ES" sz="3700">
                <a:solidFill>
                  <a:schemeClr val="dk1"/>
                </a:solidFill>
                <a:latin typeface="Calibri"/>
                <a:ea typeface="Calibri"/>
                <a:cs typeface="Calibri"/>
                <a:sym typeface="Calibri"/>
              </a:rPr>
              <a:t>Que rexistro lingüístico está presente neste texto?</a:t>
            </a:r>
            <a:endParaRPr/>
          </a:p>
          <a:p>
            <a:pPr marL="457200" marR="0" lvl="0" indent="-298640" algn="l" rtl="0">
              <a:lnSpc>
                <a:spcPct val="85000"/>
              </a:lnSpc>
              <a:spcBef>
                <a:spcPts val="0"/>
              </a:spcBef>
              <a:spcAft>
                <a:spcPts val="0"/>
              </a:spcAft>
              <a:buClr>
                <a:srgbClr val="3F3F3F"/>
              </a:buClr>
              <a:buSzPct val="100000"/>
              <a:buFont typeface="Arial"/>
              <a:buNone/>
            </a:pPr>
            <a:endParaRPr sz="3700">
              <a:solidFill>
                <a:schemeClr val="dk1"/>
              </a:solidFill>
              <a:latin typeface="Calibri"/>
              <a:ea typeface="Calibri"/>
              <a:cs typeface="Calibri"/>
              <a:sym typeface="Calibri"/>
            </a:endParaRPr>
          </a:p>
          <a:p>
            <a:pPr marL="457200" marR="0" lvl="0" indent="-457231" algn="l" rtl="0">
              <a:lnSpc>
                <a:spcPct val="85000"/>
              </a:lnSpc>
              <a:spcBef>
                <a:spcPts val="0"/>
              </a:spcBef>
              <a:spcAft>
                <a:spcPts val="0"/>
              </a:spcAft>
              <a:buClr>
                <a:schemeClr val="dk1"/>
              </a:buClr>
              <a:buSzPct val="100000"/>
              <a:buFont typeface="Arial"/>
              <a:buChar char="•"/>
            </a:pPr>
            <a:r>
              <a:rPr lang="gl-ES" sz="3700">
                <a:solidFill>
                  <a:schemeClr val="dk1"/>
                </a:solidFill>
                <a:latin typeface="Calibri"/>
                <a:ea typeface="Calibri"/>
                <a:cs typeface="Calibri"/>
                <a:sym typeface="Calibri"/>
              </a:rPr>
              <a:t>Cales son as súas características?</a:t>
            </a:r>
            <a:endParaRPr/>
          </a:p>
          <a:p>
            <a:pPr marL="0" marR="0" lvl="0" indent="0" algn="ctr" rtl="0">
              <a:lnSpc>
                <a:spcPct val="85000"/>
              </a:lnSpc>
              <a:spcBef>
                <a:spcPts val="0"/>
              </a:spcBef>
              <a:spcAft>
                <a:spcPts val="0"/>
              </a:spcAft>
              <a:buClr>
                <a:schemeClr val="dk1"/>
              </a:buClr>
              <a:buSzPct val="100000"/>
              <a:buFont typeface="Calibri"/>
              <a:buNone/>
            </a:pPr>
            <a:br>
              <a:rPr lang="gl-ES" sz="4800">
                <a:solidFill>
                  <a:schemeClr val="dk1"/>
                </a:solidFill>
                <a:latin typeface="Calibri"/>
                <a:ea typeface="Calibri"/>
                <a:cs typeface="Calibri"/>
                <a:sym typeface="Calibri"/>
              </a:rPr>
            </a:br>
            <a:endParaRPr sz="8000">
              <a:solidFill>
                <a:schemeClr val="dk1"/>
              </a:solidFill>
              <a:latin typeface="Calibri"/>
              <a:ea typeface="Calibri"/>
              <a:cs typeface="Calibri"/>
              <a:sym typeface="Calibri"/>
            </a:endParaRPr>
          </a:p>
        </p:txBody>
      </p:sp>
      <p:pic>
        <p:nvPicPr>
          <p:cNvPr id="250" name="Google Shape;250;p18"/>
          <p:cNvPicPr preferRelativeResize="0"/>
          <p:nvPr/>
        </p:nvPicPr>
        <p:blipFill rotWithShape="1">
          <a:blip r:embed="rId3">
            <a:alphaModFix/>
          </a:blip>
          <a:srcRect l="20839" r="24631" b="-1"/>
          <a:stretch/>
        </p:blipFill>
        <p:spPr>
          <a:xfrm>
            <a:off x="1461309" y="1483655"/>
            <a:ext cx="1821283" cy="204255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19"/>
          <p:cNvPicPr preferRelativeResize="0"/>
          <p:nvPr/>
        </p:nvPicPr>
        <p:blipFill rotWithShape="1">
          <a:blip r:embed="rId3">
            <a:alphaModFix/>
          </a:blip>
          <a:srcRect/>
          <a:stretch/>
        </p:blipFill>
        <p:spPr>
          <a:xfrm>
            <a:off x="364017" y="1297567"/>
            <a:ext cx="11463967" cy="39536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title"/>
          </p:nvPr>
        </p:nvSpPr>
        <p:spPr>
          <a:xfrm>
            <a:off x="1092200" y="586600"/>
            <a:ext cx="10007600" cy="822400"/>
          </a:xfrm>
          <a:prstGeom prst="rect">
            <a:avLst/>
          </a:prstGeom>
          <a:noFill/>
          <a:ln>
            <a:noFill/>
          </a:ln>
        </p:spPr>
        <p:txBody>
          <a:bodyPr spcFirstLastPara="1" wrap="square" lIns="121900" tIns="121900" rIns="121900" bIns="121900" anchor="t" anchorCtr="0">
            <a:noAutofit/>
          </a:bodyPr>
          <a:lstStyle/>
          <a:p>
            <a:pPr marL="0" lvl="0" indent="0" algn="l" rtl="0">
              <a:lnSpc>
                <a:spcPct val="85000"/>
              </a:lnSpc>
              <a:spcBef>
                <a:spcPts val="0"/>
              </a:spcBef>
              <a:spcAft>
                <a:spcPts val="0"/>
              </a:spcAft>
              <a:buClr>
                <a:srgbClr val="3F3F3F"/>
              </a:buClr>
              <a:buSzPts val="4800"/>
              <a:buFont typeface="Calibri"/>
              <a:buNone/>
            </a:pPr>
            <a:r>
              <a:rPr lang="gl-ES"/>
              <a:t>Reflexionamos...</a:t>
            </a:r>
            <a:endParaRPr/>
          </a:p>
        </p:txBody>
      </p:sp>
      <p:sp>
        <p:nvSpPr>
          <p:cNvPr id="261" name="Google Shape;261;p20"/>
          <p:cNvSpPr txBox="1"/>
          <p:nvPr/>
        </p:nvSpPr>
        <p:spPr>
          <a:xfrm>
            <a:off x="1493457" y="3510828"/>
            <a:ext cx="8813200" cy="2331171"/>
          </a:xfrm>
          <a:prstGeom prst="rect">
            <a:avLst/>
          </a:prstGeom>
          <a:noFill/>
          <a:ln w="38100" cap="flat" cmpd="sng">
            <a:solidFill>
              <a:schemeClr val="accent1"/>
            </a:solidFill>
            <a:prstDash val="solid"/>
            <a:round/>
            <a:headEnd type="none" w="sm" len="sm"/>
            <a:tailEnd type="none" w="sm" len="sm"/>
          </a:ln>
        </p:spPr>
        <p:txBody>
          <a:bodyPr spcFirstLastPara="1" wrap="square" lIns="121900" tIns="121900" rIns="121900" bIns="121900" anchor="t" anchorCtr="0">
            <a:noAutofit/>
          </a:bodyPr>
          <a:lstStyle/>
          <a:p>
            <a:pPr marL="0" marR="0" lvl="0" indent="0" algn="just" rtl="0">
              <a:spcBef>
                <a:spcPts val="0"/>
              </a:spcBef>
              <a:spcAft>
                <a:spcPts val="0"/>
              </a:spcAft>
              <a:buNone/>
            </a:pPr>
            <a:r>
              <a:rPr lang="gl-ES" sz="2400">
                <a:solidFill>
                  <a:schemeClr val="dk1"/>
                </a:solidFill>
                <a:latin typeface="Source Sans Pro"/>
                <a:ea typeface="Source Sans Pro"/>
                <a:cs typeface="Source Sans Pro"/>
                <a:sym typeface="Source Sans Pro"/>
              </a:rPr>
              <a:t>Non hai variedades </a:t>
            </a:r>
            <a:r>
              <a:rPr lang="gl-ES" sz="2400" i="1">
                <a:solidFill>
                  <a:schemeClr val="dk1"/>
                </a:solidFill>
                <a:latin typeface="Source Sans Pro"/>
                <a:ea typeface="Source Sans Pro"/>
                <a:cs typeface="Source Sans Pro"/>
                <a:sym typeface="Source Sans Pro"/>
              </a:rPr>
              <a:t>mellores </a:t>
            </a:r>
            <a:r>
              <a:rPr lang="gl-ES" sz="2400">
                <a:solidFill>
                  <a:schemeClr val="dk1"/>
                </a:solidFill>
                <a:latin typeface="Source Sans Pro"/>
                <a:ea typeface="Source Sans Pro"/>
                <a:cs typeface="Source Sans Pro"/>
                <a:sym typeface="Source Sans Pro"/>
              </a:rPr>
              <a:t>ou</a:t>
            </a:r>
            <a:r>
              <a:rPr lang="gl-ES" sz="2400" i="1">
                <a:solidFill>
                  <a:schemeClr val="dk1"/>
                </a:solidFill>
                <a:latin typeface="Source Sans Pro"/>
                <a:ea typeface="Source Sans Pro"/>
                <a:cs typeface="Source Sans Pro"/>
                <a:sym typeface="Source Sans Pro"/>
              </a:rPr>
              <a:t> peores</a:t>
            </a:r>
            <a:r>
              <a:rPr lang="gl-ES" sz="2400">
                <a:solidFill>
                  <a:schemeClr val="dk1"/>
                </a:solidFill>
                <a:latin typeface="Source Sans Pro"/>
                <a:ea typeface="Source Sans Pro"/>
                <a:cs typeface="Source Sans Pro"/>
                <a:sym typeface="Source Sans Pro"/>
              </a:rPr>
              <a:t>; todo depende do contexto sociocultural  e da situación comunicativa.</a:t>
            </a:r>
            <a:endParaRPr sz="2400">
              <a:solidFill>
                <a:schemeClr val="dk1"/>
              </a:solidFill>
              <a:latin typeface="Source Sans Pro"/>
              <a:ea typeface="Source Sans Pro"/>
              <a:cs typeface="Source Sans Pro"/>
              <a:sym typeface="Source Sans Pro"/>
            </a:endParaRPr>
          </a:p>
          <a:p>
            <a:pPr marL="0" marR="0" lvl="0" indent="0" algn="just" rtl="0">
              <a:spcBef>
                <a:spcPts val="1333"/>
              </a:spcBef>
              <a:spcAft>
                <a:spcPts val="0"/>
              </a:spcAft>
              <a:buNone/>
            </a:pPr>
            <a:r>
              <a:rPr lang="gl-ES" sz="2400">
                <a:solidFill>
                  <a:schemeClr val="dk1"/>
                </a:solidFill>
                <a:latin typeface="Source Sans Pro"/>
                <a:ea typeface="Source Sans Pro"/>
                <a:cs typeface="Source Sans Pro"/>
                <a:sym typeface="Source Sans Pro"/>
              </a:rPr>
              <a:t>Para “falar ben” unha lingua cómpre ser quen de cambiar de rexistro segundo a situación ou contexto, isto é, dominar tantos os rexistros formais como os coloquiais.</a:t>
            </a:r>
            <a:endParaRPr sz="2400">
              <a:solidFill>
                <a:schemeClr val="dk1"/>
              </a:solidFill>
              <a:latin typeface="Source Sans Pro"/>
              <a:ea typeface="Source Sans Pro"/>
              <a:cs typeface="Source Sans Pro"/>
              <a:sym typeface="Source Sans Pro"/>
            </a:endParaRPr>
          </a:p>
        </p:txBody>
      </p:sp>
      <p:pic>
        <p:nvPicPr>
          <p:cNvPr id="262" name="Google Shape;262;p20"/>
          <p:cNvPicPr preferRelativeResize="0"/>
          <p:nvPr/>
        </p:nvPicPr>
        <p:blipFill rotWithShape="1">
          <a:blip r:embed="rId3">
            <a:alphaModFix/>
          </a:blip>
          <a:srcRect/>
          <a:stretch/>
        </p:blipFill>
        <p:spPr>
          <a:xfrm>
            <a:off x="958104" y="1641500"/>
            <a:ext cx="10582667" cy="1234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pic>
        <p:nvPicPr>
          <p:cNvPr id="267" name="Google Shape;267;p21"/>
          <p:cNvPicPr preferRelativeResize="0"/>
          <p:nvPr/>
        </p:nvPicPr>
        <p:blipFill rotWithShape="1">
          <a:blip r:embed="rId3">
            <a:alphaModFix/>
          </a:blip>
          <a:srcRect l="-1170" r="1170"/>
          <a:stretch/>
        </p:blipFill>
        <p:spPr>
          <a:xfrm>
            <a:off x="203201" y="1280067"/>
            <a:ext cx="11785599" cy="358370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p:nvPr/>
        </p:nvSpPr>
        <p:spPr>
          <a:xfrm>
            <a:off x="1092200" y="1409000"/>
            <a:ext cx="4914800" cy="46064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1200"/>
              </a:spcBef>
              <a:spcAft>
                <a:spcPts val="0"/>
              </a:spcAft>
              <a:buClr>
                <a:schemeClr val="accent1"/>
              </a:buClr>
              <a:buSzPts val="2000"/>
              <a:buFont typeface="Calibri"/>
              <a:buNone/>
            </a:pPr>
            <a:r>
              <a:rPr lang="gl-ES" sz="2000" b="1">
                <a:solidFill>
                  <a:srgbClr val="3F3F3F"/>
                </a:solidFill>
                <a:latin typeface="Calibri"/>
                <a:ea typeface="Calibri"/>
                <a:cs typeface="Calibri"/>
                <a:sym typeface="Calibri"/>
              </a:rPr>
              <a:t>Explica a diferenza entre estas secuencias:</a:t>
            </a:r>
            <a:endParaRPr/>
          </a:p>
          <a:p>
            <a:pPr marL="91440" marR="0" lvl="0" indent="-127000" algn="l" rtl="0">
              <a:lnSpc>
                <a:spcPct val="90000"/>
              </a:lnSpc>
              <a:spcBef>
                <a:spcPts val="2333"/>
              </a:spcBef>
              <a:spcAft>
                <a:spcPts val="0"/>
              </a:spcAft>
              <a:buClr>
                <a:schemeClr val="accent1"/>
              </a:buClr>
              <a:buSzPts val="2000"/>
              <a:buFont typeface="Calibri"/>
              <a:buChar char="❏"/>
            </a:pPr>
            <a:r>
              <a:rPr lang="gl-ES" sz="2000" i="1">
                <a:solidFill>
                  <a:srgbClr val="3F3F3F"/>
                </a:solidFill>
                <a:latin typeface="Calibri"/>
                <a:ea typeface="Calibri"/>
                <a:cs typeface="Calibri"/>
                <a:sym typeface="Calibri"/>
              </a:rPr>
              <a:t>Como estaba trompa, marchou para o sobre sen meter nada no bandullo.</a:t>
            </a:r>
            <a:endParaRPr/>
          </a:p>
          <a:p>
            <a:pPr marL="91440" marR="0" lvl="0" indent="-127000" algn="l" rtl="0">
              <a:lnSpc>
                <a:spcPct val="90000"/>
              </a:lnSpc>
              <a:spcBef>
                <a:spcPts val="1400"/>
              </a:spcBef>
              <a:spcAft>
                <a:spcPts val="0"/>
              </a:spcAft>
              <a:buClr>
                <a:schemeClr val="accent1"/>
              </a:buClr>
              <a:buSzPts val="2000"/>
              <a:buFont typeface="Calibri"/>
              <a:buChar char="❏"/>
            </a:pPr>
            <a:r>
              <a:rPr lang="gl-ES" sz="2000" i="1">
                <a:solidFill>
                  <a:srgbClr val="3F3F3F"/>
                </a:solidFill>
                <a:latin typeface="Calibri"/>
                <a:ea typeface="Calibri"/>
                <a:cs typeface="Calibri"/>
                <a:sym typeface="Calibri"/>
              </a:rPr>
              <a:t>Debido ao seu estado de embriaguez, retirouse para o seu dormitorio sen inxerir ningún alimento.</a:t>
            </a:r>
            <a:endParaRPr/>
          </a:p>
          <a:p>
            <a:pPr marL="91440" marR="0" lvl="0" indent="-127000" algn="l" rtl="0">
              <a:lnSpc>
                <a:spcPct val="90000"/>
              </a:lnSpc>
              <a:spcBef>
                <a:spcPts val="1400"/>
              </a:spcBef>
              <a:spcAft>
                <a:spcPts val="0"/>
              </a:spcAft>
              <a:buClr>
                <a:schemeClr val="accent1"/>
              </a:buClr>
              <a:buSzPts val="2000"/>
              <a:buFont typeface="Calibri"/>
              <a:buChar char="❏"/>
            </a:pPr>
            <a:r>
              <a:rPr lang="gl-ES" sz="2000" i="1">
                <a:solidFill>
                  <a:srgbClr val="3F3F3F"/>
                </a:solidFill>
                <a:latin typeface="Calibri"/>
                <a:ea typeface="Calibri"/>
                <a:cs typeface="Calibri"/>
                <a:sym typeface="Calibri"/>
              </a:rPr>
              <a:t>Como estaba bébedo, foi para a cama coa barriga baleira.</a:t>
            </a:r>
            <a:endParaRPr/>
          </a:p>
          <a:p>
            <a:pPr marL="0" marR="0" lvl="0" indent="0" algn="l" rtl="0">
              <a:lnSpc>
                <a:spcPct val="90000"/>
              </a:lnSpc>
              <a:spcBef>
                <a:spcPts val="2333"/>
              </a:spcBef>
              <a:spcAft>
                <a:spcPts val="0"/>
              </a:spcAft>
              <a:buClr>
                <a:schemeClr val="accent1"/>
              </a:buClr>
              <a:buSzPts val="2000"/>
              <a:buFont typeface="Calibri"/>
              <a:buNone/>
            </a:pPr>
            <a:r>
              <a:rPr lang="gl-ES" sz="2000" b="1">
                <a:solidFill>
                  <a:srgbClr val="3F3F3F"/>
                </a:solidFill>
                <a:latin typeface="Calibri"/>
                <a:ea typeface="Calibri"/>
                <a:cs typeface="Calibri"/>
                <a:sym typeface="Calibri"/>
              </a:rPr>
              <a:t>Seguindo o modelo anterior, escribe dúas variantes do seguinte enunciado.</a:t>
            </a:r>
            <a:endParaRPr/>
          </a:p>
          <a:p>
            <a:pPr marL="0" marR="0" lvl="0" indent="0" algn="l" rtl="0">
              <a:lnSpc>
                <a:spcPct val="90000"/>
              </a:lnSpc>
              <a:spcBef>
                <a:spcPts val="2333"/>
              </a:spcBef>
              <a:spcAft>
                <a:spcPts val="2133"/>
              </a:spcAft>
              <a:buClr>
                <a:schemeClr val="accent1"/>
              </a:buClr>
              <a:buSzPts val="2000"/>
              <a:buFont typeface="Calibri"/>
              <a:buNone/>
            </a:pPr>
            <a:r>
              <a:rPr lang="gl-ES" sz="2000" i="1">
                <a:solidFill>
                  <a:srgbClr val="3F3F3F"/>
                </a:solidFill>
                <a:latin typeface="Calibri"/>
                <a:ea typeface="Calibri"/>
                <a:cs typeface="Calibri"/>
                <a:sym typeface="Calibri"/>
              </a:rPr>
              <a:t>Non introduzas a falanxe nas fosas nasais.</a:t>
            </a:r>
            <a:endParaRPr/>
          </a:p>
        </p:txBody>
      </p:sp>
      <p:sp>
        <p:nvSpPr>
          <p:cNvPr id="273" name="Google Shape;273;p22"/>
          <p:cNvSpPr txBox="1"/>
          <p:nvPr/>
        </p:nvSpPr>
        <p:spPr>
          <a:xfrm>
            <a:off x="7022843" y="1489081"/>
            <a:ext cx="4914800" cy="4606400"/>
          </a:xfrm>
          <a:prstGeom prst="rect">
            <a:avLst/>
          </a:prstGeom>
          <a:noFill/>
          <a:ln>
            <a:noFill/>
          </a:ln>
        </p:spPr>
        <p:txBody>
          <a:bodyPr spcFirstLastPara="1" wrap="square" lIns="121900" tIns="121900" rIns="121900" bIns="121900" anchor="t" anchorCtr="0">
            <a:noAutofit/>
          </a:bodyPr>
          <a:lstStyle/>
          <a:p>
            <a:pPr marL="0" marR="0" lvl="0" indent="0" algn="l" rtl="0">
              <a:lnSpc>
                <a:spcPct val="90000"/>
              </a:lnSpc>
              <a:spcBef>
                <a:spcPts val="1200"/>
              </a:spcBef>
              <a:spcAft>
                <a:spcPts val="2133"/>
              </a:spcAft>
              <a:buClr>
                <a:schemeClr val="accent1"/>
              </a:buClr>
              <a:buSzPts val="2000"/>
              <a:buFont typeface="Calibri"/>
              <a:buNone/>
            </a:pPr>
            <a:r>
              <a:rPr lang="gl-ES" sz="2000" b="1">
                <a:solidFill>
                  <a:srgbClr val="3F3F3F"/>
                </a:solidFill>
                <a:latin typeface="Calibri"/>
                <a:ea typeface="Calibri"/>
                <a:cs typeface="Calibri"/>
                <a:sym typeface="Calibri"/>
              </a:rPr>
              <a:t>Facede entre todos un breve vocabulario da xerga estudantil / xuvenil.</a:t>
            </a:r>
            <a:endParaRPr/>
          </a:p>
        </p:txBody>
      </p:sp>
      <p:pic>
        <p:nvPicPr>
          <p:cNvPr id="274" name="Google Shape;274;p22"/>
          <p:cNvPicPr preferRelativeResize="0"/>
          <p:nvPr/>
        </p:nvPicPr>
        <p:blipFill rotWithShape="1">
          <a:blip r:embed="rId3">
            <a:alphaModFix/>
          </a:blip>
          <a:srcRect l="20839" r="24631" b="-1"/>
          <a:stretch/>
        </p:blipFill>
        <p:spPr>
          <a:xfrm>
            <a:off x="7960091" y="2925795"/>
            <a:ext cx="2440471" cy="2736967"/>
          </a:xfrm>
          <a:prstGeom prst="rect">
            <a:avLst/>
          </a:prstGeom>
          <a:noFill/>
          <a:ln>
            <a:noFill/>
          </a:ln>
        </p:spPr>
      </p:pic>
      <p:sp>
        <p:nvSpPr>
          <p:cNvPr id="275" name="Google Shape;275;p22"/>
          <p:cNvSpPr txBox="1"/>
          <p:nvPr/>
        </p:nvSpPr>
        <p:spPr>
          <a:xfrm>
            <a:off x="1092200" y="586600"/>
            <a:ext cx="10007600" cy="822400"/>
          </a:xfrm>
          <a:prstGeom prst="rect">
            <a:avLst/>
          </a:prstGeom>
          <a:noFill/>
          <a:ln>
            <a:noFill/>
          </a:ln>
        </p:spPr>
        <p:txBody>
          <a:bodyPr spcFirstLastPara="1" wrap="square" lIns="121900" tIns="121900" rIns="121900" bIns="1219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gl-ES" sz="4800">
                <a:solidFill>
                  <a:srgbClr val="3F3F3F"/>
                </a:solidFill>
                <a:latin typeface="Calibri"/>
                <a:ea typeface="Calibri"/>
                <a:cs typeface="Calibri"/>
                <a:sym typeface="Calibri"/>
              </a:rPr>
              <a:t>Actividades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3"/>
          <p:cNvSpPr txBox="1"/>
          <p:nvPr/>
        </p:nvSpPr>
        <p:spPr>
          <a:xfrm>
            <a:off x="1092200" y="1000367"/>
            <a:ext cx="10007600" cy="4918000"/>
          </a:xfrm>
          <a:prstGeom prst="rect">
            <a:avLst/>
          </a:prstGeom>
          <a:noFill/>
          <a:ln>
            <a:noFill/>
          </a:ln>
        </p:spPr>
        <p:txBody>
          <a:bodyPr spcFirstLastPara="1" wrap="square" lIns="121900" tIns="121900" rIns="121900" bIns="121900" anchor="t" anchorCtr="0">
            <a:noAutofit/>
          </a:bodyPr>
          <a:lstStyle/>
          <a:p>
            <a:pPr marL="0" marR="0" lvl="0" indent="0" algn="l" rtl="0">
              <a:lnSpc>
                <a:spcPct val="150000"/>
              </a:lnSpc>
              <a:spcBef>
                <a:spcPts val="1200"/>
              </a:spcBef>
              <a:spcAft>
                <a:spcPts val="0"/>
              </a:spcAft>
              <a:buClr>
                <a:schemeClr val="accent1"/>
              </a:buClr>
              <a:buSzPts val="2000"/>
              <a:buFont typeface="Calibri"/>
              <a:buNone/>
            </a:pPr>
            <a:r>
              <a:rPr lang="gl-ES" sz="2000">
                <a:solidFill>
                  <a:srgbClr val="3F3F3F"/>
                </a:solidFill>
                <a:latin typeface="Calibri"/>
                <a:ea typeface="Calibri"/>
                <a:cs typeface="Calibri"/>
                <a:sym typeface="Calibri"/>
              </a:rPr>
              <a:t>Contesta as preguntas lembrando o que demos nesta unidade</a:t>
            </a:r>
            <a:endParaRPr/>
          </a:p>
          <a:p>
            <a:pPr marL="91440" marR="0" lvl="0" indent="-91440" algn="l" rtl="0">
              <a:lnSpc>
                <a:spcPct val="150000"/>
              </a:lnSpc>
              <a:spcBef>
                <a:spcPts val="1400"/>
              </a:spcBef>
              <a:spcAft>
                <a:spcPts val="0"/>
              </a:spcAft>
              <a:buClr>
                <a:schemeClr val="accent1"/>
              </a:buClr>
              <a:buSzPts val="1400"/>
              <a:buFont typeface="Calibri"/>
              <a:buAutoNum type="arabicParenR"/>
            </a:pPr>
            <a:r>
              <a:rPr lang="gl-ES" sz="2000">
                <a:solidFill>
                  <a:srgbClr val="3F3F3F"/>
                </a:solidFill>
                <a:latin typeface="Calibri"/>
                <a:ea typeface="Calibri"/>
                <a:cs typeface="Calibri"/>
                <a:sym typeface="Calibri"/>
              </a:rPr>
              <a:t>Que factores inflúen na variación lingüística? </a:t>
            </a:r>
            <a:endParaRPr/>
          </a:p>
          <a:p>
            <a:pPr marL="91440" marR="0" lvl="0" indent="-91440" algn="l" rtl="0">
              <a:lnSpc>
                <a:spcPct val="150000"/>
              </a:lnSpc>
              <a:spcBef>
                <a:spcPts val="1400"/>
              </a:spcBef>
              <a:spcAft>
                <a:spcPts val="0"/>
              </a:spcAft>
              <a:buClr>
                <a:schemeClr val="accent1"/>
              </a:buClr>
              <a:buSzPts val="1400"/>
              <a:buFont typeface="Calibri"/>
              <a:buAutoNum type="arabicParenR"/>
            </a:pPr>
            <a:r>
              <a:rPr lang="gl-ES" sz="2000">
                <a:solidFill>
                  <a:srgbClr val="3F3F3F"/>
                </a:solidFill>
                <a:latin typeface="Calibri"/>
                <a:ea typeface="Calibri"/>
                <a:cs typeface="Calibri"/>
                <a:sym typeface="Calibri"/>
              </a:rPr>
              <a:t>Como se denominan as diferentes variedades que existen dentro dunha lingua?</a:t>
            </a:r>
            <a:endParaRPr/>
          </a:p>
          <a:p>
            <a:pPr marL="91440" marR="0" lvl="0" indent="-91440" algn="l" rtl="0">
              <a:lnSpc>
                <a:spcPct val="150000"/>
              </a:lnSpc>
              <a:spcBef>
                <a:spcPts val="1400"/>
              </a:spcBef>
              <a:spcAft>
                <a:spcPts val="0"/>
              </a:spcAft>
              <a:buClr>
                <a:schemeClr val="accent1"/>
              </a:buClr>
              <a:buSzPts val="1400"/>
              <a:buFont typeface="Calibri"/>
              <a:buAutoNum type="arabicParenR"/>
            </a:pPr>
            <a:r>
              <a:rPr lang="gl-ES" sz="2000">
                <a:solidFill>
                  <a:srgbClr val="3F3F3F"/>
                </a:solidFill>
                <a:latin typeface="Calibri"/>
                <a:ea typeface="Calibri"/>
                <a:cs typeface="Calibri"/>
                <a:sym typeface="Calibri"/>
              </a:rPr>
              <a:t>Que tipos de rexistros lingüísticos coñeces?</a:t>
            </a:r>
            <a:endParaRPr/>
          </a:p>
          <a:p>
            <a:pPr marL="91440" marR="0" lvl="0" indent="-91440" algn="l" rtl="0">
              <a:lnSpc>
                <a:spcPct val="150000"/>
              </a:lnSpc>
              <a:spcBef>
                <a:spcPts val="1400"/>
              </a:spcBef>
              <a:spcAft>
                <a:spcPts val="0"/>
              </a:spcAft>
              <a:buClr>
                <a:schemeClr val="accent1"/>
              </a:buClr>
              <a:buSzPts val="1400"/>
              <a:buFont typeface="Calibri"/>
              <a:buAutoNum type="arabicParenR"/>
            </a:pPr>
            <a:r>
              <a:rPr lang="gl-ES" sz="2000">
                <a:solidFill>
                  <a:srgbClr val="3F3F3F"/>
                </a:solidFill>
                <a:latin typeface="Calibri"/>
                <a:ea typeface="Calibri"/>
                <a:cs typeface="Calibri"/>
                <a:sym typeface="Calibri"/>
              </a:rPr>
              <a:t>A que tipo de variedade se asocian os dialectos?</a:t>
            </a:r>
            <a:endParaRPr/>
          </a:p>
          <a:p>
            <a:pPr marL="91440" marR="0" lvl="0" indent="-2539" algn="l" rtl="0">
              <a:lnSpc>
                <a:spcPct val="150000"/>
              </a:lnSpc>
              <a:spcBef>
                <a:spcPts val="1400"/>
              </a:spcBef>
              <a:spcAft>
                <a:spcPts val="0"/>
              </a:spcAft>
              <a:buClr>
                <a:schemeClr val="accent1"/>
              </a:buClr>
              <a:buSzPts val="1400"/>
              <a:buFont typeface="Calibri"/>
              <a:buNone/>
            </a:pPr>
            <a:endParaRPr sz="2000">
              <a:solidFill>
                <a:srgbClr val="3F3F3F"/>
              </a:solidFill>
              <a:latin typeface="Calibri"/>
              <a:ea typeface="Calibri"/>
              <a:cs typeface="Calibri"/>
              <a:sym typeface="Calibri"/>
            </a:endParaRPr>
          </a:p>
          <a:p>
            <a:pPr marL="0" marR="0" lvl="0" indent="0" algn="l" rtl="0">
              <a:lnSpc>
                <a:spcPct val="90000"/>
              </a:lnSpc>
              <a:spcBef>
                <a:spcPts val="2333"/>
              </a:spcBef>
              <a:spcAft>
                <a:spcPts val="0"/>
              </a:spcAft>
              <a:buClr>
                <a:schemeClr val="accent1"/>
              </a:buClr>
              <a:buSzPts val="2000"/>
              <a:buFont typeface="Calibri"/>
              <a:buNone/>
            </a:pPr>
            <a:endParaRPr sz="2000">
              <a:solidFill>
                <a:srgbClr val="3F3F3F"/>
              </a:solidFill>
              <a:latin typeface="Calibri"/>
              <a:ea typeface="Calibri"/>
              <a:cs typeface="Calibri"/>
              <a:sym typeface="Calibri"/>
            </a:endParaRPr>
          </a:p>
          <a:p>
            <a:pPr marL="0" marR="0" lvl="0" indent="0" algn="l" rtl="0">
              <a:lnSpc>
                <a:spcPct val="90000"/>
              </a:lnSpc>
              <a:spcBef>
                <a:spcPts val="2333"/>
              </a:spcBef>
              <a:spcAft>
                <a:spcPts val="2133"/>
              </a:spcAft>
              <a:buClr>
                <a:schemeClr val="accent1"/>
              </a:buClr>
              <a:buSzPts val="2000"/>
              <a:buFont typeface="Calibri"/>
              <a:buNone/>
            </a:pPr>
            <a:endParaRPr sz="2000">
              <a:solidFill>
                <a:srgbClr val="3F3F3F"/>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p24"/>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4"/>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7" name="Google Shape;287;p24"/>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288" name="Google Shape;288;p24"/>
          <p:cNvSpPr/>
          <p:nvPr/>
        </p:nvSpPr>
        <p:spPr>
          <a:xfrm>
            <a:off x="16" y="0"/>
            <a:ext cx="4584734"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4"/>
          <p:cNvSpPr txBox="1">
            <a:spLocks noGrp="1"/>
          </p:cNvSpPr>
          <p:nvPr>
            <p:ph type="title"/>
          </p:nvPr>
        </p:nvSpPr>
        <p:spPr>
          <a:xfrm>
            <a:off x="462760" y="1106129"/>
            <a:ext cx="3659246" cy="292608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4100"/>
              <a:buFont typeface="Calibri"/>
              <a:buNone/>
            </a:pPr>
            <a:r>
              <a:rPr lang="gl-ES" sz="4100">
                <a:solidFill>
                  <a:srgbClr val="FFFFFF"/>
                </a:solidFill>
              </a:rPr>
              <a:t>A DIVERSIDADE LINGÜÍSTICA</a:t>
            </a:r>
            <a:endParaRPr/>
          </a:p>
        </p:txBody>
      </p:sp>
      <p:pic>
        <p:nvPicPr>
          <p:cNvPr id="290" name="Google Shape;290;p24"/>
          <p:cNvPicPr preferRelativeResize="0"/>
          <p:nvPr/>
        </p:nvPicPr>
        <p:blipFill rotWithShape="1">
          <a:blip r:embed="rId3">
            <a:alphaModFix/>
          </a:blip>
          <a:srcRect l="12238" r="20035"/>
          <a:stretch/>
        </p:blipFill>
        <p:spPr>
          <a:xfrm>
            <a:off x="4639733" y="10"/>
            <a:ext cx="7552266" cy="6857990"/>
          </a:xfrm>
          <a:prstGeom prst="rect">
            <a:avLst/>
          </a:prstGeom>
          <a:noFill/>
          <a:ln>
            <a:noFill/>
          </a:ln>
        </p:spPr>
      </p:pic>
      <p:sp>
        <p:nvSpPr>
          <p:cNvPr id="291" name="Google Shape;291;p24"/>
          <p:cNvSpPr/>
          <p:nvPr/>
        </p:nvSpPr>
        <p:spPr>
          <a:xfrm>
            <a:off x="458475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5"/>
          <p:cNvSpPr txBox="1">
            <a:spLocks noGrp="1"/>
          </p:cNvSpPr>
          <p:nvPr>
            <p:ph type="title"/>
          </p:nvPr>
        </p:nvSpPr>
        <p:spPr>
          <a:xfrm>
            <a:off x="1066800" y="1333254"/>
            <a:ext cx="10058400" cy="25072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gl-ES" sz="4000"/>
              <a:t>As funcións sociais da lingua</a:t>
            </a:r>
            <a:endParaRPr/>
          </a:p>
        </p:txBody>
      </p:sp>
      <p:sp>
        <p:nvSpPr>
          <p:cNvPr id="297" name="Google Shape;297;p25"/>
          <p:cNvSpPr txBox="1"/>
          <p:nvPr/>
        </p:nvSpPr>
        <p:spPr>
          <a:xfrm>
            <a:off x="931116" y="1642931"/>
            <a:ext cx="7823528" cy="3300770"/>
          </a:xfrm>
          <a:prstGeom prst="rect">
            <a:avLst/>
          </a:prstGeom>
          <a:noFill/>
          <a:ln>
            <a:noFill/>
          </a:ln>
        </p:spPr>
        <p:txBody>
          <a:bodyPr spcFirstLastPara="1" wrap="square" lIns="121900" tIns="121900" rIns="121900" bIns="121900" anchor="t" anchorCtr="0">
            <a:noAutofit/>
          </a:bodyPr>
          <a:lstStyle/>
          <a:p>
            <a:pPr marL="285750" marR="0" lvl="0" indent="-285750" algn="just" rtl="0">
              <a:lnSpc>
                <a:spcPct val="150000"/>
              </a:lnSpc>
              <a:spcBef>
                <a:spcPts val="0"/>
              </a:spcBef>
              <a:spcAft>
                <a:spcPts val="0"/>
              </a:spcAft>
              <a:buClr>
                <a:srgbClr val="000000"/>
              </a:buClr>
              <a:buSzPts val="2000"/>
              <a:buFont typeface="Arial"/>
              <a:buChar char="•"/>
            </a:pPr>
            <a:r>
              <a:rPr lang="gl-ES" sz="2000">
                <a:solidFill>
                  <a:srgbClr val="000000"/>
                </a:solidFill>
                <a:latin typeface="Calibri"/>
                <a:ea typeface="Calibri"/>
                <a:cs typeface="Calibri"/>
                <a:sym typeface="Calibri"/>
              </a:rPr>
              <a:t>As </a:t>
            </a:r>
            <a:r>
              <a:rPr lang="gl-ES" sz="2000" b="1">
                <a:solidFill>
                  <a:srgbClr val="000000"/>
                </a:solidFill>
                <a:latin typeface="Calibri"/>
                <a:ea typeface="Calibri"/>
                <a:cs typeface="Calibri"/>
                <a:sym typeface="Calibri"/>
              </a:rPr>
              <a:t>linguas</a:t>
            </a:r>
            <a:r>
              <a:rPr lang="gl-ES" sz="2000">
                <a:solidFill>
                  <a:srgbClr val="000000"/>
                </a:solidFill>
                <a:latin typeface="Calibri"/>
                <a:ea typeface="Calibri"/>
                <a:cs typeface="Calibri"/>
                <a:sym typeface="Calibri"/>
              </a:rPr>
              <a:t> teñen como función básica a de servir como medio de comunicación entre os distintos membros dunha comunidade.</a:t>
            </a:r>
            <a:endParaRPr/>
          </a:p>
          <a:p>
            <a:pPr marL="285750" marR="0" lvl="0" indent="-285750" algn="just" rtl="0">
              <a:lnSpc>
                <a:spcPct val="150000"/>
              </a:lnSpc>
              <a:spcBef>
                <a:spcPts val="0"/>
              </a:spcBef>
              <a:spcAft>
                <a:spcPts val="0"/>
              </a:spcAft>
              <a:buClr>
                <a:srgbClr val="000000"/>
              </a:buClr>
              <a:buSzPts val="2000"/>
              <a:buFont typeface="Arial"/>
              <a:buChar char="•"/>
            </a:pPr>
            <a:r>
              <a:rPr lang="gl-ES" sz="2000">
                <a:solidFill>
                  <a:srgbClr val="000000"/>
                </a:solidFill>
                <a:latin typeface="Calibri"/>
                <a:ea typeface="Calibri"/>
                <a:cs typeface="Calibri"/>
                <a:sym typeface="Calibri"/>
              </a:rPr>
              <a:t>Dependendo dos usos que se fagan destas, distinguimos as seguintes funcións específicas:</a:t>
            </a:r>
            <a:endParaRPr/>
          </a:p>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Función de identidade: </a:t>
            </a:r>
            <a:r>
              <a:rPr lang="gl-ES" sz="2000" b="0" i="0" u="none" strike="noStrike" cap="none">
                <a:solidFill>
                  <a:srgbClr val="000000"/>
                </a:solidFill>
                <a:latin typeface="Calibri"/>
                <a:ea typeface="Calibri"/>
                <a:cs typeface="Calibri"/>
                <a:sym typeface="Calibri"/>
              </a:rPr>
              <a:t>como se artella o pensamento dunha persoa.</a:t>
            </a:r>
            <a:endParaRPr/>
          </a:p>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Función familiar</a:t>
            </a:r>
            <a:r>
              <a:rPr lang="gl-ES" sz="2000" b="0" i="0" u="none" strike="noStrike" cap="none">
                <a:solidFill>
                  <a:srgbClr val="000000"/>
                </a:solidFill>
                <a:latin typeface="Calibri"/>
                <a:ea typeface="Calibri"/>
                <a:cs typeface="Calibri"/>
                <a:sym typeface="Calibri"/>
              </a:rPr>
              <a:t>: interacción entre os membros dunha familia.</a:t>
            </a:r>
            <a:endParaRPr sz="2000" b="1" i="0" u="none" strike="noStrike" cap="none">
              <a:solidFill>
                <a:srgbClr val="000000"/>
              </a:solidFill>
              <a:latin typeface="Calibri"/>
              <a:ea typeface="Calibri"/>
              <a:cs typeface="Calibri"/>
              <a:sym typeface="Calibri"/>
            </a:endParaRPr>
          </a:p>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Función laboral: </a:t>
            </a:r>
            <a:r>
              <a:rPr lang="gl-ES" sz="2000" b="0" i="0" u="none" strike="noStrike" cap="none">
                <a:solidFill>
                  <a:srgbClr val="000000"/>
                </a:solidFill>
                <a:latin typeface="Calibri"/>
                <a:ea typeface="Calibri"/>
                <a:cs typeface="Calibri"/>
                <a:sym typeface="Calibri"/>
              </a:rPr>
              <a:t>posibilita a interacción nos lugares de traballo.</a:t>
            </a:r>
            <a:endParaRPr/>
          </a:p>
        </p:txBody>
      </p:sp>
      <p:pic>
        <p:nvPicPr>
          <p:cNvPr id="298" name="Google Shape;298;p25"/>
          <p:cNvPicPr preferRelativeResize="0"/>
          <p:nvPr/>
        </p:nvPicPr>
        <p:blipFill rotWithShape="1">
          <a:blip r:embed="rId3">
            <a:alphaModFix/>
          </a:blip>
          <a:srcRect l="12238" r="20035"/>
          <a:stretch/>
        </p:blipFill>
        <p:spPr>
          <a:xfrm>
            <a:off x="8982706" y="3429000"/>
            <a:ext cx="3209294" cy="29142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26"/>
          <p:cNvSpPr txBox="1">
            <a:spLocks noGrp="1"/>
          </p:cNvSpPr>
          <p:nvPr>
            <p:ph type="title"/>
          </p:nvPr>
        </p:nvSpPr>
        <p:spPr>
          <a:xfrm>
            <a:off x="1066800" y="1333254"/>
            <a:ext cx="10058400" cy="25072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gl-ES" sz="4000"/>
              <a:t>As funcións sociais da lingua</a:t>
            </a:r>
            <a:endParaRPr/>
          </a:p>
        </p:txBody>
      </p:sp>
      <p:sp>
        <p:nvSpPr>
          <p:cNvPr id="304" name="Google Shape;304;p26"/>
          <p:cNvSpPr txBox="1"/>
          <p:nvPr/>
        </p:nvSpPr>
        <p:spPr>
          <a:xfrm>
            <a:off x="937015" y="1902503"/>
            <a:ext cx="7823528" cy="3300770"/>
          </a:xfrm>
          <a:prstGeom prst="rect">
            <a:avLst/>
          </a:prstGeom>
          <a:noFill/>
          <a:ln>
            <a:noFill/>
          </a:ln>
        </p:spPr>
        <p:txBody>
          <a:bodyPr spcFirstLastPara="1" wrap="square" lIns="121900" tIns="121900" rIns="121900" bIns="121900" anchor="t" anchorCtr="0">
            <a:noAutofit/>
          </a:bodyPr>
          <a:lstStyle/>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Función local: </a:t>
            </a:r>
            <a:r>
              <a:rPr lang="gl-ES" sz="2000" b="0" i="0" u="none" strike="noStrike" cap="none">
                <a:solidFill>
                  <a:srgbClr val="000000"/>
                </a:solidFill>
                <a:latin typeface="Calibri"/>
                <a:ea typeface="Calibri"/>
                <a:cs typeface="Calibri"/>
                <a:sym typeface="Calibri"/>
              </a:rPr>
              <a:t>favorece o contacto entre persoas do mesmo contorno.</a:t>
            </a:r>
            <a:endParaRPr/>
          </a:p>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Función institucional: </a:t>
            </a:r>
            <a:r>
              <a:rPr lang="gl-ES" sz="2000" b="0" i="0" u="none" strike="noStrike" cap="none">
                <a:solidFill>
                  <a:srgbClr val="000000"/>
                </a:solidFill>
                <a:latin typeface="Calibri"/>
                <a:ea typeface="Calibri"/>
                <a:cs typeface="Calibri"/>
                <a:sym typeface="Calibri"/>
              </a:rPr>
              <a:t>propicia a comunicación entre a cidadanía e as institucións.</a:t>
            </a:r>
            <a:endParaRPr sz="2000" b="1" i="0" u="none" strike="noStrike" cap="none">
              <a:solidFill>
                <a:srgbClr val="000000"/>
              </a:solidFill>
              <a:latin typeface="Calibri"/>
              <a:ea typeface="Calibri"/>
              <a:cs typeface="Calibri"/>
              <a:sym typeface="Calibri"/>
            </a:endParaRPr>
          </a:p>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Función cultural: </a:t>
            </a:r>
            <a:r>
              <a:rPr lang="gl-ES" sz="2000" b="0" i="0" u="none" strike="noStrike" cap="none">
                <a:solidFill>
                  <a:srgbClr val="000000"/>
                </a:solidFill>
                <a:latin typeface="Calibri"/>
                <a:ea typeface="Calibri"/>
                <a:cs typeface="Calibri"/>
                <a:sym typeface="Calibri"/>
              </a:rPr>
              <a:t>serve para expresar e recibir os saberes culturais, científicos etc.</a:t>
            </a:r>
            <a:endParaRPr/>
          </a:p>
          <a:p>
            <a:pPr marL="342900" marR="0" lvl="0" indent="-342900" algn="just" rtl="0">
              <a:lnSpc>
                <a:spcPct val="150000"/>
              </a:lnSpc>
              <a:spcBef>
                <a:spcPts val="0"/>
              </a:spcBef>
              <a:spcAft>
                <a:spcPts val="0"/>
              </a:spcAft>
              <a:buClr>
                <a:srgbClr val="000000"/>
              </a:buClr>
              <a:buSzPts val="2000"/>
              <a:buFont typeface="Arial"/>
              <a:buChar char="•"/>
            </a:pPr>
            <a:r>
              <a:rPr lang="gl-ES" sz="2000" b="1">
                <a:solidFill>
                  <a:srgbClr val="000000"/>
                </a:solidFill>
                <a:latin typeface="Calibri"/>
                <a:ea typeface="Calibri"/>
                <a:cs typeface="Calibri"/>
                <a:sym typeface="Calibri"/>
              </a:rPr>
              <a:t>Función internacional</a:t>
            </a:r>
            <a:r>
              <a:rPr lang="gl-ES" sz="2000">
                <a:solidFill>
                  <a:srgbClr val="000000"/>
                </a:solidFill>
                <a:latin typeface="Calibri"/>
                <a:ea typeface="Calibri"/>
                <a:cs typeface="Calibri"/>
                <a:sym typeface="Calibri"/>
              </a:rPr>
              <a:t>: lingua franca (inglés).</a:t>
            </a:r>
            <a:endParaRPr/>
          </a:p>
        </p:txBody>
      </p:sp>
      <p:pic>
        <p:nvPicPr>
          <p:cNvPr id="305" name="Google Shape;305;p26"/>
          <p:cNvPicPr preferRelativeResize="0"/>
          <p:nvPr/>
        </p:nvPicPr>
        <p:blipFill rotWithShape="1">
          <a:blip r:embed="rId3">
            <a:alphaModFix/>
          </a:blip>
          <a:srcRect l="12238" r="20035"/>
          <a:stretch/>
        </p:blipFill>
        <p:spPr>
          <a:xfrm>
            <a:off x="8982706" y="3429000"/>
            <a:ext cx="3209294" cy="29142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1092200" y="1127467"/>
            <a:ext cx="10007600" cy="4350400"/>
          </a:xfrm>
          <a:prstGeom prst="rect">
            <a:avLst/>
          </a:prstGeom>
          <a:noFill/>
          <a:ln>
            <a:noFill/>
          </a:ln>
        </p:spPr>
        <p:txBody>
          <a:bodyPr spcFirstLastPara="1" wrap="square" lIns="121900" tIns="121900" rIns="121900" bIns="121900" anchor="ctr" anchorCtr="0">
            <a:noAutofit/>
          </a:bodyPr>
          <a:lstStyle/>
          <a:p>
            <a:pPr marL="0" lvl="0" indent="0" algn="ctr" rtl="0">
              <a:lnSpc>
                <a:spcPct val="85000"/>
              </a:lnSpc>
              <a:spcBef>
                <a:spcPts val="0"/>
              </a:spcBef>
              <a:spcAft>
                <a:spcPts val="0"/>
              </a:spcAft>
              <a:buClr>
                <a:srgbClr val="3F3F3F"/>
              </a:buClr>
              <a:buSzPts val="4800"/>
              <a:buFont typeface="Calibri"/>
              <a:buNone/>
            </a:pPr>
            <a:endParaRPr/>
          </a:p>
          <a:p>
            <a:pPr marL="0" lvl="0" indent="0" algn="ctr" rtl="0">
              <a:lnSpc>
                <a:spcPct val="85000"/>
              </a:lnSpc>
              <a:spcBef>
                <a:spcPts val="0"/>
              </a:spcBef>
              <a:spcAft>
                <a:spcPts val="0"/>
              </a:spcAft>
              <a:buClr>
                <a:srgbClr val="3F3F3F"/>
              </a:buClr>
              <a:buSzPts val="3200"/>
              <a:buFont typeface="Calibri"/>
              <a:buNone/>
            </a:pPr>
            <a:r>
              <a:rPr lang="gl-ES" sz="3200"/>
              <a:t>Son as linguas uniformes?</a:t>
            </a:r>
            <a:endParaRPr sz="3200"/>
          </a:p>
        </p:txBody>
      </p:sp>
      <p:pic>
        <p:nvPicPr>
          <p:cNvPr id="128" name="Google Shape;128;p3"/>
          <p:cNvPicPr preferRelativeResize="0"/>
          <p:nvPr/>
        </p:nvPicPr>
        <p:blipFill rotWithShape="1">
          <a:blip r:embed="rId3">
            <a:alphaModFix/>
          </a:blip>
          <a:srcRect/>
          <a:stretch/>
        </p:blipFill>
        <p:spPr>
          <a:xfrm>
            <a:off x="515618" y="3429000"/>
            <a:ext cx="2857500" cy="28448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27"/>
          <p:cNvSpPr txBox="1">
            <a:spLocks noGrp="1"/>
          </p:cNvSpPr>
          <p:nvPr>
            <p:ph type="title"/>
          </p:nvPr>
        </p:nvSpPr>
        <p:spPr>
          <a:xfrm>
            <a:off x="1066800" y="1333254"/>
            <a:ext cx="10058400" cy="25072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gl-ES" sz="4000"/>
              <a:t>A diversidade lingüística</a:t>
            </a:r>
            <a:endParaRPr sz="4000"/>
          </a:p>
        </p:txBody>
      </p:sp>
      <p:sp>
        <p:nvSpPr>
          <p:cNvPr id="311" name="Google Shape;311;p27"/>
          <p:cNvSpPr txBox="1"/>
          <p:nvPr/>
        </p:nvSpPr>
        <p:spPr>
          <a:xfrm>
            <a:off x="931116" y="1778615"/>
            <a:ext cx="7823528" cy="3300770"/>
          </a:xfrm>
          <a:prstGeom prst="rect">
            <a:avLst/>
          </a:prstGeom>
          <a:noFill/>
          <a:ln>
            <a:noFill/>
          </a:ln>
        </p:spPr>
        <p:txBody>
          <a:bodyPr spcFirstLastPara="1" wrap="square" lIns="121900" tIns="121900" rIns="121900" bIns="121900" anchor="t" anchorCtr="0">
            <a:noAutofit/>
          </a:bodyPr>
          <a:lstStyle/>
          <a:p>
            <a:pPr marL="285750" marR="0" lvl="0" indent="-285750" algn="just" rtl="0">
              <a:lnSpc>
                <a:spcPct val="150000"/>
              </a:lnSpc>
              <a:spcBef>
                <a:spcPts val="0"/>
              </a:spcBef>
              <a:spcAft>
                <a:spcPts val="0"/>
              </a:spcAft>
              <a:buClr>
                <a:srgbClr val="000000"/>
              </a:buClr>
              <a:buSzPts val="2000"/>
              <a:buFont typeface="Arial"/>
              <a:buChar char="•"/>
            </a:pPr>
            <a:r>
              <a:rPr lang="gl-ES" sz="2000">
                <a:solidFill>
                  <a:srgbClr val="000000"/>
                </a:solidFill>
                <a:latin typeface="Calibri"/>
                <a:ea typeface="Calibri"/>
                <a:cs typeface="Calibri"/>
                <a:sym typeface="Calibri"/>
              </a:rPr>
              <a:t>No mundo fálanse arredor de 7000 linguas, pero só están censadas arredor de 5000.</a:t>
            </a:r>
            <a:endParaRPr/>
          </a:p>
          <a:p>
            <a:pPr marL="285750" marR="0" lvl="0" indent="-285750" algn="just" rtl="0">
              <a:lnSpc>
                <a:spcPct val="150000"/>
              </a:lnSpc>
              <a:spcBef>
                <a:spcPts val="0"/>
              </a:spcBef>
              <a:spcAft>
                <a:spcPts val="0"/>
              </a:spcAft>
              <a:buClr>
                <a:srgbClr val="000000"/>
              </a:buClr>
              <a:buSzPts val="2000"/>
              <a:buFont typeface="Arial"/>
              <a:buChar char="•"/>
            </a:pPr>
            <a:r>
              <a:rPr lang="gl-ES" sz="2000">
                <a:solidFill>
                  <a:srgbClr val="000000"/>
                </a:solidFill>
                <a:latin typeface="Calibri"/>
                <a:ea typeface="Calibri"/>
                <a:cs typeface="Calibri"/>
                <a:sym typeface="Calibri"/>
              </a:rPr>
              <a:t>Estas linguas repártense en, aproximadamente, 200 estados, así que podemos afirmar que a maioría de países son </a:t>
            </a:r>
            <a:r>
              <a:rPr lang="gl-ES" sz="2000" b="1">
                <a:solidFill>
                  <a:srgbClr val="000000"/>
                </a:solidFill>
                <a:latin typeface="Calibri"/>
                <a:ea typeface="Calibri"/>
                <a:cs typeface="Calibri"/>
                <a:sym typeface="Calibri"/>
              </a:rPr>
              <a:t>plurilingües</a:t>
            </a:r>
            <a:r>
              <a:rPr lang="gl-ES" sz="2000">
                <a:solidFill>
                  <a:srgbClr val="000000"/>
                </a:solidFill>
                <a:latin typeface="Calibri"/>
                <a:ea typeface="Calibri"/>
                <a:cs typeface="Calibri"/>
                <a:sym typeface="Calibri"/>
              </a:rPr>
              <a:t>.</a:t>
            </a:r>
            <a:endParaRPr/>
          </a:p>
          <a:p>
            <a:pPr marL="285750" marR="0" lvl="0" indent="-285750" algn="just" rtl="0">
              <a:lnSpc>
                <a:spcPct val="150000"/>
              </a:lnSpc>
              <a:spcBef>
                <a:spcPts val="0"/>
              </a:spcBef>
              <a:spcAft>
                <a:spcPts val="0"/>
              </a:spcAft>
              <a:buClr>
                <a:srgbClr val="000000"/>
              </a:buClr>
              <a:buSzPts val="2000"/>
              <a:buFont typeface="Arial"/>
              <a:buChar char="•"/>
            </a:pPr>
            <a:r>
              <a:rPr lang="gl-ES" sz="2000">
                <a:solidFill>
                  <a:srgbClr val="000000"/>
                </a:solidFill>
                <a:latin typeface="Calibri"/>
                <a:ea typeface="Calibri"/>
                <a:cs typeface="Calibri"/>
                <a:sym typeface="Calibri"/>
              </a:rPr>
              <a:t> </a:t>
            </a:r>
            <a:r>
              <a:rPr lang="gl-ES" sz="2000" b="1">
                <a:solidFill>
                  <a:srgbClr val="000000"/>
                </a:solidFill>
                <a:latin typeface="Calibri"/>
                <a:ea typeface="Calibri"/>
                <a:cs typeface="Calibri"/>
                <a:sym typeface="Calibri"/>
              </a:rPr>
              <a:t>Distribución irregular</a:t>
            </a:r>
            <a:r>
              <a:rPr lang="gl-ES" sz="2000">
                <a:solidFill>
                  <a:srgbClr val="000000"/>
                </a:solidFill>
                <a:latin typeface="Calibri"/>
                <a:ea typeface="Calibri"/>
                <a:cs typeface="Calibri"/>
                <a:sym typeface="Calibri"/>
              </a:rPr>
              <a:t>: maior diversidade lingüística en Oceanía ou África </a:t>
            </a:r>
            <a:endParaRPr/>
          </a:p>
          <a:p>
            <a:pPr marL="0" marR="0" lvl="0" indent="0" algn="just" rtl="0">
              <a:lnSpc>
                <a:spcPct val="150000"/>
              </a:lnSpc>
              <a:spcBef>
                <a:spcPts val="0"/>
              </a:spcBef>
              <a:spcAft>
                <a:spcPts val="0"/>
              </a:spcAft>
              <a:buNone/>
            </a:pPr>
            <a:r>
              <a:rPr lang="gl-ES" sz="2000">
                <a:solidFill>
                  <a:srgbClr val="000000"/>
                </a:solidFill>
                <a:latin typeface="Calibri"/>
                <a:ea typeface="Calibri"/>
                <a:cs typeface="Calibri"/>
                <a:sym typeface="Calibri"/>
              </a:rPr>
              <a:t>       a respecto de Europa, por exemplo.</a:t>
            </a:r>
            <a:endParaRPr/>
          </a:p>
          <a:p>
            <a:pPr marL="285750" marR="0" lvl="0" indent="-285750" algn="just" rtl="0">
              <a:lnSpc>
                <a:spcPct val="150000"/>
              </a:lnSpc>
              <a:spcBef>
                <a:spcPts val="0"/>
              </a:spcBef>
              <a:spcAft>
                <a:spcPts val="0"/>
              </a:spcAft>
              <a:buClr>
                <a:srgbClr val="000000"/>
              </a:buClr>
              <a:buSzPts val="2000"/>
              <a:buFont typeface="Arial"/>
              <a:buChar char="•"/>
            </a:pPr>
            <a:r>
              <a:rPr lang="gl-ES" sz="2000">
                <a:solidFill>
                  <a:srgbClr val="000000"/>
                </a:solidFill>
                <a:latin typeface="Calibri"/>
                <a:ea typeface="Calibri"/>
                <a:cs typeface="Calibri"/>
                <a:sym typeface="Calibri"/>
              </a:rPr>
              <a:t>As linguas historicamente emparentadas distribúense en </a:t>
            </a:r>
            <a:r>
              <a:rPr lang="gl-ES" sz="2000" b="1">
                <a:solidFill>
                  <a:srgbClr val="000000"/>
                </a:solidFill>
                <a:latin typeface="Calibri"/>
                <a:ea typeface="Calibri"/>
                <a:cs typeface="Calibri"/>
                <a:sym typeface="Calibri"/>
              </a:rPr>
              <a:t>familias lingüísticas. </a:t>
            </a:r>
            <a:endParaRPr sz="2000" b="1">
              <a:solidFill>
                <a:srgbClr val="000000"/>
              </a:solidFill>
              <a:latin typeface="Calibri"/>
              <a:ea typeface="Calibri"/>
              <a:cs typeface="Calibri"/>
              <a:sym typeface="Calibri"/>
            </a:endParaRPr>
          </a:p>
        </p:txBody>
      </p:sp>
      <p:pic>
        <p:nvPicPr>
          <p:cNvPr id="312" name="Google Shape;312;p27"/>
          <p:cNvPicPr preferRelativeResize="0"/>
          <p:nvPr/>
        </p:nvPicPr>
        <p:blipFill rotWithShape="1">
          <a:blip r:embed="rId3">
            <a:alphaModFix/>
          </a:blip>
          <a:srcRect l="12238" r="20035"/>
          <a:stretch/>
        </p:blipFill>
        <p:spPr>
          <a:xfrm>
            <a:off x="8982706" y="3429000"/>
            <a:ext cx="3209294" cy="291426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8"/>
          <p:cNvSpPr txBox="1">
            <a:spLocks noGrp="1"/>
          </p:cNvSpPr>
          <p:nvPr>
            <p:ph type="title"/>
          </p:nvPr>
        </p:nvSpPr>
        <p:spPr>
          <a:xfrm>
            <a:off x="1066800" y="1333254"/>
            <a:ext cx="10058400" cy="25072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gl-ES" sz="4000"/>
              <a:t>A diversidade lingüística</a:t>
            </a:r>
            <a:endParaRPr sz="4000"/>
          </a:p>
        </p:txBody>
      </p:sp>
      <p:sp>
        <p:nvSpPr>
          <p:cNvPr id="318" name="Google Shape;318;p28"/>
          <p:cNvSpPr txBox="1"/>
          <p:nvPr/>
        </p:nvSpPr>
        <p:spPr>
          <a:xfrm>
            <a:off x="931116" y="1719622"/>
            <a:ext cx="7823528" cy="3300770"/>
          </a:xfrm>
          <a:prstGeom prst="rect">
            <a:avLst/>
          </a:prstGeom>
          <a:noFill/>
          <a:ln>
            <a:noFill/>
          </a:ln>
        </p:spPr>
        <p:txBody>
          <a:bodyPr spcFirstLastPara="1" wrap="square" lIns="121900" tIns="121900" rIns="121900" bIns="121900" anchor="t" anchorCtr="0">
            <a:noAutofit/>
          </a:bodyPr>
          <a:lstStyle/>
          <a:p>
            <a:pPr marL="285750" marR="0" lvl="0" indent="-285750" algn="just" rtl="0">
              <a:lnSpc>
                <a:spcPct val="150000"/>
              </a:lnSpc>
              <a:spcBef>
                <a:spcPts val="0"/>
              </a:spcBef>
              <a:spcAft>
                <a:spcPts val="0"/>
              </a:spcAft>
              <a:buClr>
                <a:srgbClr val="000000"/>
              </a:buClr>
              <a:buSzPts val="2000"/>
              <a:buFont typeface="Arial"/>
              <a:buChar char="•"/>
            </a:pPr>
            <a:r>
              <a:rPr lang="gl-ES" sz="2000">
                <a:solidFill>
                  <a:srgbClr val="000000"/>
                </a:solidFill>
                <a:latin typeface="Calibri"/>
                <a:ea typeface="Calibri"/>
                <a:cs typeface="Calibri"/>
                <a:sym typeface="Calibri"/>
              </a:rPr>
              <a:t>Esta diversidade lingüística correspóndese coa variedade de situacións nas que se atopan as linguas desde o punto de vista político e xeográfico. Así, distinguimos:</a:t>
            </a:r>
            <a:endParaRPr/>
          </a:p>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Linguas con estado</a:t>
            </a:r>
            <a:r>
              <a:rPr lang="gl-ES" sz="2000" b="0" i="0" u="none" strike="noStrike" cap="none">
                <a:solidFill>
                  <a:srgbClr val="000000"/>
                </a:solidFill>
                <a:latin typeface="Calibri"/>
                <a:ea typeface="Calibri"/>
                <a:cs typeface="Calibri"/>
                <a:sym typeface="Calibri"/>
              </a:rPr>
              <a:t> e </a:t>
            </a:r>
            <a:r>
              <a:rPr lang="gl-ES" sz="2000" b="1" i="0" u="none" strike="noStrike" cap="none">
                <a:solidFill>
                  <a:srgbClr val="000000"/>
                </a:solidFill>
                <a:latin typeface="Calibri"/>
                <a:ea typeface="Calibri"/>
                <a:cs typeface="Calibri"/>
                <a:sym typeface="Calibri"/>
              </a:rPr>
              <a:t>linguas sen estado </a:t>
            </a:r>
            <a:r>
              <a:rPr lang="gl-ES" sz="2000" b="0" i="0" u="none" strike="noStrike" cap="none">
                <a:solidFill>
                  <a:srgbClr val="000000"/>
                </a:solidFill>
                <a:latin typeface="Calibri"/>
                <a:ea typeface="Calibri"/>
                <a:cs typeface="Calibri"/>
                <a:sym typeface="Calibri"/>
              </a:rPr>
              <a:t>(ex: o italiano en Italia e o bretón en Francia). </a:t>
            </a:r>
            <a:endParaRPr/>
          </a:p>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Linguas oficiais en máis dun estado </a:t>
            </a:r>
            <a:r>
              <a:rPr lang="gl-ES" sz="2000" b="0" i="0" u="none" strike="noStrike" cap="none">
                <a:solidFill>
                  <a:srgbClr val="000000"/>
                </a:solidFill>
                <a:latin typeface="Calibri"/>
                <a:ea typeface="Calibri"/>
                <a:cs typeface="Calibri"/>
                <a:sym typeface="Calibri"/>
              </a:rPr>
              <a:t>(ex: portugués, español, francés...).</a:t>
            </a:r>
            <a:endParaRPr/>
          </a:p>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Estados unilingües </a:t>
            </a:r>
            <a:r>
              <a:rPr lang="gl-ES" sz="2000" b="0" i="0" u="none" strike="noStrike" cap="none">
                <a:solidFill>
                  <a:srgbClr val="000000"/>
                </a:solidFill>
                <a:latin typeface="Calibri"/>
                <a:ea typeface="Calibri"/>
                <a:cs typeface="Calibri"/>
                <a:sym typeface="Calibri"/>
              </a:rPr>
              <a:t>(ex: Islandia, San Marino, O Vaticano...).</a:t>
            </a:r>
            <a:endParaRPr/>
          </a:p>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Estados plurilingües </a:t>
            </a:r>
            <a:r>
              <a:rPr lang="gl-ES" sz="2000" b="0" i="0" u="none" strike="noStrike" cap="none">
                <a:solidFill>
                  <a:srgbClr val="000000"/>
                </a:solidFill>
                <a:latin typeface="Calibri"/>
                <a:ea typeface="Calibri"/>
                <a:cs typeface="Calibri"/>
                <a:sym typeface="Calibri"/>
              </a:rPr>
              <a:t>(ex: China).</a:t>
            </a:r>
            <a:endParaRPr/>
          </a:p>
          <a:p>
            <a:pPr marL="742950" marR="0" lvl="1" indent="-158750" algn="just" rtl="0">
              <a:lnSpc>
                <a:spcPct val="150000"/>
              </a:lnSpc>
              <a:spcBef>
                <a:spcPts val="0"/>
              </a:spcBef>
              <a:spcAft>
                <a:spcPts val="0"/>
              </a:spcAft>
              <a:buClr>
                <a:schemeClr val="dk1"/>
              </a:buClr>
              <a:buSzPts val="2000"/>
              <a:buFont typeface="Arial"/>
              <a:buNone/>
            </a:pPr>
            <a:endParaRPr sz="2000" b="1" i="0" u="none" strike="noStrike" cap="none">
              <a:solidFill>
                <a:srgbClr val="000000"/>
              </a:solidFill>
              <a:latin typeface="Calibri"/>
              <a:ea typeface="Calibri"/>
              <a:cs typeface="Calibri"/>
              <a:sym typeface="Calibri"/>
            </a:endParaRPr>
          </a:p>
          <a:p>
            <a:pPr marL="742950" marR="0" lvl="1" indent="-158750" algn="just" rtl="0">
              <a:lnSpc>
                <a:spcPct val="150000"/>
              </a:lnSpc>
              <a:spcBef>
                <a:spcPts val="0"/>
              </a:spcBef>
              <a:spcAft>
                <a:spcPts val="0"/>
              </a:spcAft>
              <a:buClr>
                <a:schemeClr val="dk1"/>
              </a:buClr>
              <a:buSzPts val="2000"/>
              <a:buFont typeface="Arial"/>
              <a:buNone/>
            </a:pPr>
            <a:endParaRPr sz="2000" b="1" i="0" u="none" strike="noStrike" cap="none">
              <a:solidFill>
                <a:srgbClr val="000000"/>
              </a:solidFill>
              <a:latin typeface="Calibri"/>
              <a:ea typeface="Calibri"/>
              <a:cs typeface="Calibri"/>
              <a:sym typeface="Calibri"/>
            </a:endParaRPr>
          </a:p>
        </p:txBody>
      </p:sp>
      <p:pic>
        <p:nvPicPr>
          <p:cNvPr id="319" name="Google Shape;319;p28"/>
          <p:cNvPicPr preferRelativeResize="0"/>
          <p:nvPr/>
        </p:nvPicPr>
        <p:blipFill rotWithShape="1">
          <a:blip r:embed="rId3">
            <a:alphaModFix/>
          </a:blip>
          <a:srcRect l="12238" r="20035"/>
          <a:stretch/>
        </p:blipFill>
        <p:spPr>
          <a:xfrm>
            <a:off x="8982706" y="3429000"/>
            <a:ext cx="3209294" cy="291426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3"/>
        <p:cNvGrpSpPr/>
        <p:nvPr/>
      </p:nvGrpSpPr>
      <p:grpSpPr>
        <a:xfrm>
          <a:off x="0" y="0"/>
          <a:ext cx="0" cy="0"/>
          <a:chOff x="0" y="0"/>
          <a:chExt cx="0" cy="0"/>
        </a:xfrm>
      </p:grpSpPr>
      <p:sp>
        <p:nvSpPr>
          <p:cNvPr id="324" name="Google Shape;324;p2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6" name="Google Shape;326;p29"/>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327" name="Google Shape;327;p29"/>
          <p:cNvSpPr/>
          <p:nvPr/>
        </p:nvSpPr>
        <p:spPr>
          <a:xfrm>
            <a:off x="0" y="0"/>
            <a:ext cx="1218631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8" name="Google Shape;328;p29"/>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txBox="1"/>
          <p:nvPr/>
        </p:nvSpPr>
        <p:spPr>
          <a:xfrm>
            <a:off x="390691" y="1148637"/>
            <a:ext cx="3330412" cy="5646208"/>
          </a:xfrm>
          <a:prstGeom prst="rect">
            <a:avLst/>
          </a:prstGeom>
          <a:noFill/>
          <a:ln>
            <a:noFill/>
          </a:ln>
        </p:spPr>
        <p:txBody>
          <a:bodyPr spcFirstLastPara="1" wrap="square" lIns="91425" tIns="45700" rIns="91425" bIns="45700" anchor="ctr" anchorCtr="0">
            <a:normAutofit lnSpcReduction="10000"/>
          </a:bodyPr>
          <a:lstStyle/>
          <a:p>
            <a:pPr marL="342900" marR="0" lvl="0" indent="-342900" algn="l" rtl="0">
              <a:lnSpc>
                <a:spcPct val="85000"/>
              </a:lnSpc>
              <a:spcBef>
                <a:spcPts val="0"/>
              </a:spcBef>
              <a:spcAft>
                <a:spcPts val="0"/>
              </a:spcAft>
              <a:buClr>
                <a:srgbClr val="3F3F3F"/>
              </a:buClr>
              <a:buSzPts val="2400"/>
              <a:buFont typeface="Arial"/>
              <a:buChar char="•"/>
            </a:pPr>
            <a:r>
              <a:rPr lang="gl-ES" sz="2400" b="1">
                <a:solidFill>
                  <a:srgbClr val="3F3F3F"/>
                </a:solidFill>
                <a:latin typeface="Calibri"/>
                <a:ea typeface="Calibri"/>
                <a:cs typeface="Calibri"/>
                <a:sym typeface="Calibri"/>
              </a:rPr>
              <a:t>Le o seguinte texto e responde as cuestións relacionadas.</a:t>
            </a:r>
            <a:endParaRPr/>
          </a:p>
          <a:p>
            <a:pPr marL="342900" marR="0" lvl="0" indent="-254000" algn="l" rtl="0">
              <a:lnSpc>
                <a:spcPct val="85000"/>
              </a:lnSpc>
              <a:spcBef>
                <a:spcPts val="600"/>
              </a:spcBef>
              <a:spcAft>
                <a:spcPts val="0"/>
              </a:spcAft>
              <a:buClr>
                <a:srgbClr val="3F3F3F"/>
              </a:buClr>
              <a:buSzPts val="1400"/>
              <a:buFont typeface="Arial"/>
              <a:buNone/>
            </a:pPr>
            <a:endParaRPr sz="1400" b="1">
              <a:solidFill>
                <a:srgbClr val="3F3F3F"/>
              </a:solidFill>
              <a:latin typeface="Calibri"/>
              <a:ea typeface="Calibri"/>
              <a:cs typeface="Calibri"/>
              <a:sym typeface="Calibri"/>
            </a:endParaRPr>
          </a:p>
          <a:p>
            <a:pPr marL="342900" marR="0" lvl="0" indent="-342900" algn="just" rtl="0">
              <a:lnSpc>
                <a:spcPct val="85000"/>
              </a:lnSpc>
              <a:spcBef>
                <a:spcPts val="600"/>
              </a:spcBef>
              <a:spcAft>
                <a:spcPts val="0"/>
              </a:spcAft>
              <a:buClr>
                <a:srgbClr val="3F3F3F"/>
              </a:buClr>
              <a:buSzPts val="2000"/>
              <a:buFont typeface="Calibri"/>
              <a:buAutoNum type="alphaLcParenR"/>
            </a:pPr>
            <a:r>
              <a:rPr lang="gl-ES" sz="2000">
                <a:solidFill>
                  <a:srgbClr val="3F3F3F"/>
                </a:solidFill>
                <a:latin typeface="Calibri"/>
                <a:ea typeface="Calibri"/>
                <a:cs typeface="Calibri"/>
                <a:sym typeface="Calibri"/>
              </a:rPr>
              <a:t>O mito da Torre de Babel pretende darlle unha explicación á existencia de moitas linguas. Comenta o que saibas sobre este mito. Que valoración fai sobre a diversidade lingüística? Fala sobre a pertinencia desta na actualidade.</a:t>
            </a:r>
            <a:endParaRPr/>
          </a:p>
          <a:p>
            <a:pPr marL="342900" marR="0" lvl="0" indent="-342900" algn="just" rtl="0">
              <a:lnSpc>
                <a:spcPct val="85000"/>
              </a:lnSpc>
              <a:spcBef>
                <a:spcPts val="600"/>
              </a:spcBef>
              <a:spcAft>
                <a:spcPts val="0"/>
              </a:spcAft>
              <a:buClr>
                <a:srgbClr val="3F3F3F"/>
              </a:buClr>
              <a:buSzPts val="2000"/>
              <a:buFont typeface="Calibri"/>
              <a:buAutoNum type="alphaLcParenR"/>
            </a:pPr>
            <a:r>
              <a:rPr lang="gl-ES" sz="2000">
                <a:solidFill>
                  <a:srgbClr val="3F3F3F"/>
                </a:solidFill>
                <a:latin typeface="Calibri"/>
                <a:ea typeface="Calibri"/>
                <a:cs typeface="Calibri"/>
                <a:sym typeface="Calibri"/>
              </a:rPr>
              <a:t>Explica cal é o posicionamento de Castelao ante a diversidade lingüística.</a:t>
            </a:r>
            <a:endParaRPr/>
          </a:p>
          <a:p>
            <a:pPr marL="342900" marR="0" lvl="0" indent="-342900" algn="just" rtl="0">
              <a:lnSpc>
                <a:spcPct val="85000"/>
              </a:lnSpc>
              <a:spcBef>
                <a:spcPts val="600"/>
              </a:spcBef>
              <a:spcAft>
                <a:spcPts val="0"/>
              </a:spcAft>
              <a:buClr>
                <a:srgbClr val="3F3F3F"/>
              </a:buClr>
              <a:buSzPts val="2000"/>
              <a:buFont typeface="Calibri"/>
              <a:buAutoNum type="alphaLcParenR"/>
            </a:pPr>
            <a:r>
              <a:rPr lang="gl-ES" sz="2000">
                <a:solidFill>
                  <a:srgbClr val="3F3F3F"/>
                </a:solidFill>
                <a:latin typeface="Calibri"/>
                <a:ea typeface="Calibri"/>
                <a:cs typeface="Calibri"/>
                <a:sym typeface="Calibri"/>
              </a:rPr>
              <a:t>A diversidade lingüística empobrece ou enriquece á humanidade? Xustifica a resposta.</a:t>
            </a:r>
            <a:endParaRPr/>
          </a:p>
          <a:p>
            <a:pPr marL="0" marR="0" lvl="0" indent="0" algn="l" rtl="0">
              <a:lnSpc>
                <a:spcPct val="85000"/>
              </a:lnSpc>
              <a:spcBef>
                <a:spcPts val="600"/>
              </a:spcBef>
              <a:spcAft>
                <a:spcPts val="0"/>
              </a:spcAft>
              <a:buClr>
                <a:srgbClr val="3F3F3F"/>
              </a:buClr>
              <a:buSzPts val="2400"/>
              <a:buFont typeface="Calibri"/>
              <a:buNone/>
            </a:pPr>
            <a:endParaRPr sz="2400" b="1">
              <a:solidFill>
                <a:srgbClr val="3F3F3F"/>
              </a:solidFill>
              <a:latin typeface="Calibri"/>
              <a:ea typeface="Calibri"/>
              <a:cs typeface="Calibri"/>
              <a:sym typeface="Calibri"/>
            </a:endParaRPr>
          </a:p>
          <a:p>
            <a:pPr marL="0" marR="0" lvl="0" indent="0" algn="l" rtl="0">
              <a:lnSpc>
                <a:spcPct val="85000"/>
              </a:lnSpc>
              <a:spcBef>
                <a:spcPts val="600"/>
              </a:spcBef>
              <a:spcAft>
                <a:spcPts val="600"/>
              </a:spcAft>
              <a:buClr>
                <a:srgbClr val="3F3F3F"/>
              </a:buClr>
              <a:buSzPts val="3600"/>
              <a:buFont typeface="Calibri"/>
              <a:buNone/>
            </a:pPr>
            <a:endParaRPr sz="3600">
              <a:solidFill>
                <a:srgbClr val="FFFFFF"/>
              </a:solidFill>
              <a:latin typeface="Calibri"/>
              <a:ea typeface="Calibri"/>
              <a:cs typeface="Calibri"/>
              <a:sym typeface="Calibri"/>
            </a:endParaRPr>
          </a:p>
        </p:txBody>
      </p:sp>
      <p:sp>
        <p:nvSpPr>
          <p:cNvPr id="330" name="Google Shape;330;p29"/>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txBox="1"/>
          <p:nvPr/>
        </p:nvSpPr>
        <p:spPr>
          <a:xfrm>
            <a:off x="4742016" y="106188"/>
            <a:ext cx="6413663" cy="6751812"/>
          </a:xfrm>
          <a:prstGeom prst="rect">
            <a:avLst/>
          </a:prstGeom>
          <a:noFill/>
          <a:ln>
            <a:noFill/>
          </a:ln>
        </p:spPr>
        <p:txBody>
          <a:bodyPr spcFirstLastPara="1" wrap="square" lIns="0" tIns="45700" rIns="0" bIns="45700" anchor="ctr" anchorCtr="0">
            <a:normAutofit fontScale="92500" lnSpcReduction="10000"/>
          </a:bodyPr>
          <a:lstStyle/>
          <a:p>
            <a:pPr marL="0" marR="0" lvl="0" indent="0" algn="just" rtl="0">
              <a:lnSpc>
                <a:spcPct val="90000"/>
              </a:lnSpc>
              <a:spcBef>
                <a:spcPts val="1200"/>
              </a:spcBef>
              <a:spcAft>
                <a:spcPts val="0"/>
              </a:spcAft>
              <a:buClr>
                <a:schemeClr val="accent1"/>
              </a:buClr>
              <a:buSzPct val="100000"/>
              <a:buFont typeface="Calibri"/>
              <a:buNone/>
            </a:pPr>
            <a:r>
              <a:rPr lang="gl-ES" sz="2100">
                <a:solidFill>
                  <a:srgbClr val="3F3F3F"/>
                </a:solidFill>
                <a:latin typeface="Calibri"/>
                <a:ea typeface="Calibri"/>
                <a:cs typeface="Calibri"/>
                <a:sym typeface="Calibri"/>
              </a:rPr>
              <a:t>Algúns homes —galegos tamén— andan a falaren d-un idioma universal, único para toda a nosa especie. Son os mesmos que buscan a perfección baixando pola escala zoolóxica, deica sentiren envexa das formigas e das abellas. Son os mesmos que perderon o anceio de chegaren a ser deuses, e renegan das inquedanzas que produce a sabiduría. Son os mesmos que consideran o mito da Torre de Babel como un castigo, e renegan da vida ascendente. Mais eu dígolles que a variedade de idiomas, coa súa variedade de culturas, é o signo distintivo da nosa especie, o que nos fai superiores aos animais. Velaí vai a demostración: un can de Turquía ouvea igual que un can de Dinamarca; un cabalo das Pampas rincha igual que un cabalo da Bretaña. ¿E sabedes por que? Porque os pobres animais aínda están no idioma universal...</a:t>
            </a:r>
            <a:endParaRPr/>
          </a:p>
          <a:p>
            <a:pPr marL="0" marR="0" lvl="0" indent="0" algn="just" rtl="0">
              <a:lnSpc>
                <a:spcPct val="90000"/>
              </a:lnSpc>
              <a:spcBef>
                <a:spcPts val="1400"/>
              </a:spcBef>
              <a:spcAft>
                <a:spcPts val="0"/>
              </a:spcAft>
              <a:buClr>
                <a:schemeClr val="accent1"/>
              </a:buClr>
              <a:buSzPct val="100000"/>
              <a:buFont typeface="Calibri"/>
              <a:buNone/>
            </a:pPr>
            <a:r>
              <a:rPr lang="gl-ES" sz="2100">
                <a:solidFill>
                  <a:srgbClr val="3F3F3F"/>
                </a:solidFill>
                <a:latin typeface="Calibri"/>
                <a:ea typeface="Calibri"/>
                <a:cs typeface="Calibri"/>
                <a:sym typeface="Calibri"/>
              </a:rPr>
              <a:t>Podemos e debemos aspirar a que eisista unha língoa internacional, coa que poidamos andar pol-o mundo i entendernos con xente de todol-os povos... língoa auxiliar, deprendida como asignatura. Os homes aspiramos a este ben por lei natural, da mesma maneira que non renunciamos á variedade de idiomas... o obstáculo para chegarmos ao estabelecimento d-unha língoa internacional está producido pol-a ambición das catro u cinco língoas que puñan para chegaren á hexemonía cultural do mundo.</a:t>
            </a:r>
            <a:endParaRPr/>
          </a:p>
          <a:p>
            <a:pPr marL="0" marR="0" lvl="0" indent="0" algn="r" rtl="0">
              <a:lnSpc>
                <a:spcPct val="90000"/>
              </a:lnSpc>
              <a:spcBef>
                <a:spcPts val="1400"/>
              </a:spcBef>
              <a:spcAft>
                <a:spcPts val="200"/>
              </a:spcAft>
              <a:buClr>
                <a:schemeClr val="accent1"/>
              </a:buClr>
              <a:buSzPct val="100000"/>
              <a:buFont typeface="Calibri"/>
              <a:buNone/>
            </a:pPr>
            <a:r>
              <a:rPr lang="gl-ES" sz="1700">
                <a:solidFill>
                  <a:srgbClr val="3F3F3F"/>
                </a:solidFill>
                <a:latin typeface="Calibri"/>
                <a:ea typeface="Calibri"/>
                <a:cs typeface="Calibri"/>
                <a:sym typeface="Calibri"/>
              </a:rPr>
              <a:t>Castelao, </a:t>
            </a:r>
            <a:r>
              <a:rPr lang="gl-ES" sz="1700" i="1">
                <a:solidFill>
                  <a:srgbClr val="3F3F3F"/>
                </a:solidFill>
                <a:latin typeface="Calibri"/>
                <a:ea typeface="Calibri"/>
                <a:cs typeface="Calibri"/>
                <a:sym typeface="Calibri"/>
              </a:rPr>
              <a:t>Sempre en Galiza</a:t>
            </a:r>
            <a:r>
              <a:rPr lang="gl-ES" sz="1700">
                <a:solidFill>
                  <a:srgbClr val="3F3F3F"/>
                </a:solidFill>
                <a:latin typeface="Calibri"/>
                <a:ea typeface="Calibri"/>
                <a:cs typeface="Calibri"/>
                <a:sym typeface="Calibri"/>
              </a:rPr>
              <a:t>.</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0"/>
          <p:cNvSpPr txBox="1">
            <a:spLocks noGrp="1"/>
          </p:cNvSpPr>
          <p:nvPr>
            <p:ph type="title"/>
          </p:nvPr>
        </p:nvSpPr>
        <p:spPr>
          <a:xfrm>
            <a:off x="1066800" y="1333254"/>
            <a:ext cx="10058400" cy="25072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gl-ES" sz="4000"/>
              <a:t>As familias lingüísticas</a:t>
            </a:r>
            <a:endParaRPr/>
          </a:p>
        </p:txBody>
      </p:sp>
      <p:sp>
        <p:nvSpPr>
          <p:cNvPr id="337" name="Google Shape;337;p30"/>
          <p:cNvSpPr txBox="1"/>
          <p:nvPr/>
        </p:nvSpPr>
        <p:spPr>
          <a:xfrm>
            <a:off x="931116" y="1778615"/>
            <a:ext cx="7823528" cy="3300770"/>
          </a:xfrm>
          <a:prstGeom prst="rect">
            <a:avLst/>
          </a:prstGeom>
          <a:noFill/>
          <a:ln>
            <a:noFill/>
          </a:ln>
        </p:spPr>
        <p:txBody>
          <a:bodyPr spcFirstLastPara="1" wrap="square" lIns="121900" tIns="121900" rIns="121900" bIns="121900" anchor="t" anchorCtr="0">
            <a:noAutofit/>
          </a:bodyPr>
          <a:lstStyle/>
          <a:p>
            <a:pPr marL="285750" marR="0" lvl="0" indent="-285750" algn="just" rtl="0">
              <a:lnSpc>
                <a:spcPct val="150000"/>
              </a:lnSpc>
              <a:spcBef>
                <a:spcPts val="0"/>
              </a:spcBef>
              <a:spcAft>
                <a:spcPts val="0"/>
              </a:spcAft>
              <a:buClr>
                <a:srgbClr val="000000"/>
              </a:buClr>
              <a:buSzPts val="2000"/>
              <a:buFont typeface="Arial"/>
              <a:buChar char="•"/>
            </a:pPr>
            <a:r>
              <a:rPr lang="gl-ES" sz="2000">
                <a:solidFill>
                  <a:srgbClr val="000000"/>
                </a:solidFill>
                <a:latin typeface="Calibri"/>
                <a:ea typeface="Calibri"/>
                <a:cs typeface="Calibri"/>
                <a:sym typeface="Calibri"/>
              </a:rPr>
              <a:t>A metade da poboación mundial fala hoxe en día </a:t>
            </a:r>
            <a:r>
              <a:rPr lang="gl-ES" sz="2000" b="1">
                <a:solidFill>
                  <a:srgbClr val="000000"/>
                </a:solidFill>
                <a:latin typeface="Calibri"/>
                <a:ea typeface="Calibri"/>
                <a:cs typeface="Calibri"/>
                <a:sym typeface="Calibri"/>
              </a:rPr>
              <a:t>linguas indoeuropeas.</a:t>
            </a:r>
            <a:endParaRPr/>
          </a:p>
          <a:p>
            <a:pPr marL="285750" marR="0" lvl="0" indent="-285750" algn="just" rtl="0">
              <a:lnSpc>
                <a:spcPct val="150000"/>
              </a:lnSpc>
              <a:spcBef>
                <a:spcPts val="0"/>
              </a:spcBef>
              <a:spcAft>
                <a:spcPts val="0"/>
              </a:spcAft>
              <a:buClr>
                <a:srgbClr val="000000"/>
              </a:buClr>
              <a:buSzPts val="2000"/>
              <a:buFont typeface="Arial"/>
              <a:buChar char="•"/>
            </a:pPr>
            <a:r>
              <a:rPr lang="gl-ES" sz="2000">
                <a:solidFill>
                  <a:srgbClr val="000000"/>
                </a:solidFill>
                <a:latin typeface="Calibri"/>
                <a:ea typeface="Calibri"/>
                <a:cs typeface="Calibri"/>
                <a:sym typeface="Calibri"/>
              </a:rPr>
              <a:t>O </a:t>
            </a:r>
            <a:r>
              <a:rPr lang="gl-ES" sz="2000" b="1">
                <a:solidFill>
                  <a:srgbClr val="000000"/>
                </a:solidFill>
                <a:latin typeface="Calibri"/>
                <a:ea typeface="Calibri"/>
                <a:cs typeface="Calibri"/>
                <a:sym typeface="Calibri"/>
              </a:rPr>
              <a:t>indoeuropeo </a:t>
            </a:r>
            <a:r>
              <a:rPr lang="gl-ES" sz="2000">
                <a:solidFill>
                  <a:srgbClr val="000000"/>
                </a:solidFill>
                <a:latin typeface="Calibri"/>
                <a:ea typeface="Calibri"/>
                <a:cs typeface="Calibri"/>
                <a:sym typeface="Calibri"/>
              </a:rPr>
              <a:t>é o conxunto de idiomas que se estenderon entre a India e o oeste de Europa, e que teñen unha orixe común e unhas semellanzas lingüísticas.</a:t>
            </a:r>
            <a:endParaRPr/>
          </a:p>
          <a:p>
            <a:pPr marL="285750" marR="0" lvl="0" indent="-285750" algn="just" rtl="0">
              <a:lnSpc>
                <a:spcPct val="150000"/>
              </a:lnSpc>
              <a:spcBef>
                <a:spcPts val="0"/>
              </a:spcBef>
              <a:spcAft>
                <a:spcPts val="0"/>
              </a:spcAft>
              <a:buClr>
                <a:srgbClr val="000000"/>
              </a:buClr>
              <a:buSzPts val="2000"/>
              <a:buFont typeface="Arial"/>
              <a:buChar char="•"/>
            </a:pPr>
            <a:r>
              <a:rPr lang="gl-ES" sz="2000">
                <a:solidFill>
                  <a:srgbClr val="000000"/>
                </a:solidFill>
                <a:latin typeface="Calibri"/>
                <a:ea typeface="Calibri"/>
                <a:cs typeface="Calibri"/>
                <a:sym typeface="Calibri"/>
              </a:rPr>
              <a:t>O tronco indoeuropeo comprende doce grupos de linguas, entre os que se atopa o </a:t>
            </a:r>
            <a:r>
              <a:rPr lang="gl-ES" sz="2000" b="1">
                <a:solidFill>
                  <a:srgbClr val="000000"/>
                </a:solidFill>
                <a:latin typeface="Calibri"/>
                <a:ea typeface="Calibri"/>
                <a:cs typeface="Calibri"/>
                <a:sym typeface="Calibri"/>
              </a:rPr>
              <a:t>itálico</a:t>
            </a:r>
            <a:r>
              <a:rPr lang="gl-ES" sz="2000">
                <a:solidFill>
                  <a:srgbClr val="000000"/>
                </a:solidFill>
                <a:latin typeface="Calibri"/>
                <a:ea typeface="Calibri"/>
                <a:cs typeface="Calibri"/>
                <a:sym typeface="Calibri"/>
              </a:rPr>
              <a:t>, de onde deriva o </a:t>
            </a:r>
            <a:r>
              <a:rPr lang="gl-ES" sz="2000" b="1">
                <a:solidFill>
                  <a:srgbClr val="000000"/>
                </a:solidFill>
                <a:latin typeface="Calibri"/>
                <a:ea typeface="Calibri"/>
                <a:cs typeface="Calibri"/>
                <a:sym typeface="Calibri"/>
              </a:rPr>
              <a:t>latín</a:t>
            </a:r>
            <a:r>
              <a:rPr lang="gl-ES" sz="2000">
                <a:solidFill>
                  <a:srgbClr val="000000"/>
                </a:solidFill>
                <a:latin typeface="Calibri"/>
                <a:ea typeface="Calibri"/>
                <a:cs typeface="Calibri"/>
                <a:sym typeface="Calibri"/>
              </a:rPr>
              <a:t>.</a:t>
            </a:r>
            <a:endParaRPr/>
          </a:p>
          <a:p>
            <a:pPr marL="285750" marR="0" lvl="0" indent="-158750" algn="just" rtl="0">
              <a:lnSpc>
                <a:spcPct val="150000"/>
              </a:lnSpc>
              <a:spcBef>
                <a:spcPts val="0"/>
              </a:spcBef>
              <a:spcAft>
                <a:spcPts val="0"/>
              </a:spcAft>
              <a:buClr>
                <a:schemeClr val="dk1"/>
              </a:buClr>
              <a:buSzPts val="2000"/>
              <a:buFont typeface="Arial"/>
              <a:buNone/>
            </a:pPr>
            <a:endParaRPr sz="2000">
              <a:solidFill>
                <a:srgbClr val="000000"/>
              </a:solidFill>
              <a:latin typeface="Calibri"/>
              <a:ea typeface="Calibri"/>
              <a:cs typeface="Calibri"/>
              <a:sym typeface="Calibri"/>
            </a:endParaRPr>
          </a:p>
        </p:txBody>
      </p:sp>
      <p:pic>
        <p:nvPicPr>
          <p:cNvPr id="338" name="Google Shape;338;p30"/>
          <p:cNvPicPr preferRelativeResize="0"/>
          <p:nvPr/>
        </p:nvPicPr>
        <p:blipFill rotWithShape="1">
          <a:blip r:embed="rId3">
            <a:alphaModFix/>
          </a:blip>
          <a:srcRect l="12238" r="20035"/>
          <a:stretch/>
        </p:blipFill>
        <p:spPr>
          <a:xfrm>
            <a:off x="8982706" y="3429000"/>
            <a:ext cx="3209294" cy="291426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1"/>
          <p:cNvSpPr txBox="1">
            <a:spLocks noGrp="1"/>
          </p:cNvSpPr>
          <p:nvPr>
            <p:ph type="title"/>
          </p:nvPr>
        </p:nvSpPr>
        <p:spPr>
          <a:xfrm>
            <a:off x="1066800" y="1333254"/>
            <a:ext cx="10058400" cy="25072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gl-ES" sz="4000"/>
              <a:t>Linguas románicas</a:t>
            </a:r>
            <a:endParaRPr/>
          </a:p>
        </p:txBody>
      </p:sp>
      <p:sp>
        <p:nvSpPr>
          <p:cNvPr id="344" name="Google Shape;344;p31"/>
          <p:cNvSpPr txBox="1"/>
          <p:nvPr/>
        </p:nvSpPr>
        <p:spPr>
          <a:xfrm>
            <a:off x="948814" y="1691550"/>
            <a:ext cx="7823528" cy="3300770"/>
          </a:xfrm>
          <a:prstGeom prst="rect">
            <a:avLst/>
          </a:prstGeom>
          <a:noFill/>
          <a:ln>
            <a:noFill/>
          </a:ln>
        </p:spPr>
        <p:txBody>
          <a:bodyPr spcFirstLastPara="1" wrap="square" lIns="121900" tIns="121900" rIns="121900" bIns="121900" anchor="t" anchorCtr="0">
            <a:noAutofit/>
          </a:bodyPr>
          <a:lstStyle/>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As linguas da familia indoeuropea (xermanas, célticas, románicas, eslavas, gregas, bálticas…) constitúen a práctica totalidade dos </a:t>
            </a:r>
            <a:r>
              <a:rPr lang="gl-ES" sz="2000" b="1">
                <a:solidFill>
                  <a:schemeClr val="dk1"/>
                </a:solidFill>
                <a:latin typeface="Calibri"/>
                <a:ea typeface="Calibri"/>
                <a:cs typeface="Calibri"/>
                <a:sym typeface="Calibri"/>
              </a:rPr>
              <a:t>idiomas europeos</a:t>
            </a:r>
            <a:r>
              <a:rPr lang="gl-ES" sz="2000">
                <a:solidFill>
                  <a:schemeClr val="dk1"/>
                </a:solidFill>
                <a:latin typeface="Calibri"/>
                <a:ea typeface="Calibri"/>
                <a:cs typeface="Calibri"/>
                <a:sym typeface="Calibri"/>
              </a:rPr>
              <a:t> actuais, agás o éuscaro (País Vasco), o maxiar (Hungría), o finés (Finlandia) e o turco (Turquía).</a:t>
            </a:r>
            <a:endParaRPr sz="2000">
              <a:solidFill>
                <a:srgbClr val="000000"/>
              </a:solidFill>
              <a:latin typeface="Calibri"/>
              <a:ea typeface="Calibri"/>
              <a:cs typeface="Calibri"/>
              <a:sym typeface="Calibri"/>
            </a:endParaRPr>
          </a:p>
          <a:p>
            <a:pPr marL="285750" marR="0" lvl="0" indent="-285750" algn="just" rtl="0">
              <a:lnSpc>
                <a:spcPct val="150000"/>
              </a:lnSpc>
              <a:spcBef>
                <a:spcPts val="0"/>
              </a:spcBef>
              <a:spcAft>
                <a:spcPts val="0"/>
              </a:spcAft>
              <a:buClr>
                <a:srgbClr val="000000"/>
              </a:buClr>
              <a:buSzPts val="2000"/>
              <a:buFont typeface="Arial"/>
              <a:buChar char="•"/>
            </a:pPr>
            <a:r>
              <a:rPr lang="gl-ES" sz="2000">
                <a:solidFill>
                  <a:srgbClr val="000000"/>
                </a:solidFill>
                <a:latin typeface="Calibri"/>
                <a:ea typeface="Calibri"/>
                <a:cs typeface="Calibri"/>
                <a:sym typeface="Calibri"/>
              </a:rPr>
              <a:t>Do </a:t>
            </a:r>
            <a:r>
              <a:rPr lang="gl-ES" sz="2000" b="1">
                <a:solidFill>
                  <a:srgbClr val="000000"/>
                </a:solidFill>
                <a:latin typeface="Calibri"/>
                <a:ea typeface="Calibri"/>
                <a:cs typeface="Calibri"/>
                <a:sym typeface="Calibri"/>
              </a:rPr>
              <a:t>latín </a:t>
            </a:r>
            <a:r>
              <a:rPr lang="gl-ES" sz="2000">
                <a:solidFill>
                  <a:srgbClr val="000000"/>
                </a:solidFill>
                <a:latin typeface="Calibri"/>
                <a:ea typeface="Calibri"/>
                <a:cs typeface="Calibri"/>
                <a:sym typeface="Calibri"/>
              </a:rPr>
              <a:t>derivan as </a:t>
            </a:r>
            <a:r>
              <a:rPr lang="gl-ES" sz="2000" b="1">
                <a:solidFill>
                  <a:srgbClr val="000000"/>
                </a:solidFill>
                <a:latin typeface="Calibri"/>
                <a:ea typeface="Calibri"/>
                <a:cs typeface="Calibri"/>
                <a:sym typeface="Calibri"/>
              </a:rPr>
              <a:t>linguas románicas, romances </a:t>
            </a:r>
            <a:r>
              <a:rPr lang="gl-ES" sz="2000">
                <a:solidFill>
                  <a:srgbClr val="000000"/>
                </a:solidFill>
                <a:latin typeface="Calibri"/>
                <a:ea typeface="Calibri"/>
                <a:cs typeface="Calibri"/>
                <a:sym typeface="Calibri"/>
              </a:rPr>
              <a:t>ou</a:t>
            </a:r>
            <a:r>
              <a:rPr lang="gl-ES" sz="2000" b="1">
                <a:solidFill>
                  <a:srgbClr val="000000"/>
                </a:solidFill>
                <a:latin typeface="Calibri"/>
                <a:ea typeface="Calibri"/>
                <a:cs typeface="Calibri"/>
                <a:sym typeface="Calibri"/>
              </a:rPr>
              <a:t> neolatinas, </a:t>
            </a:r>
            <a:r>
              <a:rPr lang="gl-ES" sz="2000">
                <a:solidFill>
                  <a:schemeClr val="dk1"/>
                </a:solidFill>
                <a:latin typeface="Calibri"/>
                <a:ea typeface="Calibri"/>
                <a:cs typeface="Calibri"/>
                <a:sym typeface="Calibri"/>
              </a:rPr>
              <a:t>entre as que se atopan as de Península Ibérica, agás o éuscaro.</a:t>
            </a:r>
            <a:endParaRPr/>
          </a:p>
          <a:p>
            <a:pPr marL="285750" marR="0" lvl="0" indent="-285750" algn="just" rtl="0">
              <a:lnSpc>
                <a:spcPct val="150000"/>
              </a:lnSpc>
              <a:spcBef>
                <a:spcPts val="0"/>
              </a:spcBef>
              <a:spcAft>
                <a:spcPts val="0"/>
              </a:spcAft>
              <a:buClr>
                <a:srgbClr val="000000"/>
              </a:buClr>
              <a:buSzPts val="2000"/>
              <a:buFont typeface="Arial"/>
              <a:buChar char="•"/>
            </a:pPr>
            <a:r>
              <a:rPr lang="gl-ES" sz="2000">
                <a:solidFill>
                  <a:srgbClr val="000000"/>
                </a:solidFill>
                <a:latin typeface="Calibri"/>
                <a:ea typeface="Calibri"/>
                <a:cs typeface="Calibri"/>
                <a:sym typeface="Calibri"/>
              </a:rPr>
              <a:t> </a:t>
            </a:r>
            <a:r>
              <a:rPr lang="gl-ES" sz="2000">
                <a:solidFill>
                  <a:schemeClr val="dk1"/>
                </a:solidFill>
                <a:latin typeface="Calibri"/>
                <a:ea typeface="Calibri"/>
                <a:cs typeface="Calibri"/>
                <a:sym typeface="Calibri"/>
              </a:rPr>
              <a:t>As principais </a:t>
            </a:r>
            <a:r>
              <a:rPr lang="gl-ES" sz="2000" b="1">
                <a:solidFill>
                  <a:schemeClr val="dk1"/>
                </a:solidFill>
                <a:latin typeface="Calibri"/>
                <a:ea typeface="Calibri"/>
                <a:cs typeface="Calibri"/>
                <a:sym typeface="Calibri"/>
              </a:rPr>
              <a:t>linguas románicas </a:t>
            </a:r>
            <a:r>
              <a:rPr lang="gl-ES" sz="2000">
                <a:solidFill>
                  <a:schemeClr val="dk1"/>
                </a:solidFill>
                <a:latin typeface="Calibri"/>
                <a:ea typeface="Calibri"/>
                <a:cs typeface="Calibri"/>
                <a:sym typeface="Calibri"/>
              </a:rPr>
              <a:t>son as seguintes: romanés e dálmata (hoxe desaparecido), italiano, romanche, galego, portugués, castelán e catalán, francés e provenzal e sardo.</a:t>
            </a:r>
            <a:endParaRPr sz="2000">
              <a:solidFill>
                <a:schemeClr val="dk1"/>
              </a:solidFill>
              <a:latin typeface="Calibri"/>
              <a:ea typeface="Calibri"/>
              <a:cs typeface="Calibri"/>
              <a:sym typeface="Calibri"/>
            </a:endParaRPr>
          </a:p>
          <a:p>
            <a:pPr marL="285750" marR="0" lvl="0" indent="-158750" algn="just" rtl="0">
              <a:lnSpc>
                <a:spcPct val="150000"/>
              </a:lnSpc>
              <a:spcBef>
                <a:spcPts val="0"/>
              </a:spcBef>
              <a:spcAft>
                <a:spcPts val="0"/>
              </a:spcAft>
              <a:buClr>
                <a:schemeClr val="dk1"/>
              </a:buClr>
              <a:buSzPts val="2000"/>
              <a:buFont typeface="Arial"/>
              <a:buNone/>
            </a:pPr>
            <a:endParaRPr sz="2000">
              <a:solidFill>
                <a:srgbClr val="000000"/>
              </a:solidFill>
              <a:latin typeface="Calibri"/>
              <a:ea typeface="Calibri"/>
              <a:cs typeface="Calibri"/>
              <a:sym typeface="Calibri"/>
            </a:endParaRPr>
          </a:p>
        </p:txBody>
      </p:sp>
      <p:pic>
        <p:nvPicPr>
          <p:cNvPr id="345" name="Google Shape;345;p31"/>
          <p:cNvPicPr preferRelativeResize="0"/>
          <p:nvPr/>
        </p:nvPicPr>
        <p:blipFill rotWithShape="1">
          <a:blip r:embed="rId3">
            <a:alphaModFix/>
          </a:blip>
          <a:srcRect l="12238" r="20035"/>
          <a:stretch/>
        </p:blipFill>
        <p:spPr>
          <a:xfrm>
            <a:off x="8982706" y="3429000"/>
            <a:ext cx="3209294" cy="291426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2"/>
          <p:cNvSpPr txBox="1">
            <a:spLocks noGrp="1"/>
          </p:cNvSpPr>
          <p:nvPr>
            <p:ph type="title"/>
          </p:nvPr>
        </p:nvSpPr>
        <p:spPr>
          <a:xfrm>
            <a:off x="1066799" y="466050"/>
            <a:ext cx="10849897" cy="111792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gl-ES" sz="4000"/>
              <a:t>Estados monolingües e plurilingües: linguas minorizadas e linguas minoritarias en Europa</a:t>
            </a:r>
            <a:endParaRPr/>
          </a:p>
        </p:txBody>
      </p:sp>
      <p:sp>
        <p:nvSpPr>
          <p:cNvPr id="351" name="Google Shape;351;p32"/>
          <p:cNvSpPr txBox="1"/>
          <p:nvPr/>
        </p:nvSpPr>
        <p:spPr>
          <a:xfrm>
            <a:off x="931116" y="1778615"/>
            <a:ext cx="7823528" cy="3300770"/>
          </a:xfrm>
          <a:prstGeom prst="rect">
            <a:avLst/>
          </a:prstGeom>
          <a:noFill/>
          <a:ln>
            <a:noFill/>
          </a:ln>
        </p:spPr>
        <p:txBody>
          <a:bodyPr spcFirstLastPara="1" wrap="square" lIns="121900" tIns="121900" rIns="121900" bIns="121900" anchor="t" anchorCtr="0">
            <a:noAutofit/>
          </a:bodyPr>
          <a:lstStyle/>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A </a:t>
            </a:r>
            <a:r>
              <a:rPr lang="gl-ES" sz="2000" b="1">
                <a:solidFill>
                  <a:schemeClr val="dk1"/>
                </a:solidFill>
                <a:latin typeface="Calibri"/>
                <a:ea typeface="Calibri"/>
                <a:cs typeface="Calibri"/>
                <a:sym typeface="Calibri"/>
              </a:rPr>
              <a:t>maioría dos estados europeos son plurilingües, </a:t>
            </a:r>
            <a:r>
              <a:rPr lang="gl-ES" sz="2000">
                <a:solidFill>
                  <a:schemeClr val="dk1"/>
                </a:solidFill>
                <a:latin typeface="Calibri"/>
                <a:ea typeface="Calibri"/>
                <a:cs typeface="Calibri"/>
                <a:sym typeface="Calibri"/>
              </a:rPr>
              <a:t>aínda que o status legal e consideración que estas linguas posúen varían moito dun país a outro.</a:t>
            </a:r>
            <a:endParaRPr/>
          </a:p>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De acordo co emprego que se faga das linguas, estas pódense clasificar en:</a:t>
            </a:r>
            <a:endParaRPr/>
          </a:p>
          <a:p>
            <a:pPr marL="742950" marR="0" lvl="1" indent="-285750" algn="just" rtl="0">
              <a:lnSpc>
                <a:spcPct val="150000"/>
              </a:lnSpc>
              <a:spcBef>
                <a:spcPts val="0"/>
              </a:spcBef>
              <a:spcAft>
                <a:spcPts val="0"/>
              </a:spcAft>
              <a:buClr>
                <a:schemeClr val="dk1"/>
              </a:buClr>
              <a:buSzPts val="2000"/>
              <a:buFont typeface="Arial"/>
              <a:buChar char="•"/>
            </a:pPr>
            <a:r>
              <a:rPr lang="gl-ES" sz="2000" b="1" i="0" u="none" strike="noStrike" cap="none">
                <a:solidFill>
                  <a:schemeClr val="dk1"/>
                </a:solidFill>
                <a:latin typeface="Calibri"/>
                <a:ea typeface="Calibri"/>
                <a:cs typeface="Calibri"/>
                <a:sym typeface="Calibri"/>
              </a:rPr>
              <a:t>Linguas dominantes </a:t>
            </a:r>
            <a:r>
              <a:rPr lang="gl-ES" sz="2000" b="0" i="0" u="none" strike="noStrike" cap="none">
                <a:solidFill>
                  <a:schemeClr val="dk1"/>
                </a:solidFill>
                <a:latin typeface="Calibri"/>
                <a:ea typeface="Calibri"/>
                <a:cs typeface="Calibri"/>
                <a:sym typeface="Calibri"/>
              </a:rPr>
              <a:t>(hexemónicas) vs. </a:t>
            </a:r>
            <a:r>
              <a:rPr lang="gl-ES" sz="2000" b="1" i="0" u="none" strike="noStrike" cap="none">
                <a:solidFill>
                  <a:schemeClr val="dk1"/>
                </a:solidFill>
                <a:latin typeface="Calibri"/>
                <a:ea typeface="Calibri"/>
                <a:cs typeface="Calibri"/>
                <a:sym typeface="Calibri"/>
              </a:rPr>
              <a:t>linguas dominadas </a:t>
            </a:r>
            <a:r>
              <a:rPr lang="gl-ES" sz="2000" b="0" i="0" u="none" strike="noStrike" cap="none">
                <a:solidFill>
                  <a:schemeClr val="dk1"/>
                </a:solidFill>
                <a:latin typeface="Calibri"/>
                <a:ea typeface="Calibri"/>
                <a:cs typeface="Calibri"/>
                <a:sym typeface="Calibri"/>
              </a:rPr>
              <a:t>(minorizadas).</a:t>
            </a:r>
            <a:endParaRPr/>
          </a:p>
          <a:p>
            <a:pPr marL="742950" marR="0" lvl="1" indent="-285750" algn="just" rtl="0">
              <a:lnSpc>
                <a:spcPct val="150000"/>
              </a:lnSpc>
              <a:spcBef>
                <a:spcPts val="0"/>
              </a:spcBef>
              <a:spcAft>
                <a:spcPts val="0"/>
              </a:spcAft>
              <a:buClr>
                <a:schemeClr val="dk1"/>
              </a:buClr>
              <a:buSzPts val="2000"/>
              <a:buFont typeface="Arial"/>
              <a:buChar char="•"/>
            </a:pPr>
            <a:r>
              <a:rPr lang="gl-ES" sz="2000" b="1" i="0" u="none" strike="noStrike" cap="none">
                <a:solidFill>
                  <a:schemeClr val="dk1"/>
                </a:solidFill>
                <a:latin typeface="Calibri"/>
                <a:ea typeface="Calibri"/>
                <a:cs typeface="Calibri"/>
                <a:sym typeface="Calibri"/>
              </a:rPr>
              <a:t>Linguas maioritarias</a:t>
            </a:r>
            <a:r>
              <a:rPr lang="gl-ES" sz="2000" b="0" i="0" u="none" strike="noStrike" cap="none">
                <a:solidFill>
                  <a:schemeClr val="dk1"/>
                </a:solidFill>
                <a:latin typeface="Calibri"/>
                <a:ea typeface="Calibri"/>
                <a:cs typeface="Calibri"/>
                <a:sym typeface="Calibri"/>
              </a:rPr>
              <a:t> vs. </a:t>
            </a:r>
            <a:r>
              <a:rPr lang="gl-ES" sz="2000" b="1" i="0" u="none" strike="noStrike" cap="none">
                <a:solidFill>
                  <a:schemeClr val="dk1"/>
                </a:solidFill>
                <a:latin typeface="Calibri"/>
                <a:ea typeface="Calibri"/>
                <a:cs typeface="Calibri"/>
                <a:sym typeface="Calibri"/>
              </a:rPr>
              <a:t>linguas minoritarias</a:t>
            </a:r>
            <a:r>
              <a:rPr lang="gl-ES" sz="2000" b="0" i="0" u="none" strike="noStrike" cap="none">
                <a:solidFill>
                  <a:schemeClr val="dk1"/>
                </a:solidFill>
                <a:latin typeface="Calibri"/>
                <a:ea typeface="Calibri"/>
                <a:cs typeface="Calibri"/>
                <a:sym typeface="Calibri"/>
              </a:rPr>
              <a:t>.</a:t>
            </a:r>
            <a:endParaRPr/>
          </a:p>
          <a:p>
            <a:pPr marL="742950" marR="0" lvl="1" indent="-285750" algn="just" rtl="0">
              <a:lnSpc>
                <a:spcPct val="150000"/>
              </a:lnSpc>
              <a:spcBef>
                <a:spcPts val="0"/>
              </a:spcBef>
              <a:spcAft>
                <a:spcPts val="0"/>
              </a:spcAft>
              <a:buClr>
                <a:schemeClr val="dk1"/>
              </a:buClr>
              <a:buSzPts val="2000"/>
              <a:buFont typeface="Arial"/>
              <a:buChar char="•"/>
            </a:pPr>
            <a:r>
              <a:rPr lang="gl-ES" sz="2000" b="1" i="0" u="none" strike="noStrike" cap="none">
                <a:solidFill>
                  <a:schemeClr val="dk1"/>
                </a:solidFill>
                <a:latin typeface="Calibri"/>
                <a:ea typeface="Calibri"/>
                <a:cs typeface="Calibri"/>
                <a:sym typeface="Calibri"/>
              </a:rPr>
              <a:t>Linguas oficiais ou de estado </a:t>
            </a:r>
            <a:r>
              <a:rPr lang="gl-ES" sz="2000" b="0" i="0" u="none" strike="noStrike" cap="none">
                <a:solidFill>
                  <a:schemeClr val="dk1"/>
                </a:solidFill>
                <a:latin typeface="Calibri"/>
                <a:ea typeface="Calibri"/>
                <a:cs typeface="Calibri"/>
                <a:sym typeface="Calibri"/>
              </a:rPr>
              <a:t>vs. </a:t>
            </a:r>
            <a:r>
              <a:rPr lang="gl-ES" sz="2000" b="1" i="0" u="none" strike="noStrike" cap="none">
                <a:solidFill>
                  <a:schemeClr val="dk1"/>
                </a:solidFill>
                <a:latin typeface="Calibri"/>
                <a:ea typeface="Calibri"/>
                <a:cs typeface="Calibri"/>
                <a:sym typeface="Calibri"/>
              </a:rPr>
              <a:t>linguas non estatais</a:t>
            </a:r>
            <a:r>
              <a:rPr lang="gl-ES" sz="2000" b="0" i="0" u="none" strike="noStrike" cap="none">
                <a:solidFill>
                  <a:schemeClr val="dk1"/>
                </a:solidFill>
                <a:latin typeface="Calibri"/>
                <a:ea typeface="Calibri"/>
                <a:cs typeface="Calibri"/>
                <a:sym typeface="Calibri"/>
              </a:rPr>
              <a:t>.</a:t>
            </a:r>
            <a:endParaRPr/>
          </a:p>
        </p:txBody>
      </p:sp>
      <p:pic>
        <p:nvPicPr>
          <p:cNvPr id="352" name="Google Shape;352;p32"/>
          <p:cNvPicPr preferRelativeResize="0"/>
          <p:nvPr/>
        </p:nvPicPr>
        <p:blipFill rotWithShape="1">
          <a:blip r:embed="rId3">
            <a:alphaModFix/>
          </a:blip>
          <a:srcRect l="12238" r="20035"/>
          <a:stretch/>
        </p:blipFill>
        <p:spPr>
          <a:xfrm>
            <a:off x="8982706" y="3429000"/>
            <a:ext cx="3209294" cy="291426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3"/>
          <p:cNvSpPr txBox="1">
            <a:spLocks noGrp="1"/>
          </p:cNvSpPr>
          <p:nvPr>
            <p:ph type="title"/>
          </p:nvPr>
        </p:nvSpPr>
        <p:spPr>
          <a:xfrm>
            <a:off x="1066799" y="466050"/>
            <a:ext cx="10849897" cy="111792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gl-ES" sz="4000"/>
              <a:t>Linguas hexemónicas, minorizadas e minoritarias</a:t>
            </a:r>
            <a:endParaRPr/>
          </a:p>
        </p:txBody>
      </p:sp>
      <p:sp>
        <p:nvSpPr>
          <p:cNvPr id="358" name="Google Shape;358;p33"/>
          <p:cNvSpPr txBox="1"/>
          <p:nvPr/>
        </p:nvSpPr>
        <p:spPr>
          <a:xfrm>
            <a:off x="931116" y="1778615"/>
            <a:ext cx="7823528" cy="3300770"/>
          </a:xfrm>
          <a:prstGeom prst="rect">
            <a:avLst/>
          </a:prstGeom>
          <a:noFill/>
          <a:ln>
            <a:noFill/>
          </a:ln>
        </p:spPr>
        <p:txBody>
          <a:bodyPr spcFirstLastPara="1" wrap="square" lIns="121900" tIns="121900" rIns="121900" bIns="121900" anchor="t" anchorCtr="0">
            <a:noAutofit/>
          </a:bodyPr>
          <a:lstStyle/>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Podemos clasificar as diferentes linguas do mundo atendendo a dous parámetros: </a:t>
            </a:r>
            <a:r>
              <a:rPr lang="gl-ES" sz="2000" b="1">
                <a:solidFill>
                  <a:schemeClr val="dk1"/>
                </a:solidFill>
                <a:latin typeface="Calibri"/>
                <a:ea typeface="Calibri"/>
                <a:cs typeface="Calibri"/>
                <a:sym typeface="Calibri"/>
              </a:rPr>
              <a:t>número de falantes </a:t>
            </a:r>
            <a:r>
              <a:rPr lang="gl-ES" sz="2000">
                <a:solidFill>
                  <a:schemeClr val="dk1"/>
                </a:solidFill>
                <a:latin typeface="Calibri"/>
                <a:ea typeface="Calibri"/>
                <a:cs typeface="Calibri"/>
                <a:sym typeface="Calibri"/>
              </a:rPr>
              <a:t>e </a:t>
            </a:r>
            <a:r>
              <a:rPr lang="gl-ES" sz="2000" b="1">
                <a:solidFill>
                  <a:schemeClr val="dk1"/>
                </a:solidFill>
                <a:latin typeface="Calibri"/>
                <a:ea typeface="Calibri"/>
                <a:cs typeface="Calibri"/>
                <a:sym typeface="Calibri"/>
              </a:rPr>
              <a:t>status ou recoñecemento na sociedade</a:t>
            </a:r>
            <a:r>
              <a:rPr lang="gl-ES" sz="2000">
                <a:solidFill>
                  <a:schemeClr val="dk1"/>
                </a:solidFill>
                <a:latin typeface="Calibri"/>
                <a:ea typeface="Calibri"/>
                <a:cs typeface="Calibri"/>
                <a:sym typeface="Calibri"/>
              </a:rPr>
              <a:t>.</a:t>
            </a:r>
            <a:endParaRPr/>
          </a:p>
          <a:p>
            <a:pPr marL="742950" marR="0" lvl="1" indent="-285750" algn="just" rtl="0">
              <a:lnSpc>
                <a:spcPct val="150000"/>
              </a:lnSpc>
              <a:spcBef>
                <a:spcPts val="0"/>
              </a:spcBef>
              <a:spcAft>
                <a:spcPts val="0"/>
              </a:spcAft>
              <a:buClr>
                <a:schemeClr val="dk1"/>
              </a:buClr>
              <a:buSzPts val="2000"/>
              <a:buFont typeface="Arial"/>
              <a:buChar char="•"/>
            </a:pPr>
            <a:r>
              <a:rPr lang="gl-ES" sz="2000" b="1" i="0" u="none" strike="noStrike" cap="none">
                <a:solidFill>
                  <a:schemeClr val="dk1"/>
                </a:solidFill>
                <a:latin typeface="Calibri"/>
                <a:ea typeface="Calibri"/>
                <a:cs typeface="Calibri"/>
                <a:sym typeface="Calibri"/>
              </a:rPr>
              <a:t>Nº de falantes: </a:t>
            </a:r>
            <a:r>
              <a:rPr lang="gl-ES" sz="2000" b="0" i="0" u="none" strike="noStrike" cap="none">
                <a:solidFill>
                  <a:schemeClr val="dk1"/>
                </a:solidFill>
                <a:latin typeface="Calibri"/>
                <a:ea typeface="Calibri"/>
                <a:cs typeface="Calibri"/>
                <a:sym typeface="Calibri"/>
              </a:rPr>
              <a:t>linguas maioritarias vs. linguas minoritarias.</a:t>
            </a:r>
            <a:endParaRPr/>
          </a:p>
          <a:p>
            <a:pPr marL="742950" marR="0" lvl="1" indent="-285750" algn="just" rtl="0">
              <a:lnSpc>
                <a:spcPct val="150000"/>
              </a:lnSpc>
              <a:spcBef>
                <a:spcPts val="0"/>
              </a:spcBef>
              <a:spcAft>
                <a:spcPts val="0"/>
              </a:spcAft>
              <a:buClr>
                <a:schemeClr val="dk1"/>
              </a:buClr>
              <a:buSzPts val="2000"/>
              <a:buFont typeface="Arial"/>
              <a:buChar char="•"/>
            </a:pPr>
            <a:r>
              <a:rPr lang="gl-ES" sz="2000" b="1" i="0" u="none" strike="noStrike" cap="none">
                <a:solidFill>
                  <a:schemeClr val="dk1"/>
                </a:solidFill>
                <a:latin typeface="Calibri"/>
                <a:ea typeface="Calibri"/>
                <a:cs typeface="Calibri"/>
                <a:sym typeface="Calibri"/>
              </a:rPr>
              <a:t>Status ou recoñecemento na sociedade</a:t>
            </a:r>
            <a:r>
              <a:rPr lang="gl-ES" sz="2000" b="0" i="0" u="none" strike="noStrike" cap="none">
                <a:solidFill>
                  <a:schemeClr val="dk1"/>
                </a:solidFill>
                <a:latin typeface="Calibri"/>
                <a:ea typeface="Calibri"/>
                <a:cs typeface="Calibri"/>
                <a:sym typeface="Calibri"/>
              </a:rPr>
              <a:t>: lingua oficial ou hexemónica, lingua cooficial, lingua minorizada e lingua franca.</a:t>
            </a:r>
            <a:endParaRPr/>
          </a:p>
        </p:txBody>
      </p:sp>
      <p:pic>
        <p:nvPicPr>
          <p:cNvPr id="359" name="Google Shape;359;p33"/>
          <p:cNvPicPr preferRelativeResize="0"/>
          <p:nvPr/>
        </p:nvPicPr>
        <p:blipFill rotWithShape="1">
          <a:blip r:embed="rId3">
            <a:alphaModFix/>
          </a:blip>
          <a:srcRect l="12238" r="20035"/>
          <a:stretch/>
        </p:blipFill>
        <p:spPr>
          <a:xfrm>
            <a:off x="8982706" y="3429000"/>
            <a:ext cx="3209294" cy="291426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4"/>
          <p:cNvSpPr txBox="1">
            <a:spLocks noGrp="1"/>
          </p:cNvSpPr>
          <p:nvPr>
            <p:ph type="title"/>
          </p:nvPr>
        </p:nvSpPr>
        <p:spPr>
          <a:xfrm>
            <a:off x="1066799" y="466050"/>
            <a:ext cx="10849897" cy="111792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gl-ES" sz="4000"/>
              <a:t>As linguas de España</a:t>
            </a:r>
            <a:endParaRPr/>
          </a:p>
        </p:txBody>
      </p:sp>
      <p:sp>
        <p:nvSpPr>
          <p:cNvPr id="365" name="Google Shape;365;p34"/>
          <p:cNvSpPr txBox="1"/>
          <p:nvPr/>
        </p:nvSpPr>
        <p:spPr>
          <a:xfrm>
            <a:off x="931116" y="1778615"/>
            <a:ext cx="7823528" cy="3300770"/>
          </a:xfrm>
          <a:prstGeom prst="rect">
            <a:avLst/>
          </a:prstGeom>
          <a:noFill/>
          <a:ln>
            <a:noFill/>
          </a:ln>
        </p:spPr>
        <p:txBody>
          <a:bodyPr spcFirstLastPara="1" wrap="square" lIns="121900" tIns="121900" rIns="121900" bIns="121900" anchor="t" anchorCtr="0">
            <a:noAutofit/>
          </a:bodyPr>
          <a:lstStyle/>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En España fálanse sete linguas, das cales cinco gozan de status de oficialidade.</a:t>
            </a:r>
            <a:endParaRPr/>
          </a:p>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Estas son: </a:t>
            </a:r>
            <a:r>
              <a:rPr lang="gl-ES" sz="2000" b="1">
                <a:solidFill>
                  <a:schemeClr val="dk1"/>
                </a:solidFill>
                <a:latin typeface="Calibri"/>
                <a:ea typeface="Calibri"/>
                <a:cs typeface="Calibri"/>
                <a:sym typeface="Calibri"/>
              </a:rPr>
              <a:t>galego</a:t>
            </a:r>
            <a:r>
              <a:rPr lang="gl-ES" sz="2000">
                <a:solidFill>
                  <a:schemeClr val="dk1"/>
                </a:solidFill>
                <a:latin typeface="Calibri"/>
                <a:ea typeface="Calibri"/>
                <a:cs typeface="Calibri"/>
                <a:sym typeface="Calibri"/>
              </a:rPr>
              <a:t>, </a:t>
            </a:r>
            <a:r>
              <a:rPr lang="gl-ES" sz="2000" b="1">
                <a:solidFill>
                  <a:schemeClr val="dk1"/>
                </a:solidFill>
                <a:latin typeface="Calibri"/>
                <a:ea typeface="Calibri"/>
                <a:cs typeface="Calibri"/>
                <a:sym typeface="Calibri"/>
              </a:rPr>
              <a:t>castelán</a:t>
            </a:r>
            <a:r>
              <a:rPr lang="gl-ES" sz="2000">
                <a:solidFill>
                  <a:schemeClr val="dk1"/>
                </a:solidFill>
                <a:latin typeface="Calibri"/>
                <a:ea typeface="Calibri"/>
                <a:cs typeface="Calibri"/>
                <a:sym typeface="Calibri"/>
              </a:rPr>
              <a:t>, </a:t>
            </a:r>
            <a:r>
              <a:rPr lang="gl-ES" sz="2000" b="1">
                <a:solidFill>
                  <a:schemeClr val="dk1"/>
                </a:solidFill>
                <a:latin typeface="Calibri"/>
                <a:ea typeface="Calibri"/>
                <a:cs typeface="Calibri"/>
                <a:sym typeface="Calibri"/>
              </a:rPr>
              <a:t>catalán</a:t>
            </a:r>
            <a:r>
              <a:rPr lang="gl-ES" sz="2000">
                <a:solidFill>
                  <a:schemeClr val="dk1"/>
                </a:solidFill>
                <a:latin typeface="Calibri"/>
                <a:ea typeface="Calibri"/>
                <a:cs typeface="Calibri"/>
                <a:sym typeface="Calibri"/>
              </a:rPr>
              <a:t>, </a:t>
            </a:r>
            <a:r>
              <a:rPr lang="gl-ES" sz="2000" b="1">
                <a:solidFill>
                  <a:schemeClr val="dk1"/>
                </a:solidFill>
                <a:latin typeface="Calibri"/>
                <a:ea typeface="Calibri"/>
                <a:cs typeface="Calibri"/>
                <a:sym typeface="Calibri"/>
              </a:rPr>
              <a:t>éuscaro</a:t>
            </a:r>
            <a:r>
              <a:rPr lang="gl-ES" sz="2000">
                <a:solidFill>
                  <a:schemeClr val="dk1"/>
                </a:solidFill>
                <a:latin typeface="Calibri"/>
                <a:ea typeface="Calibri"/>
                <a:cs typeface="Calibri"/>
                <a:sym typeface="Calibri"/>
              </a:rPr>
              <a:t>, </a:t>
            </a:r>
            <a:r>
              <a:rPr lang="gl-ES" sz="2000" b="1">
                <a:solidFill>
                  <a:schemeClr val="dk1"/>
                </a:solidFill>
                <a:latin typeface="Calibri"/>
                <a:ea typeface="Calibri"/>
                <a:cs typeface="Calibri"/>
                <a:sym typeface="Calibri"/>
              </a:rPr>
              <a:t>aranés</a:t>
            </a:r>
            <a:r>
              <a:rPr lang="gl-ES" sz="2000">
                <a:solidFill>
                  <a:schemeClr val="dk1"/>
                </a:solidFill>
                <a:latin typeface="Calibri"/>
                <a:ea typeface="Calibri"/>
                <a:cs typeface="Calibri"/>
                <a:sym typeface="Calibri"/>
              </a:rPr>
              <a:t>, </a:t>
            </a:r>
            <a:r>
              <a:rPr lang="gl-ES" sz="2000" b="1">
                <a:solidFill>
                  <a:schemeClr val="dk1"/>
                </a:solidFill>
                <a:latin typeface="Calibri"/>
                <a:ea typeface="Calibri"/>
                <a:cs typeface="Calibri"/>
                <a:sym typeface="Calibri"/>
              </a:rPr>
              <a:t>aragonés</a:t>
            </a:r>
            <a:r>
              <a:rPr lang="gl-ES" sz="2000">
                <a:solidFill>
                  <a:schemeClr val="dk1"/>
                </a:solidFill>
                <a:latin typeface="Calibri"/>
                <a:ea typeface="Calibri"/>
                <a:cs typeface="Calibri"/>
                <a:sym typeface="Calibri"/>
              </a:rPr>
              <a:t> e </a:t>
            </a:r>
            <a:r>
              <a:rPr lang="gl-ES" sz="2000" b="1">
                <a:solidFill>
                  <a:schemeClr val="dk1"/>
                </a:solidFill>
                <a:latin typeface="Calibri"/>
                <a:ea typeface="Calibri"/>
                <a:cs typeface="Calibri"/>
                <a:sym typeface="Calibri"/>
              </a:rPr>
              <a:t>asturiano</a:t>
            </a:r>
            <a:r>
              <a:rPr lang="gl-ES" sz="2000">
                <a:solidFill>
                  <a:schemeClr val="dk1"/>
                </a:solidFill>
                <a:latin typeface="Calibri"/>
                <a:ea typeface="Calibri"/>
                <a:cs typeface="Calibri"/>
                <a:sym typeface="Calibri"/>
              </a:rPr>
              <a:t> (ou astur-leonés).</a:t>
            </a:r>
            <a:endParaRPr/>
          </a:p>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O galego fálase en Galicia e nas zonas limítrofes de Asturias, León, Zamora e no val de Xálima (Estremadura).</a:t>
            </a:r>
            <a:endParaRPr/>
          </a:p>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O asturiano e o aragonés están amparados polos seus estatutos de autonomía, que declaran que gozarán de protección.</a:t>
            </a:r>
            <a:endParaRPr/>
          </a:p>
          <a:p>
            <a:pPr marL="285750" marR="0" lvl="0" indent="-158750" algn="just" rtl="0">
              <a:lnSpc>
                <a:spcPct val="150000"/>
              </a:lnSpc>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366" name="Google Shape;366;p34" descr="Imagen que contiene Mapa&#10;&#10;Descripción generada automáticamente"/>
          <p:cNvPicPr preferRelativeResize="0"/>
          <p:nvPr/>
        </p:nvPicPr>
        <p:blipFill rotWithShape="1">
          <a:blip r:embed="rId3">
            <a:alphaModFix/>
          </a:blip>
          <a:srcRect r="8780"/>
          <a:stretch/>
        </p:blipFill>
        <p:spPr>
          <a:xfrm>
            <a:off x="7905135" y="5047309"/>
            <a:ext cx="4292764" cy="181069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35"/>
          <p:cNvSpPr txBox="1"/>
          <p:nvPr/>
        </p:nvSpPr>
        <p:spPr>
          <a:xfrm>
            <a:off x="4841596" y="1125800"/>
            <a:ext cx="5330810" cy="4606400"/>
          </a:xfrm>
          <a:prstGeom prst="rect">
            <a:avLst/>
          </a:prstGeom>
          <a:noFill/>
          <a:ln>
            <a:noFill/>
          </a:ln>
        </p:spPr>
        <p:txBody>
          <a:bodyPr spcFirstLastPara="1" wrap="square" lIns="121900" tIns="121900" rIns="121900" bIns="121900" anchor="t" anchorCtr="0">
            <a:noAutofit/>
          </a:bodyPr>
          <a:lstStyle/>
          <a:p>
            <a:pPr marL="0" marR="0" lvl="0" indent="0" algn="just" rtl="0">
              <a:lnSpc>
                <a:spcPct val="90000"/>
              </a:lnSpc>
              <a:spcBef>
                <a:spcPts val="1200"/>
              </a:spcBef>
              <a:spcAft>
                <a:spcPts val="0"/>
              </a:spcAft>
              <a:buClr>
                <a:schemeClr val="accent1"/>
              </a:buClr>
              <a:buSzPts val="2000"/>
              <a:buFont typeface="Calibri"/>
              <a:buNone/>
            </a:pPr>
            <a:r>
              <a:rPr lang="gl-ES" sz="2000" b="1">
                <a:solidFill>
                  <a:srgbClr val="3F3F3F"/>
                </a:solidFill>
                <a:latin typeface="Calibri"/>
                <a:ea typeface="Calibri"/>
                <a:cs typeface="Calibri"/>
                <a:sym typeface="Calibri"/>
              </a:rPr>
              <a:t>Elabora, co programa Canva, unha infografía sobre as linguas de España que integre os seguintes elementos:</a:t>
            </a:r>
            <a:endParaRPr/>
          </a:p>
          <a:p>
            <a:pPr marL="749808" marR="0" lvl="3" indent="-182880" algn="just" rtl="0">
              <a:lnSpc>
                <a:spcPct val="90000"/>
              </a:lnSpc>
              <a:spcBef>
                <a:spcPts val="800"/>
              </a:spcBef>
              <a:spcAft>
                <a:spcPts val="0"/>
              </a:spcAft>
              <a:buClr>
                <a:schemeClr val="accent1"/>
              </a:buClr>
              <a:buSzPts val="2000"/>
              <a:buFont typeface="Arial"/>
              <a:buChar char="•"/>
            </a:pPr>
            <a:r>
              <a:rPr lang="gl-ES" sz="2000" b="1" i="0" u="none" strike="noStrike" cap="none">
                <a:solidFill>
                  <a:srgbClr val="3F3F3F"/>
                </a:solidFill>
                <a:latin typeface="Calibri"/>
                <a:ea typeface="Calibri"/>
                <a:cs typeface="Calibri"/>
                <a:sym typeface="Calibri"/>
              </a:rPr>
              <a:t> </a:t>
            </a:r>
            <a:r>
              <a:rPr lang="gl-ES" sz="2000" b="0" i="0" u="none" strike="noStrike" cap="none">
                <a:solidFill>
                  <a:srgbClr val="3F3F3F"/>
                </a:solidFill>
                <a:latin typeface="Calibri"/>
                <a:ea typeface="Calibri"/>
                <a:cs typeface="Calibri"/>
                <a:sym typeface="Calibri"/>
              </a:rPr>
              <a:t>Linguas faladas en España.</a:t>
            </a:r>
            <a:endParaRPr/>
          </a:p>
          <a:p>
            <a:pPr marL="749808" marR="0" lvl="3" indent="-182880" algn="just" rtl="0">
              <a:lnSpc>
                <a:spcPct val="90000"/>
              </a:lnSpc>
              <a:spcBef>
                <a:spcPts val="1200"/>
              </a:spcBef>
              <a:spcAft>
                <a:spcPts val="0"/>
              </a:spcAft>
              <a:buClr>
                <a:schemeClr val="accent1"/>
              </a:buClr>
              <a:buSzPts val="2000"/>
              <a:buFont typeface="Arial"/>
              <a:buChar char="•"/>
            </a:pPr>
            <a:r>
              <a:rPr lang="gl-ES" sz="2000" b="0" i="0" u="none" strike="noStrike" cap="none">
                <a:solidFill>
                  <a:srgbClr val="3F3F3F"/>
                </a:solidFill>
                <a:latin typeface="Calibri"/>
                <a:ea typeface="Calibri"/>
                <a:cs typeface="Calibri"/>
                <a:sym typeface="Calibri"/>
              </a:rPr>
              <a:t>Territorios polos que se estenden.</a:t>
            </a:r>
            <a:endParaRPr/>
          </a:p>
          <a:p>
            <a:pPr marL="749808" marR="0" lvl="3" indent="-182880" algn="just" rtl="0">
              <a:lnSpc>
                <a:spcPct val="90000"/>
              </a:lnSpc>
              <a:spcBef>
                <a:spcPts val="1200"/>
              </a:spcBef>
              <a:spcAft>
                <a:spcPts val="0"/>
              </a:spcAft>
              <a:buClr>
                <a:schemeClr val="accent1"/>
              </a:buClr>
              <a:buSzPts val="2000"/>
              <a:buFont typeface="Arial"/>
              <a:buChar char="•"/>
            </a:pPr>
            <a:r>
              <a:rPr lang="gl-ES" sz="2000" b="0" i="0" u="none" strike="noStrike" cap="none">
                <a:solidFill>
                  <a:srgbClr val="3F3F3F"/>
                </a:solidFill>
                <a:latin typeface="Calibri"/>
                <a:ea typeface="Calibri"/>
                <a:cs typeface="Calibri"/>
                <a:sym typeface="Calibri"/>
              </a:rPr>
              <a:t>Nº aproximado de falantes.</a:t>
            </a:r>
            <a:endParaRPr/>
          </a:p>
          <a:p>
            <a:pPr marL="0" marR="0" lvl="0" indent="0" algn="l" rtl="0">
              <a:lnSpc>
                <a:spcPct val="90000"/>
              </a:lnSpc>
              <a:spcBef>
                <a:spcPts val="1800"/>
              </a:spcBef>
              <a:spcAft>
                <a:spcPts val="200"/>
              </a:spcAft>
              <a:buClr>
                <a:schemeClr val="accent1"/>
              </a:buClr>
              <a:buSzPts val="2000"/>
              <a:buFont typeface="Calibri"/>
              <a:buNone/>
            </a:pPr>
            <a:endParaRPr sz="2000" b="1">
              <a:solidFill>
                <a:srgbClr val="3F3F3F"/>
              </a:solidFill>
              <a:latin typeface="Calibri"/>
              <a:ea typeface="Calibri"/>
              <a:cs typeface="Calibri"/>
              <a:sym typeface="Calibri"/>
            </a:endParaRPr>
          </a:p>
        </p:txBody>
      </p:sp>
      <p:sp>
        <p:nvSpPr>
          <p:cNvPr id="372" name="Google Shape;372;p35"/>
          <p:cNvSpPr txBox="1"/>
          <p:nvPr/>
        </p:nvSpPr>
        <p:spPr>
          <a:xfrm>
            <a:off x="4841596" y="3818331"/>
            <a:ext cx="4914800" cy="4606400"/>
          </a:xfrm>
          <a:prstGeom prst="rect">
            <a:avLst/>
          </a:prstGeom>
          <a:noFill/>
          <a:ln>
            <a:noFill/>
          </a:ln>
        </p:spPr>
        <p:txBody>
          <a:bodyPr spcFirstLastPara="1" wrap="square" lIns="121900" tIns="121900" rIns="121900" bIns="121900" anchor="t" anchorCtr="0">
            <a:noAutofit/>
          </a:bodyPr>
          <a:lstStyle/>
          <a:p>
            <a:pPr marL="0" marR="0" lvl="0" indent="0" algn="just" rtl="0">
              <a:lnSpc>
                <a:spcPct val="90000"/>
              </a:lnSpc>
              <a:spcBef>
                <a:spcPts val="600"/>
              </a:spcBef>
              <a:spcAft>
                <a:spcPts val="0"/>
              </a:spcAft>
              <a:buClr>
                <a:schemeClr val="accent1"/>
              </a:buClr>
              <a:buSzPts val="2000"/>
              <a:buFont typeface="Calibri"/>
              <a:buNone/>
            </a:pPr>
            <a:r>
              <a:rPr lang="gl-ES" sz="2000" b="1">
                <a:solidFill>
                  <a:srgbClr val="3F3F3F"/>
                </a:solidFill>
                <a:latin typeface="Calibri"/>
                <a:ea typeface="Calibri"/>
                <a:cs typeface="Calibri"/>
                <a:sym typeface="Calibri"/>
              </a:rPr>
              <a:t>Clasifica as linguas de España segundo o status ou recoñecemento na sociedade en:</a:t>
            </a:r>
            <a:endParaRPr/>
          </a:p>
          <a:p>
            <a:pPr marL="360363" marR="0" lvl="0" indent="-184150" algn="just" rtl="0">
              <a:lnSpc>
                <a:spcPct val="90000"/>
              </a:lnSpc>
              <a:spcBef>
                <a:spcPts val="1200"/>
              </a:spcBef>
              <a:spcAft>
                <a:spcPts val="0"/>
              </a:spcAft>
              <a:buClr>
                <a:schemeClr val="accent1"/>
              </a:buClr>
              <a:buSzPts val="2000"/>
              <a:buFont typeface="Arial"/>
              <a:buChar char="•"/>
            </a:pPr>
            <a:r>
              <a:rPr lang="gl-ES" sz="2000">
                <a:solidFill>
                  <a:srgbClr val="3F3F3F"/>
                </a:solidFill>
                <a:latin typeface="Calibri"/>
                <a:ea typeface="Calibri"/>
                <a:cs typeface="Calibri"/>
                <a:sym typeface="Calibri"/>
              </a:rPr>
              <a:t> linguas oficiais ou hexemónicas</a:t>
            </a:r>
            <a:endParaRPr/>
          </a:p>
          <a:p>
            <a:pPr marL="360363" marR="0" lvl="0" indent="-184150" algn="just" rtl="0">
              <a:lnSpc>
                <a:spcPct val="90000"/>
              </a:lnSpc>
              <a:spcBef>
                <a:spcPts val="1200"/>
              </a:spcBef>
              <a:spcAft>
                <a:spcPts val="0"/>
              </a:spcAft>
              <a:buClr>
                <a:schemeClr val="accent1"/>
              </a:buClr>
              <a:buSzPts val="2000"/>
              <a:buFont typeface="Arial"/>
              <a:buChar char="•"/>
            </a:pPr>
            <a:r>
              <a:rPr lang="gl-ES" sz="2000">
                <a:solidFill>
                  <a:srgbClr val="3F3F3F"/>
                </a:solidFill>
                <a:latin typeface="Calibri"/>
                <a:ea typeface="Calibri"/>
                <a:cs typeface="Calibri"/>
                <a:sym typeface="Calibri"/>
              </a:rPr>
              <a:t>linguas cooficiais</a:t>
            </a:r>
            <a:endParaRPr/>
          </a:p>
          <a:p>
            <a:pPr marL="360363" marR="0" lvl="0" indent="-184150" algn="just" rtl="0">
              <a:lnSpc>
                <a:spcPct val="90000"/>
              </a:lnSpc>
              <a:spcBef>
                <a:spcPts val="1200"/>
              </a:spcBef>
              <a:spcAft>
                <a:spcPts val="0"/>
              </a:spcAft>
              <a:buClr>
                <a:schemeClr val="accent1"/>
              </a:buClr>
              <a:buSzPts val="2000"/>
              <a:buFont typeface="Arial"/>
              <a:buChar char="•"/>
            </a:pPr>
            <a:r>
              <a:rPr lang="gl-ES" sz="2000">
                <a:solidFill>
                  <a:srgbClr val="3F3F3F"/>
                </a:solidFill>
                <a:latin typeface="Calibri"/>
                <a:ea typeface="Calibri"/>
                <a:cs typeface="Calibri"/>
                <a:sym typeface="Calibri"/>
              </a:rPr>
              <a:t>linguas minorizadas</a:t>
            </a:r>
            <a:endParaRPr sz="2000">
              <a:solidFill>
                <a:srgbClr val="3F3F3F"/>
              </a:solidFill>
              <a:latin typeface="Calibri"/>
              <a:ea typeface="Calibri"/>
              <a:cs typeface="Calibri"/>
              <a:sym typeface="Calibri"/>
            </a:endParaRPr>
          </a:p>
          <a:p>
            <a:pPr marL="0" marR="0" lvl="0" indent="0" algn="just" rtl="0">
              <a:lnSpc>
                <a:spcPct val="90000"/>
              </a:lnSpc>
              <a:spcBef>
                <a:spcPts val="1800"/>
              </a:spcBef>
              <a:spcAft>
                <a:spcPts val="0"/>
              </a:spcAft>
              <a:buClr>
                <a:schemeClr val="accent1"/>
              </a:buClr>
              <a:buSzPts val="2000"/>
              <a:buFont typeface="Calibri"/>
              <a:buNone/>
            </a:pPr>
            <a:endParaRPr sz="2000" b="1">
              <a:solidFill>
                <a:srgbClr val="3F3F3F"/>
              </a:solidFill>
              <a:latin typeface="Calibri"/>
              <a:ea typeface="Calibri"/>
              <a:cs typeface="Calibri"/>
              <a:sym typeface="Calibri"/>
            </a:endParaRPr>
          </a:p>
          <a:p>
            <a:pPr marL="91440" marR="0" lvl="0" indent="0" algn="just" rtl="0">
              <a:lnSpc>
                <a:spcPct val="90000"/>
              </a:lnSpc>
              <a:spcBef>
                <a:spcPts val="3333"/>
              </a:spcBef>
              <a:spcAft>
                <a:spcPts val="2133"/>
              </a:spcAft>
              <a:buClr>
                <a:schemeClr val="accent1"/>
              </a:buClr>
              <a:buSzPts val="2000"/>
              <a:buFont typeface="Calibri"/>
              <a:buNone/>
            </a:pPr>
            <a:endParaRPr sz="2000" b="1">
              <a:solidFill>
                <a:srgbClr val="3F3F3F"/>
              </a:solidFill>
              <a:latin typeface="Calibri"/>
              <a:ea typeface="Calibri"/>
              <a:cs typeface="Calibri"/>
              <a:sym typeface="Calibri"/>
            </a:endParaRPr>
          </a:p>
        </p:txBody>
      </p:sp>
      <p:pic>
        <p:nvPicPr>
          <p:cNvPr id="373" name="Google Shape;373;p35"/>
          <p:cNvPicPr preferRelativeResize="0"/>
          <p:nvPr/>
        </p:nvPicPr>
        <p:blipFill rotWithShape="1">
          <a:blip r:embed="rId3">
            <a:alphaModFix/>
          </a:blip>
          <a:srcRect l="20839" r="24631" b="-1"/>
          <a:stretch/>
        </p:blipFill>
        <p:spPr>
          <a:xfrm>
            <a:off x="1480395" y="1818508"/>
            <a:ext cx="2014634" cy="2259395"/>
          </a:xfrm>
          <a:prstGeom prst="rect">
            <a:avLst/>
          </a:prstGeom>
          <a:noFill/>
          <a:ln>
            <a:noFill/>
          </a:ln>
        </p:spPr>
      </p:pic>
      <p:sp>
        <p:nvSpPr>
          <p:cNvPr id="374" name="Google Shape;374;p35"/>
          <p:cNvSpPr txBox="1"/>
          <p:nvPr/>
        </p:nvSpPr>
        <p:spPr>
          <a:xfrm>
            <a:off x="1092200" y="586600"/>
            <a:ext cx="10007600" cy="822400"/>
          </a:xfrm>
          <a:prstGeom prst="rect">
            <a:avLst/>
          </a:prstGeom>
          <a:noFill/>
          <a:ln>
            <a:noFill/>
          </a:ln>
        </p:spPr>
        <p:txBody>
          <a:bodyPr spcFirstLastPara="1" wrap="square" lIns="121900" tIns="121900" rIns="121900" bIns="1219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gl-ES" sz="4800">
                <a:solidFill>
                  <a:srgbClr val="3F3F3F"/>
                </a:solidFill>
                <a:latin typeface="Calibri"/>
                <a:ea typeface="Calibri"/>
                <a:cs typeface="Calibri"/>
                <a:sym typeface="Calibri"/>
              </a:rPr>
              <a:t>Actividades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6"/>
          <p:cNvSpPr txBox="1">
            <a:spLocks noGrp="1"/>
          </p:cNvSpPr>
          <p:nvPr>
            <p:ph type="title"/>
          </p:nvPr>
        </p:nvSpPr>
        <p:spPr>
          <a:xfrm>
            <a:off x="1066799" y="466050"/>
            <a:ext cx="10849897" cy="111792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gl-ES" sz="4000"/>
              <a:t>A lusofonía</a:t>
            </a:r>
            <a:endParaRPr sz="4000"/>
          </a:p>
        </p:txBody>
      </p:sp>
      <p:sp>
        <p:nvSpPr>
          <p:cNvPr id="380" name="Google Shape;380;p36"/>
          <p:cNvSpPr txBox="1"/>
          <p:nvPr/>
        </p:nvSpPr>
        <p:spPr>
          <a:xfrm>
            <a:off x="931115" y="1778615"/>
            <a:ext cx="7941515" cy="3300770"/>
          </a:xfrm>
          <a:prstGeom prst="rect">
            <a:avLst/>
          </a:prstGeom>
          <a:noFill/>
          <a:ln>
            <a:noFill/>
          </a:ln>
        </p:spPr>
        <p:txBody>
          <a:bodyPr spcFirstLastPara="1" wrap="square" lIns="121900" tIns="121900" rIns="121900" bIns="121900" anchor="t" anchorCtr="0">
            <a:noAutofit/>
          </a:bodyPr>
          <a:lstStyle/>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Enténdese por </a:t>
            </a:r>
            <a:r>
              <a:rPr lang="gl-ES" sz="2000" b="1">
                <a:solidFill>
                  <a:schemeClr val="dk1"/>
                </a:solidFill>
                <a:latin typeface="Calibri"/>
                <a:ea typeface="Calibri"/>
                <a:cs typeface="Calibri"/>
                <a:sym typeface="Calibri"/>
              </a:rPr>
              <a:t>lusofonía</a:t>
            </a:r>
            <a:r>
              <a:rPr lang="gl-ES" sz="2000">
                <a:solidFill>
                  <a:schemeClr val="dk1"/>
                </a:solidFill>
                <a:latin typeface="Calibri"/>
                <a:ea typeface="Calibri"/>
                <a:cs typeface="Calibri"/>
                <a:sym typeface="Calibri"/>
              </a:rPr>
              <a:t> a entidade que engloba os países de fala portuguesa.</a:t>
            </a:r>
            <a:endParaRPr/>
          </a:p>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O obxectivo da lusofonía é fomentar e potenciar as relacións entre os falantes e as comunidades ou nacións integradas nesta entidade.</a:t>
            </a:r>
            <a:endParaRPr/>
          </a:p>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O portugués é lingua oficial en Portugal, Brasil, Angola, Mozambique, Cabo Verde, Guinea-Bissau, São Tomé e Príncipe e Timor Leste.</a:t>
            </a:r>
            <a:endParaRPr/>
          </a:p>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O portugués e o galego foron orixinariamente a mesma lingua e compartiron gran parte da súa historia ata a súa separación definitiva no século XIV.</a:t>
            </a:r>
            <a:endParaRPr/>
          </a:p>
          <a:p>
            <a:pPr marL="285750" marR="0" lvl="0" indent="-158750" algn="just" rtl="0">
              <a:lnSpc>
                <a:spcPct val="150000"/>
              </a:lnSpc>
              <a:spcBef>
                <a:spcPts val="0"/>
              </a:spcBef>
              <a:spcAft>
                <a:spcPts val="0"/>
              </a:spcAft>
              <a:buClr>
                <a:schemeClr val="dk1"/>
              </a:buClr>
              <a:buSzPts val="2000"/>
              <a:buFont typeface="Arial"/>
              <a:buNone/>
            </a:pPr>
            <a:endParaRPr sz="2000">
              <a:solidFill>
                <a:schemeClr val="dk1"/>
              </a:solidFill>
              <a:latin typeface="Calibri"/>
              <a:ea typeface="Calibri"/>
              <a:cs typeface="Calibri"/>
              <a:sym typeface="Calibri"/>
            </a:endParaRPr>
          </a:p>
        </p:txBody>
      </p:sp>
      <p:pic>
        <p:nvPicPr>
          <p:cNvPr id="381" name="Google Shape;381;p36" descr="Imagen que contiene cuarto&#10;&#10;Descripción generada automáticamente"/>
          <p:cNvPicPr preferRelativeResize="0"/>
          <p:nvPr/>
        </p:nvPicPr>
        <p:blipFill rotWithShape="1">
          <a:blip r:embed="rId3">
            <a:alphaModFix/>
          </a:blip>
          <a:srcRect/>
          <a:stretch/>
        </p:blipFill>
        <p:spPr>
          <a:xfrm>
            <a:off x="9254407" y="2864137"/>
            <a:ext cx="2554134" cy="25485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txBox="1">
            <a:spLocks noGrp="1"/>
          </p:cNvSpPr>
          <p:nvPr>
            <p:ph type="title"/>
          </p:nvPr>
        </p:nvSpPr>
        <p:spPr>
          <a:xfrm>
            <a:off x="1066800" y="1333254"/>
            <a:ext cx="10058400" cy="250723"/>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3F3F3F"/>
              </a:buClr>
              <a:buSzPct val="100000"/>
              <a:buFont typeface="Calibri"/>
              <a:buNone/>
            </a:pPr>
            <a:r>
              <a:rPr lang="gl-ES" sz="4000"/>
              <a:t>Variedades das linguas</a:t>
            </a:r>
            <a:endParaRPr/>
          </a:p>
        </p:txBody>
      </p:sp>
      <p:sp>
        <p:nvSpPr>
          <p:cNvPr id="134" name="Google Shape;134;p4"/>
          <p:cNvSpPr txBox="1"/>
          <p:nvPr/>
        </p:nvSpPr>
        <p:spPr>
          <a:xfrm>
            <a:off x="1180399" y="2013547"/>
            <a:ext cx="10258450" cy="3300770"/>
          </a:xfrm>
          <a:prstGeom prst="rect">
            <a:avLst/>
          </a:prstGeom>
          <a:noFill/>
          <a:ln>
            <a:noFill/>
          </a:ln>
        </p:spPr>
        <p:txBody>
          <a:bodyPr spcFirstLastPara="1" wrap="square" lIns="121900" tIns="121900" rIns="121900" bIns="121900" anchor="t" anchorCtr="0">
            <a:noAutofit/>
          </a:bodyPr>
          <a:lstStyle/>
          <a:p>
            <a:pPr marL="285750" marR="0" lvl="0" indent="-285750" algn="just" rtl="0">
              <a:lnSpc>
                <a:spcPct val="150000"/>
              </a:lnSpc>
              <a:spcBef>
                <a:spcPts val="0"/>
              </a:spcBef>
              <a:spcAft>
                <a:spcPts val="0"/>
              </a:spcAft>
              <a:buClr>
                <a:srgbClr val="000000"/>
              </a:buClr>
              <a:buSzPts val="2000"/>
              <a:buFont typeface="Arial"/>
              <a:buChar char="•"/>
            </a:pPr>
            <a:r>
              <a:rPr lang="gl-ES" sz="2000" b="0" i="0" u="none" strike="noStrike" cap="none">
                <a:solidFill>
                  <a:srgbClr val="000000"/>
                </a:solidFill>
                <a:latin typeface="Calibri"/>
                <a:ea typeface="Calibri"/>
                <a:cs typeface="Calibri"/>
                <a:sym typeface="Calibri"/>
              </a:rPr>
              <a:t>A variación intralingüística abrangue as variedades internas, comunmente denominadas dialectos, “acentos”, xergas, falares etc.</a:t>
            </a:r>
            <a:endParaRPr/>
          </a:p>
          <a:p>
            <a:pPr marL="285750" marR="0" lvl="0" indent="-285750" algn="just" rtl="0">
              <a:lnSpc>
                <a:spcPct val="150000"/>
              </a:lnSpc>
              <a:spcBef>
                <a:spcPts val="0"/>
              </a:spcBef>
              <a:spcAft>
                <a:spcPts val="0"/>
              </a:spcAft>
              <a:buClr>
                <a:srgbClr val="000000"/>
              </a:buClr>
              <a:buSzPts val="2000"/>
              <a:buFont typeface="Arial"/>
              <a:buChar char="•"/>
            </a:pPr>
            <a:r>
              <a:rPr lang="gl-ES" sz="2000" b="0" i="0" u="none" strike="noStrike" cap="none">
                <a:solidFill>
                  <a:srgbClr val="000000"/>
                </a:solidFill>
                <a:latin typeface="Calibri"/>
                <a:ea typeface="Calibri"/>
                <a:cs typeface="Calibri"/>
                <a:sym typeface="Calibri"/>
              </a:rPr>
              <a:t>Maniféstanse en catro planos ou eixes:</a:t>
            </a:r>
            <a:endParaRPr/>
          </a:p>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Temporal ou histórico: </a:t>
            </a:r>
            <a:r>
              <a:rPr lang="gl-ES" sz="2000" b="0" i="0" u="none" strike="noStrike" cap="none">
                <a:solidFill>
                  <a:srgbClr val="000000"/>
                </a:solidFill>
                <a:latin typeface="Calibri"/>
                <a:ea typeface="Calibri"/>
                <a:cs typeface="Calibri"/>
                <a:sym typeface="Calibri"/>
              </a:rPr>
              <a:t>variedades diacrónicas.</a:t>
            </a:r>
            <a:endParaRPr sz="2000" b="1" i="0" u="none" strike="noStrike" cap="none">
              <a:solidFill>
                <a:srgbClr val="000000"/>
              </a:solidFill>
              <a:latin typeface="Calibri"/>
              <a:ea typeface="Calibri"/>
              <a:cs typeface="Calibri"/>
              <a:sym typeface="Calibri"/>
            </a:endParaRPr>
          </a:p>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Espacial ou xeográfico: </a:t>
            </a:r>
            <a:r>
              <a:rPr lang="gl-ES" sz="2000" b="0" i="0" u="none" strike="noStrike" cap="none">
                <a:solidFill>
                  <a:srgbClr val="000000"/>
                </a:solidFill>
                <a:latin typeface="Calibri"/>
                <a:ea typeface="Calibri"/>
                <a:cs typeface="Calibri"/>
                <a:sym typeface="Calibri"/>
              </a:rPr>
              <a:t>variedades diatópicas.</a:t>
            </a:r>
            <a:endParaRPr sz="2000" b="1" i="0" u="none" strike="noStrike" cap="none">
              <a:solidFill>
                <a:srgbClr val="000000"/>
              </a:solidFill>
              <a:latin typeface="Calibri"/>
              <a:ea typeface="Calibri"/>
              <a:cs typeface="Calibri"/>
              <a:sym typeface="Calibri"/>
            </a:endParaRPr>
          </a:p>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Sociocultural: </a:t>
            </a:r>
            <a:r>
              <a:rPr lang="gl-ES" sz="2000" b="0" i="0" u="none" strike="noStrike" cap="none">
                <a:solidFill>
                  <a:srgbClr val="000000"/>
                </a:solidFill>
                <a:latin typeface="Calibri"/>
                <a:ea typeface="Calibri"/>
                <a:cs typeface="Calibri"/>
                <a:sym typeface="Calibri"/>
              </a:rPr>
              <a:t>variedades diastráticas.</a:t>
            </a:r>
            <a:endParaRPr sz="2000" b="1" i="0" u="none" strike="noStrike" cap="none">
              <a:solidFill>
                <a:srgbClr val="000000"/>
              </a:solidFill>
              <a:latin typeface="Calibri"/>
              <a:ea typeface="Calibri"/>
              <a:cs typeface="Calibri"/>
              <a:sym typeface="Calibri"/>
            </a:endParaRPr>
          </a:p>
          <a:p>
            <a:pPr marL="742950" marR="0" lvl="1" indent="-285750" algn="just" rtl="0">
              <a:lnSpc>
                <a:spcPct val="150000"/>
              </a:lnSpc>
              <a:spcBef>
                <a:spcPts val="0"/>
              </a:spcBef>
              <a:spcAft>
                <a:spcPts val="0"/>
              </a:spcAft>
              <a:buClr>
                <a:srgbClr val="000000"/>
              </a:buClr>
              <a:buSzPts val="2000"/>
              <a:buFont typeface="Arial"/>
              <a:buChar char="•"/>
            </a:pPr>
            <a:r>
              <a:rPr lang="gl-ES" sz="2000" b="1" i="0" u="none" strike="noStrike" cap="none">
                <a:solidFill>
                  <a:srgbClr val="000000"/>
                </a:solidFill>
                <a:latin typeface="Calibri"/>
                <a:ea typeface="Calibri"/>
                <a:cs typeface="Calibri"/>
                <a:sym typeface="Calibri"/>
              </a:rPr>
              <a:t>Situacional: </a:t>
            </a:r>
            <a:r>
              <a:rPr lang="gl-ES" sz="2000" b="0" i="0" u="none" strike="noStrike" cap="none">
                <a:solidFill>
                  <a:srgbClr val="000000"/>
                </a:solidFill>
                <a:latin typeface="Calibri"/>
                <a:ea typeface="Calibri"/>
                <a:cs typeface="Calibri"/>
                <a:sym typeface="Calibri"/>
              </a:rPr>
              <a:t>variedades diafásicas.</a:t>
            </a:r>
            <a:endParaRPr/>
          </a:p>
          <a:p>
            <a:pPr marL="0" marR="0" lvl="0" indent="0" algn="just" rtl="0">
              <a:lnSpc>
                <a:spcPct val="150000"/>
              </a:lnSpc>
              <a:spcBef>
                <a:spcPts val="0"/>
              </a:spcBef>
              <a:spcAft>
                <a:spcPts val="0"/>
              </a:spcAft>
              <a:buNone/>
            </a:pPr>
            <a:r>
              <a:rPr lang="gl-ES" sz="1800" b="0" i="0" u="none" strike="noStrike" cap="none">
                <a:solidFill>
                  <a:srgbClr val="000000"/>
                </a:solidFill>
                <a:latin typeface="Calibri"/>
                <a:ea typeface="Calibri"/>
                <a:cs typeface="Calibri"/>
                <a:sym typeface="Calibri"/>
              </a:rPr>
              <a:t>  </a:t>
            </a:r>
            <a:endParaRPr/>
          </a:p>
        </p:txBody>
      </p:sp>
      <p:pic>
        <p:nvPicPr>
          <p:cNvPr id="135" name="Google Shape;135;p4"/>
          <p:cNvPicPr preferRelativeResize="0"/>
          <p:nvPr/>
        </p:nvPicPr>
        <p:blipFill rotWithShape="1">
          <a:blip r:embed="rId3">
            <a:alphaModFix/>
          </a:blip>
          <a:srcRect l="13139" r="8553" b="2"/>
          <a:stretch/>
        </p:blipFill>
        <p:spPr>
          <a:xfrm>
            <a:off x="8267075" y="2781691"/>
            <a:ext cx="2858125" cy="2869988"/>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7"/>
          <p:cNvSpPr txBox="1">
            <a:spLocks noGrp="1"/>
          </p:cNvSpPr>
          <p:nvPr>
            <p:ph type="title"/>
          </p:nvPr>
        </p:nvSpPr>
        <p:spPr>
          <a:xfrm>
            <a:off x="1066799" y="466050"/>
            <a:ext cx="10849897" cy="111792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gl-ES" sz="4000"/>
              <a:t>Bilingüismo e diglosia</a:t>
            </a:r>
            <a:endParaRPr/>
          </a:p>
        </p:txBody>
      </p:sp>
      <p:sp>
        <p:nvSpPr>
          <p:cNvPr id="387" name="Google Shape;387;p37"/>
          <p:cNvSpPr txBox="1"/>
          <p:nvPr/>
        </p:nvSpPr>
        <p:spPr>
          <a:xfrm>
            <a:off x="931116" y="1778615"/>
            <a:ext cx="7823528" cy="3300770"/>
          </a:xfrm>
          <a:prstGeom prst="rect">
            <a:avLst/>
          </a:prstGeom>
          <a:noFill/>
          <a:ln>
            <a:noFill/>
          </a:ln>
        </p:spPr>
        <p:txBody>
          <a:bodyPr spcFirstLastPara="1" wrap="square" lIns="121900" tIns="121900" rIns="121900" bIns="121900" anchor="t" anchorCtr="0">
            <a:noAutofit/>
          </a:bodyPr>
          <a:lstStyle/>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A existencia de dúas linguas nun mesmo territorio pode implicar unha desigualdade nos usos de ambas as linguas e provocar a aparición do </a:t>
            </a:r>
            <a:r>
              <a:rPr lang="gl-ES" sz="2000" b="1">
                <a:solidFill>
                  <a:schemeClr val="dk1"/>
                </a:solidFill>
                <a:latin typeface="Calibri"/>
                <a:ea typeface="Calibri"/>
                <a:cs typeface="Calibri"/>
                <a:sym typeface="Calibri"/>
              </a:rPr>
              <a:t>conflito lingüístico</a:t>
            </a:r>
            <a:r>
              <a:rPr lang="gl-ES" sz="2000">
                <a:solidFill>
                  <a:schemeClr val="dk1"/>
                </a:solidFill>
                <a:latin typeface="Calibri"/>
                <a:ea typeface="Calibri"/>
                <a:cs typeface="Calibri"/>
                <a:sym typeface="Calibri"/>
              </a:rPr>
              <a:t>. </a:t>
            </a:r>
            <a:endParaRPr/>
          </a:p>
          <a:p>
            <a:pPr marL="742950" marR="0" lvl="1" indent="-285750" algn="just" rtl="0">
              <a:lnSpc>
                <a:spcPct val="150000"/>
              </a:lnSpc>
              <a:spcBef>
                <a:spcPts val="0"/>
              </a:spcBef>
              <a:spcAft>
                <a:spcPts val="0"/>
              </a:spcAft>
              <a:buClr>
                <a:schemeClr val="dk1"/>
              </a:buClr>
              <a:buSzPts val="2000"/>
              <a:buFont typeface="Arial"/>
              <a:buChar char="•"/>
            </a:pPr>
            <a:r>
              <a:rPr lang="gl-ES" sz="2000" b="1" i="0" u="none" strike="noStrike" cap="none">
                <a:solidFill>
                  <a:schemeClr val="dk1"/>
                </a:solidFill>
                <a:latin typeface="Calibri"/>
                <a:ea typeface="Calibri"/>
                <a:cs typeface="Calibri"/>
                <a:sym typeface="Calibri"/>
              </a:rPr>
              <a:t>Bilingüismo: </a:t>
            </a:r>
            <a:r>
              <a:rPr lang="gl-ES" sz="2000" b="0" i="0" u="none" strike="noStrike" cap="none">
                <a:solidFill>
                  <a:schemeClr val="dk1"/>
                </a:solidFill>
                <a:latin typeface="Calibri"/>
                <a:ea typeface="Calibri"/>
                <a:cs typeface="Calibri"/>
                <a:sym typeface="Calibri"/>
              </a:rPr>
              <a:t>capacidade para expresarse en dúas linguas. Existen dous tipos: </a:t>
            </a:r>
            <a:r>
              <a:rPr lang="gl-ES" sz="2000" b="1" i="0" u="none" strike="noStrike" cap="none">
                <a:solidFill>
                  <a:schemeClr val="dk1"/>
                </a:solidFill>
                <a:latin typeface="Calibri"/>
                <a:ea typeface="Calibri"/>
                <a:cs typeface="Calibri"/>
                <a:sym typeface="Calibri"/>
              </a:rPr>
              <a:t>individual</a:t>
            </a:r>
            <a:r>
              <a:rPr lang="gl-ES" sz="2000" b="0" i="0" u="none" strike="noStrike" cap="none">
                <a:solidFill>
                  <a:schemeClr val="dk1"/>
                </a:solidFill>
                <a:latin typeface="Calibri"/>
                <a:ea typeface="Calibri"/>
                <a:cs typeface="Calibri"/>
                <a:sym typeface="Calibri"/>
              </a:rPr>
              <a:t> e </a:t>
            </a:r>
            <a:r>
              <a:rPr lang="gl-ES" sz="2000" b="1" i="0" u="none" strike="noStrike" cap="none">
                <a:solidFill>
                  <a:schemeClr val="dk1"/>
                </a:solidFill>
                <a:latin typeface="Calibri"/>
                <a:ea typeface="Calibri"/>
                <a:cs typeface="Calibri"/>
                <a:sym typeface="Calibri"/>
              </a:rPr>
              <a:t>social</a:t>
            </a:r>
            <a:r>
              <a:rPr lang="gl-ES" sz="2000" b="0" i="0" u="none" strike="noStrike" cap="none">
                <a:solidFill>
                  <a:schemeClr val="dk1"/>
                </a:solidFill>
                <a:latin typeface="Calibri"/>
                <a:ea typeface="Calibri"/>
                <a:cs typeface="Calibri"/>
                <a:sym typeface="Calibri"/>
              </a:rPr>
              <a:t>.</a:t>
            </a:r>
            <a:endParaRPr/>
          </a:p>
          <a:p>
            <a:pPr marL="742950" marR="0" lvl="1" indent="-285750" algn="just" rtl="0">
              <a:lnSpc>
                <a:spcPct val="150000"/>
              </a:lnSpc>
              <a:spcBef>
                <a:spcPts val="0"/>
              </a:spcBef>
              <a:spcAft>
                <a:spcPts val="0"/>
              </a:spcAft>
              <a:buClr>
                <a:schemeClr val="dk1"/>
              </a:buClr>
              <a:buSzPts val="2000"/>
              <a:buFont typeface="Arial"/>
              <a:buChar char="•"/>
            </a:pPr>
            <a:r>
              <a:rPr lang="gl-ES" sz="2000" b="1" i="0" u="none" strike="noStrike" cap="none">
                <a:solidFill>
                  <a:schemeClr val="dk1"/>
                </a:solidFill>
                <a:latin typeface="Calibri"/>
                <a:ea typeface="Calibri"/>
                <a:cs typeface="Calibri"/>
                <a:sym typeface="Calibri"/>
              </a:rPr>
              <a:t>Diglosia</a:t>
            </a:r>
            <a:r>
              <a:rPr lang="gl-ES" sz="2000" b="0" i="0" u="none" strike="noStrike" cap="none">
                <a:solidFill>
                  <a:schemeClr val="dk1"/>
                </a:solidFill>
                <a:latin typeface="Calibri"/>
                <a:ea typeface="Calibri"/>
                <a:cs typeface="Calibri"/>
                <a:sym typeface="Calibri"/>
              </a:rPr>
              <a:t>: prodúcese cando conviven dúas linguas na que unha delas está en situación de inferioridade a respecto da outra. Pode ser de dous tipos: </a:t>
            </a:r>
            <a:r>
              <a:rPr lang="gl-ES" sz="2000" b="1" i="0" u="none" strike="noStrike" cap="none">
                <a:solidFill>
                  <a:schemeClr val="dk1"/>
                </a:solidFill>
                <a:latin typeface="Calibri"/>
                <a:ea typeface="Calibri"/>
                <a:cs typeface="Calibri"/>
                <a:sym typeface="Calibri"/>
              </a:rPr>
              <a:t>endodiglosia</a:t>
            </a:r>
            <a:r>
              <a:rPr lang="gl-ES" sz="2000" b="0" i="0" u="none" strike="noStrike" cap="none">
                <a:solidFill>
                  <a:schemeClr val="dk1"/>
                </a:solidFill>
                <a:latin typeface="Calibri"/>
                <a:ea typeface="Calibri"/>
                <a:cs typeface="Calibri"/>
                <a:sym typeface="Calibri"/>
              </a:rPr>
              <a:t> (variedades da mesma lingua) e </a:t>
            </a:r>
            <a:r>
              <a:rPr lang="gl-ES" sz="2000" b="1" i="0" u="none" strike="noStrike" cap="none">
                <a:solidFill>
                  <a:schemeClr val="dk1"/>
                </a:solidFill>
                <a:latin typeface="Calibri"/>
                <a:ea typeface="Calibri"/>
                <a:cs typeface="Calibri"/>
                <a:sym typeface="Calibri"/>
              </a:rPr>
              <a:t>exodiglosia</a:t>
            </a:r>
            <a:r>
              <a:rPr lang="gl-ES" sz="2000" b="0" i="0" u="none" strike="noStrike" cap="none">
                <a:solidFill>
                  <a:schemeClr val="dk1"/>
                </a:solidFill>
                <a:latin typeface="Calibri"/>
                <a:ea typeface="Calibri"/>
                <a:cs typeface="Calibri"/>
                <a:sym typeface="Calibri"/>
              </a:rPr>
              <a:t> (linguas diferentes).</a:t>
            </a:r>
            <a:endParaRPr/>
          </a:p>
        </p:txBody>
      </p:sp>
      <p:pic>
        <p:nvPicPr>
          <p:cNvPr id="388" name="Google Shape;388;p37"/>
          <p:cNvPicPr preferRelativeResize="0"/>
          <p:nvPr/>
        </p:nvPicPr>
        <p:blipFill rotWithShape="1">
          <a:blip r:embed="rId3">
            <a:alphaModFix/>
          </a:blip>
          <a:srcRect l="12238" r="20035"/>
          <a:stretch/>
        </p:blipFill>
        <p:spPr>
          <a:xfrm>
            <a:off x="8982706" y="3429000"/>
            <a:ext cx="3209294" cy="291426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2"/>
        <p:cNvGrpSpPr/>
        <p:nvPr/>
      </p:nvGrpSpPr>
      <p:grpSpPr>
        <a:xfrm>
          <a:off x="0" y="0"/>
          <a:ext cx="0" cy="0"/>
          <a:chOff x="0" y="0"/>
          <a:chExt cx="0" cy="0"/>
        </a:xfrm>
      </p:grpSpPr>
      <p:sp>
        <p:nvSpPr>
          <p:cNvPr id="393" name="Google Shape;393;p38"/>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5" name="Google Shape;395;p38"/>
          <p:cNvCxnSpPr/>
          <p:nvPr/>
        </p:nvCxnSpPr>
        <p:spPr>
          <a:xfrm>
            <a:off x="1207658" y="4343400"/>
            <a:ext cx="9875520" cy="0"/>
          </a:xfrm>
          <a:prstGeom prst="straightConnector1">
            <a:avLst/>
          </a:prstGeom>
          <a:noFill/>
          <a:ln w="9525" cap="flat" cmpd="sng">
            <a:solidFill>
              <a:srgbClr val="7F7F7F"/>
            </a:solidFill>
            <a:prstDash val="solid"/>
            <a:round/>
            <a:headEnd type="none" w="sm" len="sm"/>
            <a:tailEnd type="none" w="sm" len="sm"/>
          </a:ln>
        </p:spPr>
      </p:cxnSp>
      <p:sp>
        <p:nvSpPr>
          <p:cNvPr id="396" name="Google Shape;396;p3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38"/>
          <p:cNvSpPr txBox="1">
            <a:spLocks noGrp="1"/>
          </p:cNvSpPr>
          <p:nvPr>
            <p:ph type="title"/>
          </p:nvPr>
        </p:nvSpPr>
        <p:spPr>
          <a:xfrm>
            <a:off x="5156919" y="459676"/>
            <a:ext cx="6498445" cy="6137984"/>
          </a:xfrm>
          <a:prstGeom prst="rect">
            <a:avLst/>
          </a:prstGeom>
          <a:noFill/>
          <a:ln>
            <a:noFill/>
          </a:ln>
        </p:spPr>
        <p:txBody>
          <a:bodyPr spcFirstLastPara="1" wrap="square" lIns="91425" tIns="45700" rIns="91425" bIns="45700" anchor="ctr" anchorCtr="0">
            <a:noAutofit/>
          </a:bodyPr>
          <a:lstStyle/>
          <a:p>
            <a:pPr marL="0" lvl="0" indent="0" algn="just" rtl="0">
              <a:lnSpc>
                <a:spcPct val="85000"/>
              </a:lnSpc>
              <a:spcBef>
                <a:spcPts val="0"/>
              </a:spcBef>
              <a:spcAft>
                <a:spcPts val="0"/>
              </a:spcAft>
              <a:buClr>
                <a:srgbClr val="3F3F3F"/>
              </a:buClr>
              <a:buSzPts val="1800"/>
              <a:buFont typeface="Calibri"/>
              <a:buNone/>
            </a:pPr>
            <a:r>
              <a:rPr lang="gl-ES" sz="1800">
                <a:latin typeface="Calibri"/>
                <a:ea typeface="Calibri"/>
                <a:cs typeface="Calibri"/>
                <a:sym typeface="Calibri"/>
              </a:rPr>
              <a:t>Teño un ano e poucos días e cando escoito Clara presto atención.</a:t>
            </a:r>
            <a:br>
              <a:rPr lang="gl-ES" sz="1800">
                <a:latin typeface="Calibri"/>
                <a:ea typeface="Calibri"/>
                <a:cs typeface="Calibri"/>
                <a:sym typeface="Calibri"/>
              </a:rPr>
            </a:br>
            <a:r>
              <a:rPr lang="gl-ES" sz="1800">
                <a:latin typeface="Calibri"/>
                <a:ea typeface="Calibri"/>
                <a:cs typeface="Calibri"/>
                <a:sym typeface="Calibri"/>
              </a:rPr>
              <a:t>Escoito as persoas que viven nesta casa e aprendo cousas todos os días. Mamá ten outro nome, que é Laura, e cando mamá chama por Tomás sei que ese é papá. De vez en cando veñen outras persoas á casa, e as que teñen enrugas nos ollos e sempre están rindo son avó e avoa.</a:t>
            </a:r>
            <a:br>
              <a:rPr lang="gl-ES" sz="1800">
                <a:latin typeface="Calibri"/>
                <a:ea typeface="Calibri"/>
                <a:cs typeface="Calibri"/>
                <a:sym typeface="Calibri"/>
              </a:rPr>
            </a:br>
            <a:r>
              <a:rPr lang="gl-ES" sz="1800">
                <a:latin typeface="Calibri"/>
                <a:ea typeface="Calibri"/>
                <a:cs typeface="Calibri"/>
                <a:sym typeface="Calibri"/>
              </a:rPr>
              <a:t>Tamén está Rula, que é pequeniña e vive dentro dunha gaiola. </a:t>
            </a:r>
            <a:br>
              <a:rPr lang="gl-ES" sz="1800">
                <a:latin typeface="Calibri"/>
                <a:ea typeface="Calibri"/>
                <a:cs typeface="Calibri"/>
                <a:sym typeface="Calibri"/>
              </a:rPr>
            </a:br>
            <a:br>
              <a:rPr lang="gl-ES" sz="1800">
                <a:latin typeface="Calibri"/>
                <a:ea typeface="Calibri"/>
                <a:cs typeface="Calibri"/>
                <a:sym typeface="Calibri"/>
              </a:rPr>
            </a:br>
            <a:r>
              <a:rPr lang="gl-ES" sz="1800">
                <a:latin typeface="Calibri"/>
                <a:ea typeface="Calibri"/>
                <a:cs typeface="Calibri"/>
                <a:sym typeface="Calibri"/>
              </a:rPr>
              <a:t>Sei que estou nunha idade complicada porque o día menos pensado teño que comezar a falar, que é algo que non se fai todos os días. Falar facilita moito as cousas. Cando saiba falar por fin van saber que se choro de noite non sempre é porque teña sede ou me doia a barriga, porque ás veces soño cousas que non entendo. As cousas que non entendo son moitas aínda que hai unha que me preocupa especialmente.</a:t>
            </a:r>
            <a:br>
              <a:rPr lang="gl-ES" sz="1800">
                <a:latin typeface="Calibri"/>
                <a:ea typeface="Calibri"/>
                <a:cs typeface="Calibri"/>
                <a:sym typeface="Calibri"/>
              </a:rPr>
            </a:br>
            <a:br>
              <a:rPr lang="gl-ES" sz="1800">
                <a:latin typeface="Calibri"/>
                <a:ea typeface="Calibri"/>
                <a:cs typeface="Calibri"/>
                <a:sym typeface="Calibri"/>
              </a:rPr>
            </a:br>
            <a:r>
              <a:rPr lang="gl-ES" sz="1800">
                <a:latin typeface="Calibri"/>
                <a:ea typeface="Calibri"/>
                <a:cs typeface="Calibri"/>
                <a:sym typeface="Calibri"/>
              </a:rPr>
              <a:t>Nesta casa falan dunha forma moi estraña. A mamá, a papá e aos avós cando están comendo, por exemplo, escóitolles palabras como “sopa”, “pásame o pan”, “un pouco de sal” ou “biscoito”. Eu poño o oído e escoito e vou aprendendo.</a:t>
            </a:r>
            <a:br>
              <a:rPr lang="gl-ES" sz="1800">
                <a:latin typeface="Calibri"/>
                <a:ea typeface="Calibri"/>
                <a:cs typeface="Calibri"/>
                <a:sym typeface="Calibri"/>
              </a:rPr>
            </a:br>
            <a:br>
              <a:rPr lang="gl-ES" sz="1800">
                <a:latin typeface="Calibri"/>
                <a:ea typeface="Calibri"/>
                <a:cs typeface="Calibri"/>
                <a:sym typeface="Calibri"/>
              </a:rPr>
            </a:br>
            <a:r>
              <a:rPr lang="gl-ES" sz="1800">
                <a:latin typeface="Calibri"/>
                <a:ea typeface="Calibri"/>
                <a:cs typeface="Calibri"/>
                <a:sym typeface="Calibri"/>
              </a:rPr>
              <a:t>Rula é unha persoa diferente, fala dunha maneira que se chama cantar ou asubiar, que llo escoito a mamá: “Que ben canta Rula”, ou “Asubía un pouquiño, Ruliña”. Antes, cando estaba soa, ás veces intentaba falar como Rula, pero nunca sabía o que quería dicir. Como Rula só sei dicir, fffi ou fiffu.</a:t>
            </a:r>
            <a:endParaRPr sz="1800">
              <a:solidFill>
                <a:schemeClr val="dk2"/>
              </a:solidFill>
            </a:endParaRPr>
          </a:p>
        </p:txBody>
      </p:sp>
      <p:sp>
        <p:nvSpPr>
          <p:cNvPr id="398" name="Google Shape;398;p38"/>
          <p:cNvSpPr/>
          <p:nvPr/>
        </p:nvSpPr>
        <p:spPr>
          <a:xfrm>
            <a:off x="0" y="0"/>
            <a:ext cx="4584734"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p:nvPr/>
        </p:nvSpPr>
        <p:spPr>
          <a:xfrm>
            <a:off x="4584734"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8"/>
          <p:cNvSpPr txBox="1"/>
          <p:nvPr/>
        </p:nvSpPr>
        <p:spPr>
          <a:xfrm>
            <a:off x="618448" y="1123499"/>
            <a:ext cx="3394100" cy="49276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85000"/>
              </a:lnSpc>
              <a:spcBef>
                <a:spcPts val="0"/>
              </a:spcBef>
              <a:spcAft>
                <a:spcPts val="0"/>
              </a:spcAft>
              <a:buClr>
                <a:schemeClr val="dk1"/>
              </a:buClr>
              <a:buSzPct val="100000"/>
              <a:buFont typeface="Calibri"/>
              <a:buNone/>
            </a:pPr>
            <a:r>
              <a:rPr lang="gl-ES" sz="2400" b="1">
                <a:solidFill>
                  <a:schemeClr val="dk1"/>
                </a:solidFill>
                <a:latin typeface="Calibri"/>
                <a:ea typeface="Calibri"/>
                <a:cs typeface="Calibri"/>
                <a:sym typeface="Calibri"/>
              </a:rPr>
              <a:t>Le o seguinte texto e responde as cuestións relacionadas.</a:t>
            </a:r>
            <a:endParaRPr/>
          </a:p>
          <a:p>
            <a:pPr marL="0" marR="0" lvl="0" indent="0" algn="l" rtl="0">
              <a:lnSpc>
                <a:spcPct val="85000"/>
              </a:lnSpc>
              <a:spcBef>
                <a:spcPts val="0"/>
              </a:spcBef>
              <a:spcAft>
                <a:spcPts val="0"/>
              </a:spcAft>
              <a:buClr>
                <a:srgbClr val="3F3F3F"/>
              </a:buClr>
              <a:buSzPct val="100000"/>
              <a:buFont typeface="Calibri"/>
              <a:buNone/>
            </a:pPr>
            <a:endParaRPr sz="2400" b="1">
              <a:solidFill>
                <a:schemeClr val="dk1"/>
              </a:solidFill>
              <a:latin typeface="Calibri"/>
              <a:ea typeface="Calibri"/>
              <a:cs typeface="Calibri"/>
              <a:sym typeface="Calibri"/>
            </a:endParaRPr>
          </a:p>
          <a:p>
            <a:pPr marL="457200" marR="0" lvl="0" indent="-457200" algn="l" rtl="0">
              <a:lnSpc>
                <a:spcPct val="85000"/>
              </a:lnSpc>
              <a:spcBef>
                <a:spcPts val="0"/>
              </a:spcBef>
              <a:spcAft>
                <a:spcPts val="0"/>
              </a:spcAft>
              <a:buClr>
                <a:schemeClr val="dk1"/>
              </a:buClr>
              <a:buSzPct val="100000"/>
              <a:buFont typeface="Calibri"/>
              <a:buAutoNum type="alphaLcParenR"/>
            </a:pPr>
            <a:r>
              <a:rPr lang="gl-ES" sz="2400" b="1">
                <a:solidFill>
                  <a:schemeClr val="dk1"/>
                </a:solidFill>
                <a:latin typeface="Calibri"/>
                <a:ea typeface="Calibri"/>
                <a:cs typeface="Calibri"/>
                <a:sym typeface="Calibri"/>
              </a:rPr>
              <a:t>Elabora un resumo do texto.</a:t>
            </a:r>
            <a:endParaRPr/>
          </a:p>
          <a:p>
            <a:pPr marL="457200" marR="0" lvl="0" indent="-457200" algn="l" rtl="0">
              <a:lnSpc>
                <a:spcPct val="85000"/>
              </a:lnSpc>
              <a:spcBef>
                <a:spcPts val="0"/>
              </a:spcBef>
              <a:spcAft>
                <a:spcPts val="0"/>
              </a:spcAft>
              <a:buClr>
                <a:schemeClr val="dk1"/>
              </a:buClr>
              <a:buSzPct val="100000"/>
              <a:buFont typeface="Calibri"/>
              <a:buAutoNum type="alphaLcParenR"/>
            </a:pPr>
            <a:r>
              <a:rPr lang="gl-ES" sz="2400" b="1">
                <a:solidFill>
                  <a:schemeClr val="dk1"/>
                </a:solidFill>
                <a:latin typeface="Calibri"/>
                <a:ea typeface="Calibri"/>
                <a:cs typeface="Calibri"/>
                <a:sym typeface="Calibri"/>
              </a:rPr>
              <a:t>Cal é a máxima preocupación de Clara?</a:t>
            </a:r>
            <a:endParaRPr/>
          </a:p>
          <a:p>
            <a:pPr marL="457200" marR="0" lvl="0" indent="-457200" algn="l" rtl="0">
              <a:lnSpc>
                <a:spcPct val="85000"/>
              </a:lnSpc>
              <a:spcBef>
                <a:spcPts val="0"/>
              </a:spcBef>
              <a:spcAft>
                <a:spcPts val="0"/>
              </a:spcAft>
              <a:buClr>
                <a:schemeClr val="dk1"/>
              </a:buClr>
              <a:buSzPct val="100000"/>
              <a:buFont typeface="Calibri"/>
              <a:buAutoNum type="alphaLcParenR"/>
            </a:pPr>
            <a:r>
              <a:rPr lang="gl-ES" sz="2400" b="1">
                <a:solidFill>
                  <a:schemeClr val="dk1"/>
                </a:solidFill>
                <a:latin typeface="Calibri"/>
                <a:ea typeface="Calibri"/>
                <a:cs typeface="Calibri"/>
                <a:sym typeface="Calibri"/>
              </a:rPr>
              <a:t>Explica, a respecto do contido do fragmento, o concepto de diglosia.</a:t>
            </a:r>
            <a:br>
              <a:rPr lang="gl-ES" sz="2400" b="1">
                <a:solidFill>
                  <a:schemeClr val="dk2"/>
                </a:solidFill>
                <a:latin typeface="Calibri"/>
                <a:ea typeface="Calibri"/>
                <a:cs typeface="Calibri"/>
                <a:sym typeface="Calibri"/>
              </a:rPr>
            </a:br>
            <a:br>
              <a:rPr lang="gl-ES" sz="2400" b="1">
                <a:solidFill>
                  <a:schemeClr val="dk2"/>
                </a:solidFill>
                <a:latin typeface="Calibri"/>
                <a:ea typeface="Calibri"/>
                <a:cs typeface="Calibri"/>
                <a:sym typeface="Calibri"/>
              </a:rPr>
            </a:br>
            <a:endParaRPr sz="2400">
              <a:solidFill>
                <a:schemeClr val="dk2"/>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4"/>
        <p:cNvGrpSpPr/>
        <p:nvPr/>
      </p:nvGrpSpPr>
      <p:grpSpPr>
        <a:xfrm>
          <a:off x="0" y="0"/>
          <a:ext cx="0" cy="0"/>
          <a:chOff x="0" y="0"/>
          <a:chExt cx="0" cy="0"/>
        </a:xfrm>
      </p:grpSpPr>
      <p:sp>
        <p:nvSpPr>
          <p:cNvPr id="405" name="Google Shape;405;p39"/>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9"/>
          <p:cNvSpPr/>
          <p:nvPr/>
        </p:nvSpPr>
        <p:spPr>
          <a:xfrm>
            <a:off x="0" y="6334316"/>
            <a:ext cx="12192001"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7" name="Google Shape;407;p39"/>
          <p:cNvCxnSpPr/>
          <p:nvPr/>
        </p:nvCxnSpPr>
        <p:spPr>
          <a:xfrm>
            <a:off x="1193532" y="1737845"/>
            <a:ext cx="9966960" cy="0"/>
          </a:xfrm>
          <a:prstGeom prst="straightConnector1">
            <a:avLst/>
          </a:prstGeom>
          <a:noFill/>
          <a:ln w="9525" cap="flat" cmpd="sng">
            <a:solidFill>
              <a:srgbClr val="7F7F7F"/>
            </a:solidFill>
            <a:prstDash val="solid"/>
            <a:round/>
            <a:headEnd type="none" w="sm" len="sm"/>
            <a:tailEnd type="none" w="sm" len="sm"/>
          </a:ln>
        </p:spPr>
      </p:cxnSp>
      <p:sp>
        <p:nvSpPr>
          <p:cNvPr id="408" name="Google Shape;408;p39"/>
          <p:cNvSpPr/>
          <p:nvPr/>
        </p:nvSpPr>
        <p:spPr>
          <a:xfrm>
            <a:off x="0" y="0"/>
            <a:ext cx="1218631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9" name="Google Shape;409;p39"/>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9"/>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9"/>
          <p:cNvSpPr txBox="1"/>
          <p:nvPr/>
        </p:nvSpPr>
        <p:spPr>
          <a:xfrm>
            <a:off x="4742016" y="605896"/>
            <a:ext cx="6957614" cy="5646208"/>
          </a:xfrm>
          <a:prstGeom prst="rect">
            <a:avLst/>
          </a:prstGeom>
          <a:noFill/>
          <a:ln>
            <a:noFill/>
          </a:ln>
        </p:spPr>
        <p:txBody>
          <a:bodyPr spcFirstLastPara="1" wrap="square" lIns="0" tIns="45700" rIns="0" bIns="45700" anchor="ctr" anchorCtr="0">
            <a:noAutofit/>
          </a:bodyPr>
          <a:lstStyle/>
          <a:p>
            <a:pPr marL="0" marR="0" lvl="0" indent="0" algn="just" rtl="0">
              <a:lnSpc>
                <a:spcPct val="90000"/>
              </a:lnSpc>
              <a:spcBef>
                <a:spcPts val="0"/>
              </a:spcBef>
              <a:spcAft>
                <a:spcPts val="0"/>
              </a:spcAft>
              <a:buClr>
                <a:schemeClr val="accent1"/>
              </a:buClr>
              <a:buSzPts val="1800"/>
              <a:buFont typeface="Calibri"/>
              <a:buNone/>
            </a:pPr>
            <a:r>
              <a:rPr lang="gl-ES" sz="1800">
                <a:solidFill>
                  <a:srgbClr val="3F3F3F"/>
                </a:solidFill>
                <a:latin typeface="Calibri"/>
                <a:ea typeface="Calibri"/>
                <a:cs typeface="Calibri"/>
                <a:sym typeface="Calibri"/>
              </a:rPr>
              <a:t>Aínda que ese non é o problema, porque realmente ninguén fala como Rula nesta casa. Mamá dille de cando en vez cousas lindas: “A ver, bonitiña, aquí che traio este alpiste”; mais dillo como fala mamá, sen ruídos raros.</a:t>
            </a:r>
            <a:br>
              <a:rPr lang="gl-ES" sz="1800">
                <a:solidFill>
                  <a:srgbClr val="3F3F3F"/>
                </a:solidFill>
                <a:latin typeface="Calibri"/>
                <a:ea typeface="Calibri"/>
                <a:cs typeface="Calibri"/>
                <a:sym typeface="Calibri"/>
              </a:rPr>
            </a:br>
            <a:br>
              <a:rPr lang="gl-ES" sz="1800">
                <a:solidFill>
                  <a:srgbClr val="3F3F3F"/>
                </a:solidFill>
                <a:latin typeface="Calibri"/>
                <a:ea typeface="Calibri"/>
                <a:cs typeface="Calibri"/>
                <a:sym typeface="Calibri"/>
              </a:rPr>
            </a:br>
            <a:r>
              <a:rPr lang="gl-ES" sz="1800">
                <a:solidFill>
                  <a:srgbClr val="3F3F3F"/>
                </a:solidFill>
                <a:latin typeface="Calibri"/>
                <a:ea typeface="Calibri"/>
                <a:cs typeface="Calibri"/>
                <a:sym typeface="Calibri"/>
              </a:rPr>
              <a:t>O problema que teño é que, por exemplo, mamá cando fala de min con papá di “A nena está esperta” e de repente vén onda min e dime: </a:t>
            </a:r>
            <a:r>
              <a:rPr lang="gl-ES" sz="1800" i="1">
                <a:solidFill>
                  <a:srgbClr val="3F3F3F"/>
                </a:solidFill>
                <a:latin typeface="Calibri"/>
                <a:ea typeface="Calibri"/>
                <a:cs typeface="Calibri"/>
                <a:sym typeface="Calibri"/>
              </a:rPr>
              <a:t>Ay, mi niña, que ya despertó. Ya despertaste, Clara? </a:t>
            </a:r>
            <a:r>
              <a:rPr lang="gl-ES" sz="1800">
                <a:solidFill>
                  <a:srgbClr val="3F3F3F"/>
                </a:solidFill>
                <a:latin typeface="Calibri"/>
                <a:ea typeface="Calibri"/>
                <a:cs typeface="Calibri"/>
                <a:sym typeface="Calibri"/>
              </a:rPr>
              <a:t>E eu sei que Clara son eu, mais aínda non sei por que me chama </a:t>
            </a:r>
            <a:r>
              <a:rPr lang="gl-ES" sz="1800" i="1">
                <a:solidFill>
                  <a:srgbClr val="3F3F3F"/>
                </a:solidFill>
                <a:latin typeface="Calibri"/>
                <a:ea typeface="Calibri"/>
                <a:cs typeface="Calibri"/>
                <a:sym typeface="Calibri"/>
              </a:rPr>
              <a:t>mi niña </a:t>
            </a:r>
            <a:r>
              <a:rPr lang="gl-ES" sz="1800">
                <a:solidFill>
                  <a:srgbClr val="3F3F3F"/>
                </a:solidFill>
                <a:latin typeface="Calibri"/>
                <a:ea typeface="Calibri"/>
                <a:cs typeface="Calibri"/>
                <a:sym typeface="Calibri"/>
              </a:rPr>
              <a:t>se eu son “a súa nena”.</a:t>
            </a:r>
            <a:endParaRPr/>
          </a:p>
          <a:p>
            <a:pPr marL="0" marR="0" lvl="0" indent="0" algn="just" rtl="0">
              <a:lnSpc>
                <a:spcPct val="90000"/>
              </a:lnSpc>
              <a:spcBef>
                <a:spcPts val="600"/>
              </a:spcBef>
              <a:spcAft>
                <a:spcPts val="0"/>
              </a:spcAft>
              <a:buClr>
                <a:schemeClr val="accent1"/>
              </a:buClr>
              <a:buSzPts val="1800"/>
              <a:buFont typeface="Calibri"/>
              <a:buNone/>
            </a:pPr>
            <a:r>
              <a:rPr lang="gl-ES" sz="1800">
                <a:solidFill>
                  <a:srgbClr val="3F3F3F"/>
                </a:solidFill>
                <a:latin typeface="Calibri"/>
                <a:ea typeface="Calibri"/>
                <a:cs typeface="Calibri"/>
                <a:sym typeface="Calibri"/>
              </a:rPr>
              <a:t>Papá fai o mesmo, está falando coa avoa e di “A nena debe de ter fame” e vén e dime </a:t>
            </a:r>
            <a:r>
              <a:rPr lang="gl-ES" sz="1800" i="1">
                <a:solidFill>
                  <a:srgbClr val="3F3F3F"/>
                </a:solidFill>
                <a:latin typeface="Calibri"/>
                <a:ea typeface="Calibri"/>
                <a:cs typeface="Calibri"/>
                <a:sym typeface="Calibri"/>
              </a:rPr>
              <a:t>Clara, cosita, tienes hambre? </a:t>
            </a:r>
            <a:r>
              <a:rPr lang="gl-ES" sz="1800">
                <a:solidFill>
                  <a:srgbClr val="3F3F3F"/>
                </a:solidFill>
                <a:latin typeface="Calibri"/>
                <a:ea typeface="Calibri"/>
                <a:cs typeface="Calibri"/>
                <a:sym typeface="Calibri"/>
              </a:rPr>
              <a:t>E eu abro moito os ollos, intentando comprender que pasa aquí.</a:t>
            </a:r>
            <a:endParaRPr/>
          </a:p>
          <a:p>
            <a:pPr marL="0" marR="0" lvl="0" indent="0" algn="just" rtl="0">
              <a:lnSpc>
                <a:spcPct val="90000"/>
              </a:lnSpc>
              <a:spcBef>
                <a:spcPts val="600"/>
              </a:spcBef>
              <a:spcAft>
                <a:spcPts val="0"/>
              </a:spcAft>
              <a:buClr>
                <a:schemeClr val="accent1"/>
              </a:buClr>
              <a:buSzPts val="1800"/>
              <a:buFont typeface="Calibri"/>
              <a:buNone/>
            </a:pPr>
            <a:br>
              <a:rPr lang="gl-ES" sz="1800">
                <a:solidFill>
                  <a:srgbClr val="3F3F3F"/>
                </a:solidFill>
                <a:latin typeface="Calibri"/>
                <a:ea typeface="Calibri"/>
                <a:cs typeface="Calibri"/>
                <a:sym typeface="Calibri"/>
              </a:rPr>
            </a:br>
            <a:r>
              <a:rPr lang="gl-ES" sz="1800">
                <a:solidFill>
                  <a:srgbClr val="3F3F3F"/>
                </a:solidFill>
                <a:latin typeface="Calibri"/>
                <a:ea typeface="Calibri"/>
                <a:cs typeface="Calibri"/>
                <a:sym typeface="Calibri"/>
              </a:rPr>
              <a:t>É unha situación estraña que se repite continuamente. Entre eles non, mais comigo cambia a forma de falar.</a:t>
            </a:r>
            <a:br>
              <a:rPr lang="gl-ES" sz="1800">
                <a:solidFill>
                  <a:srgbClr val="3F3F3F"/>
                </a:solidFill>
                <a:latin typeface="Calibri"/>
                <a:ea typeface="Calibri"/>
                <a:cs typeface="Calibri"/>
                <a:sym typeface="Calibri"/>
              </a:rPr>
            </a:br>
            <a:r>
              <a:rPr lang="gl-ES" sz="1800">
                <a:solidFill>
                  <a:srgbClr val="3F3F3F"/>
                </a:solidFill>
                <a:latin typeface="Calibri"/>
                <a:ea typeface="Calibri"/>
                <a:cs typeface="Calibri"/>
                <a:sym typeface="Calibri"/>
              </a:rPr>
              <a:t>E agora estou nun dilema porque penso que están esperando a que eu me poña a falar un día destes. Eu xa sei dicir </a:t>
            </a:r>
            <a:r>
              <a:rPr lang="gl-ES" sz="1800" i="1">
                <a:solidFill>
                  <a:srgbClr val="3F3F3F"/>
                </a:solidFill>
                <a:latin typeface="Calibri"/>
                <a:ea typeface="Calibri"/>
                <a:cs typeface="Calibri"/>
                <a:sym typeface="Calibri"/>
              </a:rPr>
              <a:t>ma-má </a:t>
            </a:r>
            <a:r>
              <a:rPr lang="gl-ES" sz="1800">
                <a:solidFill>
                  <a:srgbClr val="3F3F3F"/>
                </a:solidFill>
                <a:latin typeface="Calibri"/>
                <a:ea typeface="Calibri"/>
                <a:cs typeface="Calibri"/>
                <a:sym typeface="Calibri"/>
              </a:rPr>
              <a:t>en segredo. Dígoo cando estou soa porque quero </a:t>
            </a:r>
            <a:r>
              <a:rPr lang="gl-ES" sz="1800" b="1">
                <a:solidFill>
                  <a:srgbClr val="3F3F3F"/>
                </a:solidFill>
                <a:latin typeface="Calibri"/>
                <a:ea typeface="Calibri"/>
                <a:cs typeface="Calibri"/>
                <a:sym typeface="Calibri"/>
              </a:rPr>
              <a:t>practicar</a:t>
            </a:r>
            <a:r>
              <a:rPr lang="gl-ES" sz="1800">
                <a:solidFill>
                  <a:srgbClr val="3F3F3F"/>
                </a:solidFill>
                <a:latin typeface="Calibri"/>
                <a:ea typeface="Calibri"/>
                <a:cs typeface="Calibri"/>
                <a:sym typeface="Calibri"/>
              </a:rPr>
              <a:t> e teño medo de que cando o vaia dicir por primeira vez me saia mal. Mais o meu dilema é que non sei se botar a falar como falan meus pais cando falan entre eles e con meus avós ou se poñerme a falar desoutra maneira en que me falan a min.</a:t>
            </a:r>
            <a:endParaRPr/>
          </a:p>
          <a:p>
            <a:pPr marL="0" marR="0" lvl="0" indent="0" algn="just" rtl="0">
              <a:lnSpc>
                <a:spcPct val="90000"/>
              </a:lnSpc>
              <a:spcBef>
                <a:spcPts val="600"/>
              </a:spcBef>
              <a:spcAft>
                <a:spcPts val="0"/>
              </a:spcAft>
              <a:buClr>
                <a:schemeClr val="accent1"/>
              </a:buClr>
              <a:buSzPts val="1800"/>
              <a:buFont typeface="Calibri"/>
              <a:buNone/>
            </a:pPr>
            <a:br>
              <a:rPr lang="gl-ES" sz="1800">
                <a:solidFill>
                  <a:srgbClr val="3F3F3F"/>
                </a:solidFill>
                <a:latin typeface="Calibri"/>
                <a:ea typeface="Calibri"/>
                <a:cs typeface="Calibri"/>
                <a:sym typeface="Calibri"/>
              </a:rPr>
            </a:br>
            <a:r>
              <a:rPr lang="gl-ES" sz="1800">
                <a:solidFill>
                  <a:srgbClr val="3F3F3F"/>
                </a:solidFill>
                <a:latin typeface="Calibri"/>
                <a:ea typeface="Calibri"/>
                <a:cs typeface="Calibri"/>
                <a:sym typeface="Calibri"/>
              </a:rPr>
              <a:t>Eu é que a meus pais non os acabo de entender. De momento non se aclaran. Aínda que, se non queren que fale coma eles, as súas </a:t>
            </a:r>
            <a:r>
              <a:rPr lang="gl-ES" sz="1800" b="1">
                <a:solidFill>
                  <a:srgbClr val="3F3F3F"/>
                </a:solidFill>
                <a:latin typeface="Calibri"/>
                <a:ea typeface="Calibri"/>
                <a:cs typeface="Calibri"/>
                <a:sym typeface="Calibri"/>
              </a:rPr>
              <a:t>razóns</a:t>
            </a:r>
            <a:r>
              <a:rPr lang="gl-ES" sz="1800">
                <a:solidFill>
                  <a:srgbClr val="3F3F3F"/>
                </a:solidFill>
                <a:latin typeface="Calibri"/>
                <a:ea typeface="Calibri"/>
                <a:cs typeface="Calibri"/>
                <a:sym typeface="Calibri"/>
              </a:rPr>
              <a:t> terán. Digo eu...</a:t>
            </a:r>
            <a:endParaRPr sz="1800">
              <a:solidFill>
                <a:srgbClr val="3F3F3F"/>
              </a:solidFill>
              <a:latin typeface="Calibri"/>
              <a:ea typeface="Calibri"/>
              <a:cs typeface="Calibri"/>
              <a:sym typeface="Calibri"/>
            </a:endParaRPr>
          </a:p>
        </p:txBody>
      </p:sp>
      <p:sp>
        <p:nvSpPr>
          <p:cNvPr id="412" name="Google Shape;412;p39"/>
          <p:cNvSpPr txBox="1"/>
          <p:nvPr/>
        </p:nvSpPr>
        <p:spPr>
          <a:xfrm>
            <a:off x="327003" y="1052706"/>
            <a:ext cx="3394100" cy="492760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85000"/>
              </a:lnSpc>
              <a:spcBef>
                <a:spcPts val="0"/>
              </a:spcBef>
              <a:spcAft>
                <a:spcPts val="0"/>
              </a:spcAft>
              <a:buClr>
                <a:schemeClr val="dk1"/>
              </a:buClr>
              <a:buSzPct val="100000"/>
              <a:buFont typeface="Calibri"/>
              <a:buNone/>
            </a:pPr>
            <a:r>
              <a:rPr lang="gl-ES" sz="2400" b="1">
                <a:solidFill>
                  <a:schemeClr val="dk1"/>
                </a:solidFill>
                <a:latin typeface="Calibri"/>
                <a:ea typeface="Calibri"/>
                <a:cs typeface="Calibri"/>
                <a:sym typeface="Calibri"/>
              </a:rPr>
              <a:t>Le o seguinte texto e responde as cuestións relacionadas.</a:t>
            </a:r>
            <a:endParaRPr/>
          </a:p>
          <a:p>
            <a:pPr marL="0" marR="0" lvl="0" indent="0" algn="l" rtl="0">
              <a:lnSpc>
                <a:spcPct val="85000"/>
              </a:lnSpc>
              <a:spcBef>
                <a:spcPts val="0"/>
              </a:spcBef>
              <a:spcAft>
                <a:spcPts val="0"/>
              </a:spcAft>
              <a:buClr>
                <a:srgbClr val="3F3F3F"/>
              </a:buClr>
              <a:buSzPct val="100000"/>
              <a:buFont typeface="Calibri"/>
              <a:buNone/>
            </a:pPr>
            <a:endParaRPr sz="2400" b="1">
              <a:solidFill>
                <a:schemeClr val="dk1"/>
              </a:solidFill>
              <a:latin typeface="Calibri"/>
              <a:ea typeface="Calibri"/>
              <a:cs typeface="Calibri"/>
              <a:sym typeface="Calibri"/>
            </a:endParaRPr>
          </a:p>
          <a:p>
            <a:pPr marL="457200" marR="0" lvl="0" indent="-457200" algn="l" rtl="0">
              <a:lnSpc>
                <a:spcPct val="85000"/>
              </a:lnSpc>
              <a:spcBef>
                <a:spcPts val="0"/>
              </a:spcBef>
              <a:spcAft>
                <a:spcPts val="0"/>
              </a:spcAft>
              <a:buClr>
                <a:schemeClr val="dk1"/>
              </a:buClr>
              <a:buSzPct val="100000"/>
              <a:buFont typeface="Calibri"/>
              <a:buAutoNum type="alphaLcParenR"/>
            </a:pPr>
            <a:r>
              <a:rPr lang="gl-ES" sz="2400" b="1">
                <a:solidFill>
                  <a:schemeClr val="dk1"/>
                </a:solidFill>
                <a:latin typeface="Calibri"/>
                <a:ea typeface="Calibri"/>
                <a:cs typeface="Calibri"/>
                <a:sym typeface="Calibri"/>
              </a:rPr>
              <a:t>Elabora un resumo do texto.</a:t>
            </a:r>
            <a:endParaRPr/>
          </a:p>
          <a:p>
            <a:pPr marL="457200" marR="0" lvl="0" indent="-457200" algn="l" rtl="0">
              <a:lnSpc>
                <a:spcPct val="85000"/>
              </a:lnSpc>
              <a:spcBef>
                <a:spcPts val="0"/>
              </a:spcBef>
              <a:spcAft>
                <a:spcPts val="0"/>
              </a:spcAft>
              <a:buClr>
                <a:schemeClr val="dk1"/>
              </a:buClr>
              <a:buSzPct val="100000"/>
              <a:buFont typeface="Calibri"/>
              <a:buAutoNum type="alphaLcParenR"/>
            </a:pPr>
            <a:r>
              <a:rPr lang="gl-ES" sz="2400" b="1">
                <a:solidFill>
                  <a:schemeClr val="dk1"/>
                </a:solidFill>
                <a:latin typeface="Calibri"/>
                <a:ea typeface="Calibri"/>
                <a:cs typeface="Calibri"/>
                <a:sym typeface="Calibri"/>
              </a:rPr>
              <a:t>Cal é a máxima preocupación de Clara?</a:t>
            </a:r>
            <a:endParaRPr/>
          </a:p>
          <a:p>
            <a:pPr marL="457200" marR="0" lvl="0" indent="-457200" algn="l" rtl="0">
              <a:lnSpc>
                <a:spcPct val="85000"/>
              </a:lnSpc>
              <a:spcBef>
                <a:spcPts val="0"/>
              </a:spcBef>
              <a:spcAft>
                <a:spcPts val="0"/>
              </a:spcAft>
              <a:buClr>
                <a:schemeClr val="dk1"/>
              </a:buClr>
              <a:buSzPct val="100000"/>
              <a:buFont typeface="Calibri"/>
              <a:buAutoNum type="alphaLcParenR"/>
            </a:pPr>
            <a:r>
              <a:rPr lang="gl-ES" sz="2400" b="1">
                <a:solidFill>
                  <a:schemeClr val="dk1"/>
                </a:solidFill>
                <a:latin typeface="Calibri"/>
                <a:ea typeface="Calibri"/>
                <a:cs typeface="Calibri"/>
                <a:sym typeface="Calibri"/>
              </a:rPr>
              <a:t>Explica, a respecto do contido do fragmento, o concepto de diglosia.</a:t>
            </a:r>
            <a:br>
              <a:rPr lang="gl-ES" sz="2400" b="1">
                <a:solidFill>
                  <a:schemeClr val="dk2"/>
                </a:solidFill>
                <a:latin typeface="Calibri"/>
                <a:ea typeface="Calibri"/>
                <a:cs typeface="Calibri"/>
                <a:sym typeface="Calibri"/>
              </a:rPr>
            </a:br>
            <a:br>
              <a:rPr lang="gl-ES" sz="2400" b="1">
                <a:solidFill>
                  <a:schemeClr val="dk2"/>
                </a:solidFill>
                <a:latin typeface="Calibri"/>
                <a:ea typeface="Calibri"/>
                <a:cs typeface="Calibri"/>
                <a:sym typeface="Calibri"/>
              </a:rPr>
            </a:br>
            <a:endParaRPr sz="2400">
              <a:solidFill>
                <a:schemeClr val="dk2"/>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40"/>
          <p:cNvSpPr txBox="1"/>
          <p:nvPr/>
        </p:nvSpPr>
        <p:spPr>
          <a:xfrm>
            <a:off x="4841596" y="465071"/>
            <a:ext cx="6160701" cy="4606400"/>
          </a:xfrm>
          <a:prstGeom prst="rect">
            <a:avLst/>
          </a:prstGeom>
          <a:noFill/>
          <a:ln>
            <a:noFill/>
          </a:ln>
        </p:spPr>
        <p:txBody>
          <a:bodyPr spcFirstLastPara="1" wrap="square" lIns="121900" tIns="121900" rIns="121900" bIns="121900" anchor="t" anchorCtr="0">
            <a:noAutofit/>
          </a:bodyPr>
          <a:lstStyle/>
          <a:p>
            <a:pPr marL="457200" marR="0" lvl="0" indent="-457200" algn="just" rtl="0">
              <a:lnSpc>
                <a:spcPct val="90000"/>
              </a:lnSpc>
              <a:spcBef>
                <a:spcPts val="1200"/>
              </a:spcBef>
              <a:spcAft>
                <a:spcPts val="0"/>
              </a:spcAft>
              <a:buClr>
                <a:schemeClr val="accent1"/>
              </a:buClr>
              <a:buSzPts val="2000"/>
              <a:buFont typeface="Calibri"/>
              <a:buAutoNum type="arabicPeriod"/>
            </a:pPr>
            <a:r>
              <a:rPr lang="gl-ES" sz="2000" b="1">
                <a:solidFill>
                  <a:srgbClr val="3F3F3F"/>
                </a:solidFill>
                <a:latin typeface="Calibri"/>
                <a:ea typeface="Calibri"/>
                <a:cs typeface="Calibri"/>
                <a:sym typeface="Calibri"/>
              </a:rPr>
              <a:t>“A diglosia provoca sobre a lingua minorizada unha presión social que a pon en serio perigo de desaparición”. Que quere dicir esta afirmación? Podes poñer algún exemplo desta presión social que sofre acotío a nosa lingua?</a:t>
            </a:r>
            <a:endParaRPr/>
          </a:p>
          <a:p>
            <a:pPr marL="457200" marR="0" lvl="0" indent="-457200" algn="just" rtl="0">
              <a:lnSpc>
                <a:spcPct val="90000"/>
              </a:lnSpc>
              <a:spcBef>
                <a:spcPts val="1400"/>
              </a:spcBef>
              <a:spcAft>
                <a:spcPts val="0"/>
              </a:spcAft>
              <a:buClr>
                <a:schemeClr val="accent1"/>
              </a:buClr>
              <a:buSzPts val="2000"/>
              <a:buFont typeface="Calibri"/>
              <a:buAutoNum type="arabicPeriod"/>
            </a:pPr>
            <a:r>
              <a:rPr lang="gl-ES" sz="2000" b="1">
                <a:solidFill>
                  <a:srgbClr val="3F3F3F"/>
                </a:solidFill>
                <a:latin typeface="Calibri"/>
                <a:ea typeface="Calibri"/>
                <a:cs typeface="Calibri"/>
                <a:sym typeface="Calibri"/>
              </a:rPr>
              <a:t>Ordena cronoloxicamente as seguintes etapas da substitución lingüística:</a:t>
            </a:r>
            <a:endParaRPr/>
          </a:p>
          <a:p>
            <a:pPr marL="635508" marR="0" lvl="1" indent="-342900" algn="just" rtl="0">
              <a:lnSpc>
                <a:spcPct val="90000"/>
              </a:lnSpc>
              <a:spcBef>
                <a:spcPts val="400"/>
              </a:spcBef>
              <a:spcAft>
                <a:spcPts val="0"/>
              </a:spcAft>
              <a:buClr>
                <a:schemeClr val="accent1"/>
              </a:buClr>
              <a:buSzPts val="1800"/>
              <a:buFont typeface="Calibri"/>
              <a:buAutoNum type="alphaLcParenR"/>
            </a:pPr>
            <a:r>
              <a:rPr lang="gl-ES" sz="1800" b="0" i="0" u="none" strike="noStrike" cap="none">
                <a:solidFill>
                  <a:srgbClr val="3F3F3F"/>
                </a:solidFill>
                <a:latin typeface="Calibri"/>
                <a:ea typeface="Calibri"/>
                <a:cs typeface="Calibri"/>
                <a:sym typeface="Calibri"/>
              </a:rPr>
              <a:t>Perpetuación do prestixio da lingua foránea.</a:t>
            </a:r>
            <a:endParaRPr/>
          </a:p>
          <a:p>
            <a:pPr marL="635508" marR="0" lvl="1" indent="-342900" algn="just" rtl="0">
              <a:lnSpc>
                <a:spcPct val="90000"/>
              </a:lnSpc>
              <a:spcBef>
                <a:spcPts val="600"/>
              </a:spcBef>
              <a:spcAft>
                <a:spcPts val="0"/>
              </a:spcAft>
              <a:buClr>
                <a:schemeClr val="accent1"/>
              </a:buClr>
              <a:buSzPts val="1800"/>
              <a:buFont typeface="Calibri"/>
              <a:buAutoNum type="alphaLcParenR"/>
            </a:pPr>
            <a:r>
              <a:rPr lang="gl-ES" sz="1800" b="0" i="0" u="none" strike="noStrike" cap="none">
                <a:solidFill>
                  <a:srgbClr val="3F3F3F"/>
                </a:solidFill>
                <a:latin typeface="Calibri"/>
                <a:ea typeface="Calibri"/>
                <a:cs typeface="Calibri"/>
                <a:sym typeface="Calibri"/>
              </a:rPr>
              <a:t>Desaparición da lingua propia pola ruptura xeracional.</a:t>
            </a:r>
            <a:endParaRPr/>
          </a:p>
          <a:p>
            <a:pPr marL="635508" marR="0" lvl="1" indent="-342900" algn="just" rtl="0">
              <a:lnSpc>
                <a:spcPct val="90000"/>
              </a:lnSpc>
              <a:spcBef>
                <a:spcPts val="600"/>
              </a:spcBef>
              <a:spcAft>
                <a:spcPts val="0"/>
              </a:spcAft>
              <a:buClr>
                <a:schemeClr val="accent1"/>
              </a:buClr>
              <a:buSzPts val="1800"/>
              <a:buFont typeface="Calibri"/>
              <a:buAutoNum type="alphaLcParenR"/>
            </a:pPr>
            <a:r>
              <a:rPr lang="gl-ES" sz="1800" b="0" i="0" u="none" strike="noStrike" cap="none">
                <a:solidFill>
                  <a:srgbClr val="3F3F3F"/>
                </a:solidFill>
                <a:latin typeface="Calibri"/>
                <a:ea typeface="Calibri"/>
                <a:cs typeface="Calibri"/>
                <a:sym typeface="Calibri"/>
              </a:rPr>
              <a:t>Primeiros contactos da lingua foránea, minoritaria, cos eidos de prestixio.</a:t>
            </a:r>
            <a:endParaRPr/>
          </a:p>
          <a:p>
            <a:pPr marL="342900" marR="0" lvl="0" indent="-342900" algn="l" rtl="0">
              <a:lnSpc>
                <a:spcPct val="90000"/>
              </a:lnSpc>
              <a:spcBef>
                <a:spcPts val="1600"/>
              </a:spcBef>
              <a:spcAft>
                <a:spcPts val="0"/>
              </a:spcAft>
              <a:buClr>
                <a:schemeClr val="accent1"/>
              </a:buClr>
              <a:buSzPts val="2000"/>
              <a:buFont typeface="Calibri"/>
              <a:buAutoNum type="arabicPeriod"/>
            </a:pPr>
            <a:r>
              <a:rPr lang="gl-ES" sz="2000" b="1">
                <a:solidFill>
                  <a:srgbClr val="3F3F3F"/>
                </a:solidFill>
                <a:latin typeface="Calibri"/>
                <a:ea typeface="Calibri"/>
                <a:cs typeface="Calibri"/>
                <a:sym typeface="Calibri"/>
              </a:rPr>
              <a:t>Visiona o seguinte vídeo e responde a seguinte cuestión: </a:t>
            </a:r>
            <a:r>
              <a:rPr lang="gl-ES" sz="2000" b="1" u="sng">
                <a:solidFill>
                  <a:srgbClr val="3F3F3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https://www.youtube.com/watch?v=b4AnNscT1UA</a:t>
            </a:r>
            <a:r>
              <a:rPr lang="gl-ES" sz="2000" b="1">
                <a:solidFill>
                  <a:srgbClr val="3F3F3F"/>
                </a:solidFill>
                <a:latin typeface="Calibri"/>
                <a:ea typeface="Calibri"/>
                <a:cs typeface="Calibri"/>
                <a:sym typeface="Calibri"/>
              </a:rPr>
              <a:t> </a:t>
            </a:r>
            <a:endParaRPr/>
          </a:p>
          <a:p>
            <a:pPr marL="292608" marR="0" lvl="1" indent="0" algn="l" rtl="0">
              <a:lnSpc>
                <a:spcPct val="90000"/>
              </a:lnSpc>
              <a:spcBef>
                <a:spcPts val="400"/>
              </a:spcBef>
              <a:spcAft>
                <a:spcPts val="400"/>
              </a:spcAft>
              <a:buClr>
                <a:schemeClr val="accent1"/>
              </a:buClr>
              <a:buSzPts val="2000"/>
              <a:buFont typeface="Calibri"/>
              <a:buNone/>
            </a:pPr>
            <a:r>
              <a:rPr lang="gl-ES" sz="2000" b="0" i="0" u="none" strike="noStrike" cap="none">
                <a:solidFill>
                  <a:srgbClr val="3F3F3F"/>
                </a:solidFill>
                <a:latin typeface="Calibri"/>
                <a:ea typeface="Calibri"/>
                <a:cs typeface="Calibri"/>
                <a:sym typeface="Calibri"/>
              </a:rPr>
              <a:t>a) Cres que a lingua galega acadou xa a normalización hoxe en día? Xustifica a resposta. En caso negativo, propón medidas para a normalización lingüística.</a:t>
            </a:r>
            <a:endParaRPr/>
          </a:p>
        </p:txBody>
      </p:sp>
      <p:pic>
        <p:nvPicPr>
          <p:cNvPr id="418" name="Google Shape;418;p40"/>
          <p:cNvPicPr preferRelativeResize="0"/>
          <p:nvPr/>
        </p:nvPicPr>
        <p:blipFill rotWithShape="1">
          <a:blip r:embed="rId4">
            <a:alphaModFix/>
          </a:blip>
          <a:srcRect l="20839" r="24631" b="-1"/>
          <a:stretch/>
        </p:blipFill>
        <p:spPr>
          <a:xfrm>
            <a:off x="1480395" y="1818508"/>
            <a:ext cx="2014634" cy="2259395"/>
          </a:xfrm>
          <a:prstGeom prst="rect">
            <a:avLst/>
          </a:prstGeom>
          <a:noFill/>
          <a:ln>
            <a:noFill/>
          </a:ln>
        </p:spPr>
      </p:pic>
      <p:sp>
        <p:nvSpPr>
          <p:cNvPr id="419" name="Google Shape;419;p40"/>
          <p:cNvSpPr txBox="1"/>
          <p:nvPr/>
        </p:nvSpPr>
        <p:spPr>
          <a:xfrm>
            <a:off x="1092200" y="586600"/>
            <a:ext cx="10007600" cy="822400"/>
          </a:xfrm>
          <a:prstGeom prst="rect">
            <a:avLst/>
          </a:prstGeom>
          <a:noFill/>
          <a:ln>
            <a:noFill/>
          </a:ln>
        </p:spPr>
        <p:txBody>
          <a:bodyPr spcFirstLastPara="1" wrap="square" lIns="121900" tIns="121900" rIns="121900" bIns="121900" anchor="t" anchorCtr="0">
            <a:noAutofit/>
          </a:bodyPr>
          <a:lstStyle/>
          <a:p>
            <a:pPr marL="0" marR="0" lvl="0" indent="0" algn="l" rtl="0">
              <a:lnSpc>
                <a:spcPct val="85000"/>
              </a:lnSpc>
              <a:spcBef>
                <a:spcPts val="0"/>
              </a:spcBef>
              <a:spcAft>
                <a:spcPts val="0"/>
              </a:spcAft>
              <a:buClr>
                <a:srgbClr val="3F3F3F"/>
              </a:buClr>
              <a:buSzPts val="4800"/>
              <a:buFont typeface="Calibri"/>
              <a:buNone/>
            </a:pPr>
            <a:r>
              <a:rPr lang="gl-ES" sz="4800">
                <a:solidFill>
                  <a:srgbClr val="3F3F3F"/>
                </a:solidFill>
                <a:latin typeface="Calibri"/>
                <a:ea typeface="Calibri"/>
                <a:cs typeface="Calibri"/>
                <a:sym typeface="Calibri"/>
              </a:rPr>
              <a:t>Actividades</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41"/>
          <p:cNvSpPr txBox="1">
            <a:spLocks noGrp="1"/>
          </p:cNvSpPr>
          <p:nvPr>
            <p:ph type="title"/>
          </p:nvPr>
        </p:nvSpPr>
        <p:spPr>
          <a:xfrm>
            <a:off x="1066799" y="466050"/>
            <a:ext cx="10849897" cy="111792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gl-ES" sz="4000"/>
              <a:t>Conflito lingüístico. O ecolingüismo.</a:t>
            </a:r>
            <a:endParaRPr/>
          </a:p>
        </p:txBody>
      </p:sp>
      <p:sp>
        <p:nvSpPr>
          <p:cNvPr id="425" name="Google Shape;425;p41"/>
          <p:cNvSpPr txBox="1"/>
          <p:nvPr/>
        </p:nvSpPr>
        <p:spPr>
          <a:xfrm>
            <a:off x="931116" y="1778615"/>
            <a:ext cx="7823528" cy="3300770"/>
          </a:xfrm>
          <a:prstGeom prst="rect">
            <a:avLst/>
          </a:prstGeom>
          <a:noFill/>
          <a:ln>
            <a:noFill/>
          </a:ln>
        </p:spPr>
        <p:txBody>
          <a:bodyPr spcFirstLastPara="1" wrap="square" lIns="121900" tIns="121900" rIns="121900" bIns="121900" anchor="t" anchorCtr="0">
            <a:noAutofit/>
          </a:bodyPr>
          <a:lstStyle/>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O</a:t>
            </a:r>
            <a:r>
              <a:rPr lang="gl-ES" sz="2000" b="1">
                <a:solidFill>
                  <a:schemeClr val="dk1"/>
                </a:solidFill>
                <a:latin typeface="Calibri"/>
                <a:ea typeface="Calibri"/>
                <a:cs typeface="Calibri"/>
                <a:sym typeface="Calibri"/>
              </a:rPr>
              <a:t> conflito lingüístico </a:t>
            </a:r>
            <a:r>
              <a:rPr lang="gl-ES" sz="2000">
                <a:solidFill>
                  <a:schemeClr val="dk1"/>
                </a:solidFill>
                <a:latin typeface="Calibri"/>
                <a:ea typeface="Calibri"/>
                <a:cs typeface="Calibri"/>
                <a:sym typeface="Calibri"/>
              </a:rPr>
              <a:t>xorde cando dúas linguas compiten por desempeñar todas as funcións posibles.</a:t>
            </a:r>
            <a:endParaRPr/>
          </a:p>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As causas adoitan ser de carácter histórico:</a:t>
            </a:r>
            <a:endParaRPr/>
          </a:p>
          <a:p>
            <a:pPr marL="742950" marR="0" lvl="1" indent="-285750" algn="just" rtl="0">
              <a:lnSpc>
                <a:spcPct val="150000"/>
              </a:lnSpc>
              <a:spcBef>
                <a:spcPts val="0"/>
              </a:spcBef>
              <a:spcAft>
                <a:spcPts val="0"/>
              </a:spcAft>
              <a:buClr>
                <a:schemeClr val="dk1"/>
              </a:buClr>
              <a:buSzPts val="2000"/>
              <a:buFont typeface="Arial"/>
              <a:buChar char="•"/>
            </a:pPr>
            <a:r>
              <a:rPr lang="gl-ES" sz="2000" b="1" i="0" u="none" strike="noStrike" cap="none">
                <a:solidFill>
                  <a:schemeClr val="dk1"/>
                </a:solidFill>
                <a:latin typeface="Calibri"/>
                <a:ea typeface="Calibri"/>
                <a:cs typeface="Calibri"/>
                <a:sym typeface="Calibri"/>
              </a:rPr>
              <a:t>Procesos de expansión e de unificación política.</a:t>
            </a:r>
            <a:endParaRPr/>
          </a:p>
          <a:p>
            <a:pPr marL="742950" marR="0" lvl="1" indent="-285750" algn="just" rtl="0">
              <a:lnSpc>
                <a:spcPct val="150000"/>
              </a:lnSpc>
              <a:spcBef>
                <a:spcPts val="0"/>
              </a:spcBef>
              <a:spcAft>
                <a:spcPts val="0"/>
              </a:spcAft>
              <a:buClr>
                <a:schemeClr val="dk1"/>
              </a:buClr>
              <a:buSzPts val="2000"/>
              <a:buFont typeface="Arial"/>
              <a:buChar char="•"/>
            </a:pPr>
            <a:r>
              <a:rPr lang="gl-ES" sz="2000" b="1" i="0" u="none" strike="noStrike" cap="none">
                <a:solidFill>
                  <a:schemeClr val="dk1"/>
                </a:solidFill>
                <a:latin typeface="Calibri"/>
                <a:ea typeface="Calibri"/>
                <a:cs typeface="Calibri"/>
                <a:sym typeface="Calibri"/>
              </a:rPr>
              <a:t>Presión cultural e económica.</a:t>
            </a:r>
            <a:endParaRPr/>
          </a:p>
          <a:p>
            <a:pPr marL="742950" marR="0" lvl="1" indent="-285750" algn="just" rtl="0">
              <a:lnSpc>
                <a:spcPct val="150000"/>
              </a:lnSpc>
              <a:spcBef>
                <a:spcPts val="0"/>
              </a:spcBef>
              <a:spcAft>
                <a:spcPts val="0"/>
              </a:spcAft>
              <a:buClr>
                <a:schemeClr val="dk1"/>
              </a:buClr>
              <a:buSzPts val="2000"/>
              <a:buFont typeface="Arial"/>
              <a:buChar char="•"/>
            </a:pPr>
            <a:r>
              <a:rPr lang="gl-ES" sz="2000" b="1" i="0" u="none" strike="noStrike" cap="none">
                <a:solidFill>
                  <a:schemeClr val="dk1"/>
                </a:solidFill>
                <a:latin typeface="Calibri"/>
                <a:ea typeface="Calibri"/>
                <a:cs typeface="Calibri"/>
                <a:sym typeface="Calibri"/>
              </a:rPr>
              <a:t>Movementos migratorios.</a:t>
            </a:r>
            <a:endParaRPr/>
          </a:p>
        </p:txBody>
      </p:sp>
      <p:pic>
        <p:nvPicPr>
          <p:cNvPr id="426" name="Google Shape;426;p41"/>
          <p:cNvPicPr preferRelativeResize="0"/>
          <p:nvPr/>
        </p:nvPicPr>
        <p:blipFill rotWithShape="1">
          <a:blip r:embed="rId3">
            <a:alphaModFix/>
          </a:blip>
          <a:srcRect l="12238" r="20035"/>
          <a:stretch/>
        </p:blipFill>
        <p:spPr>
          <a:xfrm>
            <a:off x="8982706" y="3429000"/>
            <a:ext cx="3209294" cy="291426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42"/>
          <p:cNvSpPr txBox="1">
            <a:spLocks noGrp="1"/>
          </p:cNvSpPr>
          <p:nvPr>
            <p:ph type="title"/>
          </p:nvPr>
        </p:nvSpPr>
        <p:spPr>
          <a:xfrm>
            <a:off x="1066799" y="466050"/>
            <a:ext cx="10849897" cy="1117928"/>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4000"/>
              <a:buFont typeface="Calibri"/>
              <a:buNone/>
            </a:pPr>
            <a:r>
              <a:rPr lang="gl-ES" sz="4000"/>
              <a:t>Conflito lingüístico. O ecolingüismo.</a:t>
            </a:r>
            <a:endParaRPr/>
          </a:p>
        </p:txBody>
      </p:sp>
      <p:sp>
        <p:nvSpPr>
          <p:cNvPr id="432" name="Google Shape;432;p42"/>
          <p:cNvSpPr txBox="1"/>
          <p:nvPr/>
        </p:nvSpPr>
        <p:spPr>
          <a:xfrm>
            <a:off x="931116" y="1778615"/>
            <a:ext cx="7823528" cy="3300770"/>
          </a:xfrm>
          <a:prstGeom prst="rect">
            <a:avLst/>
          </a:prstGeom>
          <a:noFill/>
          <a:ln>
            <a:noFill/>
          </a:ln>
        </p:spPr>
        <p:txBody>
          <a:bodyPr spcFirstLastPara="1" wrap="square" lIns="121900" tIns="121900" rIns="121900" bIns="121900" anchor="t" anchorCtr="0">
            <a:noAutofit/>
          </a:bodyPr>
          <a:lstStyle/>
          <a:p>
            <a:pPr marL="285750" marR="0" lvl="0" indent="-285750" algn="just" rtl="0">
              <a:lnSpc>
                <a:spcPct val="150000"/>
              </a:lnSpc>
              <a:spcBef>
                <a:spcPts val="0"/>
              </a:spcBef>
              <a:spcAft>
                <a:spcPts val="0"/>
              </a:spcAft>
              <a:buClr>
                <a:schemeClr val="dk1"/>
              </a:buClr>
              <a:buSzPts val="2000"/>
              <a:buFont typeface="Arial"/>
              <a:buChar char="•"/>
            </a:pPr>
            <a:r>
              <a:rPr lang="gl-ES" sz="2000">
                <a:solidFill>
                  <a:schemeClr val="dk1"/>
                </a:solidFill>
                <a:latin typeface="Calibri"/>
                <a:ea typeface="Calibri"/>
                <a:cs typeface="Calibri"/>
                <a:sym typeface="Calibri"/>
              </a:rPr>
              <a:t>A respecto deste conflito lingüístico existirán dous posicionamentos encontrados: </a:t>
            </a:r>
            <a:endParaRPr/>
          </a:p>
          <a:p>
            <a:pPr marL="742950" marR="0" lvl="1" indent="-285750" algn="just" rtl="0">
              <a:lnSpc>
                <a:spcPct val="150000"/>
              </a:lnSpc>
              <a:spcBef>
                <a:spcPts val="0"/>
              </a:spcBef>
              <a:spcAft>
                <a:spcPts val="0"/>
              </a:spcAft>
              <a:buClr>
                <a:schemeClr val="dk1"/>
              </a:buClr>
              <a:buSzPts val="2000"/>
              <a:buFont typeface="Arial"/>
              <a:buChar char="•"/>
            </a:pPr>
            <a:r>
              <a:rPr lang="gl-ES" sz="2000" b="1" i="0" u="none" strike="noStrike" cap="none">
                <a:solidFill>
                  <a:schemeClr val="dk1"/>
                </a:solidFill>
                <a:latin typeface="Calibri"/>
                <a:ea typeface="Calibri"/>
                <a:cs typeface="Calibri"/>
                <a:sym typeface="Calibri"/>
              </a:rPr>
              <a:t>Uniformismo lingüístico</a:t>
            </a:r>
            <a:r>
              <a:rPr lang="gl-ES" sz="2000" b="0" i="0" u="none" strike="noStrike" cap="none">
                <a:solidFill>
                  <a:schemeClr val="dk1"/>
                </a:solidFill>
                <a:latin typeface="Calibri"/>
                <a:ea typeface="Calibri"/>
                <a:cs typeface="Calibri"/>
                <a:sym typeface="Calibri"/>
              </a:rPr>
              <a:t>: utilización dun único idioma común para todo o mundo (diversidade lingüística como obstáculo).</a:t>
            </a:r>
            <a:endParaRPr/>
          </a:p>
          <a:p>
            <a:pPr marL="742950" marR="0" lvl="1" indent="-285750" algn="just" rtl="0">
              <a:lnSpc>
                <a:spcPct val="150000"/>
              </a:lnSpc>
              <a:spcBef>
                <a:spcPts val="0"/>
              </a:spcBef>
              <a:spcAft>
                <a:spcPts val="0"/>
              </a:spcAft>
              <a:buClr>
                <a:schemeClr val="dk1"/>
              </a:buClr>
              <a:buSzPts val="2000"/>
              <a:buFont typeface="Arial"/>
              <a:buChar char="•"/>
            </a:pPr>
            <a:r>
              <a:rPr lang="gl-ES" sz="2000" b="1" i="0" u="none" strike="noStrike" cap="none">
                <a:solidFill>
                  <a:schemeClr val="dk1"/>
                </a:solidFill>
                <a:latin typeface="Calibri"/>
                <a:ea typeface="Calibri"/>
                <a:cs typeface="Calibri"/>
                <a:sym typeface="Calibri"/>
              </a:rPr>
              <a:t>Ecolingüismo ou ecoloxismo lingüístico</a:t>
            </a:r>
            <a:r>
              <a:rPr lang="gl-ES" sz="2000" b="0" i="0" u="none" strike="noStrike" cap="none">
                <a:solidFill>
                  <a:schemeClr val="dk1"/>
                </a:solidFill>
                <a:latin typeface="Calibri"/>
                <a:ea typeface="Calibri"/>
                <a:cs typeface="Calibri"/>
                <a:sym typeface="Calibri"/>
              </a:rPr>
              <a:t>: mantemento, conservación e promoción da lingua propia e uso da segunda lingua para a comunicación con outras comunidades lingüisticamente distintas.</a:t>
            </a:r>
            <a:endParaRPr/>
          </a:p>
        </p:txBody>
      </p:sp>
      <p:pic>
        <p:nvPicPr>
          <p:cNvPr id="433" name="Google Shape;433;p42"/>
          <p:cNvPicPr preferRelativeResize="0"/>
          <p:nvPr/>
        </p:nvPicPr>
        <p:blipFill rotWithShape="1">
          <a:blip r:embed="rId3">
            <a:alphaModFix/>
          </a:blip>
          <a:srcRect l="12238" r="20035"/>
          <a:stretch/>
        </p:blipFill>
        <p:spPr>
          <a:xfrm>
            <a:off x="8982706" y="3429000"/>
            <a:ext cx="3209294" cy="29142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708742" y="576816"/>
            <a:ext cx="10007600" cy="937210"/>
          </a:xfrm>
          <a:prstGeom prst="rect">
            <a:avLst/>
          </a:prstGeom>
          <a:noFill/>
          <a:ln>
            <a:noFill/>
          </a:ln>
        </p:spPr>
        <p:txBody>
          <a:bodyPr spcFirstLastPara="1" wrap="square" lIns="121900" tIns="121900" rIns="121900" bIns="121900" anchor="t" anchorCtr="0">
            <a:noAutofit/>
          </a:bodyPr>
          <a:lstStyle/>
          <a:p>
            <a:pPr marL="0" lvl="0" indent="0" algn="l" rtl="0">
              <a:lnSpc>
                <a:spcPct val="85000"/>
              </a:lnSpc>
              <a:spcBef>
                <a:spcPts val="0"/>
              </a:spcBef>
              <a:spcAft>
                <a:spcPts val="0"/>
              </a:spcAft>
              <a:buClr>
                <a:srgbClr val="3F3F3F"/>
              </a:buClr>
              <a:buSzPts val="4800"/>
              <a:buFont typeface="Calibri"/>
              <a:buNone/>
            </a:pPr>
            <a:r>
              <a:rPr lang="gl-ES"/>
              <a:t>Variedades diacrónicas ou históricas</a:t>
            </a:r>
            <a:endParaRPr/>
          </a:p>
        </p:txBody>
      </p:sp>
      <p:sp>
        <p:nvSpPr>
          <p:cNvPr id="141" name="Google Shape;141;p5"/>
          <p:cNvSpPr txBox="1"/>
          <p:nvPr/>
        </p:nvSpPr>
        <p:spPr>
          <a:xfrm>
            <a:off x="466944" y="1738212"/>
            <a:ext cx="4069659" cy="3300770"/>
          </a:xfrm>
          <a:prstGeom prst="rect">
            <a:avLst/>
          </a:prstGeom>
          <a:noFill/>
          <a:ln>
            <a:noFill/>
          </a:ln>
        </p:spPr>
        <p:txBody>
          <a:bodyPr spcFirstLastPara="1" wrap="square" lIns="121900" tIns="121900" rIns="121900" bIns="121900" anchor="t" anchorCtr="0">
            <a:noAutofit/>
          </a:bodyPr>
          <a:lstStyle/>
          <a:p>
            <a:pPr marL="0" marR="0" lvl="0" indent="0" algn="just" rtl="0">
              <a:lnSpc>
                <a:spcPct val="150000"/>
              </a:lnSpc>
              <a:spcBef>
                <a:spcPts val="0"/>
              </a:spcBef>
              <a:spcAft>
                <a:spcPts val="0"/>
              </a:spcAft>
              <a:buNone/>
            </a:pPr>
            <a:r>
              <a:rPr lang="gl-ES" sz="1600" b="0" i="0" u="none" strike="noStrike" cap="none">
                <a:solidFill>
                  <a:srgbClr val="000000"/>
                </a:solidFill>
                <a:latin typeface="Calibri"/>
                <a:ea typeface="Calibri"/>
                <a:cs typeface="Calibri"/>
                <a:sym typeface="Calibri"/>
              </a:rPr>
              <a:t>E tan toste, sen desden / e sen vergonna de ren / aver, juntou o convento / e contoulles o gran ben / que lle fezo a que ten / o mund´ en seu mandamento; / e por lles todo provar / quanto lles</a:t>
            </a:r>
            <a:r>
              <a:rPr lang="gl-ES" sz="1600" b="0" i="0" u="none" strike="noStrike" cap="none">
                <a:solidFill>
                  <a:schemeClr val="dk1"/>
                </a:solidFill>
                <a:latin typeface="Calibri"/>
                <a:ea typeface="Calibri"/>
                <a:cs typeface="Calibri"/>
                <a:sym typeface="Calibri"/>
              </a:rPr>
              <a:t> </a:t>
            </a:r>
            <a:r>
              <a:rPr lang="gl-ES" sz="1600" b="0" i="0" u="none" strike="noStrike" cap="none">
                <a:solidFill>
                  <a:srgbClr val="000000"/>
                </a:solidFill>
                <a:latin typeface="Calibri"/>
                <a:ea typeface="Calibri"/>
                <a:cs typeface="Calibri"/>
                <a:sym typeface="Calibri"/>
              </a:rPr>
              <a:t>dizia, / fez seu amigo chamar, / que llo contar ya (</a:t>
            </a:r>
            <a:r>
              <a:rPr lang="gl-ES" sz="1600" b="0" i="1" u="none" strike="noStrike" cap="none">
                <a:solidFill>
                  <a:srgbClr val="000000"/>
                </a:solidFill>
                <a:latin typeface="Calibri"/>
                <a:ea typeface="Calibri"/>
                <a:cs typeface="Calibri"/>
                <a:sym typeface="Calibri"/>
              </a:rPr>
              <a:t>CSM</a:t>
            </a:r>
            <a:r>
              <a:rPr lang="gl-ES" sz="1600" b="0" i="0" u="none" strike="noStrike" cap="none">
                <a:solidFill>
                  <a:srgbClr val="000000"/>
                </a:solidFill>
                <a:latin typeface="Calibri"/>
                <a:ea typeface="Calibri"/>
                <a:cs typeface="Calibri"/>
                <a:sym typeface="Calibri"/>
              </a:rPr>
              <a:t>, séc. XIII)</a:t>
            </a:r>
            <a:endParaRPr sz="1600" b="0" i="0" u="none" strike="noStrike" cap="none">
              <a:solidFill>
                <a:srgbClr val="000000"/>
              </a:solidFill>
              <a:latin typeface="Calibri"/>
              <a:ea typeface="Calibri"/>
              <a:cs typeface="Calibri"/>
              <a:sym typeface="Calibri"/>
            </a:endParaRPr>
          </a:p>
        </p:txBody>
      </p:sp>
      <p:sp>
        <p:nvSpPr>
          <p:cNvPr id="142" name="Google Shape;142;p5"/>
          <p:cNvSpPr txBox="1"/>
          <p:nvPr/>
        </p:nvSpPr>
        <p:spPr>
          <a:xfrm>
            <a:off x="4876503" y="1783305"/>
            <a:ext cx="2582173" cy="4574682"/>
          </a:xfrm>
          <a:prstGeom prst="rect">
            <a:avLst/>
          </a:prstGeom>
          <a:noFill/>
          <a:ln>
            <a:noFill/>
          </a:ln>
        </p:spPr>
        <p:txBody>
          <a:bodyPr spcFirstLastPara="1" wrap="square" lIns="121900" tIns="121900" rIns="121900" bIns="121900" anchor="t" anchorCtr="0">
            <a:noAutofit/>
          </a:bodyPr>
          <a:lstStyle/>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Asi mó pediron</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Na veira do mar,</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A ó pé das ondiñas</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Que veñen e van.</a:t>
            </a:r>
            <a:endParaRPr/>
          </a:p>
          <a:p>
            <a:pPr marL="0" marR="0" lvl="0" indent="0" algn="l" rtl="0">
              <a:lnSpc>
                <a:spcPct val="115000"/>
              </a:lnSpc>
              <a:spcBef>
                <a:spcPts val="0"/>
              </a:spcBef>
              <a:spcAft>
                <a:spcPts val="0"/>
              </a:spcAft>
              <a:buNone/>
            </a:pP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Asi mó pediron</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Na veira do rio</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Que corr' antr' as erbas</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Do campo frorido.</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Que cofias tan brancas!</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Que panos con freco!...</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Que dengues de grana!</a:t>
            </a:r>
            <a:endParaRPr sz="16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Que sintas! que adresos!</a:t>
            </a:r>
            <a:endParaRPr/>
          </a:p>
          <a:p>
            <a:pPr marL="0" marR="0" lvl="0" indent="0" algn="l" rtl="0">
              <a:lnSpc>
                <a:spcPct val="115000"/>
              </a:lnSpc>
              <a:spcBef>
                <a:spcPts val="0"/>
              </a:spcBef>
              <a:spcAft>
                <a:spcPts val="0"/>
              </a:spcAft>
              <a:buNone/>
            </a:pPr>
            <a:r>
              <a:rPr lang="gl-ES" sz="1600" b="0" i="0" u="none" strike="noStrike" cap="none">
                <a:solidFill>
                  <a:srgbClr val="000000"/>
                </a:solidFill>
                <a:latin typeface="Calibri"/>
                <a:ea typeface="Calibri"/>
                <a:cs typeface="Calibri"/>
                <a:sym typeface="Calibri"/>
              </a:rPr>
              <a:t>(</a:t>
            </a:r>
            <a:r>
              <a:rPr lang="gl-ES" sz="1600" b="0" i="1" u="none" strike="noStrike" cap="none">
                <a:solidFill>
                  <a:srgbClr val="000000"/>
                </a:solidFill>
                <a:latin typeface="Calibri"/>
                <a:ea typeface="Calibri"/>
                <a:cs typeface="Calibri"/>
                <a:sym typeface="Calibri"/>
              </a:rPr>
              <a:t>Cantares gallegos</a:t>
            </a:r>
            <a:r>
              <a:rPr lang="gl-ES" sz="1600" b="0" i="0" u="none" strike="noStrike" cap="none">
                <a:solidFill>
                  <a:srgbClr val="000000"/>
                </a:solidFill>
                <a:latin typeface="Calibri"/>
                <a:ea typeface="Calibri"/>
                <a:cs typeface="Calibri"/>
                <a:sym typeface="Calibri"/>
              </a:rPr>
              <a:t>, séc. XIX)</a:t>
            </a:r>
            <a:endParaRPr/>
          </a:p>
          <a:p>
            <a:pPr marL="0" marR="0" lvl="0" indent="0" algn="l" rtl="0">
              <a:lnSpc>
                <a:spcPct val="115000"/>
              </a:lnSpc>
              <a:spcBef>
                <a:spcPts val="0"/>
              </a:spcBef>
              <a:spcAft>
                <a:spcPts val="0"/>
              </a:spcAft>
              <a:buNone/>
            </a:pPr>
            <a:endParaRPr sz="1600" b="0" i="0" u="none" strike="noStrike" cap="none">
              <a:solidFill>
                <a:srgbClr val="000000"/>
              </a:solidFill>
              <a:latin typeface="Calibri"/>
              <a:ea typeface="Calibri"/>
              <a:cs typeface="Calibri"/>
              <a:sym typeface="Calibri"/>
            </a:endParaRPr>
          </a:p>
        </p:txBody>
      </p:sp>
      <p:sp>
        <p:nvSpPr>
          <p:cNvPr id="143" name="Google Shape;143;p5"/>
          <p:cNvSpPr txBox="1"/>
          <p:nvPr/>
        </p:nvSpPr>
        <p:spPr>
          <a:xfrm>
            <a:off x="7598255" y="1783305"/>
            <a:ext cx="4126800" cy="1956800"/>
          </a:xfrm>
          <a:prstGeom prst="rect">
            <a:avLst/>
          </a:prstGeom>
          <a:noFill/>
          <a:ln>
            <a:noFill/>
          </a:ln>
        </p:spPr>
        <p:txBody>
          <a:bodyPr spcFirstLastPara="1" wrap="square" lIns="121900" tIns="121900" rIns="121900" bIns="121900" anchor="t" anchorCtr="0">
            <a:noAutofit/>
          </a:bodyPr>
          <a:lstStyle/>
          <a:p>
            <a:pPr marL="0" marR="0" lvl="0" indent="0" algn="just" rtl="0">
              <a:lnSpc>
                <a:spcPct val="150000"/>
              </a:lnSpc>
              <a:spcBef>
                <a:spcPts val="0"/>
              </a:spcBef>
              <a:spcAft>
                <a:spcPts val="2133"/>
              </a:spcAft>
              <a:buNone/>
            </a:pPr>
            <a:r>
              <a:rPr lang="gl-ES" sz="1467" b="0" i="0" u="none" strike="noStrike" cap="none">
                <a:solidFill>
                  <a:srgbClr val="000000"/>
                </a:solidFill>
                <a:latin typeface="Calibri"/>
                <a:ea typeface="Calibri"/>
                <a:cs typeface="Calibri"/>
                <a:sym typeface="Calibri"/>
              </a:rPr>
              <a:t>A Real Academia Galega lamentou a escasa implantación do portugués nos centros educativos galegos e o seu presidente, Víctor Freixanes, reclamou unha maior presenza deste idioma nas escolas "como lingua irmá" para así "potenciar a proxección exterior" do galego.</a:t>
            </a:r>
            <a:endParaRPr sz="2400" b="0" i="0" u="none" strike="noStrike" cap="none">
              <a:solidFill>
                <a:srgbClr val="7F7F7F"/>
              </a:solidFill>
              <a:latin typeface="Source Sans Pro"/>
              <a:ea typeface="Source Sans Pro"/>
              <a:cs typeface="Source Sans Pro"/>
              <a:sym typeface="Source Sans Pro"/>
            </a:endParaRPr>
          </a:p>
        </p:txBody>
      </p:sp>
      <p:pic>
        <p:nvPicPr>
          <p:cNvPr id="144" name="Google Shape;144;p5"/>
          <p:cNvPicPr preferRelativeResize="0"/>
          <p:nvPr/>
        </p:nvPicPr>
        <p:blipFill rotWithShape="1">
          <a:blip r:embed="rId3">
            <a:alphaModFix/>
          </a:blip>
          <a:srcRect r="31597"/>
          <a:stretch/>
        </p:blipFill>
        <p:spPr>
          <a:xfrm>
            <a:off x="591815" y="4454013"/>
            <a:ext cx="1495730" cy="1905492"/>
          </a:xfrm>
          <a:prstGeom prst="rect">
            <a:avLst/>
          </a:prstGeom>
          <a:noFill/>
          <a:ln>
            <a:noFill/>
          </a:ln>
        </p:spPr>
      </p:pic>
      <p:pic>
        <p:nvPicPr>
          <p:cNvPr id="145" name="Google Shape;145;p5" descr="Texto, Carta&#10;&#10;Descripción generada automáticamente"/>
          <p:cNvPicPr preferRelativeResize="0"/>
          <p:nvPr/>
        </p:nvPicPr>
        <p:blipFill rotWithShape="1">
          <a:blip r:embed="rId4">
            <a:alphaModFix/>
          </a:blip>
          <a:srcRect/>
          <a:stretch/>
        </p:blipFill>
        <p:spPr>
          <a:xfrm>
            <a:off x="7458675" y="4164944"/>
            <a:ext cx="1455249" cy="2187719"/>
          </a:xfrm>
          <a:prstGeom prst="rect">
            <a:avLst/>
          </a:prstGeom>
          <a:noFill/>
          <a:ln>
            <a:noFill/>
          </a:ln>
        </p:spPr>
      </p:pic>
      <p:pic>
        <p:nvPicPr>
          <p:cNvPr id="146" name="Google Shape;146;p5" descr="Imagen que contiene edificio, exterior, banqueta, puesto&#10;&#10;Descripción generada automáticamente"/>
          <p:cNvPicPr preferRelativeResize="0"/>
          <p:nvPr/>
        </p:nvPicPr>
        <p:blipFill rotWithShape="1">
          <a:blip r:embed="rId5">
            <a:alphaModFix/>
          </a:blip>
          <a:srcRect/>
          <a:stretch/>
        </p:blipFill>
        <p:spPr>
          <a:xfrm>
            <a:off x="10609129" y="352630"/>
            <a:ext cx="1582871" cy="15828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6"/>
          <p:cNvSpPr txBox="1">
            <a:spLocks noGrp="1"/>
          </p:cNvSpPr>
          <p:nvPr>
            <p:ph type="title"/>
          </p:nvPr>
        </p:nvSpPr>
        <p:spPr>
          <a:xfrm>
            <a:off x="1092200" y="716567"/>
            <a:ext cx="10007600" cy="1272800"/>
          </a:xfrm>
          <a:prstGeom prst="rect">
            <a:avLst/>
          </a:prstGeom>
          <a:noFill/>
          <a:ln>
            <a:noFill/>
          </a:ln>
        </p:spPr>
        <p:txBody>
          <a:bodyPr spcFirstLastPara="1" wrap="square" lIns="121900" tIns="121900" rIns="121900" bIns="121900" anchor="t" anchorCtr="0">
            <a:noAutofit/>
          </a:bodyPr>
          <a:lstStyle/>
          <a:p>
            <a:pPr marL="0" lvl="0" indent="0" algn="l" rtl="0">
              <a:lnSpc>
                <a:spcPct val="85000"/>
              </a:lnSpc>
              <a:spcBef>
                <a:spcPts val="0"/>
              </a:spcBef>
              <a:spcAft>
                <a:spcPts val="0"/>
              </a:spcAft>
              <a:buClr>
                <a:srgbClr val="3F3F3F"/>
              </a:buClr>
              <a:buSzPts val="4800"/>
              <a:buFont typeface="Calibri"/>
              <a:buNone/>
            </a:pPr>
            <a:r>
              <a:rPr lang="gl-ES"/>
              <a:t>Variedades diatópicas ou dialectais</a:t>
            </a:r>
            <a:endParaRPr/>
          </a:p>
        </p:txBody>
      </p:sp>
      <p:pic>
        <p:nvPicPr>
          <p:cNvPr id="152" name="Google Shape;152;p6"/>
          <p:cNvPicPr preferRelativeResize="0"/>
          <p:nvPr/>
        </p:nvPicPr>
        <p:blipFill rotWithShape="1">
          <a:blip r:embed="rId3">
            <a:alphaModFix/>
          </a:blip>
          <a:srcRect/>
          <a:stretch/>
        </p:blipFill>
        <p:spPr>
          <a:xfrm>
            <a:off x="3718147" y="1745681"/>
            <a:ext cx="3968000" cy="4602023"/>
          </a:xfrm>
          <a:prstGeom prst="rect">
            <a:avLst/>
          </a:prstGeom>
          <a:noFill/>
          <a:ln w="9525" cap="flat" cmpd="sng">
            <a:solidFill>
              <a:srgbClr val="953735"/>
            </a:solidFill>
            <a:prstDash val="solid"/>
            <a:miter lim="524288"/>
            <a:headEnd type="none" w="sm" len="sm"/>
            <a:tailEnd type="none" w="sm" len="sm"/>
          </a:ln>
          <a:effectLst>
            <a:outerShdw blurRad="63500" dist="139700" dir="2700000">
              <a:srgbClr val="333333">
                <a:alpha val="64705"/>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7"/>
          <p:cNvSpPr txBox="1">
            <a:spLocks noGrp="1"/>
          </p:cNvSpPr>
          <p:nvPr>
            <p:ph type="title"/>
          </p:nvPr>
        </p:nvSpPr>
        <p:spPr>
          <a:xfrm>
            <a:off x="1092200" y="531200"/>
            <a:ext cx="10007600" cy="737200"/>
          </a:xfrm>
          <a:prstGeom prst="rect">
            <a:avLst/>
          </a:prstGeom>
          <a:noFill/>
          <a:ln>
            <a:noFill/>
          </a:ln>
        </p:spPr>
        <p:txBody>
          <a:bodyPr spcFirstLastPara="1" wrap="square" lIns="121900" tIns="121900" rIns="121900" bIns="121900" anchor="t" anchorCtr="0">
            <a:noAutofit/>
          </a:bodyPr>
          <a:lstStyle/>
          <a:p>
            <a:pPr marL="0" lvl="0" indent="0" algn="l" rtl="0">
              <a:lnSpc>
                <a:spcPct val="85000"/>
              </a:lnSpc>
              <a:spcBef>
                <a:spcPts val="0"/>
              </a:spcBef>
              <a:spcAft>
                <a:spcPts val="0"/>
              </a:spcAft>
              <a:buClr>
                <a:srgbClr val="3F3F3F"/>
              </a:buClr>
              <a:buSzPts val="4800"/>
              <a:buFont typeface="Calibri"/>
              <a:buNone/>
            </a:pPr>
            <a:r>
              <a:rPr lang="gl-ES"/>
              <a:t>Bloque occidental</a:t>
            </a:r>
            <a:endParaRPr/>
          </a:p>
        </p:txBody>
      </p:sp>
      <p:pic>
        <p:nvPicPr>
          <p:cNvPr id="158" name="Google Shape;158;p7"/>
          <p:cNvPicPr preferRelativeResize="0"/>
          <p:nvPr/>
        </p:nvPicPr>
        <p:blipFill rotWithShape="1">
          <a:blip r:embed="rId3">
            <a:alphaModFix/>
          </a:blip>
          <a:srcRect/>
          <a:stretch/>
        </p:blipFill>
        <p:spPr>
          <a:xfrm>
            <a:off x="1092201" y="1371087"/>
            <a:ext cx="4993233" cy="4955713"/>
          </a:xfrm>
          <a:prstGeom prst="rect">
            <a:avLst/>
          </a:prstGeom>
          <a:noFill/>
          <a:ln>
            <a:noFill/>
          </a:ln>
        </p:spPr>
      </p:pic>
      <p:sp>
        <p:nvSpPr>
          <p:cNvPr id="159" name="Google Shape;159;p7"/>
          <p:cNvSpPr/>
          <p:nvPr/>
        </p:nvSpPr>
        <p:spPr>
          <a:xfrm>
            <a:off x="7557055" y="989163"/>
            <a:ext cx="3839600" cy="5060830"/>
          </a:xfrm>
          <a:prstGeom prst="roundRect">
            <a:avLst>
              <a:gd name="adj" fmla="val 16667"/>
            </a:avLst>
          </a:prstGeom>
          <a:gradFill>
            <a:gsLst>
              <a:gs pos="0">
                <a:srgbClr val="DAFDA7"/>
              </a:gs>
              <a:gs pos="35000">
                <a:srgbClr val="E4FDC2"/>
              </a:gs>
              <a:gs pos="100000">
                <a:srgbClr val="F5FFE6"/>
              </a:gs>
            </a:gsLst>
            <a:lin ang="16200038" scaled="0"/>
          </a:gradFill>
          <a:ln w="38100" cap="flat" cmpd="sng">
            <a:solidFill>
              <a:srgbClr val="98B954"/>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121900" tIns="60925" rIns="121900" bIns="60925" anchor="ctr" anchorCtr="0">
            <a:noAutofit/>
          </a:bodyPr>
          <a:lstStyle/>
          <a:p>
            <a:pPr marL="380990" marR="0" lvl="0" indent="-380990" algn="l" rtl="0">
              <a:lnSpc>
                <a:spcPct val="150000"/>
              </a:lnSpc>
              <a:spcBef>
                <a:spcPts val="0"/>
              </a:spcBef>
              <a:spcAft>
                <a:spcPts val="0"/>
              </a:spcAft>
              <a:buClr>
                <a:srgbClr val="000000"/>
              </a:buClr>
              <a:buSzPts val="1800"/>
              <a:buFont typeface="Arial"/>
              <a:buChar char="•"/>
            </a:pPr>
            <a:r>
              <a:rPr lang="gl-ES" sz="2000" b="1" i="0" u="none" strike="noStrike" cap="none">
                <a:solidFill>
                  <a:srgbClr val="000000"/>
                </a:solidFill>
                <a:latin typeface="Calibri"/>
                <a:ea typeface="Calibri"/>
                <a:cs typeface="Calibri"/>
                <a:sym typeface="Calibri"/>
              </a:rPr>
              <a:t>Gheada</a:t>
            </a:r>
            <a:endParaRPr sz="2000" b="0" i="0" u="none" strike="noStrike" cap="none">
              <a:solidFill>
                <a:schemeClr val="dk1"/>
              </a:solidFill>
              <a:latin typeface="Calibri"/>
              <a:ea typeface="Calibri"/>
              <a:cs typeface="Calibri"/>
              <a:sym typeface="Calibri"/>
            </a:endParaRPr>
          </a:p>
          <a:p>
            <a:pPr marL="380990" marR="0" lvl="0" indent="-380990" algn="l" rtl="0">
              <a:lnSpc>
                <a:spcPct val="150000"/>
              </a:lnSpc>
              <a:spcBef>
                <a:spcPts val="0"/>
              </a:spcBef>
              <a:spcAft>
                <a:spcPts val="0"/>
              </a:spcAft>
              <a:buClr>
                <a:srgbClr val="000000"/>
              </a:buClr>
              <a:buSzPts val="1800"/>
              <a:buFont typeface="Arial"/>
              <a:buChar char="•"/>
            </a:pPr>
            <a:r>
              <a:rPr lang="gl-ES" sz="2000" b="1" i="0" u="none" strike="noStrike" cap="none">
                <a:solidFill>
                  <a:srgbClr val="000000"/>
                </a:solidFill>
                <a:latin typeface="Calibri"/>
                <a:ea typeface="Calibri"/>
                <a:cs typeface="Calibri"/>
                <a:sym typeface="Calibri"/>
              </a:rPr>
              <a:t>Seseo</a:t>
            </a:r>
            <a:r>
              <a:rPr lang="gl-ES" sz="2000" b="0" i="0" u="none" strike="noStrike" cap="none">
                <a:solidFill>
                  <a:srgbClr val="000000"/>
                </a:solidFill>
                <a:latin typeface="Calibri"/>
                <a:ea typeface="Calibri"/>
                <a:cs typeface="Calibri"/>
                <a:sym typeface="Calibri"/>
              </a:rPr>
              <a:t> ao final da sílaba (</a:t>
            </a:r>
            <a:r>
              <a:rPr lang="gl-ES" sz="2000" b="0" i="1" u="none" strike="noStrike" cap="none">
                <a:solidFill>
                  <a:srgbClr val="000000"/>
                </a:solidFill>
                <a:latin typeface="Calibri"/>
                <a:ea typeface="Calibri"/>
                <a:cs typeface="Calibri"/>
                <a:sym typeface="Calibri"/>
              </a:rPr>
              <a:t>lus, des</a:t>
            </a:r>
            <a:r>
              <a:rPr lang="gl-ES" sz="2000" b="0" i="0" u="none" strike="noStrike" cap="none">
                <a:solidFill>
                  <a:srgbClr val="000000"/>
                </a:solidFill>
                <a:latin typeface="Calibri"/>
                <a:ea typeface="Calibri"/>
                <a:cs typeface="Calibri"/>
                <a:sym typeface="Calibri"/>
              </a:rPr>
              <a:t>) e, na parte occidental do territorio tamén ao comezo (</a:t>
            </a:r>
            <a:r>
              <a:rPr lang="gl-ES" sz="2000" b="0" i="1" u="none" strike="noStrike" cap="none">
                <a:solidFill>
                  <a:srgbClr val="000000"/>
                </a:solidFill>
                <a:latin typeface="Calibri"/>
                <a:ea typeface="Calibri"/>
                <a:cs typeface="Calibri"/>
                <a:sym typeface="Calibri"/>
              </a:rPr>
              <a:t>faser, sinco</a:t>
            </a:r>
            <a:r>
              <a:rPr lang="gl-ES" sz="2000" b="0" i="0" u="none" strike="noStrike" cap="none">
                <a:solidFill>
                  <a:srgbClr val="000000"/>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a:p>
            <a:pPr marL="380990" marR="0" lvl="0" indent="-380990" algn="l" rtl="0">
              <a:lnSpc>
                <a:spcPct val="150000"/>
              </a:lnSpc>
              <a:spcBef>
                <a:spcPts val="0"/>
              </a:spcBef>
              <a:spcAft>
                <a:spcPts val="0"/>
              </a:spcAft>
              <a:buClr>
                <a:srgbClr val="000000"/>
              </a:buClr>
              <a:buSzPts val="1800"/>
              <a:buFont typeface="Arial"/>
              <a:buChar char="•"/>
            </a:pPr>
            <a:r>
              <a:rPr lang="gl-ES" sz="2000" b="0" i="0" u="none" strike="noStrike" cap="none">
                <a:solidFill>
                  <a:srgbClr val="000000"/>
                </a:solidFill>
                <a:latin typeface="Calibri"/>
                <a:ea typeface="Calibri"/>
                <a:cs typeface="Calibri"/>
                <a:sym typeface="Calibri"/>
              </a:rPr>
              <a:t>Terminación –</a:t>
            </a:r>
            <a:r>
              <a:rPr lang="gl-ES" sz="2000" b="1" i="0" u="none" strike="noStrike" cap="none">
                <a:solidFill>
                  <a:srgbClr val="000000"/>
                </a:solidFill>
                <a:latin typeface="Calibri"/>
                <a:ea typeface="Calibri"/>
                <a:cs typeface="Calibri"/>
                <a:sym typeface="Calibri"/>
              </a:rPr>
              <a:t>án</a:t>
            </a:r>
            <a:r>
              <a:rPr lang="gl-ES" sz="2000" b="0" i="0" u="none" strike="noStrike" cap="none">
                <a:solidFill>
                  <a:srgbClr val="000000"/>
                </a:solidFill>
                <a:latin typeface="Calibri"/>
                <a:ea typeface="Calibri"/>
                <a:cs typeface="Calibri"/>
                <a:sym typeface="Calibri"/>
              </a:rPr>
              <a:t> para os dous xéneros (</a:t>
            </a:r>
            <a:r>
              <a:rPr lang="gl-ES" sz="2000" b="0" i="1" u="none" strike="noStrike" cap="none">
                <a:solidFill>
                  <a:srgbClr val="000000"/>
                </a:solidFill>
                <a:latin typeface="Calibri"/>
                <a:ea typeface="Calibri"/>
                <a:cs typeface="Calibri"/>
                <a:sym typeface="Calibri"/>
              </a:rPr>
              <a:t>o/a irmán</a:t>
            </a:r>
            <a:r>
              <a:rPr lang="gl-ES" sz="2000" b="0" i="0" u="none" strike="noStrike" cap="none">
                <a:solidFill>
                  <a:srgbClr val="000000"/>
                </a:solidFill>
                <a:latin typeface="Calibri"/>
                <a:ea typeface="Calibri"/>
                <a:cs typeface="Calibri"/>
                <a:sym typeface="Calibri"/>
              </a:rPr>
              <a:t>).</a:t>
            </a:r>
            <a:endParaRPr sz="2000" b="0" i="0" u="none" strike="noStrike" cap="none">
              <a:solidFill>
                <a:srgbClr val="000000"/>
              </a:solidFill>
              <a:latin typeface="Calibri"/>
              <a:ea typeface="Calibri"/>
              <a:cs typeface="Calibri"/>
              <a:sym typeface="Calibri"/>
            </a:endParaRPr>
          </a:p>
          <a:p>
            <a:pPr marL="380990" marR="0" lvl="0" indent="-380990" algn="l" rtl="0">
              <a:lnSpc>
                <a:spcPct val="150000"/>
              </a:lnSpc>
              <a:spcBef>
                <a:spcPts val="0"/>
              </a:spcBef>
              <a:spcAft>
                <a:spcPts val="0"/>
              </a:spcAft>
              <a:buClr>
                <a:schemeClr val="dk1"/>
              </a:buClr>
              <a:buSzPts val="1800"/>
              <a:buFont typeface="Calibri"/>
              <a:buChar char="•"/>
            </a:pPr>
            <a:r>
              <a:rPr lang="gl-ES" sz="2000" b="0" i="0" u="none" strike="noStrike" cap="none">
                <a:solidFill>
                  <a:schemeClr val="dk1"/>
                </a:solidFill>
                <a:latin typeface="Calibri"/>
                <a:ea typeface="Calibri"/>
                <a:cs typeface="Calibri"/>
                <a:sym typeface="Calibri"/>
              </a:rPr>
              <a:t>Pronome</a:t>
            </a:r>
            <a:r>
              <a:rPr lang="gl-ES" sz="2000" b="0" i="1" u="none" strike="noStrike" cap="none">
                <a:solidFill>
                  <a:schemeClr val="dk1"/>
                </a:solidFill>
                <a:latin typeface="Calibri"/>
                <a:ea typeface="Calibri"/>
                <a:cs typeface="Calibri"/>
                <a:sym typeface="Calibri"/>
              </a:rPr>
              <a:t> ti.</a:t>
            </a:r>
            <a:endParaRPr sz="2000" b="0" i="1" u="none" strike="noStrike" cap="none">
              <a:solidFill>
                <a:schemeClr val="dk1"/>
              </a:solidFill>
              <a:latin typeface="Calibri"/>
              <a:ea typeface="Calibri"/>
              <a:cs typeface="Calibri"/>
              <a:sym typeface="Calibri"/>
            </a:endParaRPr>
          </a:p>
          <a:p>
            <a:pPr marL="380990" marR="0" lvl="0" indent="-380990" algn="l" rtl="0">
              <a:lnSpc>
                <a:spcPct val="150000"/>
              </a:lnSpc>
              <a:spcBef>
                <a:spcPts val="0"/>
              </a:spcBef>
              <a:spcAft>
                <a:spcPts val="0"/>
              </a:spcAft>
              <a:buClr>
                <a:srgbClr val="000000"/>
              </a:buClr>
              <a:buSzPts val="1800"/>
              <a:buFont typeface="Arial"/>
              <a:buChar char="•"/>
            </a:pPr>
            <a:r>
              <a:rPr lang="gl-ES" sz="2000" b="0" i="0" u="none" strike="noStrike" cap="none">
                <a:solidFill>
                  <a:srgbClr val="000000"/>
                </a:solidFill>
                <a:latin typeface="Calibri"/>
                <a:ea typeface="Calibri"/>
                <a:cs typeface="Calibri"/>
                <a:sym typeface="Calibri"/>
              </a:rPr>
              <a:t>Plural en –</a:t>
            </a:r>
            <a:r>
              <a:rPr lang="gl-ES" sz="2000" b="1" i="0" u="none" strike="noStrike" cap="none">
                <a:solidFill>
                  <a:srgbClr val="000000"/>
                </a:solidFill>
                <a:latin typeface="Calibri"/>
                <a:ea typeface="Calibri"/>
                <a:cs typeface="Calibri"/>
                <a:sym typeface="Calibri"/>
              </a:rPr>
              <a:t>ns</a:t>
            </a:r>
            <a:r>
              <a:rPr lang="gl-ES" sz="2000" b="0" i="0" u="none" strike="noStrike" cap="none">
                <a:solidFill>
                  <a:srgbClr val="000000"/>
                </a:solidFill>
                <a:latin typeface="Calibri"/>
                <a:ea typeface="Calibri"/>
                <a:cs typeface="Calibri"/>
                <a:sym typeface="Calibri"/>
              </a:rPr>
              <a:t> (</a:t>
            </a:r>
            <a:r>
              <a:rPr lang="gl-ES" sz="2000" b="0" i="1" u="none" strike="noStrike" cap="none">
                <a:solidFill>
                  <a:srgbClr val="000000"/>
                </a:solidFill>
                <a:latin typeface="Calibri"/>
                <a:ea typeface="Calibri"/>
                <a:cs typeface="Calibri"/>
                <a:sym typeface="Calibri"/>
              </a:rPr>
              <a:t>xamóns</a:t>
            </a:r>
            <a:r>
              <a:rPr lang="gl-ES" sz="2000" b="0" i="0" u="none" strike="noStrike" cap="none">
                <a:solidFill>
                  <a:srgbClr val="000000"/>
                </a:solidFill>
                <a:latin typeface="Calibri"/>
                <a:ea typeface="Calibri"/>
                <a:cs typeface="Calibri"/>
                <a:sym typeface="Calibri"/>
              </a:rPr>
              <a:t>).</a:t>
            </a:r>
            <a:endParaRPr sz="2000" b="0" i="0" u="none" strike="noStrike" cap="none">
              <a:solidFill>
                <a:schemeClr val="dk1"/>
              </a:solidFill>
              <a:latin typeface="Calibri"/>
              <a:ea typeface="Calibri"/>
              <a:cs typeface="Calibri"/>
              <a:sym typeface="Calibri"/>
            </a:endParaRPr>
          </a:p>
        </p:txBody>
      </p:sp>
      <p:sp>
        <p:nvSpPr>
          <p:cNvPr id="160" name="Google Shape;160;p7"/>
          <p:cNvSpPr/>
          <p:nvPr/>
        </p:nvSpPr>
        <p:spPr>
          <a:xfrm rot="1863360">
            <a:off x="392919" y="2254750"/>
            <a:ext cx="1832224" cy="755967"/>
          </a:xfrm>
          <a:prstGeom prst="rightArrow">
            <a:avLst>
              <a:gd name="adj1" fmla="val 50000"/>
              <a:gd name="adj2" fmla="val 54679"/>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10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E724DF-7918-48E9-BAD0-2702C5CC59D4}"/>
              </a:ext>
            </a:extLst>
          </p:cNvPr>
          <p:cNvSpPr>
            <a:spLocks noGrp="1"/>
          </p:cNvSpPr>
          <p:nvPr>
            <p:ph type="title"/>
          </p:nvPr>
        </p:nvSpPr>
        <p:spPr>
          <a:xfrm>
            <a:off x="1135626" y="1927122"/>
            <a:ext cx="10058400" cy="3588775"/>
          </a:xfrm>
        </p:spPr>
        <p:txBody>
          <a:bodyPr>
            <a:normAutofit/>
          </a:bodyPr>
          <a:lstStyle/>
          <a:p>
            <a:r>
              <a:rPr lang="es-ES" sz="1800" u="sng" dirty="0">
                <a:solidFill>
                  <a:srgbClr val="0000FF"/>
                </a:solidFill>
                <a:effectLst/>
                <a:latin typeface="Times New Roman" panose="02020603050405020304" pitchFamily="18" charset="0"/>
                <a:ea typeface="Times New Roman" panose="02020603050405020304" pitchFamily="18" charset="0"/>
                <a:hlinkClick r:id="rId2"/>
              </a:rPr>
              <a:t>https://www.youtube.com/watch?v=Z6BJeMbJzXc</a:t>
            </a:r>
            <a:r>
              <a:rPr lang="es-ES" sz="1800" dirty="0">
                <a:solidFill>
                  <a:srgbClr val="0000FF"/>
                </a:solidFill>
                <a:effectLst/>
                <a:latin typeface="Times New Roman" panose="02020603050405020304" pitchFamily="18" charset="0"/>
                <a:ea typeface="Times New Roman" panose="02020603050405020304" pitchFamily="18" charset="0"/>
              </a:rPr>
              <a:t> (bloque occidental)</a:t>
            </a:r>
            <a:br>
              <a:rPr lang="es-ES" sz="1800" dirty="0">
                <a:solidFill>
                  <a:srgbClr val="0000FF"/>
                </a:solidFill>
                <a:effectLst/>
                <a:latin typeface="Times New Roman" panose="02020603050405020304" pitchFamily="18" charset="0"/>
                <a:ea typeface="Times New Roman" panose="02020603050405020304" pitchFamily="18" charset="0"/>
              </a:rPr>
            </a:br>
            <a:br>
              <a:rPr lang="es-ES" sz="1800" dirty="0">
                <a:solidFill>
                  <a:srgbClr val="0000FF"/>
                </a:solidFill>
                <a:effectLst/>
                <a:latin typeface="Times New Roman" panose="02020603050405020304" pitchFamily="18" charset="0"/>
                <a:ea typeface="Times New Roman" panose="02020603050405020304" pitchFamily="18" charset="0"/>
              </a:rPr>
            </a:br>
            <a:r>
              <a:rPr lang="es-ES" sz="1800" dirty="0">
                <a:solidFill>
                  <a:srgbClr val="0000FF"/>
                </a:solidFill>
                <a:effectLst/>
                <a:latin typeface="Times New Roman" panose="02020603050405020304" pitchFamily="18" charset="0"/>
                <a:ea typeface="Times New Roman" panose="02020603050405020304" pitchFamily="18" charset="0"/>
                <a:hlinkClick r:id="rId3"/>
              </a:rPr>
              <a:t>https://www.youtube.com/watch?v=szimn66qU7w&amp;ab_channel=ComercioDoMorrazo</a:t>
            </a:r>
            <a:r>
              <a:rPr lang="es-ES" sz="1800" dirty="0">
                <a:solidFill>
                  <a:srgbClr val="0000FF"/>
                </a:solidFill>
                <a:effectLst/>
                <a:latin typeface="Times New Roman" panose="02020603050405020304" pitchFamily="18" charset="0"/>
                <a:ea typeface="Times New Roman" panose="02020603050405020304" pitchFamily="18" charset="0"/>
              </a:rPr>
              <a:t> </a:t>
            </a:r>
            <a:br>
              <a:rPr lang="es-ES" sz="1800" dirty="0">
                <a:solidFill>
                  <a:srgbClr val="0000FF"/>
                </a:solidFill>
                <a:effectLst/>
                <a:latin typeface="Times New Roman" panose="02020603050405020304" pitchFamily="18" charset="0"/>
                <a:ea typeface="Times New Roman" panose="02020603050405020304" pitchFamily="18" charset="0"/>
              </a:rPr>
            </a:br>
            <a:br>
              <a:rPr lang="es-ES" sz="1800" dirty="0">
                <a:solidFill>
                  <a:srgbClr val="0000FF"/>
                </a:solidFill>
                <a:effectLst/>
                <a:latin typeface="Times New Roman" panose="02020603050405020304" pitchFamily="18" charset="0"/>
                <a:ea typeface="Times New Roman" panose="02020603050405020304" pitchFamily="18" charset="0"/>
              </a:rPr>
            </a:br>
            <a:r>
              <a:rPr lang="es-ES" sz="1800" u="sng" dirty="0">
                <a:solidFill>
                  <a:srgbClr val="1155CC"/>
                </a:solidFill>
                <a:effectLst/>
                <a:latin typeface="Times New Roman" panose="02020603050405020304" pitchFamily="18" charset="0"/>
                <a:ea typeface="Times New Roman" panose="02020603050405020304" pitchFamily="18" charset="0"/>
                <a:hlinkClick r:id="rId4"/>
              </a:rPr>
              <a:t>https://www.youtube.com/watch?v=Jkkruo8YkuM</a:t>
            </a:r>
            <a:r>
              <a:rPr lang="es-ES" sz="1800" u="sng" dirty="0">
                <a:solidFill>
                  <a:srgbClr val="1155CC"/>
                </a:solidFill>
                <a:effectLst/>
                <a:latin typeface="Times New Roman" panose="02020603050405020304" pitchFamily="18" charset="0"/>
                <a:ea typeface="Times New Roman" panose="02020603050405020304" pitchFamily="18" charset="0"/>
              </a:rPr>
              <a:t> </a:t>
            </a:r>
            <a:r>
              <a:rPr lang="es-ES" sz="1800" dirty="0">
                <a:solidFill>
                  <a:srgbClr val="1155CC"/>
                </a:solidFill>
                <a:effectLst/>
                <a:latin typeface="Times New Roman" panose="02020603050405020304" pitchFamily="18" charset="0"/>
                <a:ea typeface="Times New Roman" panose="02020603050405020304" pitchFamily="18" charset="0"/>
              </a:rPr>
              <a:t>(</a:t>
            </a:r>
            <a:r>
              <a:rPr lang="es-ES" sz="1800" dirty="0" err="1">
                <a:solidFill>
                  <a:srgbClr val="1155CC"/>
                </a:solidFill>
                <a:latin typeface="Times New Roman" panose="02020603050405020304" pitchFamily="18" charset="0"/>
                <a:ea typeface="Times New Roman" panose="02020603050405020304" pitchFamily="18" charset="0"/>
              </a:rPr>
              <a:t>M</a:t>
            </a:r>
            <a:r>
              <a:rPr lang="es-ES" sz="1800" dirty="0" err="1">
                <a:solidFill>
                  <a:srgbClr val="1155CC"/>
                </a:solidFill>
                <a:effectLst/>
                <a:latin typeface="Times New Roman" panose="02020603050405020304" pitchFamily="18" charset="0"/>
                <a:ea typeface="Times New Roman" panose="02020603050405020304" pitchFamily="18" charset="0"/>
              </a:rPr>
              <a:t>azaricos</a:t>
            </a:r>
            <a:r>
              <a:rPr lang="es-ES" sz="1800" dirty="0">
                <a:solidFill>
                  <a:srgbClr val="1155CC"/>
                </a:solidFill>
                <a:effectLst/>
                <a:latin typeface="Times New Roman" panose="02020603050405020304" pitchFamily="18" charset="0"/>
                <a:ea typeface="Times New Roman" panose="02020603050405020304" pitchFamily="18" charset="0"/>
              </a:rPr>
              <a:t>) </a:t>
            </a:r>
            <a:br>
              <a:rPr lang="es-ES" sz="1800" dirty="0">
                <a:solidFill>
                  <a:srgbClr val="1155CC"/>
                </a:solidFill>
                <a:effectLst/>
                <a:latin typeface="Times New Roman" panose="02020603050405020304" pitchFamily="18" charset="0"/>
                <a:ea typeface="Times New Roman" panose="02020603050405020304" pitchFamily="18" charset="0"/>
              </a:rPr>
            </a:br>
            <a:br>
              <a:rPr lang="es-ES" sz="1800" dirty="0">
                <a:solidFill>
                  <a:srgbClr val="1155CC"/>
                </a:solidFill>
                <a:effectLst/>
                <a:latin typeface="Times New Roman" panose="02020603050405020304" pitchFamily="18" charset="0"/>
                <a:ea typeface="Times New Roman" panose="02020603050405020304" pitchFamily="18" charset="0"/>
              </a:rPr>
            </a:br>
            <a:r>
              <a:rPr lang="es-ES" sz="1800" dirty="0">
                <a:solidFill>
                  <a:srgbClr val="1155CC"/>
                </a:solidFill>
                <a:effectLst/>
                <a:latin typeface="Times New Roman" panose="02020603050405020304" pitchFamily="18" charset="0"/>
                <a:ea typeface="Times New Roman" panose="02020603050405020304" pitchFamily="18" charset="0"/>
                <a:hlinkClick r:id="rId5"/>
              </a:rPr>
              <a:t>https://www.youtube.com/watch?v=wdO26vpOjGI&amp;ab_channel=NoeliaG%C3%B3mezCalvo</a:t>
            </a:r>
            <a:r>
              <a:rPr lang="es-ES" sz="1800" dirty="0">
                <a:solidFill>
                  <a:srgbClr val="1155CC"/>
                </a:solidFill>
                <a:effectLst/>
                <a:latin typeface="Times New Roman" panose="02020603050405020304" pitchFamily="18" charset="0"/>
                <a:ea typeface="Times New Roman" panose="02020603050405020304" pitchFamily="18" charset="0"/>
              </a:rPr>
              <a:t> (bloque occidental)</a:t>
            </a:r>
            <a:br>
              <a:rPr lang="es-ES" sz="1800" dirty="0">
                <a:effectLst/>
                <a:latin typeface="Times New Roman" panose="02020603050405020304" pitchFamily="18" charset="0"/>
                <a:ea typeface="Times New Roman" panose="02020603050405020304" pitchFamily="18" charset="0"/>
              </a:rPr>
            </a:br>
            <a:br>
              <a:rPr lang="es-ES" sz="1800" dirty="0">
                <a:solidFill>
                  <a:srgbClr val="0000FF"/>
                </a:solidFill>
                <a:effectLst/>
                <a:latin typeface="Times New Roman" panose="02020603050405020304" pitchFamily="18" charset="0"/>
                <a:ea typeface="Times New Roman" panose="02020603050405020304" pitchFamily="18" charset="0"/>
              </a:rPr>
            </a:br>
            <a:br>
              <a:rPr lang="es-ES" sz="1800" dirty="0">
                <a:solidFill>
                  <a:srgbClr val="0000FF"/>
                </a:solidFill>
                <a:effectLst/>
                <a:latin typeface="Times New Roman" panose="02020603050405020304" pitchFamily="18" charset="0"/>
                <a:ea typeface="Times New Roman" panose="02020603050405020304" pitchFamily="18" charset="0"/>
              </a:rPr>
            </a:br>
            <a:br>
              <a:rPr lang="es-ES" sz="1800" dirty="0">
                <a:effectLst/>
                <a:latin typeface="Times New Roman" panose="02020603050405020304" pitchFamily="18" charset="0"/>
                <a:ea typeface="Times New Roman" panose="02020603050405020304" pitchFamily="18" charset="0"/>
              </a:rPr>
            </a:br>
            <a:endParaRPr lang="gl-ES" dirty="0"/>
          </a:p>
        </p:txBody>
      </p:sp>
    </p:spTree>
    <p:extLst>
      <p:ext uri="{BB962C8B-B14F-4D97-AF65-F5344CB8AC3E}">
        <p14:creationId xmlns:p14="http://schemas.microsoft.com/office/powerpoint/2010/main" val="2028940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8"/>
          <p:cNvSpPr txBox="1">
            <a:spLocks noGrp="1"/>
          </p:cNvSpPr>
          <p:nvPr>
            <p:ph type="title"/>
          </p:nvPr>
        </p:nvSpPr>
        <p:spPr>
          <a:xfrm>
            <a:off x="1092200" y="518167"/>
            <a:ext cx="10007600" cy="694800"/>
          </a:xfrm>
          <a:prstGeom prst="rect">
            <a:avLst/>
          </a:prstGeom>
          <a:noFill/>
          <a:ln>
            <a:noFill/>
          </a:ln>
        </p:spPr>
        <p:txBody>
          <a:bodyPr spcFirstLastPara="1" wrap="square" lIns="121900" tIns="121900" rIns="121900" bIns="121900" anchor="t" anchorCtr="0">
            <a:noAutofit/>
          </a:bodyPr>
          <a:lstStyle/>
          <a:p>
            <a:pPr marL="0" lvl="0" indent="0" algn="l" rtl="0">
              <a:lnSpc>
                <a:spcPct val="85000"/>
              </a:lnSpc>
              <a:spcBef>
                <a:spcPts val="0"/>
              </a:spcBef>
              <a:spcAft>
                <a:spcPts val="0"/>
              </a:spcAft>
              <a:buClr>
                <a:srgbClr val="3F3F3F"/>
              </a:buClr>
              <a:buSzPts val="4800"/>
              <a:buFont typeface="Calibri"/>
              <a:buNone/>
            </a:pPr>
            <a:r>
              <a:rPr lang="gl-ES"/>
              <a:t>Bloque central</a:t>
            </a:r>
            <a:endParaRPr/>
          </a:p>
        </p:txBody>
      </p:sp>
      <p:pic>
        <p:nvPicPr>
          <p:cNvPr id="166" name="Google Shape;166;p8"/>
          <p:cNvPicPr preferRelativeResize="0"/>
          <p:nvPr/>
        </p:nvPicPr>
        <p:blipFill rotWithShape="1">
          <a:blip r:embed="rId3">
            <a:alphaModFix/>
          </a:blip>
          <a:srcRect/>
          <a:stretch/>
        </p:blipFill>
        <p:spPr>
          <a:xfrm>
            <a:off x="1092201" y="1371088"/>
            <a:ext cx="4993233" cy="4968746"/>
          </a:xfrm>
          <a:prstGeom prst="rect">
            <a:avLst/>
          </a:prstGeom>
          <a:noFill/>
          <a:ln>
            <a:noFill/>
          </a:ln>
        </p:spPr>
      </p:pic>
      <p:sp>
        <p:nvSpPr>
          <p:cNvPr id="167" name="Google Shape;167;p8"/>
          <p:cNvSpPr/>
          <p:nvPr/>
        </p:nvSpPr>
        <p:spPr>
          <a:xfrm>
            <a:off x="7672072" y="1171543"/>
            <a:ext cx="3798400" cy="4684000"/>
          </a:xfrm>
          <a:prstGeom prst="roundRect">
            <a:avLst>
              <a:gd name="adj" fmla="val 16667"/>
            </a:avLst>
          </a:prstGeom>
          <a:gradFill>
            <a:gsLst>
              <a:gs pos="0">
                <a:srgbClr val="FFA2A1"/>
              </a:gs>
              <a:gs pos="35000">
                <a:srgbClr val="FFBEBD"/>
              </a:gs>
              <a:gs pos="100000">
                <a:srgbClr val="FFE5E5"/>
              </a:gs>
            </a:gsLst>
            <a:lin ang="16200038" scaled="0"/>
          </a:gradFill>
          <a:ln w="9525" cap="flat" cmpd="sng">
            <a:solidFill>
              <a:srgbClr val="BE4B48"/>
            </a:solidFill>
            <a:prstDash val="solid"/>
            <a:miter lim="800000"/>
            <a:headEnd type="none" w="sm" len="sm"/>
            <a:tailEnd type="none" w="sm" len="sm"/>
          </a:ln>
          <a:effectLst>
            <a:outerShdw blurRad="63500" dist="20000" dir="5400000">
              <a:srgbClr val="000000">
                <a:alpha val="37647"/>
              </a:srgbClr>
            </a:outerShdw>
          </a:effectLst>
        </p:spPr>
        <p:txBody>
          <a:bodyPr spcFirstLastPara="1" wrap="square" lIns="121900" tIns="60925" rIns="121900" bIns="60925" anchor="ctr" anchorCtr="0">
            <a:noAutofit/>
          </a:bodyPr>
          <a:lstStyle/>
          <a:p>
            <a:pPr marL="380990" marR="0" lvl="0" indent="-380990" algn="l" rtl="0">
              <a:lnSpc>
                <a:spcPct val="150000"/>
              </a:lnSpc>
              <a:spcBef>
                <a:spcPts val="0"/>
              </a:spcBef>
              <a:spcAft>
                <a:spcPts val="0"/>
              </a:spcAft>
              <a:buClr>
                <a:srgbClr val="000000"/>
              </a:buClr>
              <a:buSzPts val="1800"/>
              <a:buFont typeface="Arial"/>
              <a:buChar char="•"/>
            </a:pPr>
            <a:r>
              <a:rPr lang="gl-ES" sz="2000" b="1">
                <a:solidFill>
                  <a:srgbClr val="000000"/>
                </a:solidFill>
                <a:latin typeface="Calibri"/>
                <a:ea typeface="Calibri"/>
                <a:cs typeface="Calibri"/>
                <a:sym typeface="Calibri"/>
              </a:rPr>
              <a:t>Gheada </a:t>
            </a:r>
            <a:r>
              <a:rPr lang="gl-ES" sz="2000">
                <a:solidFill>
                  <a:srgbClr val="000000"/>
                </a:solidFill>
                <a:latin typeface="Calibri"/>
                <a:ea typeface="Calibri"/>
                <a:cs typeface="Calibri"/>
                <a:sym typeface="Calibri"/>
              </a:rPr>
              <a:t>só na parte occidental.</a:t>
            </a:r>
            <a:endParaRPr sz="2000">
              <a:solidFill>
                <a:schemeClr val="dk1"/>
              </a:solidFill>
              <a:latin typeface="Calibri"/>
              <a:ea typeface="Calibri"/>
              <a:cs typeface="Calibri"/>
              <a:sym typeface="Calibri"/>
            </a:endParaRPr>
          </a:p>
          <a:p>
            <a:pPr marL="380990" marR="0" lvl="0" indent="-380990" algn="l" rtl="0">
              <a:lnSpc>
                <a:spcPct val="150000"/>
              </a:lnSpc>
              <a:spcBef>
                <a:spcPts val="0"/>
              </a:spcBef>
              <a:spcAft>
                <a:spcPts val="0"/>
              </a:spcAft>
              <a:buClr>
                <a:srgbClr val="000000"/>
              </a:buClr>
              <a:buSzPts val="1800"/>
              <a:buFont typeface="Arial"/>
              <a:buChar char="•"/>
            </a:pPr>
            <a:r>
              <a:rPr lang="gl-ES" sz="2000" b="1">
                <a:solidFill>
                  <a:srgbClr val="000000"/>
                </a:solidFill>
                <a:latin typeface="Calibri"/>
                <a:ea typeface="Calibri"/>
                <a:cs typeface="Calibri"/>
                <a:sym typeface="Calibri"/>
              </a:rPr>
              <a:t>Ausencia </a:t>
            </a:r>
            <a:r>
              <a:rPr lang="gl-ES" sz="2000">
                <a:solidFill>
                  <a:srgbClr val="000000"/>
                </a:solidFill>
                <a:latin typeface="Calibri"/>
                <a:ea typeface="Calibri"/>
                <a:cs typeface="Calibri"/>
                <a:sym typeface="Calibri"/>
              </a:rPr>
              <a:t>case total de </a:t>
            </a:r>
            <a:r>
              <a:rPr lang="gl-ES" sz="2000" b="1">
                <a:solidFill>
                  <a:srgbClr val="000000"/>
                </a:solidFill>
                <a:latin typeface="Calibri"/>
                <a:ea typeface="Calibri"/>
                <a:cs typeface="Calibri"/>
                <a:sym typeface="Calibri"/>
              </a:rPr>
              <a:t>seseo.</a:t>
            </a:r>
            <a:endParaRPr sz="2000">
              <a:solidFill>
                <a:schemeClr val="dk1"/>
              </a:solidFill>
              <a:latin typeface="Calibri"/>
              <a:ea typeface="Calibri"/>
              <a:cs typeface="Calibri"/>
              <a:sym typeface="Calibri"/>
            </a:endParaRPr>
          </a:p>
          <a:p>
            <a:pPr marL="380990" marR="0" lvl="0" indent="-380990" algn="l" rtl="0">
              <a:lnSpc>
                <a:spcPct val="150000"/>
              </a:lnSpc>
              <a:spcBef>
                <a:spcPts val="0"/>
              </a:spcBef>
              <a:spcAft>
                <a:spcPts val="0"/>
              </a:spcAft>
              <a:buClr>
                <a:srgbClr val="000000"/>
              </a:buClr>
              <a:buSzPts val="1800"/>
              <a:buFont typeface="Arial"/>
              <a:buChar char="•"/>
            </a:pPr>
            <a:r>
              <a:rPr lang="gl-ES" sz="2000">
                <a:solidFill>
                  <a:srgbClr val="000000"/>
                </a:solidFill>
                <a:latin typeface="Calibri"/>
                <a:ea typeface="Calibri"/>
                <a:cs typeface="Calibri"/>
                <a:sym typeface="Calibri"/>
              </a:rPr>
              <a:t>Terminación –</a:t>
            </a:r>
            <a:r>
              <a:rPr lang="gl-ES" sz="2000" b="1">
                <a:solidFill>
                  <a:srgbClr val="000000"/>
                </a:solidFill>
                <a:latin typeface="Calibri"/>
                <a:ea typeface="Calibri"/>
                <a:cs typeface="Calibri"/>
                <a:sym typeface="Calibri"/>
              </a:rPr>
              <a:t>ao/á</a:t>
            </a:r>
            <a:r>
              <a:rPr lang="gl-ES" sz="2000">
                <a:solidFill>
                  <a:srgbClr val="000000"/>
                </a:solidFill>
                <a:latin typeface="Calibri"/>
                <a:ea typeface="Calibri"/>
                <a:cs typeface="Calibri"/>
                <a:sym typeface="Calibri"/>
              </a:rPr>
              <a:t> (</a:t>
            </a:r>
            <a:r>
              <a:rPr lang="gl-ES" sz="2000" i="1">
                <a:solidFill>
                  <a:srgbClr val="000000"/>
                </a:solidFill>
                <a:latin typeface="Calibri"/>
                <a:ea typeface="Calibri"/>
                <a:cs typeface="Calibri"/>
                <a:sym typeface="Calibri"/>
              </a:rPr>
              <a:t>irmao/irmá</a:t>
            </a:r>
            <a:r>
              <a:rPr lang="gl-ES" sz="2000">
                <a:solidFill>
                  <a:srgbClr val="000000"/>
                </a:solidFill>
                <a:latin typeface="Calibri"/>
                <a:ea typeface="Calibri"/>
                <a:cs typeface="Calibri"/>
                <a:sym typeface="Calibri"/>
              </a:rPr>
              <a:t>).</a:t>
            </a:r>
            <a:endParaRPr sz="2000">
              <a:solidFill>
                <a:srgbClr val="000000"/>
              </a:solidFill>
              <a:latin typeface="Calibri"/>
              <a:ea typeface="Calibri"/>
              <a:cs typeface="Calibri"/>
              <a:sym typeface="Calibri"/>
            </a:endParaRPr>
          </a:p>
          <a:p>
            <a:pPr marL="380990" marR="0" lvl="0" indent="-380990" algn="l" rtl="0">
              <a:lnSpc>
                <a:spcPct val="150000"/>
              </a:lnSpc>
              <a:spcBef>
                <a:spcPts val="0"/>
              </a:spcBef>
              <a:spcAft>
                <a:spcPts val="0"/>
              </a:spcAft>
              <a:buClr>
                <a:schemeClr val="dk1"/>
              </a:buClr>
              <a:buSzPts val="1800"/>
              <a:buFont typeface="Calibri"/>
              <a:buChar char="•"/>
            </a:pPr>
            <a:r>
              <a:rPr lang="gl-ES" sz="2000">
                <a:solidFill>
                  <a:schemeClr val="dk1"/>
                </a:solidFill>
                <a:latin typeface="Calibri"/>
                <a:ea typeface="Calibri"/>
                <a:cs typeface="Calibri"/>
                <a:sym typeface="Calibri"/>
              </a:rPr>
              <a:t>Pronomes </a:t>
            </a:r>
            <a:r>
              <a:rPr lang="gl-ES" sz="2000" i="1">
                <a:solidFill>
                  <a:schemeClr val="dk1"/>
                </a:solidFill>
                <a:latin typeface="Calibri"/>
                <a:ea typeface="Calibri"/>
                <a:cs typeface="Calibri"/>
                <a:sym typeface="Calibri"/>
              </a:rPr>
              <a:t>ti / tu.</a:t>
            </a:r>
            <a:endParaRPr sz="2000">
              <a:solidFill>
                <a:schemeClr val="dk1"/>
              </a:solidFill>
              <a:latin typeface="Calibri"/>
              <a:ea typeface="Calibri"/>
              <a:cs typeface="Calibri"/>
              <a:sym typeface="Calibri"/>
            </a:endParaRPr>
          </a:p>
          <a:p>
            <a:pPr marL="380990" marR="0" lvl="0" indent="-380990" algn="l" rtl="0">
              <a:lnSpc>
                <a:spcPct val="150000"/>
              </a:lnSpc>
              <a:spcBef>
                <a:spcPts val="0"/>
              </a:spcBef>
              <a:spcAft>
                <a:spcPts val="0"/>
              </a:spcAft>
              <a:buClr>
                <a:srgbClr val="000000"/>
              </a:buClr>
              <a:buSzPts val="1800"/>
              <a:buFont typeface="Arial"/>
              <a:buChar char="•"/>
            </a:pPr>
            <a:r>
              <a:rPr lang="gl-ES" sz="2000">
                <a:solidFill>
                  <a:srgbClr val="000000"/>
                </a:solidFill>
                <a:latin typeface="Calibri"/>
                <a:ea typeface="Calibri"/>
                <a:cs typeface="Calibri"/>
                <a:sym typeface="Calibri"/>
              </a:rPr>
              <a:t>Plura en </a:t>
            </a:r>
            <a:r>
              <a:rPr lang="gl-ES" sz="2000" b="1">
                <a:solidFill>
                  <a:srgbClr val="000000"/>
                </a:solidFill>
                <a:latin typeface="Calibri"/>
                <a:ea typeface="Calibri"/>
                <a:cs typeface="Calibri"/>
                <a:sym typeface="Calibri"/>
              </a:rPr>
              <a:t>–s</a:t>
            </a:r>
            <a:r>
              <a:rPr lang="gl-ES" sz="2000">
                <a:solidFill>
                  <a:srgbClr val="000000"/>
                </a:solidFill>
                <a:latin typeface="Calibri"/>
                <a:ea typeface="Calibri"/>
                <a:cs typeface="Calibri"/>
                <a:sym typeface="Calibri"/>
              </a:rPr>
              <a:t> (</a:t>
            </a:r>
            <a:r>
              <a:rPr lang="gl-ES" sz="2000" i="1">
                <a:solidFill>
                  <a:srgbClr val="000000"/>
                </a:solidFill>
                <a:latin typeface="Calibri"/>
                <a:ea typeface="Calibri"/>
                <a:cs typeface="Calibri"/>
                <a:sym typeface="Calibri"/>
              </a:rPr>
              <a:t>xamós</a:t>
            </a:r>
            <a:r>
              <a:rPr lang="gl-ES" sz="2000">
                <a:solidFill>
                  <a:srgbClr val="000000"/>
                </a:solidFill>
                <a:latin typeface="Calibri"/>
                <a:ea typeface="Calibri"/>
                <a:cs typeface="Calibri"/>
                <a:sym typeface="Calibri"/>
              </a:rPr>
              <a:t>).</a:t>
            </a:r>
            <a:endParaRPr sz="2400">
              <a:solidFill>
                <a:schemeClr val="dk1"/>
              </a:solidFill>
              <a:latin typeface="Calibri"/>
              <a:ea typeface="Calibri"/>
              <a:cs typeface="Calibri"/>
              <a:sym typeface="Calibri"/>
            </a:endParaRPr>
          </a:p>
        </p:txBody>
      </p:sp>
      <p:sp>
        <p:nvSpPr>
          <p:cNvPr id="168" name="Google Shape;168;p8"/>
          <p:cNvSpPr/>
          <p:nvPr/>
        </p:nvSpPr>
        <p:spPr>
          <a:xfrm rot="7196423">
            <a:off x="3765310" y="1390402"/>
            <a:ext cx="1832103" cy="756020"/>
          </a:xfrm>
          <a:prstGeom prst="rightArrow">
            <a:avLst>
              <a:gd name="adj1" fmla="val 50000"/>
              <a:gd name="adj2" fmla="val 54679"/>
            </a:avLst>
          </a:prstGeom>
          <a:solidFill>
            <a:srgbClr val="FF00FF"/>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ción">
  <a:themeElements>
    <a:clrScheme name="Retrospección">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3826</Words>
  <Application>Microsoft Office PowerPoint</Application>
  <PresentationFormat>Panorámica</PresentationFormat>
  <Paragraphs>240</Paragraphs>
  <Slides>45</Slides>
  <Notes>42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45</vt:i4>
      </vt:variant>
    </vt:vector>
  </HeadingPairs>
  <TitlesOfParts>
    <vt:vector size="50" baseType="lpstr">
      <vt:lpstr>Times New Roman</vt:lpstr>
      <vt:lpstr>Calibri</vt:lpstr>
      <vt:lpstr>Arial</vt:lpstr>
      <vt:lpstr>Source Sans Pro</vt:lpstr>
      <vt:lpstr>Retrospección</vt:lpstr>
      <vt:lpstr>A variación e a diversidade lingüística</vt:lpstr>
      <vt:lpstr>A variación lingüística</vt:lpstr>
      <vt:lpstr> Son as linguas uniformes?</vt:lpstr>
      <vt:lpstr>Variedades das linguas</vt:lpstr>
      <vt:lpstr>Variedades diacrónicas ou históricas</vt:lpstr>
      <vt:lpstr>Variedades diatópicas ou dialectais</vt:lpstr>
      <vt:lpstr>Bloque occidental</vt:lpstr>
      <vt:lpstr>https://www.youtube.com/watch?v=Z6BJeMbJzXc (bloque occidental)  https://www.youtube.com/watch?v=szimn66qU7w&amp;ab_channel=ComercioDoMorrazo   https://www.youtube.com/watch?v=Jkkruo8YkuM (Mazaricos)   https://www.youtube.com/watch?v=wdO26vpOjGI&amp;ab_channel=NoeliaG%C3%B3mezCalvo (bloque occidental)    </vt:lpstr>
      <vt:lpstr>Bloque central</vt:lpstr>
      <vt:lpstr>https://www.youtube.com/watch?v=dO-bVZswtOc&amp;ab_channel=FilgalportVigo   https://www.youtube.com/watch?v=Szx4Lx7tyXY&amp;ab_channel=FilgalportVigo  https://www.youtube.com/watch?v=tw70bVzAmRE&amp;ab_channel=Televisi%C3%B3ndeGalicia   https://www.youtube.com/watch?v=-X19xAKBF2I&amp;ab_channel=politicalinguistica </vt:lpstr>
      <vt:lpstr>Bloque oriental</vt:lpstr>
      <vt:lpstr>https://www.youtube.com/watch?v=aGjM_Js_nzg&amp;t=3s&amp;ab_channel=IESdeRibadeo-Biblioteca%2CEDL   https://www.youtube.com/watch?v=p1d6bxLMdkA&amp;ab_channel=galeguia (Bierzo)  https://www.youtube.com/watch?v=dqa2JUWhKqE&amp;ab_channel=galeguia (Courel)  https://www.youtube.com/watch?v=khJz6kU0aS0&amp;ab_channel=galeguia (Gudinha)  https://www.youtube.com/watch?v=lvY0-m539nU&amp;list=PLzTJnx13Zq5B3xmGgl9ty2RWwyegvQsEs&amp;index=24&amp;ab_channel=politicalinguistica (Mariña)  https://www.youtube.com/watch?v=zJihVSMYLEU&amp;ab_channel=Televisi%C3%B3ndeGalicia (contextualización do galego exterior) </vt:lpstr>
      <vt:lpstr>Actividade</vt:lpstr>
      <vt:lpstr>Para saber máis…</vt:lpstr>
      <vt:lpstr>Presentación de PowerPoint</vt:lpstr>
      <vt:lpstr>Presentación de PowerPoint</vt:lpstr>
      <vt:lpstr>Actividade</vt:lpstr>
      <vt:lpstr>Presentación de PowerPoint</vt:lpstr>
      <vt:lpstr>Presentación de PowerPoint</vt:lpstr>
      <vt:lpstr>Excelentísimo Señor Presidente, ilustrísimas señoras e señores académicos; miñas donas, meus señores, amigas e amigos: Antes de nada é unha obriga ineludíbel mostrar o meu agradecemento por terme nomeado para ocupar unha cadeira de numerario nesta Academia Galega, quizais a máis alta e representativa entidade cultural de Galicia, case en vésperas de cumprir o seu centenario, tal como a soñaron os seus impulsores e creadores: o noso gran poeta civil Manuel Curros Enríquez e o xenial creador da nosa Historia, o sabio Manuel Murguía, “pequeno de corpo e grande de esforzo”, que compartiu os seus traballos e parte dos seus días con Rosalía de Castro, a voz máis fonda e fermosa que cantou entre nós e, sen dúbida, a poeta máis completa que deu a Humanidade, e que conste que non esaxeramos. Non sei se teño merecido —dito isto sen falsa modestia— a distinción coa que me honrades ao chamarme entre vós. O que si sei é que me sinto enormemente satisfeito por formar parte dunha institución á que pertenceron Manuel Murguía, Eduardo Pondal, Ramón Cabanillas, Noriega Varela, Vicente Risco, Ramón Otero Pedrayo, Daniel Alfonso R. Castelao, Florentino López Cuevillas, os irmáns Vilar Ponte, Ánxel Fole, Álvaro Cunqueiro e Aquilino Iglesia Alvariño, figuras imprescindíbeis na nosa cultura e na do mundo.  Discurso de ingreso de Manuel María na Real Academia Galega </vt:lpstr>
      <vt:lpstr>Fun tamén violinista. Non, muller, non tocaba. Eu só amagaba nun anuncio de televisión. E aínda gañei bastante pasta por non facer nada! Porque a min, a min o que me gusta é rañar a barriga. Aquí parezo moi aplicado pero eu, bah, se puidera non traballar... Traballar moito non é bo para o corpo. Dígocho eu. Pedín a baixa permanente pola urticaria e case me botan fóra da mutua por desvergonzado. Ai, que mal lle pareceu, que mal lle pareceu, non me quero acordar... Para que vira que son boa persoa expliqueille que era voluntario de Protección Civil. Vaia, só para o fútbol e para os concertos de verán. Pasas de balde! Ás veces dan un bocata e coñeces xente. Fuches ao concerto de Fito &amp; Fitipaldis? Soldadito marinero, conociste a una sireeeeenaaaaa.   Rosa Aneiros: Ás de bolboreta (adaptación) </vt:lpstr>
      <vt:lpstr>Presentación de PowerPoint</vt:lpstr>
      <vt:lpstr>Reflexionamos...</vt:lpstr>
      <vt:lpstr>Presentación de PowerPoint</vt:lpstr>
      <vt:lpstr>Presentación de PowerPoint</vt:lpstr>
      <vt:lpstr>Presentación de PowerPoint</vt:lpstr>
      <vt:lpstr>A DIVERSIDADE LINGÜÍSTICA</vt:lpstr>
      <vt:lpstr>As funcións sociais da lingua</vt:lpstr>
      <vt:lpstr>As funcións sociais da lingua</vt:lpstr>
      <vt:lpstr>A diversidade lingüística</vt:lpstr>
      <vt:lpstr>A diversidade lingüística</vt:lpstr>
      <vt:lpstr>Presentación de PowerPoint</vt:lpstr>
      <vt:lpstr>As familias lingüísticas</vt:lpstr>
      <vt:lpstr>Linguas románicas</vt:lpstr>
      <vt:lpstr>Estados monolingües e plurilingües: linguas minorizadas e linguas minoritarias en Europa</vt:lpstr>
      <vt:lpstr>Linguas hexemónicas, minorizadas e minoritarias</vt:lpstr>
      <vt:lpstr>As linguas de España</vt:lpstr>
      <vt:lpstr>Presentación de PowerPoint</vt:lpstr>
      <vt:lpstr>A lusofonía</vt:lpstr>
      <vt:lpstr>Bilingüismo e diglosia</vt:lpstr>
      <vt:lpstr>Teño un ano e poucos días e cando escoito Clara presto atención. Escoito as persoas que viven nesta casa e aprendo cousas todos os días. Mamá ten outro nome, que é Laura, e cando mamá chama por Tomás sei que ese é papá. De vez en cando veñen outras persoas á casa, e as que teñen enrugas nos ollos e sempre están rindo son avó e avoa. Tamén está Rula, que é pequeniña e vive dentro dunha gaiola.   Sei que estou nunha idade complicada porque o día menos pensado teño que comezar a falar, que é algo que non se fai todos os días. Falar facilita moito as cousas. Cando saiba falar por fin van saber que se choro de noite non sempre é porque teña sede ou me doia a barriga, porque ás veces soño cousas que non entendo. As cousas que non entendo son moitas aínda que hai unha que me preocupa especialmente.  Nesta casa falan dunha forma moi estraña. A mamá, a papá e aos avós cando están comendo, por exemplo, escóitolles palabras como “sopa”, “pásame o pan”, “un pouco de sal” ou “biscoito”. Eu poño o oído e escoito e vou aprendendo.  Rula é unha persoa diferente, fala dunha maneira que se chama cantar ou asubiar, que llo escoito a mamá: “Que ben canta Rula”, ou “Asubía un pouquiño, Ruliña”. Antes, cando estaba soa, ás veces intentaba falar como Rula, pero nunca sabía o que quería dicir. Como Rula só sei dicir, fffi ou fiffu.</vt:lpstr>
      <vt:lpstr>Presentación de PowerPoint</vt:lpstr>
      <vt:lpstr>Presentación de PowerPoint</vt:lpstr>
      <vt:lpstr>Conflito lingüístico. O ecolingüismo.</vt:lpstr>
      <vt:lpstr>Conflito lingüístico. O ecolingüismo.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variación e a diversidade lingüística</dc:title>
  <dc:creator>lpineiropais@gmail.com</dc:creator>
  <cp:lastModifiedBy>Vera Álvarez Suárez</cp:lastModifiedBy>
  <cp:revision>1</cp:revision>
  <dcterms:created xsi:type="dcterms:W3CDTF">2021-03-14T19:09:19Z</dcterms:created>
  <dcterms:modified xsi:type="dcterms:W3CDTF">2023-02-07T18:50:25Z</dcterms:modified>
</cp:coreProperties>
</file>