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9"/>
  </p:notesMasterIdLst>
  <p:sldIdLst>
    <p:sldId id="256" r:id="rId2"/>
    <p:sldId id="257" r:id="rId3"/>
    <p:sldId id="289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  <p:sldId id="285" r:id="rId13"/>
    <p:sldId id="281" r:id="rId14"/>
    <p:sldId id="283" r:id="rId15"/>
    <p:sldId id="278" r:id="rId16"/>
    <p:sldId id="271" r:id="rId17"/>
    <p:sldId id="287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24" autoAdjust="0"/>
  </p:normalViewPr>
  <p:slideViewPr>
    <p:cSldViewPr>
      <p:cViewPr varScale="1">
        <p:scale>
          <a:sx n="104" d="100"/>
          <a:sy n="104" d="100"/>
        </p:scale>
        <p:origin x="182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398"/>
    </p:cViewPr>
  </p:sorterViewPr>
  <p:notesViewPr>
    <p:cSldViewPr>
      <p:cViewPr varScale="1">
        <p:scale>
          <a:sx n="52" d="100"/>
          <a:sy n="52" d="100"/>
        </p:scale>
        <p:origin x="-2294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12/09/2023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12/09/2023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xpinterweb.mites.gob.es/mapas/consultaAvanzad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xpinterweb.mites.gob.es/mapas/consultaAvanzad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5.png"/><Relationship Id="rId7" Type="http://schemas.openxmlformats.org/officeDocument/2006/relationships/slide" Target="slide10.xml"/><Relationship Id="rId12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slide" Target="slide11.xml"/><Relationship Id="rId5" Type="http://schemas.openxmlformats.org/officeDocument/2006/relationships/slide" Target="slide8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xpinterweb.mites.gob.es/mapas/consultaAvanzad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nvenios.juridicas.com/convenios-sectores.php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xpinterweb.mites.gob.es/mapas/consultaAvanza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659173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6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CONTRATO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temporales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31862" y="872776"/>
            <a:ext cx="3744416" cy="4992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Circunstancias de la producción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50732" y="1435527"/>
            <a:ext cx="430667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Incremento ocasional e imprevisible de tareas (desajuste en el empleo)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Sustituir por vacaciones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Incremento ocasional y previsible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es imprevisible, máximo 6 meses (convenio puede ampliar a 1 año)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es previsible, máximo 90 días naturales al año, no siendo continuos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  al finalizar el contrato</a:t>
            </a:r>
          </a:p>
          <a:p>
            <a:pPr lvl="1" algn="just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12 días por año trabajado, convenio puede mejorarla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Contratos inferiores a 30 días recargo de 30,37€ en </a:t>
            </a:r>
            <a:r>
              <a:rPr lang="es-ES_tradnl" sz="1600" dirty="0" err="1">
                <a:solidFill>
                  <a:prstClr val="black"/>
                </a:solidFill>
                <a:sym typeface="Wingdings" panose="05000000000000000000" pitchFamily="2" charset="2"/>
              </a:rPr>
              <a:t>Seg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. Social para 2023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772816"/>
            <a:ext cx="36004" cy="39112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>
            <a:hlinkClick r:id="rId3"/>
          </p:cNvPr>
          <p:cNvSpPr/>
          <p:nvPr/>
        </p:nvSpPr>
        <p:spPr>
          <a:xfrm>
            <a:off x="3370260" y="6278366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4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24" name="2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7 CuadroTexto">
            <a:extLst>
              <a:ext uri="{FF2B5EF4-FFF2-40B4-BE49-F238E27FC236}">
                <a16:creationId xmlns:a16="http://schemas.microsoft.com/office/drawing/2014/main" id="{4F57DCA4-79D5-4F5D-8F11-B1920E6FD5EE}"/>
              </a:ext>
            </a:extLst>
          </p:cNvPr>
          <p:cNvSpPr txBox="1"/>
          <p:nvPr/>
        </p:nvSpPr>
        <p:spPr>
          <a:xfrm>
            <a:off x="4955831" y="864430"/>
            <a:ext cx="3744416" cy="4992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Sustitución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18 Rectángulo">
            <a:extLst>
              <a:ext uri="{FF2B5EF4-FFF2-40B4-BE49-F238E27FC236}">
                <a16:creationId xmlns:a16="http://schemas.microsoft.com/office/drawing/2014/main" id="{82D96C32-1F15-41F0-9840-D9538082352D}"/>
              </a:ext>
            </a:extLst>
          </p:cNvPr>
          <p:cNvSpPr/>
          <p:nvPr/>
        </p:nvSpPr>
        <p:spPr>
          <a:xfrm>
            <a:off x="4837493" y="1772816"/>
            <a:ext cx="411977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Sustituir a otro trabajador que tiene puesto reservado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Para completar la jornada reducida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Mientras se selecciona una vacante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  <a:r>
              <a:rPr lang="es-ES_tradnl" sz="1600" b="1" dirty="0">
                <a:solidFill>
                  <a:prstClr val="black"/>
                </a:solidFill>
              </a:rPr>
              <a:t>e indemnización</a:t>
            </a:r>
            <a:endParaRPr lang="es-ES_tradnl" sz="1600" dirty="0">
              <a:solidFill>
                <a:prstClr val="black"/>
              </a:solidFill>
            </a:endParaRP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sustitución cuando se reincorpore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permite que comience 15 días de la sustitución para formarse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selección vacante máx. de 3 meses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tiene indemnización al finalizar</a:t>
            </a: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indefinido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47559" y="916558"/>
            <a:ext cx="6603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Por un encadenamiento de contratos temporales por circunstancias de la producción puede adquirir la condición de fijo en la empresa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Si todos los contratos suman más de 18 meses en un periodo de 24 meses (no cuenta contratos de sustitución y formativos)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95536" y="993502"/>
            <a:ext cx="1790674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Encadenamiento de contratos temporales</a:t>
            </a:r>
            <a:endParaRPr lang="es-ES" b="1" dirty="0"/>
          </a:p>
        </p:txBody>
      </p:sp>
      <p:sp>
        <p:nvSpPr>
          <p:cNvPr id="13" name="12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6" name="15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0 CuadroTexto">
            <a:extLst>
              <a:ext uri="{FF2B5EF4-FFF2-40B4-BE49-F238E27FC236}">
                <a16:creationId xmlns:a16="http://schemas.microsoft.com/office/drawing/2014/main" id="{17404525-177C-4702-8BC0-5676C1FB380B}"/>
              </a:ext>
            </a:extLst>
          </p:cNvPr>
          <p:cNvSpPr txBox="1"/>
          <p:nvPr/>
        </p:nvSpPr>
        <p:spPr>
          <a:xfrm>
            <a:off x="2566369" y="2182585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Fijo – discontinuo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13 Rectángulo">
            <a:extLst>
              <a:ext uri="{FF2B5EF4-FFF2-40B4-BE49-F238E27FC236}">
                <a16:creationId xmlns:a16="http://schemas.microsoft.com/office/drawing/2014/main" id="{265209CA-114B-4779-8E6D-EF4A6BFC01C9}"/>
              </a:ext>
            </a:extLst>
          </p:cNvPr>
          <p:cNvSpPr/>
          <p:nvPr/>
        </p:nvSpPr>
        <p:spPr>
          <a:xfrm>
            <a:off x="437774" y="2721591"/>
            <a:ext cx="81666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ES_tradnl" sz="1600" dirty="0">
                <a:solidFill>
                  <a:prstClr val="black"/>
                </a:solidFill>
              </a:rPr>
              <a:t>Se alternan periodos de trabajo y de no trabajo en una actividad por: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1- Trabajos estacionales o de temporada que se repite de forma cíclica a lo largo de los años, sin fecha cierta de vuelta al año siguiente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2- Trabajos no estacionales pero intermitentes con periodos de ejecución ciertos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3- Prestación de servicios en la ejecución de contratas, las cuales son previsibles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4- Entre las </a:t>
            </a:r>
            <a:r>
              <a:rPr lang="es-ES_tradnl" sz="1600" dirty="0" err="1">
                <a:solidFill>
                  <a:prstClr val="black"/>
                </a:solidFill>
              </a:rPr>
              <a:t>ETTs</a:t>
            </a:r>
            <a:r>
              <a:rPr lang="es-ES_tradnl" sz="1600" dirty="0">
                <a:solidFill>
                  <a:prstClr val="black"/>
                </a:solidFill>
              </a:rPr>
              <a:t> y trabajadores cedidos a las empresas</a:t>
            </a:r>
          </a:p>
          <a:p>
            <a:pPr lvl="1" algn="just"/>
            <a:endParaRPr lang="es-ES_tradnl" sz="1600" dirty="0">
              <a:solidFill>
                <a:prstClr val="black"/>
              </a:solidFill>
            </a:endParaRPr>
          </a:p>
          <a:p>
            <a:pPr lvl="1" algn="just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Hay obligación de llamamiento: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Por antigüedad cuando se reanude la actividad sino se entiende como despedido, incluso aunque esté de baja por IT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Llamamiento por escrito, con antelación suficiente, acredite las condiciones de vuelta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 tiempo entre llamamientos computa para la antigüedad</a:t>
            </a:r>
          </a:p>
        </p:txBody>
      </p:sp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indefinido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40804" y="822329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Indefinido ordinario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15516" y="2772192"/>
            <a:ext cx="87129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Bonificaciones a la cuota de seguridad social que paga la empresa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transformar en indefinidos contratos en prácticas, relevo, sustitución por anticipo de la jubilación, o para la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parados de larga duración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víctimas de violencia de género, terrorismo o trata de seres humanos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personas con discapacidad (tanto indefinidas como temporales)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excluidos sociales en empresas de inserción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fijos discontinuos en la hostelería en los meses de febrero, marzo o noviembre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contratar mayores de 65 o 67 años</a:t>
            </a:r>
          </a:p>
          <a:p>
            <a:pPr lvl="1" algn="just"/>
            <a:endParaRPr lang="es-ES_tradnl" sz="16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Bonificaciones en caso de contratos temporales (solo estos contratos temporales):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latin typeface="+mj-lt"/>
              </a:rPr>
              <a:t>Con víctimas de violencia de género, excluidos sociales y personas con discapacidad</a:t>
            </a:r>
            <a:endParaRPr lang="es-ES_tradnl" sz="1600" dirty="0">
              <a:solidFill>
                <a:prstClr val="black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40803" y="1412776"/>
            <a:ext cx="7831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Lo puede realizar cualquier empresa con cualquier tipo de trabajador tanto a tiempo parcial como completo.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40803" y="2216070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Contratos indefinidos bonificados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78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a tiempo parcial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4992" y="1395461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A tiempo parcial común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204864"/>
            <a:ext cx="8032294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ser indefinido o temporal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Todas las modalidades excepto contrato para la formación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pueden realizar horas extraordinarias sino las horas complementarias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Características horas complementarias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Pactarse por escrito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Trabajadores indefinidos o temporales, cuya jornada sea al menos 10 horas/semana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Hasta el 30 % de la jornada (salvo convenio amplíe hasta el 60%)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pactarse añadir horas complementarias voluntarias, hasta el 15%, solo para indefinidos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Preavisará al trabajador con 3 días de antelación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realizan según pacto de horas complementarias o el convenio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pagan como ordinarias y cotizan a la seguridad social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Trabajador puede renunciar si lleva un año desde el pacto alegando motivos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600546" y="1229891"/>
            <a:ext cx="4291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Número de horas al día, a la semana, al mes o al año inferior a las correspondientes por convenio a tiempo completo</a:t>
            </a:r>
          </a:p>
        </p:txBody>
      </p:sp>
      <p:sp>
        <p:nvSpPr>
          <p:cNvPr id="24" name="2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7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contratos a tiempo parcial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4848" y="1273210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De relevo y de jubilación parcial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153221"/>
            <a:ext cx="803229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Jornada y duración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Reduce su jornada entre un 25 % y un 50 %. Si contrato es indefinido y a tiempo completo puede reducirse hasta un 75%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Duración del contrato: mínimo hasta la jubilación completa. Si el contrato es indefinido debe mantenerse al menos 2 años después.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Edad acceso a la jubilación parcial: se incrementará hasta los 65 años en el 2027 (ver jubilación tema 7)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Indemnización como contrato circunstancias de la producción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Salvo el contrato de relevo se convierta en indefinido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283969" y="1229891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El objeto del contrato es darle el relevo a otro que se va a jubilar a tiempo parcial</a:t>
            </a:r>
          </a:p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(dos contratos: de relevo y de jubilación parcial)</a:t>
            </a:r>
          </a:p>
        </p:txBody>
      </p:sp>
      <p:sp>
        <p:nvSpPr>
          <p:cNvPr id="7" name="6 Rectángulo">
            <a:hlinkClick r:id="rId3"/>
          </p:cNvPr>
          <p:cNvSpPr/>
          <p:nvPr/>
        </p:nvSpPr>
        <p:spPr>
          <a:xfrm>
            <a:off x="708414" y="5656147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4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26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 redondeado"/>
          <p:cNvSpPr/>
          <p:nvPr/>
        </p:nvSpPr>
        <p:spPr>
          <a:xfrm>
            <a:off x="240880" y="1671866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– empresa usuaria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60123" y="300196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Las empresas de trabajo temporal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212798" y="764704"/>
            <a:ext cx="86667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1600" dirty="0">
                <a:solidFill>
                  <a:prstClr val="black"/>
                </a:solidFill>
              </a:rPr>
              <a:t>Son empresas que contratan a trabajadores para cederlos temporalmente a otras empresas llamadas empresas usuarias, donde realmente se realiza la prestación de trabajo</a:t>
            </a:r>
          </a:p>
        </p:txBody>
      </p:sp>
      <p:sp>
        <p:nvSpPr>
          <p:cNvPr id="49" name="48 Rectángulo redondeado"/>
          <p:cNvSpPr/>
          <p:nvPr/>
        </p:nvSpPr>
        <p:spPr>
          <a:xfrm>
            <a:off x="284029" y="4858820"/>
            <a:ext cx="4071534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empresa usuaria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58599" y="2048947"/>
            <a:ext cx="80457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Contrato mercantil entre dos empresas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Trabajadores contratados temporalmente y también para la formación y en prácticas</a:t>
            </a:r>
          </a:p>
        </p:txBody>
      </p:sp>
      <p:sp>
        <p:nvSpPr>
          <p:cNvPr id="66" name="65 Rectángulo"/>
          <p:cNvSpPr/>
          <p:nvPr/>
        </p:nvSpPr>
        <p:spPr>
          <a:xfrm>
            <a:off x="352599" y="5264090"/>
            <a:ext cx="85269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Dirección y control, pero sanciona la ETT</a:t>
            </a:r>
            <a:endParaRPr lang="es-ES_tradnl" sz="16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Informar sobre los riesgos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Usar el transporte, sus instalaciones y acudir a los representantes</a:t>
            </a:r>
          </a:p>
        </p:txBody>
      </p:sp>
      <p:sp>
        <p:nvSpPr>
          <p:cNvPr id="68" name="67 Rectángulo"/>
          <p:cNvSpPr/>
          <p:nvPr/>
        </p:nvSpPr>
        <p:spPr>
          <a:xfrm>
            <a:off x="326671" y="3362003"/>
            <a:ext cx="87193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Contrato de trabajo por escrito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ETT responsable de pagar salarios y seguridad social e indemnización de 12 días por cada año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Dar formación de materia en prevención de riesgos laborales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Derecho a cobrar misma cantidad que otro trabajador de la empresa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 trabajador no paga nada a la ETT</a:t>
            </a: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Nuevas formas flexibles de organización del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92050"/>
              </p:ext>
            </p:extLst>
          </p:nvPr>
        </p:nvGraphicFramePr>
        <p:xfrm>
          <a:off x="232567" y="2420888"/>
          <a:ext cx="8601591" cy="3049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0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Requisitos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del contrato mercantil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Al</a:t>
                      </a:r>
                      <a:r>
                        <a:rPr lang="es-ES_tradnl" sz="1600" baseline="0" dirty="0"/>
                        <a:t> menos u</a:t>
                      </a:r>
                      <a:r>
                        <a:rPr lang="es-ES_tradnl" sz="1600" dirty="0"/>
                        <a:t>n 75 % de sus</a:t>
                      </a:r>
                      <a:r>
                        <a:rPr lang="es-ES_tradnl" sz="1600" baseline="0" dirty="0"/>
                        <a:t> ingresos de esa empresa principal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tener contratados a otros trabajadores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contratar ni subcontratar esa actividad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ejercer profesión con otros socios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ejercer actividad mezclada con los trabajadores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No ser titular de locales abiertos al público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Infraestructura y materiales propios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Correr con el riesgo de la actividad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Autónomo puede interrumpir temporalmente la actividad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Interrupción anual de la actividad (vacaciones) 18 días hábiles al año, descansos semanales y los festivos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Extinción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Incumplimiento grave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Si no existe causa justa, empresario pagará indemnización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420868" y="799674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Autónomo económicamente dependiente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8211" y="1268760"/>
            <a:ext cx="8776277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que trabaja principalmente para una sola empresa y que por tanto tiene una gran dependencia económica de ésta, limitándose la “autonomía” que posee en un principio de autónomo.</a:t>
            </a: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Nuevas formas flexibles de organización del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911915"/>
              </p:ext>
            </p:extLst>
          </p:nvPr>
        </p:nvGraphicFramePr>
        <p:xfrm>
          <a:off x="1412377" y="2251101"/>
          <a:ext cx="6527430" cy="343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1835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del teletrabajo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45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Contrato laboral por escrito, ha de ser pactado por ambas partes, por lo que es reversible ese pacto (plazo de preaviso)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Debe trabajar desde su domicilio al menos el 30% de la jornada en un periodo de referencia de 3 meses, salvo formativos que la parte presencial debe ser al menos del 50%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800" baseline="0" dirty="0"/>
                        <a:t>Se realizará un inventario de los medios y equipos que aporta el trabajador, valorándose los mismos y pagando una compensación económica por su desgaste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800" baseline="0" dirty="0"/>
                        <a:t>Se debe establecer el horario, tanto en el domicilio como presencial en su caso, así como las reglas de disponibilidad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528554" y="763019"/>
            <a:ext cx="60868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2000" b="1" dirty="0">
                <a:solidFill>
                  <a:prstClr val="black"/>
                </a:solidFill>
              </a:rPr>
              <a:t>El teletrabajo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3860" y="1277512"/>
            <a:ext cx="8776277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trabajo que se realiza de forma preponderante en el domicilio del trabajador o el lugar elegido por éste, de forma alternativa a su presencia en el centro de trabajo, utilizándose las tecnologías de la información y la comunicación (TIC)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56868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80995" y="2031175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16098" y="3333404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Las empresas de trabajo temporal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16098" y="2685332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Modalidades de contrato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023" y="2352725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644180" y="3981476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Nuevas formas flexibles de organización del trabajo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contrato de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77601" y="1007875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Acuerdo entre trabajador y empresario</a:t>
            </a:r>
            <a:r>
              <a:rPr lang="es-ES_tradnl" dirty="0">
                <a:solidFill>
                  <a:prstClr val="black"/>
                </a:solidFill>
              </a:rPr>
              <a:t> por el cual el trabajador se compromete a prestar determinados servicios por cuenta ajena a cambio de una retribución.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1" name="20 Flecha derecha"/>
          <p:cNvSpPr/>
          <p:nvPr/>
        </p:nvSpPr>
        <p:spPr>
          <a:xfrm rot="20052770">
            <a:off x="1974533" y="2454177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473641" y="2204864"/>
            <a:ext cx="6400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El trabajador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&gt;18 años y menor emancipado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 16 años con autorización de padres o tutores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&lt; 16 años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pueden, salvo espectáculos públicos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Ciudadanos de la UE / extracomunitarios</a:t>
            </a:r>
          </a:p>
          <a:p>
            <a:pPr lvl="1"/>
            <a:endParaRPr lang="es-ES_tradnl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El empresario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Mayor de edad o menor emancipado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Si es extracomunitario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permiso de la Administración laboral</a:t>
            </a:r>
          </a:p>
        </p:txBody>
      </p:sp>
      <p:sp>
        <p:nvSpPr>
          <p:cNvPr id="27" name="26 Flecha derecha"/>
          <p:cNvSpPr/>
          <p:nvPr/>
        </p:nvSpPr>
        <p:spPr>
          <a:xfrm rot="1872011">
            <a:off x="2019842" y="3982639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307911" y="2746568"/>
            <a:ext cx="164473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Capacidad para celebrar un contrato</a:t>
            </a:r>
          </a:p>
          <a:p>
            <a:pPr algn="ctr"/>
            <a:r>
              <a:rPr lang="es-ES_tradnl" b="1" dirty="0"/>
              <a:t>(requisitos)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52487" y="730522"/>
            <a:ext cx="4526821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ELEMENTOS  </a:t>
            </a:r>
            <a:r>
              <a:rPr lang="es-ES_tradnl" dirty="0"/>
              <a:t>del contrato de trabajo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371604" y="179284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962800" y="1674950"/>
            <a:ext cx="137044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Sustanciales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contrato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371604" y="2744921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438402" y="1300689"/>
            <a:ext cx="63100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Consentimiento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Mutuo acuerdo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Objeto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Posible y lícito (legal)</a:t>
            </a:r>
            <a:endParaRPr lang="es-ES_tradnl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Causa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Prestar un servicio determinado a cambio de dinero</a:t>
            </a:r>
            <a:endParaRPr lang="es-ES_tradnl" b="1" dirty="0">
              <a:solidFill>
                <a:prstClr val="black"/>
              </a:solidFill>
              <a:sym typeface="Wingdings" panose="05000000000000000000" pitchFamily="2" charset="2"/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371603" y="3488440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379699" y="5634273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962798" y="3424986"/>
            <a:ext cx="244150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Contenido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62799" y="2653235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947113" y="5524788"/>
            <a:ext cx="228828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31031" y="2330717"/>
            <a:ext cx="54426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Escrito o de forma verbal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Presunción si no es escrito  es indefinido a tiempo completo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860060" y="3900270"/>
            <a:ext cx="7848872" cy="1477328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Lugar y fecha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Identificación partes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Categoría profesional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Lugar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y horario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Duración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Retribución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Vacaciones anuales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Preaviso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Convenio colectivo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Cláusulas voluntarias: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Periodo de prueba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Horas extras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trabajar en la competencia después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3305819" y="5372724"/>
            <a:ext cx="5066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Indefinido o temporal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Presunciones de indefinido a tiempo completo</a:t>
            </a: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contrato de trabajo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954119" y="888680"/>
            <a:ext cx="266398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Periodo de prueba</a:t>
            </a:r>
            <a:endParaRPr lang="es-ES" dirty="0"/>
          </a:p>
        </p:txBody>
      </p:sp>
      <p:sp>
        <p:nvSpPr>
          <p:cNvPr id="36" name="35 Rectángulo redondeado"/>
          <p:cNvSpPr/>
          <p:nvPr/>
        </p:nvSpPr>
        <p:spPr>
          <a:xfrm>
            <a:off x="571621" y="1610078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Pacto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53782" y="2946082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83994" y="4523839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170676" y="1460220"/>
            <a:ext cx="6274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Pactado en contrato, antes de comenzar a trabajar</a:t>
            </a:r>
          </a:p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 pactarse si trabajador ha sido contratado antes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2142076" y="2382780"/>
            <a:ext cx="68944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Reflejada en convenio colectivo /Estatuto trabajadores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 obtención práctica profesional: 1 mes, sea medio o superior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Contratos temporales menos de 6 meses: máximo 1 mes.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Se puede pactar interrumpirse en caso de baja laboral, nacimiento hijo/a, violencia género, riesgo durante el embarazo o lactancia.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2174339" y="4251770"/>
            <a:ext cx="62745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Mismos derechos</a:t>
            </a:r>
          </a:p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indemnización por despido, y sin preaviso y sin alegar motivo alguno (excepto durante el embarazo que deberá justificarse)</a:t>
            </a:r>
          </a:p>
        </p:txBody>
      </p:sp>
      <p:sp>
        <p:nvSpPr>
          <p:cNvPr id="42" name="41 Rectángulo">
            <a:hlinkClick r:id="rId5"/>
          </p:cNvPr>
          <p:cNvSpPr/>
          <p:nvPr/>
        </p:nvSpPr>
        <p:spPr>
          <a:xfrm>
            <a:off x="518394" y="5620476"/>
            <a:ext cx="3229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 colectivo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Modalidades de contratos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58690"/>
              </p:ext>
            </p:extLst>
          </p:nvPr>
        </p:nvGraphicFramePr>
        <p:xfrm>
          <a:off x="683568" y="1124744"/>
          <a:ext cx="6936432" cy="3380622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Formativos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Formación en alternancia</a:t>
                      </a:r>
                      <a:endParaRPr lang="es-ES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6" action="ppaction://hlinksldjump"/>
                        </a:rPr>
                        <a:t>Obtención práctica profesional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Temporales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linkClick r:id="rId7" action="ppaction://hlinksldjump"/>
                        </a:rPr>
                        <a:t>Circunstancias de la producción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7" action="ppaction://hlinksldjump"/>
                        </a:rPr>
                        <a:t>Sustitución</a:t>
                      </a:r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a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Tiempo Parcial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8" action="ppaction://hlinksldjump"/>
                        </a:rPr>
                        <a:t>A tiempo parcial común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9" action="ppaction://hlinksldjump"/>
                        </a:rPr>
                        <a:t>Relevo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871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Indefinidos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10" action="ppaction://hlinksldjump"/>
                        </a:rPr>
                        <a:t>Indefinido Ordinario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5871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linkClick r:id="rId11" action="ppaction://hlinksldjump"/>
                        </a:rPr>
                        <a:t>Fijo discontinuo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291797"/>
                  </a:ext>
                </a:extLst>
              </a:tr>
            </a:tbl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38383">
            <a:off x="3892263" y="1256694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FORMATIVO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6928" y="854372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formación en alternancia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62766" y="1289228"/>
            <a:ext cx="83550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poseer titulación para ese puesto ni haber trabajado 6 meses en ese puesto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Menor de 30 años si el curso es de certificado de profesionalidad niveles 1 y 2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3 meses máx. 2 años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tener varios contratos para distintas actividades del mismo ciclo de FP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Ahora sí puede ser a tiempo parcial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hay periodo de prueba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Periodo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1º año máximo 65 % trabajo y 35 %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2º año máximo 85 % trabajo y 15 %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Curso de formación en centro formativo o empresa, o también en </a:t>
            </a:r>
            <a:r>
              <a:rPr lang="es-ES_tradnl" sz="1600" dirty="0" err="1">
                <a:solidFill>
                  <a:prstClr val="black"/>
                </a:solidFill>
              </a:rPr>
              <a:t>ETTs</a:t>
            </a:r>
            <a:endParaRPr lang="es-ES_tradnl" sz="16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convenio. No inferior al 60-75 % del salario de su grupo profesional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La anterior cantidad no puede ser inferior al SMI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A esa cantidad se le aplica la reducción del tiempo dedicado a formación</a:t>
            </a:r>
          </a:p>
        </p:txBody>
      </p:sp>
      <p:sp>
        <p:nvSpPr>
          <p:cNvPr id="16" name="15 Rectángulo">
            <a:hlinkClick r:id="rId3"/>
          </p:cNvPr>
          <p:cNvSpPr/>
          <p:nvPr/>
        </p:nvSpPr>
        <p:spPr>
          <a:xfrm>
            <a:off x="5267667" y="5810037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</a:t>
            </a:r>
            <a:r>
              <a:rPr lang="es-ES_tradnl" sz="1400" b="1" dirty="0">
                <a:solidFill>
                  <a:srgbClr val="C00000"/>
                </a:solidFill>
              </a:rPr>
              <a:t> </a:t>
            </a:r>
            <a:r>
              <a:rPr lang="es-ES_tradnl" sz="1400" b="1" dirty="0">
                <a:solidFill>
                  <a:srgbClr val="C00000"/>
                </a:solidFill>
                <a:hlinkClick r:id="rId4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21" name="20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8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8600" b="1" dirty="0"/>
              <a:t>: CONTRATO FORMATIVO</a:t>
            </a:r>
            <a:endParaRPr lang="es-ES_tradnl" sz="6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5536" y="884737"/>
            <a:ext cx="4320480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obtención práctica profesional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67658" y="1566001"/>
            <a:ext cx="696863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Poseer título FP, universidad o certificado profesionalidad (FP empleo)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Realizarse en los 3 años siguientes a terminar los estudios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haber sido contratado antes en la misma empresa más de 3 meses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 </a:t>
            </a:r>
            <a:endParaRPr lang="es-ES_tradnl" sz="1600" dirty="0">
              <a:solidFill>
                <a:prstClr val="black"/>
              </a:solidFill>
            </a:endParaRP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6 meses máx. 1 año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Periodo de prueba de 1 mes, tanto para grado medio o superior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Pactada en convenio, en su defecto la de su grupo profesional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El convenio no puede fijar un salario por debajo del salario para la formación en alternancia</a:t>
            </a:r>
          </a:p>
        </p:txBody>
      </p:sp>
      <p:sp>
        <p:nvSpPr>
          <p:cNvPr id="11" name="10 Rectángulo">
            <a:hlinkClick r:id="rId3"/>
          </p:cNvPr>
          <p:cNvSpPr/>
          <p:nvPr/>
        </p:nvSpPr>
        <p:spPr>
          <a:xfrm>
            <a:off x="534004" y="5644040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4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17" name="16 Flecha derecha"/>
          <p:cNvSpPr/>
          <p:nvPr/>
        </p:nvSpPr>
        <p:spPr>
          <a:xfrm>
            <a:off x="7507759" y="6316941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1897</Words>
  <Application>Microsoft Office PowerPoint</Application>
  <PresentationFormat>Presentación en pantalla (4:3)</PresentationFormat>
  <Paragraphs>288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262</cp:revision>
  <dcterms:created xsi:type="dcterms:W3CDTF">2013-09-12T06:29:10Z</dcterms:created>
  <dcterms:modified xsi:type="dcterms:W3CDTF">2023-09-12T11:06:05Z</dcterms:modified>
</cp:coreProperties>
</file>