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Old Standard TT"/>
      <p:regular r:id="rId26"/>
      <p:bold r:id="rId27"/>
      <p: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slide" Target="slides/slide20.xml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27b38635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27b38635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2d45edc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2d45edc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2d45edc7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72d45edc7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2d45edc7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2d45edc7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2d45edc7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2d45edc7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2d45edc7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2d45edc7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2d45edc7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72d45edc7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2d45edc7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2d45edc7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2d45edc7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2d45edc7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27b38635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727b38635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508359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0508359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27b38635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27b38635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0508359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0508359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27b38635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27b38635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27b38635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27b38635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2d45ed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2d45ed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2d45edc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2d45edc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2d45edc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2d45edc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2d45edc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2d45edc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2d45edc7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2d45edc7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hTYww0supngXTVPMay9uKpstcuZPGLRL/view?usp=sharing" TargetMode="External"/><Relationship Id="rId4" Type="http://schemas.openxmlformats.org/officeDocument/2006/relationships/hyperlink" Target="https://docs.google.com/presentation/d/0B535gw4CDE4ANHFqTGp1Q2ViNzZDaHFlZ3pzUUU3QlRXc0F3/edit?usp=drivesdk&amp;ouid=114413387367920534973&amp;resourcekey=0-_Hif46lNZvtYXgzDZ8FvEw&amp;rtpof=true&amp;sd=tru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60c8AS8H6NA" TargetMode="External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DA DIVERSIDADE FLUVIAL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63" y="0"/>
            <a:ext cx="82592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/>
              <a:t>VERTENTE HIDROGÁFICA</a:t>
            </a:r>
            <a:endParaRPr sz="7500"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32449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Conxunto de concas cuxas augas verten no mesmo mar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VERTENTES HIDROGRÁFICAS DA P.I.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0582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Disimetría</a:t>
            </a:r>
            <a:r>
              <a:rPr lang="es"/>
              <a:t>: 69% Atlántico, 31% Mediteráneo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Meseta inclinada cara oeste a partir do sistema Ibérico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250" y="2125725"/>
            <a:ext cx="3628050" cy="2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RÍOS DA VERTENTE CANTÁBRICA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s" sz="2100"/>
              <a:t>Curtos</a:t>
            </a:r>
            <a:r>
              <a:rPr lang="es" sz="2100"/>
              <a:t> (montañas próximas á costa)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s" sz="2100"/>
              <a:t>Gran forza erosiva </a:t>
            </a:r>
            <a:r>
              <a:rPr lang="es" sz="2100"/>
              <a:t>(gran desnivel), moderada pola vexetación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s" sz="2100"/>
              <a:t>Caudalosos e bastante regulares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s" sz="2100"/>
              <a:t>Facilidade </a:t>
            </a:r>
            <a:r>
              <a:rPr b="1" lang="es" sz="2100"/>
              <a:t>aproveitamento hidroeléctrico</a:t>
            </a:r>
            <a:endParaRPr b="1" sz="2100"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525" y="1729615"/>
            <a:ext cx="5105050" cy="168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RÍOS DA VERTENTE ATLÁNTICA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71600"/>
            <a:ext cx="3579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Longos </a:t>
            </a:r>
            <a:r>
              <a:rPr lang="es"/>
              <a:t>(agás concas pequenas galegas e andaluzas)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Forza erosiva escasa </a:t>
            </a:r>
            <a:r>
              <a:rPr lang="es"/>
              <a:t>(chairas, barrrancos nos desniveis)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Caudal abundante</a:t>
            </a:r>
            <a:r>
              <a:rPr lang="es"/>
              <a:t> (moitos afluentes)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Réxime irregula</a:t>
            </a:r>
            <a:r>
              <a:rPr lang="es"/>
              <a:t>r (estiaxe verán, enchentes outono e primaveira)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400" y="1171600"/>
            <a:ext cx="5100600" cy="323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RÍOS DA VERTENTE MEDITERRÁNEA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71600"/>
            <a:ext cx="441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Curtos </a:t>
            </a:r>
            <a:r>
              <a:rPr lang="es"/>
              <a:t>(agás Ebro)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Erosión violenta</a:t>
            </a:r>
            <a:r>
              <a:rPr lang="es"/>
              <a:t> en abas deforestadas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Caudal escaso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Réxime moi irregular </a:t>
            </a:r>
            <a:r>
              <a:rPr lang="es"/>
              <a:t>(acusada estiaxe, enchentes chuvias torrenciais outono)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/>
              <a:t>Encoros para regularizar caudal e suministro</a:t>
            </a:r>
            <a:r>
              <a:rPr lang="es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Frecuentes os</a:t>
            </a:r>
            <a:r>
              <a:rPr b="1" lang="es"/>
              <a:t> torrentes</a:t>
            </a:r>
            <a:r>
              <a:rPr lang="es"/>
              <a:t> intermitentes (cando chove enchense as súas </a:t>
            </a:r>
            <a:r>
              <a:rPr b="1" lang="es"/>
              <a:t>ramblas</a:t>
            </a:r>
            <a:r>
              <a:rPr lang="es"/>
              <a:t>)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600" y="1462275"/>
            <a:ext cx="4194026" cy="2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025" y="0"/>
            <a:ext cx="63427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141400" y="4322275"/>
            <a:ext cx="7074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PRESENTACIÓN DA CIUG COMENTARIO DE HIDROGRAMAS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748200" y="729554"/>
            <a:ext cx="7647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Presentación 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VIDEO HIDROGRAMAS</a:t>
            </a:r>
            <a:endParaRPr/>
          </a:p>
        </p:txBody>
      </p:sp>
      <p:sp>
        <p:nvSpPr>
          <p:cNvPr id="168" name="Google Shape;168;p3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Con este vídeo entenderás los hidrogramas y aprenderás a diferencias los 6 regímenes fluviales principales.&#10;&#10;Un Hidrograma es un gráfico que relacione el caudal de un río con los meses del año, de forma que puede estudiarse las variaciones anuales de caudal.&#10;&#10;Después de ver el vídeo serás el Napoleón de los hidrogramas.&#10;&#10;Por Daniel Geohistoria, tu profesor de confianza.&#10;&#10;Si te ha gustado, ¡comparte el vídeo!&#10;Sígueme en Twitter: @danielalaparato &#10;Sígueme en Instagram: @danielalaparato ____________________________________________________________________ &#10;Copyrighted images were used with educational purposes, according to the First Ammendement of the US Constitution and the article 32 of the Ley de Propiedad Intelectual de España." id="170" name="Google Shape;170;p30" title="✅✅¿Cómo ENTENDER los HIDROGRAMAS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325" y="0"/>
            <a:ext cx="6497750" cy="49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63" y="0"/>
            <a:ext cx="82592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63675" cy="4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0" y="0"/>
            <a:ext cx="9144000" cy="5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498100" y="158275"/>
            <a:ext cx="7008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FACTORES DA DIVERSIDADE FLUVIAL</a:t>
            </a:r>
            <a:endParaRPr b="1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152600" y="1275850"/>
            <a:ext cx="3699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/>
              <a:t>RELEVO E TOPOGRAFÍA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200"/>
              <a:t>AS ROCHAS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200"/>
              <a:t>O CLIMA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200"/>
              <a:t>A VEXETACIÓN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200"/>
              <a:t>A ACCIÓN HUMANA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535825"/>
            <a:ext cx="3783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RELEVO E TOPOGRAFIA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389600"/>
            <a:ext cx="3704400" cy="3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Separa concas e vertentes hidrográficas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/>
              <a:t>Erosión dos ríos depende da inclinación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/>
              <a:t>Precipitación nival ou non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/>
              <a:t>As facilidades ou non para obras hidráulicas</a:t>
            </a:r>
            <a:endParaRPr sz="18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100" y="1389600"/>
            <a:ext cx="5127900" cy="246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ROCHAS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71600"/>
            <a:ext cx="3414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</a:t>
            </a:r>
            <a:r>
              <a:rPr b="1" lang="es"/>
              <a:t>permeabilidade</a:t>
            </a:r>
            <a:r>
              <a:rPr b="1" lang="es"/>
              <a:t> determina a escorrentía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Circulación superficial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ou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Circulación subterránea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Arxilas </a:t>
            </a:r>
            <a:r>
              <a:rPr lang="es"/>
              <a:t>son </a:t>
            </a:r>
            <a:r>
              <a:rPr b="1" lang="es"/>
              <a:t>impermeables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/>
              <a:t>Calcarias favorecen</a:t>
            </a:r>
            <a:r>
              <a:rPr lang="es"/>
              <a:t> formación </a:t>
            </a:r>
            <a:r>
              <a:rPr b="1" lang="es"/>
              <a:t>acuíferos subterraneos</a:t>
            </a:r>
            <a:endParaRPr b="1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499" y="1171600"/>
            <a:ext cx="5624799" cy="32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 CLIMA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71600"/>
            <a:ext cx="3167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Precipitacións</a:t>
            </a:r>
            <a:r>
              <a:rPr lang="es"/>
              <a:t> determinan </a:t>
            </a:r>
            <a:r>
              <a:rPr b="1" lang="es"/>
              <a:t>caudal e variacións</a:t>
            </a:r>
            <a:r>
              <a:rPr lang="es"/>
              <a:t> ao longo do ano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Temperaturas</a:t>
            </a:r>
            <a:r>
              <a:rPr lang="es"/>
              <a:t> inciden maior ou menor</a:t>
            </a:r>
            <a:r>
              <a:rPr b="1" lang="es"/>
              <a:t> evaporación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Dara lugar a ríos con </a:t>
            </a:r>
            <a:r>
              <a:rPr b="1" lang="es"/>
              <a:t>réxime oceánico, mediterráneo</a:t>
            </a:r>
            <a:r>
              <a:rPr lang="es"/>
              <a:t> puro, mediterráneo continentalizado, subtropical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800" y="0"/>
            <a:ext cx="5665200" cy="50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VEXETACIÓN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71600"/>
            <a:ext cx="3233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Minora evaporación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600"/>
              <a:t>Reduce erosión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600"/>
              <a:t>Diminue risco inundacións </a:t>
            </a:r>
            <a:endParaRPr sz="26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800" y="598775"/>
            <a:ext cx="5268050" cy="39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ACCIÓN HUMANA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71600"/>
            <a:ext cx="3035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Encoros</a:t>
            </a:r>
            <a:endParaRPr b="1"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Abastecemento</a:t>
            </a:r>
            <a:endParaRPr b="1"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Electricidade</a:t>
            </a:r>
            <a:endParaRPr b="1"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Regulación</a:t>
            </a:r>
            <a:r>
              <a:rPr lang="es" sz="2000"/>
              <a:t> do caudal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/>
              <a:t>Modifica réxime fluvial</a:t>
            </a:r>
            <a:r>
              <a:rPr lang="es" sz="2000"/>
              <a:t> natural para adaptalo ás necesidades humanas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675" y="979963"/>
            <a:ext cx="5040632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7500"/>
              <a:t>CONCA FLUVIAL</a:t>
            </a:r>
            <a:endParaRPr sz="7500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84650" y="33527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É o</a:t>
            </a:r>
            <a:r>
              <a:rPr b="1" lang="es"/>
              <a:t> territorio que drena</a:t>
            </a:r>
            <a:r>
              <a:rPr lang="es"/>
              <a:t> ou evacúa as suas </a:t>
            </a:r>
            <a:r>
              <a:rPr b="1" lang="es"/>
              <a:t>augas naturais a un río principa</a:t>
            </a:r>
            <a:r>
              <a:rPr lang="es"/>
              <a:t>l que as conduce ata o mar. Están </a:t>
            </a:r>
            <a:r>
              <a:rPr b="1" lang="es"/>
              <a:t>separadas por</a:t>
            </a:r>
            <a:r>
              <a:rPr lang="es"/>
              <a:t> divisorias de augas formadas polo cumios dos </a:t>
            </a:r>
            <a:r>
              <a:rPr b="1" lang="es"/>
              <a:t>relevos montañosos</a:t>
            </a:r>
            <a:r>
              <a:rPr lang="es"/>
              <a:t> que as delimitan. Forman un </a:t>
            </a:r>
            <a:r>
              <a:rPr b="1" lang="es"/>
              <a:t>rede organizada xerárquicamente </a:t>
            </a:r>
            <a:r>
              <a:rPr lang="es"/>
              <a:t>(subafluente, afluentes e río principal)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