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1800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859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47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7206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633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453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8698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298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549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39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609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71240-CA09-47E0-B461-FB3B5FA99B7E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51729-AAE9-4570-B88E-51D0F07C05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1774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54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O COÑECEMENTO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4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(GNOSEOLOXÍA)</a:t>
            </a:r>
          </a:p>
        </p:txBody>
      </p:sp>
    </p:spTree>
    <p:extLst>
      <p:ext uri="{BB962C8B-B14F-4D97-AF65-F5344CB8AC3E}">
        <p14:creationId xmlns:p14="http://schemas.microsoft.com/office/powerpoint/2010/main" val="1552226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GNOSEOLOXÍA (TEORÍA COÑECEMENTO)</a:t>
            </a:r>
            <a:b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PLATÓN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Está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moi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relacionada coa </a:t>
            </a:r>
            <a:r>
              <a:rPr lang="es-ES" sz="2400" b="1" dirty="0">
                <a:solidFill>
                  <a:srgbClr val="00B050"/>
                </a:solidFill>
                <a:latin typeface="Comic Sans MS" panose="030F0702030302020204" pitchFamily="66" charset="0"/>
              </a:rPr>
              <a:t>Teoría das Ideas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, que parte da distinción de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dous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tipos de  realidades: </a:t>
            </a:r>
          </a:p>
          <a:p>
            <a:pPr>
              <a:buFontTx/>
              <a:buChar char="-"/>
            </a:pP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o </a:t>
            </a:r>
            <a:r>
              <a:rPr lang="es-ES" sz="2400" b="1" dirty="0">
                <a:solidFill>
                  <a:srgbClr val="00B050"/>
                </a:solidFill>
                <a:latin typeface="Comic Sans MS" panose="030F0702030302020204" pitchFamily="66" charset="0"/>
              </a:rPr>
              <a:t>Mundo Sensible 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(é o mundo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material, na que se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atopan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</a:p>
          <a:p>
            <a:pPr>
              <a:buFontTx/>
              <a:buChar char="-"/>
            </a:pP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as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cousas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obxectos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naturais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; e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caracterízase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por ser cambiante,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imperfecto e se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porque o percibimos polos sentidos).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- o </a:t>
            </a:r>
            <a:r>
              <a:rPr lang="es-ES" sz="2400" b="1" dirty="0">
                <a:solidFill>
                  <a:srgbClr val="00B050"/>
                </a:solidFill>
                <a:latin typeface="Comic Sans MS" panose="030F0702030302020204" pitchFamily="66" charset="0"/>
              </a:rPr>
              <a:t>Mundo </a:t>
            </a:r>
            <a:r>
              <a:rPr lang="es-ES" sz="24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Intelixible</a:t>
            </a:r>
            <a:r>
              <a:rPr lang="es-ES" sz="2400" b="1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(é o 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undo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ideal, inmaterial, naque se </a:t>
            </a:r>
          </a:p>
          <a:p>
            <a:pPr marL="0" indent="0">
              <a:buNone/>
            </a:pP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atopan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as Ideas que son perfectas, eternas, invariables e que se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coñecen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polo </a:t>
            </a:r>
            <a:r>
              <a:rPr lang="es-ES" sz="24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pensamento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58907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GNOSEOLOXÍA (TEORÍA COÑECEMENTO)</a:t>
            </a:r>
            <a:b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PLATÓN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Platón diferencia </a:t>
            </a:r>
            <a:r>
              <a:rPr lang="es-ES" sz="2000" u="sng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duas</a:t>
            </a:r>
            <a:r>
              <a:rPr lang="es-ES" sz="2000" u="sng" dirty="0">
                <a:solidFill>
                  <a:srgbClr val="00B050"/>
                </a:solidFill>
                <a:latin typeface="Comic Sans MS" panose="030F0702030302020204" pitchFamily="66" charset="0"/>
              </a:rPr>
              <a:t> formas de </a:t>
            </a:r>
            <a:r>
              <a:rPr lang="es-ES" sz="2000" u="sng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coñecer</a:t>
            </a:r>
            <a:r>
              <a:rPr lang="es-ES" sz="2000" u="sng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saber:</a:t>
            </a:r>
          </a:p>
          <a:p>
            <a:pPr marL="0" lvl="0" indent="0">
              <a:buNone/>
            </a:pP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- Opinión (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Doxa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)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: está relacionado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do mundo sensible.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Basease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nos </a:t>
            </a:r>
          </a:p>
          <a:p>
            <a:pPr marL="0" lv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Sentidos 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caracterízase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por ser imperfecto e engañoso.</a:t>
            </a:r>
          </a:p>
          <a:p>
            <a:pPr marL="0" lvl="0" indent="0">
              <a:buNone/>
            </a:pP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- Ciencia/Saber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verdadeiro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 (Episteme):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É 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verdadeiro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 o auténtico </a:t>
            </a:r>
          </a:p>
          <a:p>
            <a:pPr marL="0" lv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saber. Con él captamos as Ideas mediante a razón, porque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ainda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as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esquecésemos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</a:p>
          <a:p>
            <a:pPr marL="0" lvl="0" indent="0">
              <a:buNone/>
            </a:pP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atópanse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no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noso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interior (Alma-Mente). Esto último 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xustifica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mediante a </a:t>
            </a:r>
          </a:p>
          <a:p>
            <a:pPr marL="0" lvl="0" indent="0">
              <a:buNone/>
            </a:pP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Reminiscencia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(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lembranza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) que é o proceso polo que podemos captar as Ideas coa </a:t>
            </a:r>
          </a:p>
          <a:p>
            <a:pPr marL="0" lvl="0" indent="0">
              <a:buNone/>
            </a:pP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axuda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do diálogo  (“mito do carro con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ás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”).</a:t>
            </a:r>
          </a:p>
          <a:p>
            <a:pPr marL="0" lvl="0" indent="0">
              <a:buNone/>
            </a:pPr>
            <a:endParaRPr lang="es-ES" sz="20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Explica estos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dous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tipos de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mediante o </a:t>
            </a:r>
            <a:r>
              <a:rPr lang="es-ES" sz="2000" i="1" dirty="0">
                <a:solidFill>
                  <a:srgbClr val="00B050"/>
                </a:solidFill>
                <a:latin typeface="Comic Sans MS" panose="030F0702030302020204" pitchFamily="66" charset="0"/>
              </a:rPr>
              <a:t>“</a:t>
            </a:r>
            <a:r>
              <a:rPr lang="es-ES" sz="2000" i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simil</a:t>
            </a:r>
            <a:r>
              <a:rPr lang="es-ES" sz="2000" i="1" dirty="0">
                <a:solidFill>
                  <a:srgbClr val="00B050"/>
                </a:solidFill>
                <a:latin typeface="Comic Sans MS" panose="030F0702030302020204" pitchFamily="66" charset="0"/>
              </a:rPr>
              <a:t> da </a:t>
            </a:r>
            <a:r>
              <a:rPr lang="es-ES" sz="2000" i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liña</a:t>
            </a:r>
            <a:r>
              <a:rPr lang="es-ES" sz="2000" i="1" dirty="0">
                <a:solidFill>
                  <a:srgbClr val="00B050"/>
                </a:solidFill>
                <a:latin typeface="Comic Sans MS" panose="030F0702030302020204" pitchFamily="66" charset="0"/>
              </a:rPr>
              <a:t>”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e do </a:t>
            </a:r>
            <a:r>
              <a:rPr lang="es-ES" sz="2000" i="1" dirty="0">
                <a:solidFill>
                  <a:srgbClr val="00B050"/>
                </a:solidFill>
                <a:latin typeface="Comic Sans MS" panose="030F0702030302020204" pitchFamily="66" charset="0"/>
              </a:rPr>
              <a:t>“mito da </a:t>
            </a:r>
          </a:p>
          <a:p>
            <a:pPr marL="0" indent="0">
              <a:buNone/>
            </a:pPr>
            <a:r>
              <a:rPr lang="es-ES" sz="2000" i="1" dirty="0">
                <a:solidFill>
                  <a:srgbClr val="00B050"/>
                </a:solidFill>
                <a:latin typeface="Comic Sans MS" panose="030F0702030302020204" pitchFamily="66" charset="0"/>
              </a:rPr>
              <a:t>   caverna”.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302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GNOSEOLOXÍA (TEORÍA COÑECEMENTO)</a:t>
            </a:r>
            <a:b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ARISTÓTELES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67080" y="1876425"/>
            <a:ext cx="10515600" cy="4351338"/>
          </a:xfrm>
        </p:spPr>
        <p:txBody>
          <a:bodyPr>
            <a:normAutofit/>
          </a:bodyPr>
          <a:lstStyle/>
          <a:p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Rexeita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a teoría das Ideas e Reminiscencia de Platón. Para Aristóteles, a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é a das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cousas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do mundo sensible. Todo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debe de partir das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realidades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individuais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percibimos polos sentidos, e, a partir del,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chegar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a un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universal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Forma/Concepto. </a:t>
            </a:r>
            <a:endParaRPr lang="es-ES" sz="20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No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 Concepto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 Forma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atópase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as características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xerais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comparten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tódolos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individuos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dunha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mesma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especie. </a:t>
            </a:r>
          </a:p>
          <a:p>
            <a:pPr marL="0" indent="0" algn="ctr">
              <a:buNone/>
            </a:pP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Cómo?</a:t>
            </a:r>
            <a:endParaRPr lang="es-ES" sz="20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1º) Percibimos polos sentidos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unha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individual; 2º) Esas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percepcións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rasgos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de ese individuo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almacénase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na memoria en forma de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imaxes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; 3º) Finalmente, o </a:t>
            </a:r>
          </a:p>
          <a:p>
            <a:pPr marL="0" indent="0">
              <a:buNone/>
            </a:pP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entendemento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convirte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esas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imaxes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en conceptos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ideas. </a:t>
            </a:r>
          </a:p>
        </p:txBody>
      </p:sp>
    </p:spTree>
    <p:extLst>
      <p:ext uri="{BB962C8B-B14F-4D97-AF65-F5344CB8AC3E}">
        <p14:creationId xmlns:p14="http://schemas.microsoft.com/office/powerpoint/2010/main" val="3005312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GNOSEOLOXÍA (TEORÍA COÑECEMENTO)</a:t>
            </a:r>
            <a:b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ARISTÓTELES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Cómo?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Separando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aquelas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características que son específicas de cada individuo das que son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compartidas por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outros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individuos, de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xeito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entendemento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,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só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lle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interesa ésta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últimas.</a:t>
            </a:r>
          </a:p>
          <a:p>
            <a:pPr marL="0" indent="0" algn="just">
              <a:buNone/>
            </a:pPr>
            <a:endParaRPr lang="es-ES" sz="20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Esas características compartidas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universais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(esencia común) que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teñen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en común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varios individuos son as que da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orixe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á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Forma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Concepto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 A este proceso se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lle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chama </a:t>
            </a:r>
          </a:p>
          <a:p>
            <a:pPr marL="0" indent="0" algn="just">
              <a:buNone/>
            </a:pP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Abstracción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4576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GNOSEOLOXÍA (TEORÍA COÑECEMENTO)</a:t>
            </a:r>
            <a:b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RACIONALISMO</a:t>
            </a:r>
            <a:endParaRPr lang="es-ES" sz="4000" dirty="0">
              <a:solidFill>
                <a:srgbClr val="00B050"/>
              </a:solidFill>
            </a:endParaRPr>
          </a:p>
        </p:txBody>
      </p:sp>
      <p:sp>
        <p:nvSpPr>
          <p:cNvPr id="8" name="Marcador de contenido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Defende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a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Razón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é o punto de partida para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acadar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seguros.</a:t>
            </a:r>
          </a:p>
          <a:p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Xurde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no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continente europeo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nos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S. XVII-XVIII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 Os representantes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mais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importantes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foron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: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Descartes; Spinoza; Leibniz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Cren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os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sentidos non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son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fiables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porque nos poden engañar.</a:t>
            </a:r>
          </a:p>
          <a:p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Defenden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a existencia de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Ideas Innatas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que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temos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desde que nacemos e que son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absolutamente seguras 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verdadeiras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seu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modelo de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está inspirado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nas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matemáticas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basarde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en axiomas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(verdades incuestionables) a partir das cales se obtén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outras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verdades por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dedución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Defenden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una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Ciencia Universal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baseada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nuns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poucos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principios evidentes e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universais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Esos principios son a base das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Regras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 do Método Cartesiano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de Descartes: Evidencia,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Análise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,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Síntese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; Enumeración.</a:t>
            </a:r>
          </a:p>
          <a:p>
            <a:endParaRPr lang="es-ES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449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GNOSEOLOXÍA (TEORÍA COÑECEMENTO)</a:t>
            </a:r>
            <a:b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EMPIRISMO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Xurde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nas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Illas Británicas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nos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S. XVII-XVIII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 Os representantes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mais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importantes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foron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: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Hobbes; Locke;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Berckeley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;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Hume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Defenden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a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únmica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fonte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válida é a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Experiencia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, e decir, o que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percibimos mediante os sentidos.</a:t>
            </a:r>
          </a:p>
          <a:p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Rexeitan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a existencia de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Ideas Innatas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O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modelo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de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está inspirado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nas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Ciencias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Naturais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(Física e Química).</a:t>
            </a:r>
          </a:p>
          <a:p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Defenden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o uso do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método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da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Inducción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para formar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A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experiencia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 a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orixe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 o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límite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do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 Cuestionan todo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aquilo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non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teña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uha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procedencia da experiencia.</a:t>
            </a:r>
          </a:p>
        </p:txBody>
      </p:sp>
    </p:spTree>
    <p:extLst>
      <p:ext uri="{BB962C8B-B14F-4D97-AF65-F5344CB8AC3E}">
        <p14:creationId xmlns:p14="http://schemas.microsoft.com/office/powerpoint/2010/main" val="2824648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GNOSEOLOXÍA (TEORÍA COÑECEMENTO)</a:t>
            </a:r>
            <a:b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KANT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Influido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polo Racionalismo e o Empirismo.</a:t>
            </a:r>
          </a:p>
          <a:p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Comparte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empiristas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a importancia da experiencia; e dos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racionalistas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a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importancia da razón.</a:t>
            </a:r>
          </a:p>
          <a:p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Sostén que 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empeza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pola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experiencia, pero non todo ese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provén dela,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senón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hai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certos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elementos do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son anteriores á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experiencia, por eso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lles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chama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“A Priori”.</a:t>
            </a:r>
          </a:p>
          <a:p>
            <a:pPr marL="0" indent="0" algn="ctr">
              <a:buNone/>
            </a:pPr>
            <a:endParaRPr lang="es-ES" sz="20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Cales son as facultades do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?</a:t>
            </a:r>
          </a:p>
          <a:p>
            <a:pPr algn="just"/>
            <a:endParaRPr lang="es-ES" sz="20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A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Sensibilidade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; o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Entendemento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 e a Razón.</a:t>
            </a:r>
          </a:p>
          <a:p>
            <a:endParaRPr lang="es-ES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782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GNOSEOLOXÍA (TEORÍA COÑECEMENTO)</a:t>
            </a:r>
            <a:b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KANT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A SENSIBILIDADE</a:t>
            </a:r>
          </a:p>
          <a:p>
            <a:pPr algn="just"/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É a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facultade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nos permite captar as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impresións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*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mediante os sentidos (*as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impresións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son as características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rasgos que ten un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obxecto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percibilo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polos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sentidos: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cor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, olor, sabor…).</a:t>
            </a:r>
          </a:p>
          <a:p>
            <a:pPr marL="0" indent="0" algn="just">
              <a:buNone/>
            </a:pPr>
            <a:endParaRPr lang="es-ES" sz="20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O que captamos polos sentidos está asociado a un marco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espazo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-temporal. Polo tanto,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o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Espazo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 o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Tempo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constitúen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a forma das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nosas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percepcións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sensibles. Son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elementos a priori da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sensibilidade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 Sin eles é imposible poder percibir un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obxecto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      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just">
              <a:buNone/>
            </a:pPr>
            <a:endParaRPr lang="es-ES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1733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GNOSEOLOXÍA (TEORÍA COÑECEMENTO)</a:t>
            </a:r>
            <a:b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KANT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O ENTENDEMENTO</a:t>
            </a:r>
          </a:p>
          <a:p>
            <a:pPr algn="just"/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É a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facultade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se encarga de transformar os datos sensibles/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impresións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percibimos polos sentidos en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Conceptos.</a:t>
            </a:r>
          </a:p>
          <a:p>
            <a:pPr algn="just"/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Un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tipo de conceptos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son as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Categorías 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que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serven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para dar forma e organizar os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datos sensibles. Un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de ese tipo de categorías son o de 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Sustancia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 os de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Causalidade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. Estas categorías non proceden da experiencia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senón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xa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se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atopan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na mente do individuo.</a:t>
            </a:r>
            <a:endParaRPr lang="es-ES" sz="20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691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GNOSEOLOXÍA (TEORÍA COÑECEMENTO)</a:t>
            </a:r>
            <a:b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s-ES" sz="4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KANT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A RAZÓN</a:t>
            </a:r>
          </a:p>
          <a:p>
            <a:pPr algn="just"/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Caracterízase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por ser una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facultade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a partir dos conceptos elaborados polo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entendemento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constrúe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xerais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mediante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razoamentos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argumentacións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dando lugar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ó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sería o acto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acción de pensar.</a:t>
            </a:r>
          </a:p>
          <a:p>
            <a:pPr marL="0" indent="0" algn="ctr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-------------------------------</a:t>
            </a:r>
          </a:p>
          <a:p>
            <a:pPr algn="just"/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Conclusión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: para Kant, o límite do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é a experiencia. Non se pode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coñecer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aquilo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está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mais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alá de ésta última.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A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é a que se nos aparece ante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nós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(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Fenómeno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), a que podemos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percibir polos sentidos dentro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duns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límites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marcos que son os do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espazo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 do tempo.</a:t>
            </a:r>
          </a:p>
          <a:p>
            <a:pPr marL="0" indent="0" algn="just">
              <a:buNone/>
            </a:pP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Fronte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os que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defenden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que 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depende (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está condicionado) polos </a:t>
            </a:r>
          </a:p>
          <a:p>
            <a:pPr marL="0" indent="0" algn="just">
              <a:buNone/>
            </a:pP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obxectos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realidad que percibimos polos sentidos (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Obxectivismo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/Realismo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), Kant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sostén que é 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suxeito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o que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condicona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o </a:t>
            </a:r>
            <a:r>
              <a:rPr lang="es-ES" sz="20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(</a:t>
            </a:r>
            <a:r>
              <a:rPr lang="es-ES" sz="2000" b="1" dirty="0" err="1">
                <a:solidFill>
                  <a:srgbClr val="00B050"/>
                </a:solidFill>
                <a:latin typeface="Comic Sans MS" panose="030F0702030302020204" pitchFamily="66" charset="0"/>
              </a:rPr>
              <a:t>Subxectivismo</a:t>
            </a:r>
            <a:r>
              <a:rPr lang="es-ES" sz="2000" b="1" dirty="0">
                <a:solidFill>
                  <a:srgbClr val="00B050"/>
                </a:solidFill>
                <a:latin typeface="Comic Sans MS" panose="030F0702030302020204" pitchFamily="66" charset="0"/>
              </a:rPr>
              <a:t>/Idealismo</a:t>
            </a:r>
            <a:r>
              <a:rPr lang="es-ES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6180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COÑECEMENTO-CRENZA-OPINIÓN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QUÉ IMPORTANCIA TEN O COÑECER?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Permítenos describir o mundo, as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cousas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que nos rodean, e orientarnos e desenvolvernos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nel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Ten una 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función teórica.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Axúdanos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a actuar 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intervir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na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realidade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 Ten una 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función práctica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None/>
            </a:pPr>
            <a:endParaRPr lang="es-ES" sz="1800" b="1" dirty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É O MESMO COÑECER, CRER E OPINAR?</a:t>
            </a:r>
          </a:p>
          <a:p>
            <a:pPr marL="0" indent="0" algn="just">
              <a:buNone/>
            </a:pPr>
            <a:r>
              <a:rPr lang="es-ES" sz="18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Coñecer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ou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: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Trátase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de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afirmacións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verdadeiras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que podemos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xustificar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mediante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probas.</a:t>
            </a:r>
          </a:p>
          <a:p>
            <a:pPr marL="0" indent="0" algn="just">
              <a:buNone/>
            </a:pPr>
            <a:r>
              <a:rPr lang="es-ES" sz="18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Crer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: 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Significa que algo é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certo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porque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estou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convencidode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que ten que ser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,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ainda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que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realmente non o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sexa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just">
              <a:buNone/>
            </a:pP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Opinar: 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Consiste en afirmar algo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sabendo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que podo estar equivocado, non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hai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convencemento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e </a:t>
            </a:r>
          </a:p>
          <a:p>
            <a:pPr marL="0" indent="0" algn="just">
              <a:buNone/>
            </a:pP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seguridade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do que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estou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a decir.</a:t>
            </a:r>
          </a:p>
        </p:txBody>
      </p:sp>
    </p:spTree>
    <p:extLst>
      <p:ext uri="{BB962C8B-B14F-4D97-AF65-F5344CB8AC3E}">
        <p14:creationId xmlns:p14="http://schemas.microsoft.com/office/powerpoint/2010/main" val="267018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FORMAS DE COÑECEMENTO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Percepción sensorial: 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Información que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recollemos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do mundo mediante os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nosos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  sentidos.</a:t>
            </a:r>
          </a:p>
          <a:p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Memoria: 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Información que está almacenada e que se pode recuperar.</a:t>
            </a:r>
          </a:p>
          <a:p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Razón: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Relacionar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proposicións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mediante as cales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chegar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conclusións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Emoción: 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Expresión de experiencias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persoais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e en relación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demais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Imaxinación</a:t>
            </a:r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Imaxes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mentais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xorden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a partir do que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xa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coñecemos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Intuición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: Captar una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de forma directa e inmediata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sen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pasar por ningún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  proceso de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pensamento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previo.</a:t>
            </a:r>
          </a:p>
          <a:p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Fe: 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Confiar/aceptar a validez de algunas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afirmacións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que non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sempre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se poden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xustificar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na experiencia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na razón.</a:t>
            </a:r>
            <a:endParaRPr lang="es-ES" sz="2000" b="1" dirty="0">
              <a:solidFill>
                <a:schemeClr val="accent6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14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SABER ACADÉMICO-SABER COMÚN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PÓDESE COMPARAR O QUE SABE UN METEORÓLOGO SOBRE O TEMPO QUE </a:t>
            </a:r>
          </a:p>
          <a:p>
            <a:pPr marL="0" indent="0" algn="ctr">
              <a:buNone/>
            </a:pPr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VAI FACER CO O QUE SABE UN CAMPESIÑO?</a:t>
            </a:r>
          </a:p>
          <a:p>
            <a:pPr marL="0" indent="0" algn="just">
              <a:buNone/>
            </a:pPr>
            <a:endParaRPr lang="es-ES" sz="2000" b="1" dirty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SABER ACADÉMICO: a)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Basease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según método organizado, crítico e riguroso; 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b) 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debe estar </a:t>
            </a:r>
          </a:p>
          <a:p>
            <a:pPr marL="0" indent="0" algn="just">
              <a:buNone/>
            </a:pP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xustificado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con probas e evidencias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axeitadas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; 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c)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Os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coñecementos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fanse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públicos para que </a:t>
            </a:r>
          </a:p>
          <a:p>
            <a:pPr marL="0" indent="0" algn="just">
              <a:buNone/>
            </a:pP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sexan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revisados e criticados; 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d)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está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suxeito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a un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análise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constante que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axuda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a detectar erros.</a:t>
            </a:r>
          </a:p>
          <a:p>
            <a:pPr marL="0" indent="0" algn="just">
              <a:buNone/>
            </a:pPr>
            <a:endParaRPr lang="es-ES" sz="1800" b="1" dirty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SABER COMÚN: a)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basease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na experiencia diaria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orixinada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dende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fai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moito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tempo;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b)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transmítese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de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xeraxión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en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xeración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440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POR QUÉ QUEREMOS COÑECER?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Segundo Aristóteles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: </a:t>
            </a:r>
          </a:p>
          <a:p>
            <a:pPr marL="457200" indent="-457200">
              <a:buAutoNum type="alphaLcParenR"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Nos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facemos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preguntas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arredor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da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realidade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e do mundo que nos rodea. Sentimos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 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curiosidade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1800" dirty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b)   Pola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súa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utilidade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 Podemos servirnos del para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acadar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os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nosos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obxectivos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None/>
            </a:pPr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Segundo </a:t>
            </a:r>
            <a:r>
              <a:rPr lang="es-ES" sz="20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Habermas</a:t>
            </a:r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:</a:t>
            </a:r>
          </a:p>
          <a:p>
            <a:pPr marL="457200" indent="-457200" algn="just">
              <a:buAutoNum type="alphaLcParenR"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Por un 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Interés Técnico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: O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obxectivo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das ciencias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naturais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(Física, Química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ou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 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Bioloxía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) é saber para poder predecir e controlar no que sucede no mundo.</a:t>
            </a:r>
          </a:p>
          <a:p>
            <a:pPr marL="0" indent="0" algn="just">
              <a:buNone/>
            </a:pPr>
            <a:endParaRPr lang="es-ES" sz="1800" dirty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b) Por un 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Interés Práctico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: O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obxectivo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das ciencias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sociais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é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xudarnos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a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entender/comprender  cómo somos os seres humanos</a:t>
            </a:r>
          </a:p>
        </p:txBody>
      </p:sp>
    </p:spTree>
    <p:extLst>
      <p:ext uri="{BB962C8B-B14F-4D97-AF65-F5344CB8AC3E}">
        <p14:creationId xmlns:p14="http://schemas.microsoft.com/office/powerpoint/2010/main" val="3510276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CRITERIOS DE VERDADE </a:t>
            </a:r>
            <a:br>
              <a:rPr lang="es-ES" sz="3200" b="1" dirty="0">
                <a:solidFill>
                  <a:schemeClr val="accent6"/>
                </a:solidFill>
                <a:latin typeface="Comic Sans MS" panose="030F0702030302020204" pitchFamily="66" charset="0"/>
              </a:rPr>
            </a:br>
            <a:r>
              <a:rPr lang="es-ES" sz="32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(OU CÓMO DISTINGUIR O VERDADEIRO DO FALSO)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2400" b="1" dirty="0">
              <a:latin typeface="Comic Sans MS" panose="030F0702030302020204" pitchFamily="66" charset="0"/>
            </a:endParaRPr>
          </a:p>
          <a:p>
            <a:r>
              <a:rPr lang="es-ES" sz="24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Criterio de </a:t>
            </a:r>
            <a:r>
              <a:rPr lang="es-ES" sz="24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Autoridade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: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Basease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na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veracidade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dunha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afirmación no </a:t>
            </a:r>
          </a:p>
          <a:p>
            <a:pPr marL="0" indent="0">
              <a:buNone/>
            </a:pP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 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prestixio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de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alguén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que a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propuxo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400" dirty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r>
              <a:rPr lang="es-ES" sz="24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Criterio de Tradición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: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Basease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nas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crenzas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que perduraron no tempo.</a:t>
            </a:r>
          </a:p>
          <a:p>
            <a:pPr marL="0" indent="0">
              <a:buNone/>
            </a:pPr>
            <a:endParaRPr lang="es-ES" sz="2400" dirty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r>
              <a:rPr lang="es-ES" sz="24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24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 como correspondencia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: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Unha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afirmación é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cando o </a:t>
            </a:r>
          </a:p>
          <a:p>
            <a:pPr marL="0" indent="0">
              <a:buNone/>
            </a:pP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   que di se corresponde coa </a:t>
            </a:r>
            <a:r>
              <a:rPr lang="es-ES" sz="24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4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6641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CRITERIOS DE VERDADE </a:t>
            </a:r>
            <a:br>
              <a:rPr lang="es-ES" sz="2900" b="1" dirty="0">
                <a:solidFill>
                  <a:schemeClr val="accent6"/>
                </a:solidFill>
                <a:latin typeface="Comic Sans MS" panose="030F0702030302020204" pitchFamily="66" charset="0"/>
              </a:rPr>
            </a:br>
            <a:r>
              <a:rPr lang="es-ES" sz="29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(OU CÓMO DISTINGUIR O VERDADEIRO DO FALSO)</a:t>
            </a:r>
            <a:endParaRPr lang="es-ES" dirty="0">
              <a:solidFill>
                <a:schemeClr val="accent6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endParaRPr lang="es-ES" sz="22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s-ES" sz="22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22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 como Evidencia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: Algo é evidente cando resulta absolutamente imposible </a:t>
            </a:r>
          </a:p>
          <a:p>
            <a:pPr marL="0" lvl="0" indent="0">
              <a:buNone/>
            </a:pP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 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dubidad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diso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.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Cáptase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mediante una intuición clara e distinta (Descartes).</a:t>
            </a:r>
          </a:p>
          <a:p>
            <a:pPr lvl="0"/>
            <a:r>
              <a:rPr lang="es-ES" sz="22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22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 como Coherencia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: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Unha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afirmación é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 cando non é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contraditoria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marL="0" lvl="0" indent="0">
              <a:buNone/>
            </a:pP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  e cando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encaixa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con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outras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verdades. (Hegel)</a:t>
            </a:r>
          </a:p>
          <a:p>
            <a:pPr lvl="0"/>
            <a:r>
              <a:rPr lang="es-ES" sz="22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22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 Pragmática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: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Unha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afirmación é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según as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súas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consecuencias </a:t>
            </a:r>
          </a:p>
          <a:p>
            <a:pPr marL="0" lvl="0" indent="0">
              <a:buNone/>
            </a:pP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  prácticas, e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dicir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, se os resultados son útiles,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proveitosos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e eficaces,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enton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, é </a:t>
            </a:r>
          </a:p>
          <a:p>
            <a:pPr marL="0" lvl="0" indent="0">
              <a:buNone/>
            </a:pP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 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. (W. James)</a:t>
            </a:r>
          </a:p>
          <a:p>
            <a:pPr lvl="0"/>
            <a:r>
              <a:rPr lang="es-ES" sz="22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22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 como Consenso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: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Unha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afirmación é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se é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produto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dun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acordó </a:t>
            </a:r>
          </a:p>
          <a:p>
            <a:pPr marL="0" lvl="0" indent="0">
              <a:buNone/>
            </a:pP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  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obtido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 tras un proceso de diálogo. (</a:t>
            </a:r>
            <a:r>
              <a:rPr lang="es-ES" sz="22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Habermas</a:t>
            </a:r>
            <a:r>
              <a:rPr lang="es-ES" sz="2200" dirty="0">
                <a:solidFill>
                  <a:schemeClr val="accent6"/>
                </a:solidFill>
                <a:latin typeface="Comic Sans MS" panose="030F0702030302020204" pitchFamily="66" charset="0"/>
              </a:rPr>
              <a:t>)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5620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ACTITUDES FILOSÓFICAS ANTE A VERDADE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Ignorancia: 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Es la ausencia de conocimientos con respecto a determinado asunto. La mente, en este caso,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permanece ausente, vacía, con respecto a ciertas proposiciones. Se distingue una </a:t>
            </a:r>
            <a:r>
              <a:rPr lang="es-ES" sz="1800" u="sng" dirty="0">
                <a:solidFill>
                  <a:schemeClr val="accent6"/>
                </a:solidFill>
                <a:latin typeface="Comic Sans MS" panose="030F0702030302020204" pitchFamily="66" charset="0"/>
              </a:rPr>
              <a:t>Ignorancia Culpable 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que consiste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en no saber lo que se debería saber, como sería el caso del profesional que por negligencia desconoce los asuntos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propios de su carrera. </a:t>
            </a:r>
            <a:r>
              <a:rPr lang="es-ES" sz="1800" u="sng" dirty="0">
                <a:solidFill>
                  <a:schemeClr val="accent6"/>
                </a:solidFill>
                <a:latin typeface="Comic Sans MS" panose="030F0702030302020204" pitchFamily="66" charset="0"/>
              </a:rPr>
              <a:t>Ignorancia No Culpable 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es la que se padece en otros terrenos que no es obligatorio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conocer.</a:t>
            </a:r>
          </a:p>
          <a:p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Dogma: 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consiste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nun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principio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ou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afirmación firme 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certa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sobre o que se pode construir un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ou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teoría.</a:t>
            </a:r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 Dogmatismo: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crer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que é posible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coñecer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con total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seguridade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Escepticismo: 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Consiste en negar 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posibilidade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de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coñecer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 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absoluta é inalcanzable. O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máximo que podemos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coñecer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son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afirmacións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probables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ou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verosímiles. Nunca podemos ter  a completa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seguridade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de estar en posesión da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 O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mais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prudente é adoptar una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actitude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tolerante 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aberta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as ideas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alleas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18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Relativismo: 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Non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hai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ninguna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universal e absoluta. O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verdadeiro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e o falso é  relativo, depende do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momento e do lugar no que nos situamos. Cada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quen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ten 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súa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propia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, que é tan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válidad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como a de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calquer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</a:t>
            </a:r>
            <a:r>
              <a:rPr lang="es-ES" sz="18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outro</a:t>
            </a:r>
            <a:r>
              <a:rPr lang="es-ES" sz="18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  <a:endParaRPr lang="es-ES" sz="1800" b="1" dirty="0">
              <a:solidFill>
                <a:schemeClr val="accent6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44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ACTITUDES FILOSÓFICAS ANTE A VERDADE</a:t>
            </a:r>
            <a:endParaRPr lang="es-ES" dirty="0">
              <a:solidFill>
                <a:schemeClr val="accent6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000" b="1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Subxetivismo</a:t>
            </a:r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Cada un de nos ten 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súa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propia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persoal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. É imposible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atopar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  verdades eternas e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universais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. 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e 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falsedade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dependen de factores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individuais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Perspectivismo: 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só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se pode captar desde un punto de vista determinado.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  Sí que existe 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verdade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, pero ésta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só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se pode contemplar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dende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una perspectiva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  (circunstancia)concreta que condiciona a forma en que percibimos. (Ortega y Gasset).</a:t>
            </a:r>
          </a:p>
          <a:p>
            <a:r>
              <a:rPr lang="es-ES" sz="20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Hermenéutica: 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Está relacionada coa interpretación dos textos e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pola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nosa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forma de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achegarnos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a eles,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pola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nosa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maneira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de ver o mundo, polo que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xa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sabemos,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cremos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  sobre o autor e polo que comentaron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outras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persoas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sobre ese texto. A eso se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lle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  chama </a:t>
            </a:r>
            <a:r>
              <a:rPr lang="es-ES" sz="2000" i="1" u="sng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Prexuizo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.  Polo tanto,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ler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un texto é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interpretalo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tendo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en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conta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a 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nosa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   situación actual. (</a:t>
            </a:r>
            <a:r>
              <a:rPr lang="es-ES" sz="2000" dirty="0" err="1">
                <a:solidFill>
                  <a:schemeClr val="accent6"/>
                </a:solidFill>
                <a:latin typeface="Comic Sans MS" panose="030F0702030302020204" pitchFamily="66" charset="0"/>
              </a:rPr>
              <a:t>Gadamer</a:t>
            </a:r>
            <a:r>
              <a:rPr lang="es-E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)</a:t>
            </a:r>
            <a:endParaRPr lang="es-ES" sz="2000" b="1" dirty="0">
              <a:solidFill>
                <a:schemeClr val="accent6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7749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260</TotalTime>
  <Words>2080</Words>
  <Application>Microsoft Office PowerPoint</Application>
  <PresentationFormat>Panorámica</PresentationFormat>
  <Paragraphs>201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Comic Sans MS</vt:lpstr>
      <vt:lpstr>Tema de Office</vt:lpstr>
      <vt:lpstr>O COÑECEMENTO</vt:lpstr>
      <vt:lpstr>COÑECEMENTO-CRENZA-OPINIÓN</vt:lpstr>
      <vt:lpstr>FORMAS DE COÑECEMENTO</vt:lpstr>
      <vt:lpstr>SABER ACADÉMICO-SABER COMÚN</vt:lpstr>
      <vt:lpstr>POR QUÉ QUEREMOS COÑECER?</vt:lpstr>
      <vt:lpstr>CRITERIOS DE VERDADE  (OU CÓMO DISTINGUIR O VERDADEIRO DO FALSO)</vt:lpstr>
      <vt:lpstr>CRITERIOS DE VERDADE  (OU CÓMO DISTINGUIR O VERDADEIRO DO FALSO)</vt:lpstr>
      <vt:lpstr>ACTITUDES FILOSÓFICAS ANTE A VERDADE</vt:lpstr>
      <vt:lpstr>ACTITUDES FILOSÓFICAS ANTE A VERDADE</vt:lpstr>
      <vt:lpstr>GNOSEOLOXÍA (TEORÍA COÑECEMENTO) PLATÓN</vt:lpstr>
      <vt:lpstr>GNOSEOLOXÍA (TEORÍA COÑECEMENTO) PLATÓN</vt:lpstr>
      <vt:lpstr>GNOSEOLOXÍA (TEORÍA COÑECEMENTO) ARISTÓTELES</vt:lpstr>
      <vt:lpstr>GNOSEOLOXÍA (TEORÍA COÑECEMENTO) ARISTÓTELES</vt:lpstr>
      <vt:lpstr>GNOSEOLOXÍA (TEORÍA COÑECEMENTO) RACIONALISMO</vt:lpstr>
      <vt:lpstr>GNOSEOLOXÍA (TEORÍA COÑECEMENTO) EMPIRISMO</vt:lpstr>
      <vt:lpstr>GNOSEOLOXÍA (TEORÍA COÑECEMENTO) KANT</vt:lpstr>
      <vt:lpstr>GNOSEOLOXÍA (TEORÍA COÑECEMENTO) KANT</vt:lpstr>
      <vt:lpstr>GNOSEOLOXÍA (TEORÍA COÑECEMENTO) KANT</vt:lpstr>
      <vt:lpstr>GNOSEOLOXÍA (TEORÍA COÑECEMENTO) KANT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COÑECEMENTO</dc:title>
  <dc:creator>SATUR ALBORJA</dc:creator>
  <cp:lastModifiedBy>PROFES</cp:lastModifiedBy>
  <cp:revision>31</cp:revision>
  <dcterms:created xsi:type="dcterms:W3CDTF">2026-01-10T10:51:40Z</dcterms:created>
  <dcterms:modified xsi:type="dcterms:W3CDTF">2026-01-19T10:08:52Z</dcterms:modified>
</cp:coreProperties>
</file>