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3" r:id="rId4"/>
    <p:sldId id="258" r:id="rId5"/>
    <p:sldId id="259" r:id="rId6"/>
    <p:sldId id="261" r:id="rId7"/>
    <p:sldId id="262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8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2611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7552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79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8347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89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303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32405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28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0547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5329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907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4955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434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5983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7447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65770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F8E17-1098-4AE1-A1D2-07A6D8EB3EED}" type="datetimeFigureOut">
              <a:rPr lang="gl-ES" smtClean="0"/>
              <a:t>09/09/2025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614B39-6F44-454A-BEC6-5DC74F3DB923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347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E5C0D-C5C8-C744-BB07-D531207C8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354" y="2523789"/>
            <a:ext cx="8915399" cy="2262781"/>
          </a:xfrm>
        </p:spPr>
        <p:txBody>
          <a:bodyPr/>
          <a:lstStyle/>
          <a:p>
            <a:r>
              <a:rPr lang="es-ES" dirty="0"/>
              <a:t>IPE I </a:t>
            </a:r>
            <a:endParaRPr lang="gl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805CFB-87EA-70B6-450C-155CAB55F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5069209"/>
            <a:ext cx="8915399" cy="1126283"/>
          </a:xfrm>
        </p:spPr>
        <p:txBody>
          <a:bodyPr>
            <a:normAutofit/>
          </a:bodyPr>
          <a:lstStyle/>
          <a:p>
            <a:r>
              <a:rPr lang="es-ES" dirty="0"/>
              <a:t>El módulo de Itinerario Personal para la Empleabilidad (IPE) es </a:t>
            </a:r>
            <a:r>
              <a:rPr lang="es-ES" b="1" dirty="0"/>
              <a:t>un módulo transversal</a:t>
            </a:r>
            <a:r>
              <a:rPr lang="es-ES" dirty="0"/>
              <a:t> a todos los ciclos formativos que se desarrolla a lo largo de dos cursos académicos (IPE I e IPE II).</a:t>
            </a:r>
            <a:endParaRPr lang="gl-ES" dirty="0"/>
          </a:p>
          <a:p>
            <a:endParaRPr lang="gl-E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19F3B7-1216-C458-AE01-0B4BD9B9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08" y="375054"/>
            <a:ext cx="2568104" cy="456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03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90F78-05A9-75DD-CA8B-B0BB655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/>
              <a:t>CRITERIOS DE CUALIFICACIÓN 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16C57-9E06-9BE7-77EA-A88F4C741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gl-ES" dirty="0"/>
              <a:t>A nota da primeira e da segunda avaliación será a media ponderada das unidades que se impartan en ditas avaliacións segundo os pesos correspondentes. A nota final do curso, será calculada mediante a suma das notas ponderadas de cada unidade </a:t>
            </a:r>
            <a:r>
              <a:rPr lang="gl-ES" dirty="0" err="1"/>
              <a:t>didactica</a:t>
            </a:r>
            <a:r>
              <a:rPr lang="gl-ES" dirty="0"/>
              <a:t>. </a:t>
            </a:r>
          </a:p>
          <a:p>
            <a:pPr marL="0" indent="0">
              <a:buNone/>
            </a:pPr>
            <a:r>
              <a:rPr lang="gl-ES" dirty="0"/>
              <a:t>A cualificación das unidade 1, 2 e 3 virá dada pola seguinte expresión, sendo un 80% da cualificación da nota dos exames presenciais, e un 20% da cualificación da nota dos traballos ou tarefas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9365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3CFB6-769C-BF65-A34F-D92DDC2B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b="1" dirty="0"/>
              <a:t>ACTIVIDADES DE RECUPERACIÓN </a:t>
            </a:r>
            <a:r>
              <a:rPr lang="gl-ES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9A13C-C9C1-539D-1B83-8CCB81800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l-ES" dirty="0"/>
              <a:t>Para aqueles alumnos/as que non acaden algún Resultado de Aprendizaxe, a profesora activará probas de auto avaliación na aula virtual para repasar os Resultados de Aprendizaxe non superados. </a:t>
            </a:r>
          </a:p>
          <a:p>
            <a:r>
              <a:rPr lang="pt-BR" dirty="0"/>
              <a:t>O </a:t>
            </a:r>
            <a:r>
              <a:rPr lang="pt-BR" dirty="0" err="1"/>
              <a:t>alumno</a:t>
            </a:r>
            <a:r>
              <a:rPr lang="pt-BR" dirty="0"/>
              <a:t>/a poderá preguntar </a:t>
            </a:r>
            <a:r>
              <a:rPr lang="pt-BR" dirty="0" err="1"/>
              <a:t>dúbidas</a:t>
            </a:r>
            <a:r>
              <a:rPr lang="pt-BR" dirty="0"/>
              <a:t> durante as </a:t>
            </a:r>
            <a:r>
              <a:rPr lang="gl-ES" dirty="0"/>
              <a:t>clases. Posteriormente habilitarase unha data para recuperar mediante unha proba escrita obxectiva de recuperación sobre os Resultados de Aprendizaxe pendentes. 	</a:t>
            </a:r>
          </a:p>
          <a:p>
            <a:r>
              <a:rPr lang="gl-ES" dirty="0"/>
              <a:t>Se o motivo polo que o/a alumno/a non superou o RA foi a realización das tarefas obrigatorias da unidade didáctica ( ben por falta de entrega ou por non obter un 5 como mínimo), establecerase un novo prazo de entrega para estas tarefas, que deberan estar debidamente cumprimentadas en tódolos seus apartados. Será imprescindíbel obter un 5 sobre 10 en cada tarefa. 	</a:t>
            </a:r>
          </a:p>
          <a:p>
            <a:pPr marL="0" indent="0">
              <a:buNone/>
            </a:pPr>
            <a:r>
              <a:rPr lang="gl-ES" dirty="0"/>
              <a:t>	</a:t>
            </a:r>
          </a:p>
          <a:p>
            <a:r>
              <a:rPr lang="gl-ES" dirty="0"/>
              <a:t>	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43449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75463-741A-AEC2-8BC9-128AE951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PERDA DO DEREITO Á AVALIACIÓN CONTINUA: 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1BCBA5-C214-CD38-6AC3-D6DAA3EB2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/>
              <a:t>O </a:t>
            </a:r>
            <a:r>
              <a:rPr lang="pt-BR" dirty="0" err="1"/>
              <a:t>alumnado</a:t>
            </a:r>
            <a:r>
              <a:rPr lang="pt-BR" dirty="0"/>
              <a:t> que </a:t>
            </a:r>
            <a:r>
              <a:rPr lang="pt-BR" dirty="0" err="1"/>
              <a:t>superen</a:t>
            </a:r>
            <a:r>
              <a:rPr lang="pt-BR" dirty="0"/>
              <a:t> o 10% de faltas de </a:t>
            </a:r>
            <a:r>
              <a:rPr lang="pt-BR" dirty="0" err="1"/>
              <a:t>asistencia</a:t>
            </a:r>
            <a:r>
              <a:rPr lang="pt-BR" dirty="0"/>
              <a:t> á </a:t>
            </a:r>
            <a:r>
              <a:rPr lang="pt-BR" dirty="0" err="1"/>
              <a:t>clase</a:t>
            </a:r>
            <a:r>
              <a:rPr lang="pt-BR" dirty="0"/>
              <a:t> que é a legalmente </a:t>
            </a:r>
            <a:r>
              <a:rPr lang="pt-BR" dirty="0" err="1"/>
              <a:t>establecida</a:t>
            </a:r>
            <a:r>
              <a:rPr lang="pt-BR" dirty="0"/>
              <a:t>, perderá o </a:t>
            </a:r>
            <a:r>
              <a:rPr lang="pt-BR" dirty="0" err="1"/>
              <a:t>dereito</a:t>
            </a:r>
            <a:r>
              <a:rPr lang="pt-BR" dirty="0"/>
              <a:t> á </a:t>
            </a:r>
            <a:r>
              <a:rPr lang="pt-BR" dirty="0" err="1"/>
              <a:t>avaliación</a:t>
            </a:r>
            <a:r>
              <a:rPr lang="pt-BR" dirty="0"/>
              <a:t> continua.</a:t>
            </a:r>
          </a:p>
          <a:p>
            <a:r>
              <a:rPr lang="gl-ES" dirty="0"/>
              <a:t>O alumnado que perdese o dereito á avaliación continua deberá realizar unha proba escrita final, que se denomina Proba Final Extraordinaria. </a:t>
            </a:r>
          </a:p>
          <a:p>
            <a:pPr marL="0" indent="0">
              <a:buNone/>
            </a:pPr>
            <a:r>
              <a:rPr lang="gl-ES" b="1" dirty="0"/>
              <a:t>DESCRICIÓN DA PROBA FINAL EXTRAORDINARIA: </a:t>
            </a:r>
            <a:endParaRPr lang="gl-ES" dirty="0"/>
          </a:p>
          <a:p>
            <a:pPr marL="0" indent="0">
              <a:buNone/>
            </a:pPr>
            <a:r>
              <a:rPr lang="es-ES" dirty="0"/>
              <a:t>Proba escrita/</a:t>
            </a:r>
            <a:r>
              <a:rPr lang="es-ES" dirty="0" err="1"/>
              <a:t>exame</a:t>
            </a:r>
            <a:r>
              <a:rPr lang="es-ES" dirty="0"/>
              <a:t> (100% da cualificación): Constará de dúas partes: </a:t>
            </a:r>
          </a:p>
          <a:p>
            <a:pPr marL="457200" lvl="1" indent="0">
              <a:buNone/>
            </a:pPr>
            <a:r>
              <a:rPr lang="pt-BR" b="1" dirty="0"/>
              <a:t>a. Teórica: </a:t>
            </a:r>
            <a:r>
              <a:rPr lang="pt-BR" dirty="0"/>
              <a:t>Terá </a:t>
            </a:r>
            <a:r>
              <a:rPr lang="pt-BR" dirty="0" err="1"/>
              <a:t>un</a:t>
            </a:r>
            <a:r>
              <a:rPr lang="pt-BR" dirty="0"/>
              <a:t> valor do 50% da proba escrita. Na parte teórica </a:t>
            </a:r>
            <a:r>
              <a:rPr lang="pt-BR" dirty="0" err="1"/>
              <a:t>incluiranse</a:t>
            </a:r>
            <a:r>
              <a:rPr lang="pt-BR" dirty="0"/>
              <a:t> 50 preguntas tipo </a:t>
            </a:r>
            <a:r>
              <a:rPr lang="pt-BR" dirty="0" err="1"/>
              <a:t>test</a:t>
            </a:r>
            <a:r>
              <a:rPr lang="pt-BR" dirty="0"/>
              <a:t>, de resposta única, que </a:t>
            </a:r>
            <a:r>
              <a:rPr lang="pt-BR" dirty="0" err="1"/>
              <a:t>abrangue</a:t>
            </a:r>
            <a:r>
              <a:rPr lang="pt-BR" dirty="0"/>
              <a:t> os contidos das unidades </a:t>
            </a:r>
            <a:r>
              <a:rPr lang="pt-BR" dirty="0" err="1"/>
              <a:t>didácticas</a:t>
            </a:r>
            <a:r>
              <a:rPr lang="pt-BR" dirty="0"/>
              <a:t> (as respostas </a:t>
            </a:r>
            <a:r>
              <a:rPr lang="pt-BR" dirty="0" err="1"/>
              <a:t>incorrectas</a:t>
            </a:r>
            <a:r>
              <a:rPr lang="pt-BR" dirty="0"/>
              <a:t> </a:t>
            </a:r>
            <a:r>
              <a:rPr lang="pt-BR" dirty="0" err="1"/>
              <a:t>puntuarán</a:t>
            </a:r>
            <a:r>
              <a:rPr lang="pt-BR" dirty="0"/>
              <a:t> negativamente) ou preguntas curtas. A proba terá unha </a:t>
            </a:r>
            <a:r>
              <a:rPr lang="pt-BR" dirty="0" err="1"/>
              <a:t>cualificación</a:t>
            </a:r>
            <a:r>
              <a:rPr lang="pt-BR" dirty="0"/>
              <a:t> máxima de 10 e o/a estudante terá que obter </a:t>
            </a:r>
            <a:r>
              <a:rPr lang="pt-BR" dirty="0" err="1"/>
              <a:t>un</a:t>
            </a:r>
            <a:r>
              <a:rPr lang="pt-BR" dirty="0"/>
              <a:t> mínimo de 5 para </a:t>
            </a:r>
            <a:r>
              <a:rPr lang="gl-ES" dirty="0"/>
              <a:t>poder aprobar o módulo. </a:t>
            </a:r>
          </a:p>
          <a:p>
            <a:pPr marL="457200" lvl="1" indent="0">
              <a:buNone/>
            </a:pPr>
            <a:r>
              <a:rPr lang="pt-BR" b="1" dirty="0"/>
              <a:t>b. </a:t>
            </a:r>
            <a:r>
              <a:rPr lang="pt-BR" b="1" dirty="0" err="1"/>
              <a:t>Práctica</a:t>
            </a:r>
            <a:r>
              <a:rPr lang="pt-BR" b="1" dirty="0"/>
              <a:t>: </a:t>
            </a:r>
            <a:r>
              <a:rPr lang="pt-BR" dirty="0"/>
              <a:t>Terá </a:t>
            </a:r>
            <a:r>
              <a:rPr lang="pt-BR" dirty="0" err="1"/>
              <a:t>un</a:t>
            </a:r>
            <a:r>
              <a:rPr lang="pt-BR" dirty="0"/>
              <a:t> valor do 50% da proba escrita. </a:t>
            </a:r>
            <a:r>
              <a:rPr lang="pt-BR" dirty="0" err="1"/>
              <a:t>incluiranse</a:t>
            </a:r>
            <a:r>
              <a:rPr lang="pt-BR" dirty="0"/>
              <a:t> supostos </a:t>
            </a:r>
            <a:r>
              <a:rPr lang="pt-BR" dirty="0" err="1"/>
              <a:t>prácticos</a:t>
            </a:r>
            <a:r>
              <a:rPr lang="pt-BR" dirty="0"/>
              <a:t> e/ou </a:t>
            </a:r>
            <a:r>
              <a:rPr lang="pt-BR" dirty="0" err="1"/>
              <a:t>exercicios</a:t>
            </a:r>
            <a:r>
              <a:rPr lang="pt-BR" dirty="0"/>
              <a:t> de cálculo numérico. A proba terá unha </a:t>
            </a:r>
            <a:r>
              <a:rPr lang="pt-BR" dirty="0" err="1"/>
              <a:t>cualificación</a:t>
            </a:r>
            <a:r>
              <a:rPr lang="pt-BR" dirty="0"/>
              <a:t> máxima de 10 e o/a estudante terá que obter </a:t>
            </a:r>
            <a:r>
              <a:rPr lang="pt-BR" dirty="0" err="1"/>
              <a:t>un</a:t>
            </a:r>
            <a:r>
              <a:rPr lang="pt-BR" dirty="0"/>
              <a:t> mínimo de 5 para poder </a:t>
            </a:r>
            <a:r>
              <a:rPr lang="pt-BR" dirty="0" err="1"/>
              <a:t>aprobar</a:t>
            </a:r>
            <a:r>
              <a:rPr lang="pt-BR" dirty="0"/>
              <a:t> o módulo. 	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gl-ES" dirty="0"/>
              <a:t>O/a estudante deberá superar ambas probas para poder aprobar o módulo 	</a:t>
            </a:r>
          </a:p>
          <a:p>
            <a:pPr marL="0" indent="0">
              <a:buNone/>
            </a:pPr>
            <a:r>
              <a:rPr lang="gl-ES" dirty="0"/>
              <a:t>A nota final determinarase pola nota media ponderada das dúas partes da proba Final Extraordinaria 	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	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60329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E02A6-69AF-F223-D82F-D26A0619D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13" y="488004"/>
            <a:ext cx="11323320" cy="647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Os grandes </a:t>
            </a:r>
            <a:r>
              <a:rPr lang="pt-BR" dirty="0" err="1"/>
              <a:t>obxectivos</a:t>
            </a:r>
            <a:r>
              <a:rPr lang="pt-BR" dirty="0"/>
              <a:t> que </a:t>
            </a:r>
            <a:r>
              <a:rPr lang="pt-BR" dirty="0" err="1"/>
              <a:t>perseguen</a:t>
            </a:r>
            <a:r>
              <a:rPr lang="pt-BR" dirty="0"/>
              <a:t> cada </a:t>
            </a:r>
            <a:r>
              <a:rPr lang="pt-BR" dirty="0" err="1"/>
              <a:t>un</a:t>
            </a:r>
            <a:r>
              <a:rPr lang="pt-BR" dirty="0"/>
              <a:t> dos módulos que </a:t>
            </a:r>
            <a:r>
              <a:rPr lang="pt-BR" dirty="0" err="1"/>
              <a:t>compoñen</a:t>
            </a:r>
            <a:r>
              <a:rPr lang="pt-BR" dirty="0"/>
              <a:t> o ciclo formativo que estás a estudar </a:t>
            </a:r>
            <a:r>
              <a:rPr lang="pt-BR" dirty="0" err="1"/>
              <a:t>denominámolos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FP: RESULTADOS DE APRENDIZAXE (RA). </a:t>
            </a:r>
          </a:p>
          <a:p>
            <a:pPr marL="0" indent="0">
              <a:buNone/>
            </a:pPr>
            <a:r>
              <a:rPr lang="pt-BR" dirty="0"/>
              <a:t>Cada Resultado de </a:t>
            </a:r>
            <a:r>
              <a:rPr lang="pt-BR" dirty="0" err="1"/>
              <a:t>Aprendizaxe</a:t>
            </a:r>
            <a:r>
              <a:rPr lang="pt-BR" dirty="0"/>
              <a:t> </a:t>
            </a:r>
            <a:r>
              <a:rPr lang="pt-BR" dirty="0" err="1"/>
              <a:t>concrétase</a:t>
            </a:r>
            <a:r>
              <a:rPr lang="pt-BR" dirty="0"/>
              <a:t> no que chamamos CRITERIOS DE AVALIACIÓN.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/>
              <a:t>Itinerario</a:t>
            </a:r>
            <a:r>
              <a:rPr lang="pt-BR" dirty="0"/>
              <a:t> </a:t>
            </a:r>
            <a:r>
              <a:rPr lang="pt-BR" dirty="0" err="1"/>
              <a:t>Persoal</a:t>
            </a:r>
            <a:r>
              <a:rPr lang="pt-BR" dirty="0"/>
              <a:t> para a Empregabilidade I </a:t>
            </a:r>
            <a:r>
              <a:rPr lang="pt-BR" dirty="0" err="1"/>
              <a:t>desenvólvese</a:t>
            </a:r>
            <a:r>
              <a:rPr lang="pt-BR" dirty="0"/>
              <a:t> no primeiro curso e </a:t>
            </a:r>
            <a:r>
              <a:rPr lang="pt-BR" dirty="0" err="1"/>
              <a:t>ten</a:t>
            </a:r>
            <a:r>
              <a:rPr lang="pt-BR" dirty="0"/>
              <a:t>  5 Resultados de </a:t>
            </a:r>
            <a:r>
              <a:rPr lang="pt-BR" dirty="0" err="1"/>
              <a:t>Aprendizaxe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gl-ES" b="1" dirty="0"/>
              <a:t>Resultados da Aprendizaxe da U.F.1:</a:t>
            </a:r>
            <a:r>
              <a:rPr lang="gl-ES" dirty="0"/>
              <a:t> </a:t>
            </a:r>
            <a:r>
              <a:rPr lang="gl-ES" b="1" dirty="0"/>
              <a:t>Prevención de riscos laborais </a:t>
            </a:r>
            <a:r>
              <a:rPr lang="gl-ES" dirty="0"/>
              <a:t>(50 horas):</a:t>
            </a:r>
          </a:p>
          <a:p>
            <a:pPr marL="0" indent="0">
              <a:buNone/>
            </a:pPr>
            <a:r>
              <a:rPr lang="gl-ES" dirty="0"/>
              <a:t> </a:t>
            </a:r>
          </a:p>
          <a:p>
            <a:r>
              <a:rPr lang="gl-ES" b="1" dirty="0"/>
              <a:t>RA 1 </a:t>
            </a:r>
            <a:r>
              <a:rPr lang="gl-ES" dirty="0"/>
              <a:t>Adquire as competencias necesarias para o desempeño das funcións de nivel básico en prevención de riscos laborais consonte o establecido na normativa de prevención de riscos laborais vixente </a:t>
            </a:r>
          </a:p>
          <a:p>
            <a:pPr marL="0" indent="0">
              <a:buNone/>
            </a:pPr>
            <a:r>
              <a:rPr lang="gl-ES" dirty="0"/>
              <a:t> </a:t>
            </a:r>
          </a:p>
          <a:p>
            <a:pPr marL="0" indent="0">
              <a:buNone/>
            </a:pPr>
            <a:r>
              <a:rPr lang="gl-ES" b="1" dirty="0"/>
              <a:t> </a:t>
            </a:r>
            <a:endParaRPr lang="gl-ES" dirty="0"/>
          </a:p>
          <a:p>
            <a:pPr marL="0" indent="0">
              <a:buNone/>
            </a:pPr>
            <a:r>
              <a:rPr lang="gl-ES" b="1" dirty="0"/>
              <a:t>Resultados da Aprendizaxe da U.F.2: </a:t>
            </a:r>
            <a:r>
              <a:rPr lang="gl-ES" b="1" dirty="0" err="1"/>
              <a:t>Empregabilidade</a:t>
            </a:r>
            <a:r>
              <a:rPr lang="gl-ES" b="1" dirty="0"/>
              <a:t> e relacións laborais </a:t>
            </a:r>
            <a:r>
              <a:rPr lang="gl-ES" dirty="0"/>
              <a:t>(57 horas):</a:t>
            </a:r>
          </a:p>
          <a:p>
            <a:r>
              <a:rPr lang="gl-ES" b="1" dirty="0"/>
              <a:t>RA2.1.</a:t>
            </a:r>
            <a:r>
              <a:rPr lang="gl-ES" dirty="0"/>
              <a:t> Distingue as características do sector produtivo e define os postos de traballo, relacionándoos coas competencias profesionais expresadas no título.</a:t>
            </a:r>
          </a:p>
          <a:p>
            <a:r>
              <a:rPr lang="gl-ES" b="1" dirty="0"/>
              <a:t>RA2.2.</a:t>
            </a:r>
            <a:r>
              <a:rPr lang="gl-ES" dirty="0"/>
              <a:t> Analiza e avalía o seu potencial profesional e os seus intereses para se guiar no proceso de </a:t>
            </a:r>
            <a:r>
              <a:rPr lang="gl-ES" dirty="0" err="1"/>
              <a:t>autoorientación</a:t>
            </a:r>
            <a:r>
              <a:rPr lang="gl-ES" dirty="0"/>
              <a:t>, e elabora unha folla de ruta para a inserción profesional con base na análise das competencias, os intereses e as destrezas persoais.</a:t>
            </a:r>
          </a:p>
          <a:p>
            <a:r>
              <a:rPr lang="gl-ES" b="1" dirty="0"/>
              <a:t>RA2.3.</a:t>
            </a:r>
            <a:r>
              <a:rPr lang="gl-ES" dirty="0"/>
              <a:t> Aplica as estratexias para a aprendizaxe autónoma recoñecendo o seu valor </a:t>
            </a:r>
            <a:r>
              <a:rPr lang="gl-ES" dirty="0" err="1"/>
              <a:t>profesionalizador</a:t>
            </a:r>
            <a:r>
              <a:rPr lang="gl-ES" dirty="0"/>
              <a:t>, deseñando e optimizando a súa propia contorna de aprendizaxe con uso das tecnoloxías dixitais como ferramentas de aprendizaxe autónoma, sendo coherente coa súa identidade dixital e cos seus propios obxectivos profesionais, expostos no seu plan de desenvolvemento individual.</a:t>
            </a:r>
          </a:p>
          <a:p>
            <a:r>
              <a:rPr lang="gl-ES" b="1" dirty="0"/>
              <a:t>RA2.4.</a:t>
            </a:r>
            <a:r>
              <a:rPr lang="gl-ES" dirty="0"/>
              <a:t> Analiza as súas condicións laborais como persoa traballadora por conta allea e identifícaas nos principais tipos de cambios e vicisitudes relevantes que se poden presentar na relación laboral, na normativa laboral e especialmente no convenio colectivo do sector.</a:t>
            </a:r>
          </a:p>
        </p:txBody>
      </p:sp>
    </p:spTree>
    <p:extLst>
      <p:ext uri="{BB962C8B-B14F-4D97-AF65-F5344CB8AC3E}">
        <p14:creationId xmlns:p14="http://schemas.microsoft.com/office/powerpoint/2010/main" val="186350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4EA2B-B070-5A30-44F3-23126078F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UNIDADES DIDÁCTICAS </a:t>
            </a:r>
            <a:endParaRPr lang="gl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425DD45-9EEA-B877-AEBC-EFF286680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Veremos 4 unidades didácticas</a:t>
            </a:r>
            <a:endParaRPr lang="gl-E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73D986-DD8A-B9D1-2FF1-22A4FBA9C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45" y="209550"/>
            <a:ext cx="6472946" cy="36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6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0534D-74EF-BA03-BBDA-223A300E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UNIDADE 1. A PREVENCION DE RISCOS LABORAIS</a:t>
            </a:r>
            <a:br>
              <a:rPr lang="gl-ES" dirty="0"/>
            </a:b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284B3F-96D1-58DA-940B-B7B70ECAB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325495"/>
          </a:xfrm>
        </p:spPr>
        <p:txBody>
          <a:bodyPr/>
          <a:lstStyle/>
          <a:p>
            <a:r>
              <a:rPr lang="gl-ES" b="1" dirty="0"/>
              <a:t>RA1: Adquire as competencias necesarias para o desempeño das funcións de nivel básico en prevención de riscos laborais consonte o establecido na normativa de prevención de riscos laborais vixente</a:t>
            </a:r>
          </a:p>
        </p:txBody>
      </p:sp>
    </p:spTree>
    <p:extLst>
      <p:ext uri="{BB962C8B-B14F-4D97-AF65-F5344CB8AC3E}">
        <p14:creationId xmlns:p14="http://schemas.microsoft.com/office/powerpoint/2010/main" val="405343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13B4E-19D4-560D-7A8F-3D36E966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2. AS RELACIONS LABORAIS E AS FORMAS DE CONTRATACIÓN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0FBBF-3B37-B107-45FD-E949E3389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76015"/>
          </a:xfrm>
        </p:spPr>
        <p:txBody>
          <a:bodyPr/>
          <a:lstStyle/>
          <a:p>
            <a:r>
              <a:rPr lang="pt-BR" b="1" dirty="0"/>
              <a:t>RA4 -  </a:t>
            </a:r>
            <a:r>
              <a:rPr lang="pt-BR" b="1" dirty="0" err="1"/>
              <a:t>Analiza</a:t>
            </a:r>
            <a:r>
              <a:rPr lang="pt-BR" b="1" dirty="0"/>
              <a:t> as </a:t>
            </a:r>
            <a:r>
              <a:rPr lang="pt-BR" b="1" dirty="0" err="1"/>
              <a:t>súas</a:t>
            </a:r>
            <a:r>
              <a:rPr lang="pt-BR" b="1" dirty="0"/>
              <a:t> </a:t>
            </a:r>
            <a:r>
              <a:rPr lang="pt-BR" b="1" dirty="0" err="1"/>
              <a:t>condicións</a:t>
            </a:r>
            <a:r>
              <a:rPr lang="pt-BR" b="1" dirty="0"/>
              <a:t> laborais como </a:t>
            </a:r>
            <a:r>
              <a:rPr lang="pt-BR" b="1" dirty="0" err="1"/>
              <a:t>persoa</a:t>
            </a:r>
            <a:r>
              <a:rPr lang="pt-BR" b="1" dirty="0"/>
              <a:t> </a:t>
            </a:r>
            <a:r>
              <a:rPr lang="pt-BR" b="1" dirty="0" err="1"/>
              <a:t>traballadora</a:t>
            </a:r>
            <a:r>
              <a:rPr lang="pt-BR" b="1" dirty="0"/>
              <a:t> por conta </a:t>
            </a:r>
            <a:r>
              <a:rPr lang="pt-BR" b="1" dirty="0" err="1"/>
              <a:t>allea</a:t>
            </a:r>
            <a:r>
              <a:rPr lang="pt-BR" b="1" dirty="0"/>
              <a:t> e </a:t>
            </a:r>
            <a:r>
              <a:rPr lang="pt-BR" b="1" dirty="0" err="1"/>
              <a:t>identifícaas</a:t>
            </a:r>
            <a:r>
              <a:rPr lang="pt-BR" b="1" dirty="0"/>
              <a:t> nos principais tipos de </a:t>
            </a:r>
            <a:r>
              <a:rPr lang="pt-BR" b="1" dirty="0" err="1"/>
              <a:t>cambios</a:t>
            </a:r>
            <a:r>
              <a:rPr lang="pt-BR" b="1" dirty="0"/>
              <a:t> e </a:t>
            </a:r>
            <a:r>
              <a:rPr lang="pt-BR" b="1" dirty="0" err="1"/>
              <a:t>vicisitudes</a:t>
            </a:r>
            <a:r>
              <a:rPr lang="pt-BR" b="1" dirty="0"/>
              <a:t> relevantes que se </a:t>
            </a:r>
            <a:r>
              <a:rPr lang="pt-BR" b="1" dirty="0" err="1"/>
              <a:t>poden</a:t>
            </a:r>
            <a:r>
              <a:rPr lang="pt-BR" b="1" dirty="0"/>
              <a:t> presentar na </a:t>
            </a:r>
            <a:r>
              <a:rPr lang="pt-BR" b="1" dirty="0" err="1"/>
              <a:t>relación</a:t>
            </a:r>
            <a:r>
              <a:rPr lang="pt-BR" b="1" dirty="0"/>
              <a:t> laboral, na normativa laboral e especialmente no convenio </a:t>
            </a:r>
            <a:r>
              <a:rPr lang="pt-BR" b="1" dirty="0" err="1"/>
              <a:t>colectivo</a:t>
            </a:r>
            <a:r>
              <a:rPr lang="pt-BR" b="1" dirty="0"/>
              <a:t> do sector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91753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B9BF8-8CA0-7FE5-F178-105E3302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3. O RECIBO DE SALARIOS E A SEGURIDADE SOCIAL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EE77A-FCD2-A187-8354-C68600078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RA4 -  </a:t>
            </a:r>
            <a:r>
              <a:rPr lang="pt-BR" b="1" dirty="0" err="1"/>
              <a:t>Analiza</a:t>
            </a:r>
            <a:r>
              <a:rPr lang="pt-BR" b="1" dirty="0"/>
              <a:t> as </a:t>
            </a:r>
            <a:r>
              <a:rPr lang="pt-BR" b="1" dirty="0" err="1"/>
              <a:t>súas</a:t>
            </a:r>
            <a:r>
              <a:rPr lang="pt-BR" b="1" dirty="0"/>
              <a:t> </a:t>
            </a:r>
            <a:r>
              <a:rPr lang="pt-BR" b="1" dirty="0" err="1"/>
              <a:t>condicións</a:t>
            </a:r>
            <a:r>
              <a:rPr lang="pt-BR" b="1" dirty="0"/>
              <a:t> laborais como </a:t>
            </a:r>
            <a:r>
              <a:rPr lang="pt-BR" b="1" dirty="0" err="1"/>
              <a:t>persoa</a:t>
            </a:r>
            <a:r>
              <a:rPr lang="pt-BR" b="1" dirty="0"/>
              <a:t> </a:t>
            </a:r>
            <a:r>
              <a:rPr lang="pt-BR" b="1" dirty="0" err="1"/>
              <a:t>traballadora</a:t>
            </a:r>
            <a:r>
              <a:rPr lang="pt-BR" b="1" dirty="0"/>
              <a:t> por conta </a:t>
            </a:r>
            <a:r>
              <a:rPr lang="pt-BR" b="1" dirty="0" err="1"/>
              <a:t>allea</a:t>
            </a:r>
            <a:r>
              <a:rPr lang="pt-BR" b="1" dirty="0"/>
              <a:t> e </a:t>
            </a:r>
            <a:r>
              <a:rPr lang="pt-BR" b="1" dirty="0" err="1"/>
              <a:t>identifícaas</a:t>
            </a:r>
            <a:r>
              <a:rPr lang="pt-BR" b="1" dirty="0"/>
              <a:t> nos principais tipos de </a:t>
            </a:r>
            <a:r>
              <a:rPr lang="pt-BR" b="1" dirty="0" err="1"/>
              <a:t>cambios</a:t>
            </a:r>
            <a:r>
              <a:rPr lang="pt-BR" b="1" dirty="0"/>
              <a:t> e </a:t>
            </a:r>
            <a:r>
              <a:rPr lang="pt-BR" b="1" dirty="0" err="1"/>
              <a:t>vicisitudes</a:t>
            </a:r>
            <a:r>
              <a:rPr lang="pt-BR" b="1" dirty="0"/>
              <a:t> relevantes que se </a:t>
            </a:r>
            <a:r>
              <a:rPr lang="pt-BR" b="1" dirty="0" err="1"/>
              <a:t>poden</a:t>
            </a:r>
            <a:r>
              <a:rPr lang="pt-BR" b="1" dirty="0"/>
              <a:t> presentar na </a:t>
            </a:r>
            <a:r>
              <a:rPr lang="pt-BR" b="1" dirty="0" err="1"/>
              <a:t>relación</a:t>
            </a:r>
            <a:r>
              <a:rPr lang="pt-BR" b="1" dirty="0"/>
              <a:t> laboral, na normativa laboral e especialmente no convenio </a:t>
            </a:r>
            <a:r>
              <a:rPr lang="pt-BR" b="1" dirty="0" err="1"/>
              <a:t>colectivo</a:t>
            </a:r>
            <a:r>
              <a:rPr lang="pt-BR" b="1" dirty="0"/>
              <a:t> do sector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62690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B97F3-F465-1472-06AD-20EFCA3E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UNIDADE 4. PROXECTO PROFESIONAL E A EMPREGABILIDADE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188636-6AFF-EE94-F89A-B07A0D5E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RA 1. Distingue as características do sector produtivo e define os postos de </a:t>
            </a:r>
            <a:r>
              <a:rPr lang="pt-BR" b="1" dirty="0" err="1"/>
              <a:t>traballo</a:t>
            </a:r>
            <a:r>
              <a:rPr lang="pt-BR" b="1" dirty="0"/>
              <a:t>, </a:t>
            </a:r>
            <a:r>
              <a:rPr lang="pt-BR" b="1" dirty="0" err="1"/>
              <a:t>relacionándoos</a:t>
            </a:r>
            <a:r>
              <a:rPr lang="pt-BR" b="1" dirty="0"/>
              <a:t> coas </a:t>
            </a:r>
            <a:r>
              <a:rPr lang="pt-BR" b="1" dirty="0" err="1"/>
              <a:t>competencias</a:t>
            </a:r>
            <a:r>
              <a:rPr lang="pt-BR" b="1" dirty="0"/>
              <a:t> </a:t>
            </a:r>
            <a:r>
              <a:rPr lang="pt-BR" b="1" dirty="0" err="1"/>
              <a:t>profesionais</a:t>
            </a:r>
            <a:r>
              <a:rPr lang="pt-BR" b="1" dirty="0"/>
              <a:t> </a:t>
            </a:r>
            <a:r>
              <a:rPr lang="pt-BR" b="1" dirty="0" err="1"/>
              <a:t>expresadas</a:t>
            </a:r>
            <a:r>
              <a:rPr lang="pt-BR" b="1" dirty="0"/>
              <a:t> no título. </a:t>
            </a:r>
          </a:p>
          <a:p>
            <a:r>
              <a:rPr lang="pt-BR" b="1" dirty="0"/>
              <a:t>RA 2. </a:t>
            </a:r>
            <a:r>
              <a:rPr lang="pt-BR" b="1" dirty="0" err="1"/>
              <a:t>Analiza</a:t>
            </a:r>
            <a:r>
              <a:rPr lang="pt-BR" b="1" dirty="0"/>
              <a:t> e </a:t>
            </a:r>
            <a:r>
              <a:rPr lang="pt-BR" b="1" dirty="0" err="1"/>
              <a:t>avalía</a:t>
            </a:r>
            <a:r>
              <a:rPr lang="pt-BR" b="1" dirty="0"/>
              <a:t> o seu potencial </a:t>
            </a:r>
            <a:r>
              <a:rPr lang="pt-BR" b="1" dirty="0" err="1"/>
              <a:t>profesional</a:t>
            </a:r>
            <a:r>
              <a:rPr lang="pt-BR" b="1" dirty="0"/>
              <a:t> e os seus </a:t>
            </a:r>
            <a:r>
              <a:rPr lang="pt-BR" b="1" dirty="0" err="1"/>
              <a:t>intereses</a:t>
            </a:r>
            <a:r>
              <a:rPr lang="pt-BR" b="1" dirty="0"/>
              <a:t> para se guiar no </a:t>
            </a:r>
            <a:r>
              <a:rPr lang="pt-BR" b="1" dirty="0" err="1"/>
              <a:t>proceso</a:t>
            </a:r>
            <a:r>
              <a:rPr lang="pt-BR" b="1" dirty="0"/>
              <a:t> de </a:t>
            </a:r>
            <a:r>
              <a:rPr lang="pt-BR" b="1" dirty="0" err="1"/>
              <a:t>autoorientación</a:t>
            </a:r>
            <a:r>
              <a:rPr lang="pt-BR" b="1" dirty="0"/>
              <a:t>, e elabora unha </a:t>
            </a:r>
            <a:r>
              <a:rPr lang="pt-BR" b="1" dirty="0" err="1"/>
              <a:t>folla</a:t>
            </a:r>
            <a:r>
              <a:rPr lang="pt-BR" b="1" dirty="0"/>
              <a:t> de ruta para a </a:t>
            </a:r>
            <a:r>
              <a:rPr lang="pt-BR" b="1" dirty="0" err="1"/>
              <a:t>inserción</a:t>
            </a:r>
            <a:r>
              <a:rPr lang="pt-BR" b="1" dirty="0"/>
              <a:t> </a:t>
            </a:r>
            <a:r>
              <a:rPr lang="pt-BR" b="1" dirty="0" err="1"/>
              <a:t>profesional</a:t>
            </a:r>
            <a:r>
              <a:rPr lang="pt-BR" b="1" dirty="0"/>
              <a:t> </a:t>
            </a:r>
            <a:r>
              <a:rPr lang="pt-BR" b="1" dirty="0" err="1"/>
              <a:t>con</a:t>
            </a:r>
            <a:r>
              <a:rPr lang="pt-BR" b="1" dirty="0"/>
              <a:t> base na análise das </a:t>
            </a:r>
            <a:r>
              <a:rPr lang="pt-BR" b="1" dirty="0" err="1"/>
              <a:t>competencias</a:t>
            </a:r>
            <a:r>
              <a:rPr lang="pt-BR" b="1" dirty="0"/>
              <a:t>, os </a:t>
            </a:r>
            <a:r>
              <a:rPr lang="pt-BR" b="1" dirty="0" err="1"/>
              <a:t>intereses</a:t>
            </a:r>
            <a:r>
              <a:rPr lang="pt-BR" b="1" dirty="0"/>
              <a:t> e as destrezas </a:t>
            </a:r>
            <a:r>
              <a:rPr lang="pt-BR" b="1" dirty="0" err="1"/>
              <a:t>persoais</a:t>
            </a:r>
            <a:r>
              <a:rPr lang="pt-BR" b="1" dirty="0"/>
              <a:t>. </a:t>
            </a:r>
          </a:p>
          <a:p>
            <a:r>
              <a:rPr lang="pt-BR" b="1" dirty="0"/>
              <a:t>RA 3. Aplica as </a:t>
            </a:r>
            <a:r>
              <a:rPr lang="pt-BR" b="1" dirty="0" err="1"/>
              <a:t>estratexias</a:t>
            </a:r>
            <a:r>
              <a:rPr lang="pt-BR" b="1" dirty="0"/>
              <a:t> para a </a:t>
            </a:r>
            <a:r>
              <a:rPr lang="pt-BR" b="1" dirty="0" err="1"/>
              <a:t>aprendizaxe</a:t>
            </a:r>
            <a:r>
              <a:rPr lang="pt-BR" b="1" dirty="0"/>
              <a:t> autónoma </a:t>
            </a:r>
            <a:r>
              <a:rPr lang="pt-BR" b="1" dirty="0" err="1"/>
              <a:t>recoñecendo</a:t>
            </a:r>
            <a:r>
              <a:rPr lang="pt-BR" b="1" dirty="0"/>
              <a:t> o seu valor </a:t>
            </a:r>
            <a:r>
              <a:rPr lang="pt-BR" b="1" dirty="0" err="1"/>
              <a:t>profesionalizador</a:t>
            </a:r>
            <a:r>
              <a:rPr lang="pt-BR" b="1" dirty="0"/>
              <a:t>, </a:t>
            </a:r>
            <a:r>
              <a:rPr lang="pt-BR" b="1" dirty="0" err="1"/>
              <a:t>deseñando</a:t>
            </a:r>
            <a:r>
              <a:rPr lang="pt-BR" b="1" dirty="0"/>
              <a:t> e </a:t>
            </a:r>
            <a:r>
              <a:rPr lang="pt-BR" b="1" dirty="0" err="1"/>
              <a:t>optimizando</a:t>
            </a:r>
            <a:r>
              <a:rPr lang="pt-BR" b="1" dirty="0"/>
              <a:t> a </a:t>
            </a:r>
            <a:r>
              <a:rPr lang="pt-BR" b="1" dirty="0" err="1"/>
              <a:t>súa</a:t>
            </a:r>
            <a:r>
              <a:rPr lang="pt-BR" b="1" dirty="0"/>
              <a:t> </a:t>
            </a:r>
            <a:r>
              <a:rPr lang="pt-BR" b="1" dirty="0" err="1"/>
              <a:t>propia</a:t>
            </a:r>
            <a:r>
              <a:rPr lang="pt-BR" b="1" dirty="0"/>
              <a:t> contorna de </a:t>
            </a:r>
            <a:r>
              <a:rPr lang="pt-BR" b="1" dirty="0" err="1"/>
              <a:t>aprendizaxe</a:t>
            </a:r>
            <a:r>
              <a:rPr lang="pt-BR" b="1" dirty="0"/>
              <a:t> </a:t>
            </a:r>
            <a:r>
              <a:rPr lang="pt-BR" b="1" dirty="0" err="1"/>
              <a:t>con</a:t>
            </a:r>
            <a:r>
              <a:rPr lang="pt-BR" b="1" dirty="0"/>
              <a:t> uso das </a:t>
            </a:r>
            <a:r>
              <a:rPr lang="pt-BR" b="1" dirty="0" err="1"/>
              <a:t>tecnoloxías</a:t>
            </a:r>
            <a:r>
              <a:rPr lang="pt-BR" b="1" dirty="0"/>
              <a:t> </a:t>
            </a:r>
            <a:r>
              <a:rPr lang="pt-BR" b="1" dirty="0" err="1"/>
              <a:t>dixitais</a:t>
            </a:r>
            <a:r>
              <a:rPr lang="pt-BR" b="1" dirty="0"/>
              <a:t> como ferramentas de </a:t>
            </a:r>
            <a:r>
              <a:rPr lang="pt-BR" b="1" dirty="0" err="1"/>
              <a:t>aprendizaxe</a:t>
            </a:r>
            <a:r>
              <a:rPr lang="pt-BR" b="1" dirty="0"/>
              <a:t> autónoma, sendo </a:t>
            </a:r>
            <a:r>
              <a:rPr lang="pt-BR" b="1" dirty="0" err="1"/>
              <a:t>coherente</a:t>
            </a:r>
            <a:r>
              <a:rPr lang="pt-BR" b="1" dirty="0"/>
              <a:t> coa </a:t>
            </a:r>
            <a:r>
              <a:rPr lang="pt-BR" b="1" dirty="0" err="1"/>
              <a:t>súa</a:t>
            </a:r>
            <a:r>
              <a:rPr lang="pt-BR" b="1" dirty="0"/>
              <a:t> identidade </a:t>
            </a:r>
            <a:r>
              <a:rPr lang="pt-BR" b="1" dirty="0" err="1"/>
              <a:t>dixital</a:t>
            </a:r>
            <a:r>
              <a:rPr lang="pt-BR" b="1" dirty="0"/>
              <a:t> e cos seus </a:t>
            </a:r>
            <a:r>
              <a:rPr lang="pt-BR" b="1" dirty="0" err="1"/>
              <a:t>propios</a:t>
            </a:r>
            <a:r>
              <a:rPr lang="pt-BR" b="1" dirty="0"/>
              <a:t> </a:t>
            </a:r>
            <a:r>
              <a:rPr lang="pt-BR" b="1" dirty="0" err="1"/>
              <a:t>obxectivos</a:t>
            </a:r>
            <a:r>
              <a:rPr lang="pt-BR" b="1" dirty="0"/>
              <a:t> </a:t>
            </a:r>
            <a:r>
              <a:rPr lang="pt-BR" b="1" dirty="0" err="1"/>
              <a:t>profesionais</a:t>
            </a:r>
            <a:r>
              <a:rPr lang="pt-BR" b="1" dirty="0"/>
              <a:t>, expostos no seu </a:t>
            </a:r>
            <a:r>
              <a:rPr lang="pt-BR" b="1" dirty="0" err="1"/>
              <a:t>plan</a:t>
            </a:r>
            <a:r>
              <a:rPr lang="pt-BR" b="1" dirty="0"/>
              <a:t> de </a:t>
            </a:r>
            <a:r>
              <a:rPr lang="pt-BR" b="1" dirty="0" err="1"/>
              <a:t>desenvolvemento</a:t>
            </a:r>
            <a:r>
              <a:rPr lang="pt-BR" b="1" dirty="0"/>
              <a:t> individual. </a:t>
            </a:r>
          </a:p>
          <a:p>
            <a:pPr marL="0" indent="0">
              <a:buNone/>
            </a:pPr>
            <a:r>
              <a:rPr lang="pt-B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6435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F1050-0924-4E66-A39F-150733F68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5037"/>
          </a:xfrm>
        </p:spPr>
        <p:txBody>
          <a:bodyPr/>
          <a:lstStyle/>
          <a:p>
            <a:r>
              <a:rPr lang="gl-ES" b="1" dirty="0"/>
              <a:t>METODOLOXÍA </a:t>
            </a:r>
            <a:r>
              <a:rPr lang="gl-ES" dirty="0"/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4FD92F-D1A5-8B26-8056-573F7197E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520" y="2499360"/>
            <a:ext cx="9951720" cy="362712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dirty="0"/>
              <a:t>- Tarefas do </a:t>
            </a:r>
            <a:r>
              <a:rPr lang="pt-BR" dirty="0" err="1"/>
              <a:t>alumnado</a:t>
            </a:r>
            <a:r>
              <a:rPr lang="pt-BR" dirty="0"/>
              <a:t> na aula (individuais e/ou </a:t>
            </a:r>
            <a:r>
              <a:rPr lang="pt-BR" dirty="0" err="1"/>
              <a:t>en</a:t>
            </a:r>
            <a:r>
              <a:rPr lang="pt-BR" dirty="0"/>
              <a:t> equipo)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gl-ES" dirty="0"/>
              <a:t>Instrumentos de avaliación: probas escritas, táboas de observación e/ou listas de cotexo 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dirty="0"/>
              <a:t>- Tarefas do </a:t>
            </a:r>
            <a:r>
              <a:rPr lang="pt-BR" dirty="0" err="1"/>
              <a:t>alumnado</a:t>
            </a:r>
            <a:r>
              <a:rPr lang="pt-BR" dirty="0"/>
              <a:t> na aula ou fora da aula (individuais e/ou </a:t>
            </a:r>
            <a:r>
              <a:rPr lang="pt-BR" dirty="0" err="1"/>
              <a:t>en</a:t>
            </a:r>
            <a:r>
              <a:rPr lang="pt-BR" dirty="0"/>
              <a:t> equipo) que </a:t>
            </a:r>
            <a:r>
              <a:rPr lang="pt-BR" dirty="0" err="1"/>
              <a:t>serán</a:t>
            </a:r>
            <a:r>
              <a:rPr lang="pt-BR" dirty="0"/>
              <a:t> entregadas </a:t>
            </a:r>
            <a:r>
              <a:rPr lang="pt-BR" dirty="0" err="1"/>
              <a:t>pola</a:t>
            </a:r>
            <a:r>
              <a:rPr lang="pt-BR" dirty="0"/>
              <a:t> aula virtual. 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pt-BR" b="1" dirty="0"/>
              <a:t>TAREFAS OBRIGATORIAS : </a:t>
            </a:r>
            <a:r>
              <a:rPr lang="pt-BR" dirty="0"/>
              <a:t>que </a:t>
            </a:r>
            <a:r>
              <a:rPr lang="pt-BR" dirty="0" err="1"/>
              <a:t>serán</a:t>
            </a:r>
            <a:r>
              <a:rPr lang="pt-BR" dirty="0"/>
              <a:t> as </a:t>
            </a:r>
            <a:r>
              <a:rPr lang="pt-BR" dirty="0" err="1"/>
              <a:t>establecidas</a:t>
            </a:r>
            <a:r>
              <a:rPr lang="pt-BR" dirty="0"/>
              <a:t> para cada unidade </a:t>
            </a:r>
            <a:r>
              <a:rPr lang="pt-BR" dirty="0" err="1"/>
              <a:t>didáctica</a:t>
            </a:r>
            <a:r>
              <a:rPr lang="pt-BR" dirty="0"/>
              <a:t>, das que se informará na aula. 	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gl-ES" dirty="0"/>
              <a:t>- Material: O libro recomendado e apuntamentos na Aula virtual 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35419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78F42-49A0-D52D-E30A-486D6382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Criterios de </a:t>
            </a:r>
            <a:r>
              <a:rPr lang="es-ES" dirty="0" err="1"/>
              <a:t>avaliación</a:t>
            </a:r>
            <a:endParaRPr lang="gl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CD415F-5FFE-2E1A-93AF-D650C3D73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l-ES" dirty="0"/>
              <a:t>Para superar o módulo o alumno deberá </a:t>
            </a:r>
            <a:r>
              <a:rPr lang="gl-ES" dirty="0" err="1"/>
              <a:t>obtener</a:t>
            </a:r>
            <a:r>
              <a:rPr lang="gl-ES" dirty="0"/>
              <a:t> unha cualificación final igual ou superior a 5 sobre 10 en cada unha das unidades </a:t>
            </a:r>
            <a:r>
              <a:rPr lang="gl-ES" dirty="0" err="1"/>
              <a:t>didacticas</a:t>
            </a:r>
            <a:r>
              <a:rPr lang="gl-ES" dirty="0"/>
              <a:t>. 	</a:t>
            </a:r>
          </a:p>
          <a:p>
            <a:endParaRPr lang="es-ES" dirty="0"/>
          </a:p>
          <a:p>
            <a:r>
              <a:rPr lang="es-ES" dirty="0" err="1"/>
              <a:t>Realizaranse</a:t>
            </a:r>
            <a:r>
              <a:rPr lang="es-ES" dirty="0"/>
              <a:t> probas </a:t>
            </a:r>
            <a:r>
              <a:rPr lang="es-ES" dirty="0" err="1"/>
              <a:t>obxetivas</a:t>
            </a:r>
            <a:r>
              <a:rPr lang="es-ES" dirty="0"/>
              <a:t>, </a:t>
            </a:r>
            <a:r>
              <a:rPr lang="pt-BR" b="1" dirty="0"/>
              <a:t>Probas Escritas </a:t>
            </a:r>
            <a:r>
              <a:rPr lang="pt-BR" dirty="0"/>
              <a:t>(tipo </a:t>
            </a:r>
            <a:r>
              <a:rPr lang="pt-BR" dirty="0" err="1"/>
              <a:t>test</a:t>
            </a:r>
            <a:r>
              <a:rPr lang="pt-BR" dirty="0"/>
              <a:t> ou de resposta curta, </a:t>
            </a:r>
            <a:r>
              <a:rPr lang="pt-BR" dirty="0" err="1"/>
              <a:t>etc</a:t>
            </a:r>
            <a:r>
              <a:rPr lang="pt-BR" dirty="0"/>
              <a:t>) </a:t>
            </a:r>
            <a:r>
              <a:rPr lang="es-ES" dirty="0"/>
              <a:t>que se calificaran do 0 </a:t>
            </a:r>
            <a:r>
              <a:rPr lang="es-ES" dirty="0" err="1"/>
              <a:t>ao</a:t>
            </a:r>
            <a:r>
              <a:rPr lang="es-ES" dirty="0"/>
              <a:t> 10, con un peso </a:t>
            </a:r>
            <a:r>
              <a:rPr lang="es-ES" dirty="0" err="1"/>
              <a:t>dun</a:t>
            </a:r>
            <a:r>
              <a:rPr lang="es-ES" dirty="0"/>
              <a:t>  con un 80% da nota total en cada </a:t>
            </a:r>
            <a:r>
              <a:rPr lang="es-ES" dirty="0" err="1"/>
              <a:t>unidade</a:t>
            </a:r>
            <a:r>
              <a:rPr lang="es-ES" dirty="0"/>
              <a:t> didáctica.</a:t>
            </a:r>
          </a:p>
          <a:p>
            <a:r>
              <a:rPr lang="es-ES" dirty="0" err="1"/>
              <a:t>Realizaranse</a:t>
            </a:r>
            <a:r>
              <a:rPr lang="es-ES" dirty="0"/>
              <a:t> tarefas entregadas pola aula virtual que serán valoradas </a:t>
            </a:r>
            <a:r>
              <a:rPr lang="es-ES" dirty="0" err="1"/>
              <a:t>cun</a:t>
            </a:r>
            <a:r>
              <a:rPr lang="es-ES" dirty="0"/>
              <a:t> 20 % da nota total da </a:t>
            </a:r>
            <a:r>
              <a:rPr lang="es-ES" dirty="0" err="1"/>
              <a:t>unidade</a:t>
            </a:r>
            <a:r>
              <a:rPr lang="es-ES" dirty="0"/>
              <a:t> didáctica.</a:t>
            </a:r>
            <a:r>
              <a:rPr lang="gl-ES" dirty="0"/>
              <a:t> Para que os traballos ou tarefas sexan valorados positivamente deberán superarse cunha puntuación mínima dun 5 e ser entregados na forma e data indicadas pola </a:t>
            </a:r>
            <a:r>
              <a:rPr lang="gl-ES" dirty="0" err="1"/>
              <a:t>profesora.Calquera</a:t>
            </a:r>
            <a:r>
              <a:rPr lang="gl-ES" dirty="0"/>
              <a:t> traballo entregado fora de prazo non se terá en conta, nin se avaliará. 	</a:t>
            </a:r>
          </a:p>
          <a:p>
            <a:endParaRPr lang="es-ES" dirty="0"/>
          </a:p>
          <a:p>
            <a:r>
              <a:rPr lang="es-ES" dirty="0"/>
              <a:t> Para superar cada </a:t>
            </a:r>
            <a:r>
              <a:rPr lang="es-ES" dirty="0" err="1"/>
              <a:t>unidade</a:t>
            </a:r>
            <a:r>
              <a:rPr lang="es-ES" dirty="0"/>
              <a:t> didáctica deberá </a:t>
            </a:r>
            <a:r>
              <a:rPr lang="es-ES" dirty="0" err="1"/>
              <a:t>obterse</a:t>
            </a:r>
            <a:r>
              <a:rPr lang="es-ES" dirty="0"/>
              <a:t> un 5 de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00199050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118</TotalTime>
  <Words>1308</Words>
  <Application>Microsoft Office PowerPoint</Application>
  <PresentationFormat>Panorámica</PresentationFormat>
  <Paragraphs>62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Espiral</vt:lpstr>
      <vt:lpstr>IPE I </vt:lpstr>
      <vt:lpstr>Presentación de PowerPoint</vt:lpstr>
      <vt:lpstr>UNIDADES DIDÁCTICAS </vt:lpstr>
      <vt:lpstr>UNIDADE 1. A PREVENCION DE RISCOS LABORAIS </vt:lpstr>
      <vt:lpstr>UNIDADE 2. AS RELACIONS LABORAIS E AS FORMAS DE CONTRATACIÓN</vt:lpstr>
      <vt:lpstr>UNIDADE 3. O RECIBO DE SALARIOS E A SEGURIDADE SOCIAL</vt:lpstr>
      <vt:lpstr>UNIDADE 4. PROXECTO PROFESIONAL E A EMPREGABILIDADE</vt:lpstr>
      <vt:lpstr>METODOLOXÍA  </vt:lpstr>
      <vt:lpstr>Criterios de avaliación</vt:lpstr>
      <vt:lpstr>CRITERIOS DE CUALIFICACIÓN  </vt:lpstr>
      <vt:lpstr>ACTIVIDADES DE RECUPERACIÓN  </vt:lpstr>
      <vt:lpstr>PERDA DO DEREITO Á AVALIACIÓN CONTINUA: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María Rodríguez</dc:creator>
  <cp:lastModifiedBy>Ana María Rodríguez</cp:lastModifiedBy>
  <cp:revision>4</cp:revision>
  <dcterms:created xsi:type="dcterms:W3CDTF">2025-09-08T21:06:58Z</dcterms:created>
  <dcterms:modified xsi:type="dcterms:W3CDTF">2025-09-09T10:27:45Z</dcterms:modified>
</cp:coreProperties>
</file>