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7" r:id="rId13"/>
    <p:sldId id="268" r:id="rId14"/>
    <p:sldId id="269" r:id="rId15"/>
    <p:sldId id="270" r:id="rId16"/>
    <p:sldId id="271" r:id="rId17"/>
    <p:sldId id="272" r:id="rId18"/>
  </p:sldIdLst>
  <p:sldSz cx="12192000"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26" y="-21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ES"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E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s-ES" sz="6000" b="0" strike="noStrike" spc="-1">
                <a:solidFill>
                  <a:srgbClr val="000000"/>
                </a:solidFill>
                <a:latin typeface="Calibri Light"/>
              </a:rPr>
              <a:t>Haga clic para modificar el estilo de título del patrón</a:t>
            </a:r>
            <a:endParaRPr lang="es-ES"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6A435AAD-1E22-4EDB-B281-A5A913742BB8}" type="datetime">
              <a:rPr lang="es-ES" sz="1200" b="0" strike="noStrike" spc="-1">
                <a:solidFill>
                  <a:srgbClr val="8B8B8B"/>
                </a:solidFill>
                <a:latin typeface="Calibri"/>
              </a:rPr>
              <a:pPr>
                <a:lnSpc>
                  <a:spcPct val="100000"/>
                </a:lnSpc>
              </a:pPr>
              <a:t>11/12/2023</a:t>
            </a:fld>
            <a:endParaRPr lang="es-ES"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s-ES"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E74BDDB-33BB-43ED-B978-C4554CD0B94F}" type="slidenum">
              <a:rPr lang="es-ES" sz="1200" b="0" strike="noStrike" spc="-1">
                <a:solidFill>
                  <a:srgbClr val="8B8B8B"/>
                </a:solidFill>
                <a:latin typeface="Calibri"/>
              </a:rPr>
              <a:pPr algn="r">
                <a:lnSpc>
                  <a:spcPct val="100000"/>
                </a:lnSpc>
              </a:pPr>
              <a:t>‹Nº›</a:t>
            </a:fld>
            <a:endParaRPr lang="es-ES"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Calibri"/>
              </a:rPr>
              <a:t>Pulse para editar el formato de texto del esquema</a:t>
            </a:r>
          </a:p>
          <a:p>
            <a:pPr marL="864000" lvl="1" indent="-324000">
              <a:spcBef>
                <a:spcPts val="1134"/>
              </a:spcBef>
              <a:buClr>
                <a:srgbClr val="000000"/>
              </a:buClr>
              <a:buSzPct val="75000"/>
              <a:buFont typeface="Symbol" charset="2"/>
              <a:buChar char=""/>
            </a:pPr>
            <a:r>
              <a:rPr lang="es-ES" sz="20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74D7A39-0FA1-470B-A1DE-E2881A22EFCF}" type="datetime">
              <a:rPr lang="es-ES" sz="1200" b="0" strike="noStrike" spc="-1">
                <a:solidFill>
                  <a:srgbClr val="8B8B8B"/>
                </a:solidFill>
                <a:latin typeface="Calibri"/>
              </a:rPr>
              <a:pPr>
                <a:lnSpc>
                  <a:spcPct val="100000"/>
                </a:lnSpc>
              </a:pPr>
              <a:t>11/12/2023</a:t>
            </a:fld>
            <a:endParaRPr lang="es-ES" sz="1200" b="0" strike="noStrike" spc="-1">
              <a:latin typeface="Times New Roman"/>
            </a:endParaRPr>
          </a:p>
        </p:txBody>
      </p:sp>
      <p:sp>
        <p:nvSpPr>
          <p:cNvPr id="42" name="PlaceHolder 2"/>
          <p:cNvSpPr>
            <a:spLocks noGrp="1"/>
          </p:cNvSpPr>
          <p:nvPr>
            <p:ph type="ftr"/>
          </p:nvPr>
        </p:nvSpPr>
        <p:spPr>
          <a:xfrm>
            <a:off x="4038480" y="6356520"/>
            <a:ext cx="4114440" cy="364680"/>
          </a:xfrm>
          <a:prstGeom prst="rect">
            <a:avLst/>
          </a:prstGeom>
        </p:spPr>
        <p:txBody>
          <a:bodyPr anchor="ctr">
            <a:noAutofit/>
          </a:bodyPr>
          <a:lstStyle/>
          <a:p>
            <a:endParaRPr lang="es-ES" sz="2400" b="0" strike="noStrike" spc="-1">
              <a:latin typeface="Times New Roman"/>
            </a:endParaRPr>
          </a:p>
        </p:txBody>
      </p:sp>
      <p:sp>
        <p:nvSpPr>
          <p:cNvPr id="43"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2AC26D3-AF3D-4DEF-8A75-88CA128DBE93}" type="slidenum">
              <a:rPr lang="es-ES" sz="1200" b="0" strike="noStrike" spc="-1">
                <a:solidFill>
                  <a:srgbClr val="8B8B8B"/>
                </a:solidFill>
                <a:latin typeface="Calibri"/>
              </a:rPr>
              <a:pPr algn="r">
                <a:lnSpc>
                  <a:spcPct val="100000"/>
                </a:lnSpc>
              </a:pPr>
              <a:t>‹Nº›</a:t>
            </a:fld>
            <a:endParaRPr lang="es-ES" sz="1200" b="0" strike="noStrike" spc="-1">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es-ES" sz="1800" b="0" strike="noStrike" spc="-1">
                <a:solidFill>
                  <a:srgbClr val="000000"/>
                </a:solidFill>
                <a:latin typeface="Calibri"/>
              </a:rPr>
              <a:t>Pulse para editar el formato del texto de título</a:t>
            </a: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Calibri"/>
              </a:rPr>
              <a:t>Pulse para editar el formato de texto del esquema</a:t>
            </a:r>
          </a:p>
          <a:p>
            <a:pPr marL="864000" lvl="1" indent="-324000">
              <a:spcBef>
                <a:spcPts val="1134"/>
              </a:spcBef>
              <a:buClr>
                <a:srgbClr val="000000"/>
              </a:buClr>
              <a:buSzPct val="75000"/>
              <a:buFont typeface="Symbol" charset="2"/>
              <a:buChar char=""/>
            </a:pPr>
            <a:r>
              <a:rPr lang="es-ES" sz="20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s-ES" sz="4400" b="0" strike="noStrike" spc="-1">
                <a:solidFill>
                  <a:srgbClr val="000000"/>
                </a:solidFill>
                <a:latin typeface="Calibri Light"/>
              </a:rPr>
              <a:t>Haga clic para modificar el estilo de título del patrón</a:t>
            </a:r>
            <a:endParaRPr lang="es-ES" sz="4400" b="0" strike="noStrike" spc="-1">
              <a:solidFill>
                <a:srgbClr val="000000"/>
              </a:solidFill>
              <a:latin typeface="Calibri"/>
            </a:endParaRPr>
          </a:p>
        </p:txBody>
      </p:sp>
      <p:sp>
        <p:nvSpPr>
          <p:cNvPr id="83"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s-ES" sz="2800" b="0" strike="noStrike" spc="-1">
                <a:solidFill>
                  <a:srgbClr val="000000"/>
                </a:solidFill>
                <a:latin typeface="Calibri"/>
              </a:rPr>
              <a:t>Haga clic para modificar los estilos de texto del patrón</a:t>
            </a:r>
          </a:p>
          <a:p>
            <a:pPr marL="685800" lvl="1" indent="-228240">
              <a:lnSpc>
                <a:spcPct val="90000"/>
              </a:lnSpc>
              <a:spcBef>
                <a:spcPts val="499"/>
              </a:spcBef>
              <a:buClr>
                <a:srgbClr val="000000"/>
              </a:buClr>
              <a:buFont typeface="Arial"/>
              <a:buChar char="•"/>
            </a:pPr>
            <a:r>
              <a:rPr lang="es-ES" sz="2400" b="0" strike="noStrike" spc="-1">
                <a:solidFill>
                  <a:srgbClr val="000000"/>
                </a:solidFill>
                <a:latin typeface="Calibri"/>
              </a:rPr>
              <a:t>Segundo nivel</a:t>
            </a:r>
          </a:p>
          <a:p>
            <a:pPr marL="1143000" lvl="2" indent="-228240">
              <a:lnSpc>
                <a:spcPct val="90000"/>
              </a:lnSpc>
              <a:spcBef>
                <a:spcPts val="499"/>
              </a:spcBef>
              <a:buClr>
                <a:srgbClr val="000000"/>
              </a:buClr>
              <a:buFont typeface="Arial"/>
              <a:buChar char="•"/>
            </a:pPr>
            <a:r>
              <a:rPr lang="es-ES" sz="2000" b="0" strike="noStrike" spc="-1">
                <a:solidFill>
                  <a:srgbClr val="000000"/>
                </a:solidFill>
                <a:latin typeface="Calibri"/>
              </a:rPr>
              <a:t>Tercer nivel</a:t>
            </a:r>
          </a:p>
          <a:p>
            <a:pPr marL="1600200" lvl="3" indent="-228240">
              <a:lnSpc>
                <a:spcPct val="90000"/>
              </a:lnSpc>
              <a:spcBef>
                <a:spcPts val="499"/>
              </a:spcBef>
              <a:buClr>
                <a:srgbClr val="000000"/>
              </a:buClr>
              <a:buFont typeface="Arial"/>
              <a:buChar char="•"/>
            </a:pPr>
            <a:r>
              <a:rPr lang="es-ES" sz="1800" b="0" strike="noStrike" spc="-1">
                <a:solidFill>
                  <a:srgbClr val="000000"/>
                </a:solidFill>
                <a:latin typeface="Calibri"/>
              </a:rPr>
              <a:t>Cuarto nivel</a:t>
            </a:r>
          </a:p>
          <a:p>
            <a:pPr marL="2057400" lvl="4" indent="-228240">
              <a:lnSpc>
                <a:spcPct val="90000"/>
              </a:lnSpc>
              <a:spcBef>
                <a:spcPts val="499"/>
              </a:spcBef>
              <a:buClr>
                <a:srgbClr val="000000"/>
              </a:buClr>
              <a:buFont typeface="Arial"/>
              <a:buChar char="•"/>
            </a:pPr>
            <a:r>
              <a:rPr lang="es-ES" sz="1800" b="0" strike="noStrike" spc="-1">
                <a:solidFill>
                  <a:srgbClr val="000000"/>
                </a:solidFill>
                <a:latin typeface="Calibri"/>
              </a:rPr>
              <a:t>Quinto nivel</a:t>
            </a:r>
          </a:p>
        </p:txBody>
      </p:sp>
      <p:sp>
        <p:nvSpPr>
          <p:cNvPr id="84"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C2C3AA36-F147-4E87-94CE-54D0FA57C7A0}" type="datetime">
              <a:rPr lang="es-ES" sz="1200" b="0" strike="noStrike" spc="-1">
                <a:solidFill>
                  <a:srgbClr val="8B8B8B"/>
                </a:solidFill>
                <a:latin typeface="Calibri"/>
              </a:rPr>
              <a:pPr>
                <a:lnSpc>
                  <a:spcPct val="100000"/>
                </a:lnSpc>
              </a:pPr>
              <a:t>11/12/2023</a:t>
            </a:fld>
            <a:endParaRPr lang="es-ES" sz="1200" b="0" strike="noStrike" spc="-1">
              <a:latin typeface="Times New Roman"/>
            </a:endParaRPr>
          </a:p>
        </p:txBody>
      </p:sp>
      <p:sp>
        <p:nvSpPr>
          <p:cNvPr id="85" name="PlaceHolder 4"/>
          <p:cNvSpPr>
            <a:spLocks noGrp="1"/>
          </p:cNvSpPr>
          <p:nvPr>
            <p:ph type="ftr"/>
          </p:nvPr>
        </p:nvSpPr>
        <p:spPr>
          <a:xfrm>
            <a:off x="4038480" y="6356520"/>
            <a:ext cx="4114440" cy="364680"/>
          </a:xfrm>
          <a:prstGeom prst="rect">
            <a:avLst/>
          </a:prstGeom>
        </p:spPr>
        <p:txBody>
          <a:bodyPr anchor="ctr">
            <a:noAutofit/>
          </a:bodyPr>
          <a:lstStyle/>
          <a:p>
            <a:endParaRPr lang="es-ES" sz="2400" b="0" strike="noStrike" spc="-1">
              <a:latin typeface="Times New Roman"/>
            </a:endParaRPr>
          </a:p>
        </p:txBody>
      </p:sp>
      <p:sp>
        <p:nvSpPr>
          <p:cNvPr id="86"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37EF5A85-2B75-48C2-87FD-0797F1494F2D}" type="slidenum">
              <a:rPr lang="es-ES" sz="1200" b="0" strike="noStrike" spc="-1">
                <a:solidFill>
                  <a:srgbClr val="8B8B8B"/>
                </a:solidFill>
                <a:latin typeface="Calibri"/>
              </a:rPr>
              <a:pPr algn="r">
                <a:lnSpc>
                  <a:spcPct val="100000"/>
                </a:lnSpc>
              </a:pPr>
              <a:t>‹Nº›</a:t>
            </a:fld>
            <a:endParaRPr lang="es-E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ítulo 1"/>
          <p:cNvSpPr txBox="1"/>
          <p:nvPr/>
        </p:nvSpPr>
        <p:spPr>
          <a:xfrm>
            <a:off x="540000" y="21960"/>
            <a:ext cx="10980000" cy="1778040"/>
          </a:xfrm>
          <a:prstGeom prst="rect">
            <a:avLst/>
          </a:prstGeom>
          <a:noFill/>
          <a:ln w="0">
            <a:noFill/>
          </a:ln>
        </p:spPr>
        <p:txBody>
          <a:bodyPr anchor="b">
            <a:noAutofit/>
          </a:bodyPr>
          <a:lstStyle/>
          <a:p>
            <a:pPr algn="ctr">
              <a:lnSpc>
                <a:spcPct val="90000"/>
              </a:lnSpc>
            </a:pPr>
            <a:r>
              <a:rPr lang="es-ES" sz="8000" b="1" strike="noStrike" spc="-1">
                <a:solidFill>
                  <a:srgbClr val="000000"/>
                </a:solidFill>
                <a:latin typeface="Calibri Light"/>
              </a:rPr>
              <a:t>Circuito de lubricación</a:t>
            </a:r>
            <a:endParaRPr lang="es-ES" sz="8000" b="0" strike="noStrike" spc="-1">
              <a:solidFill>
                <a:srgbClr val="000000"/>
              </a:solidFill>
              <a:latin typeface="Calibri"/>
            </a:endParaRPr>
          </a:p>
        </p:txBody>
      </p:sp>
      <p:sp>
        <p:nvSpPr>
          <p:cNvPr id="124" name="Subtítulo 2"/>
          <p:cNvSpPr txBox="1"/>
          <p:nvPr/>
        </p:nvSpPr>
        <p:spPr>
          <a:xfrm>
            <a:off x="1523880" y="3602160"/>
            <a:ext cx="9143640" cy="1655280"/>
          </a:xfrm>
          <a:prstGeom prst="rect">
            <a:avLst/>
          </a:prstGeom>
          <a:noFill/>
          <a:ln w="0">
            <a:noFill/>
          </a:ln>
        </p:spPr>
        <p:txBody>
          <a:bodyPr>
            <a:noAutofit/>
          </a:bodyPr>
          <a:lstStyle/>
          <a:p>
            <a:pPr algn="ctr"/>
            <a:endParaRPr lang="es-ES" sz="3200" b="0" strike="noStrike" spc="-1">
              <a:latin typeface="Arial"/>
            </a:endParaRPr>
          </a:p>
        </p:txBody>
      </p:sp>
      <p:pic>
        <p:nvPicPr>
          <p:cNvPr id="125" name="Picture 2" descr="https://storage.googleapis.com/blog-prod-files/uploads/sites/11/2021/03/sistema-de-lubricacion-680x350.jpg"/>
          <p:cNvPicPr/>
          <p:nvPr/>
        </p:nvPicPr>
        <p:blipFill>
          <a:blip r:embed="rId2" cstate="print"/>
          <a:stretch/>
        </p:blipFill>
        <p:spPr>
          <a:xfrm>
            <a:off x="1736280" y="1981800"/>
            <a:ext cx="8739720" cy="44982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ítulo 1"/>
          <p:cNvSpPr txBox="1"/>
          <p:nvPr/>
        </p:nvSpPr>
        <p:spPr>
          <a:xfrm>
            <a:off x="838080" y="365040"/>
            <a:ext cx="10515240" cy="1325160"/>
          </a:xfrm>
          <a:prstGeom prst="rect">
            <a:avLst/>
          </a:prstGeom>
          <a:noFill/>
          <a:ln w="0">
            <a:noFill/>
          </a:ln>
        </p:spPr>
        <p:txBody>
          <a:bodyPr anchor="ctr">
            <a:noAutofit/>
          </a:bodyPr>
          <a:lstStyle/>
          <a:p>
            <a:pPr>
              <a:lnSpc>
                <a:spcPct val="90000"/>
              </a:lnSpc>
            </a:pPr>
            <a:r>
              <a:rPr lang="es-ES" sz="4400" b="0" strike="noStrike" spc="-1">
                <a:solidFill>
                  <a:srgbClr val="000000"/>
                </a:solidFill>
                <a:latin typeface="Calibri Light"/>
              </a:rPr>
              <a:t>Válvula de regulación de presión</a:t>
            </a:r>
            <a:endParaRPr lang="es-ES" sz="4400" b="0" strike="noStrike" spc="-1">
              <a:solidFill>
                <a:srgbClr val="000000"/>
              </a:solidFill>
              <a:latin typeface="Calibri"/>
            </a:endParaRPr>
          </a:p>
        </p:txBody>
      </p:sp>
      <p:pic>
        <p:nvPicPr>
          <p:cNvPr id="168" name="Picture 2" descr="Ver las imágenes de origen"/>
          <p:cNvPicPr/>
          <p:nvPr/>
        </p:nvPicPr>
        <p:blipFill>
          <a:blip r:embed="rId2" cstate="print"/>
          <a:stretch/>
        </p:blipFill>
        <p:spPr>
          <a:xfrm>
            <a:off x="550080" y="1513440"/>
            <a:ext cx="7770600" cy="4861080"/>
          </a:xfrm>
          <a:prstGeom prst="rect">
            <a:avLst/>
          </a:prstGeom>
          <a:ln w="0">
            <a:noFill/>
          </a:ln>
        </p:spPr>
      </p:pic>
      <p:sp>
        <p:nvSpPr>
          <p:cNvPr id="169" name="Marcador de contenido 4"/>
          <p:cNvSpPr/>
          <p:nvPr/>
        </p:nvSpPr>
        <p:spPr>
          <a:xfrm>
            <a:off x="8308080" y="1541520"/>
            <a:ext cx="3696480" cy="5081040"/>
          </a:xfrm>
          <a:prstGeom prst="rect">
            <a:avLst/>
          </a:prstGeom>
          <a:noFill/>
          <a:ln w="0">
            <a:noFill/>
          </a:ln>
        </p:spPr>
        <p:style>
          <a:lnRef idx="0">
            <a:scrgbClr r="0" g="0" b="0"/>
          </a:lnRef>
          <a:fillRef idx="0">
            <a:scrgbClr r="0" g="0" b="0"/>
          </a:fillRef>
          <a:effectRef idx="0">
            <a:scrgbClr r="0" g="0" b="0"/>
          </a:effectRef>
          <a:fontRef idx="minor"/>
        </p:style>
        <p:txBody>
          <a:bodyPr>
            <a:normAutofit/>
          </a:bodyPr>
          <a:lstStyle/>
          <a:p>
            <a:pPr marL="228600" indent="-228240">
              <a:lnSpc>
                <a:spcPct val="90000"/>
              </a:lnSpc>
              <a:spcBef>
                <a:spcPts val="1001"/>
              </a:spcBef>
              <a:buClr>
                <a:srgbClr val="000000"/>
              </a:buClr>
              <a:buFont typeface="Arial"/>
              <a:buChar char="•"/>
            </a:pPr>
            <a:r>
              <a:rPr lang="es-ES" sz="2800" b="0" strike="noStrike" spc="-1">
                <a:solidFill>
                  <a:srgbClr val="000000"/>
                </a:solidFill>
                <a:latin typeface="Calibri"/>
              </a:rPr>
              <a:t>Mantiene la presión máxima de trabajo del sistema. </a:t>
            </a:r>
            <a:endParaRPr lang="es-ES" sz="2800" b="0" strike="noStrike" spc="-1">
              <a:latin typeface="Arial"/>
            </a:endParaRPr>
          </a:p>
          <a:p>
            <a:pPr marL="228600" indent="-228240">
              <a:lnSpc>
                <a:spcPct val="90000"/>
              </a:lnSpc>
              <a:spcBef>
                <a:spcPts val="1001"/>
              </a:spcBef>
              <a:buClr>
                <a:srgbClr val="000000"/>
              </a:buClr>
              <a:buFont typeface="Arial"/>
              <a:buChar char="•"/>
            </a:pPr>
            <a:r>
              <a:rPr lang="es-ES" sz="2800" b="0" strike="noStrike" spc="-1">
                <a:solidFill>
                  <a:srgbClr val="000000"/>
                </a:solidFill>
                <a:latin typeface="Calibri"/>
              </a:rPr>
              <a:t>Si no hubiese presión suficiente un testigo se iluminaria en el cuadro.</a:t>
            </a:r>
            <a:endParaRPr lang="es-ES" sz="2800" b="0" strike="noStrike" spc="-1">
              <a:latin typeface="Arial"/>
            </a:endParaRPr>
          </a:p>
          <a:p>
            <a:pPr marL="228600" indent="-228240">
              <a:lnSpc>
                <a:spcPct val="90000"/>
              </a:lnSpc>
              <a:spcBef>
                <a:spcPts val="1001"/>
              </a:spcBef>
              <a:buClr>
                <a:srgbClr val="000000"/>
              </a:buClr>
              <a:buFont typeface="Arial"/>
              <a:buChar char="•"/>
            </a:pPr>
            <a:r>
              <a:rPr lang="es-ES" sz="2800" b="0" strike="noStrike" spc="-1">
                <a:solidFill>
                  <a:srgbClr val="000000"/>
                </a:solidFill>
                <a:latin typeface="Calibri"/>
              </a:rPr>
              <a:t>La presión varia según el régimen de giro del motor. </a:t>
            </a:r>
            <a:endParaRPr lang="es-ES" sz="2800" b="0" strike="noStrike" spc="-1">
              <a:latin typeface="Arial"/>
            </a:endParaRPr>
          </a:p>
          <a:p>
            <a:pPr marL="228600" indent="-228240">
              <a:lnSpc>
                <a:spcPct val="90000"/>
              </a:lnSpc>
              <a:spcBef>
                <a:spcPts val="1001"/>
              </a:spcBef>
              <a:buClr>
                <a:srgbClr val="000000"/>
              </a:buClr>
              <a:buFont typeface="Arial"/>
              <a:buChar char="•"/>
            </a:pPr>
            <a:r>
              <a:rPr lang="es-ES" sz="2800" b="0" strike="noStrike" spc="-1">
                <a:solidFill>
                  <a:srgbClr val="000000"/>
                </a:solidFill>
                <a:latin typeface="Calibri"/>
              </a:rPr>
              <a:t>Hoy en día se regula electronicamente.</a:t>
            </a:r>
            <a:endParaRPr lang="es-ES" sz="2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ítulo 1"/>
          <p:cNvSpPr txBox="1"/>
          <p:nvPr/>
        </p:nvSpPr>
        <p:spPr>
          <a:xfrm>
            <a:off x="838080" y="365040"/>
            <a:ext cx="10515240" cy="1325160"/>
          </a:xfrm>
          <a:prstGeom prst="rect">
            <a:avLst/>
          </a:prstGeom>
          <a:noFill/>
          <a:ln w="0">
            <a:noFill/>
          </a:ln>
        </p:spPr>
        <p:txBody>
          <a:bodyPr anchor="ctr">
            <a:noAutofit/>
          </a:bodyPr>
          <a:lstStyle/>
          <a:p>
            <a:pPr>
              <a:lnSpc>
                <a:spcPct val="90000"/>
              </a:lnSpc>
            </a:pPr>
            <a:r>
              <a:rPr lang="es-ES" sz="4400" b="0" strike="noStrike" spc="-1">
                <a:solidFill>
                  <a:srgbClr val="000000"/>
                </a:solidFill>
                <a:latin typeface="Calibri Light"/>
              </a:rPr>
              <a:t>Filtro de aceite</a:t>
            </a:r>
            <a:endParaRPr lang="es-ES" sz="4400" b="0" strike="noStrike" spc="-1">
              <a:solidFill>
                <a:srgbClr val="000000"/>
              </a:solidFill>
              <a:latin typeface="Calibri"/>
            </a:endParaRPr>
          </a:p>
        </p:txBody>
      </p:sp>
      <p:sp>
        <p:nvSpPr>
          <p:cNvPr id="171" name="Marcador de contenido 2"/>
          <p:cNvSpPr txBox="1"/>
          <p:nvPr/>
        </p:nvSpPr>
        <p:spPr>
          <a:xfrm>
            <a:off x="838080" y="1825560"/>
            <a:ext cx="4270320" cy="3574440"/>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es-ES" sz="2800" b="1" strike="noStrike" spc="-1">
                <a:solidFill>
                  <a:srgbClr val="000000"/>
                </a:solidFill>
                <a:latin typeface="Calibri"/>
              </a:rPr>
              <a:t>Filtro blindado</a:t>
            </a:r>
            <a:r>
              <a:rPr lang="es-ES" sz="2800" b="0" strike="noStrike" spc="-1">
                <a:solidFill>
                  <a:srgbClr val="000000"/>
                </a:solidFill>
                <a:latin typeface="Calibri"/>
              </a:rPr>
              <a:t>  este tipo de filtro va atornillado directamente en el motor. Por arriba por abajo o un lateral.</a:t>
            </a:r>
          </a:p>
        </p:txBody>
      </p:sp>
      <p:pic>
        <p:nvPicPr>
          <p:cNvPr id="172" name="Picture 4" descr="Ver las imágenes de origen"/>
          <p:cNvPicPr/>
          <p:nvPr/>
        </p:nvPicPr>
        <p:blipFill>
          <a:blip r:embed="rId2" cstate="print"/>
          <a:stretch/>
        </p:blipFill>
        <p:spPr>
          <a:xfrm>
            <a:off x="5108400" y="1294560"/>
            <a:ext cx="6402600" cy="480168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ítulo 1"/>
          <p:cNvSpPr txBox="1"/>
          <p:nvPr/>
        </p:nvSpPr>
        <p:spPr>
          <a:xfrm>
            <a:off x="838080" y="365040"/>
            <a:ext cx="10515240" cy="1325160"/>
          </a:xfrm>
          <a:prstGeom prst="rect">
            <a:avLst/>
          </a:prstGeom>
          <a:noFill/>
          <a:ln w="0">
            <a:noFill/>
          </a:ln>
        </p:spPr>
        <p:txBody>
          <a:bodyPr anchor="ctr">
            <a:noAutofit/>
          </a:bodyPr>
          <a:lstStyle/>
          <a:p>
            <a:pPr>
              <a:lnSpc>
                <a:spcPct val="90000"/>
              </a:lnSpc>
            </a:pPr>
            <a:r>
              <a:rPr lang="es-ES" sz="4400" b="0" strike="noStrike" spc="-1">
                <a:solidFill>
                  <a:srgbClr val="000000"/>
                </a:solidFill>
                <a:latin typeface="Calibri Light"/>
              </a:rPr>
              <a:t>Filtro de aceite</a:t>
            </a:r>
            <a:endParaRPr lang="es-ES" sz="4400" b="0" strike="noStrike" spc="-1">
              <a:solidFill>
                <a:srgbClr val="000000"/>
              </a:solidFill>
              <a:latin typeface="Calibri"/>
            </a:endParaRPr>
          </a:p>
        </p:txBody>
      </p:sp>
      <p:sp>
        <p:nvSpPr>
          <p:cNvPr id="174" name="Marcador de contenido 2"/>
          <p:cNvSpPr txBox="1"/>
          <p:nvPr/>
        </p:nvSpPr>
        <p:spPr>
          <a:xfrm>
            <a:off x="720000" y="1825560"/>
            <a:ext cx="5863680" cy="3988080"/>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es-ES" sz="2800" b="1" strike="noStrike" spc="-1" dirty="0">
                <a:solidFill>
                  <a:srgbClr val="000000"/>
                </a:solidFill>
                <a:latin typeface="Calibri"/>
              </a:rPr>
              <a:t>Filtro de cartucho</a:t>
            </a:r>
            <a:r>
              <a:rPr lang="es-ES" sz="2800" b="0" strike="noStrike" spc="-1" dirty="0">
                <a:solidFill>
                  <a:srgbClr val="000000"/>
                </a:solidFill>
                <a:latin typeface="Calibri"/>
              </a:rPr>
              <a:t> este tipo de filtro va dentro de una carcasa (metálico o plástico) con una tapa enroscada, que debe quitarse para su sustitución </a:t>
            </a:r>
          </a:p>
        </p:txBody>
      </p:sp>
      <p:pic>
        <p:nvPicPr>
          <p:cNvPr id="175" name="Picture 2" descr="Ver las imágenes de origen"/>
          <p:cNvPicPr/>
          <p:nvPr/>
        </p:nvPicPr>
        <p:blipFill>
          <a:blip r:embed="rId2" cstate="print"/>
          <a:stretch/>
        </p:blipFill>
        <p:spPr>
          <a:xfrm>
            <a:off x="6583680" y="1044000"/>
            <a:ext cx="4769640" cy="4769640"/>
          </a:xfrm>
          <a:prstGeom prst="rect">
            <a:avLst/>
          </a:prstGeom>
          <a:ln w="0">
            <a:noFill/>
          </a:ln>
        </p:spPr>
      </p:pic>
      <p:pic>
        <p:nvPicPr>
          <p:cNvPr id="176" name="Picture 4" descr="Ver las imágenes de origen"/>
          <p:cNvPicPr/>
          <p:nvPr/>
        </p:nvPicPr>
        <p:blipFill>
          <a:blip r:embed="rId3" cstate="print"/>
          <a:stretch/>
        </p:blipFill>
        <p:spPr>
          <a:xfrm>
            <a:off x="452160" y="3585600"/>
            <a:ext cx="5145840" cy="28944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ítulo 1"/>
          <p:cNvSpPr txBox="1"/>
          <p:nvPr/>
        </p:nvSpPr>
        <p:spPr>
          <a:xfrm>
            <a:off x="838080" y="365040"/>
            <a:ext cx="10515240" cy="1325160"/>
          </a:xfrm>
          <a:prstGeom prst="rect">
            <a:avLst/>
          </a:prstGeom>
          <a:noFill/>
          <a:ln w="0">
            <a:noFill/>
          </a:ln>
        </p:spPr>
        <p:txBody>
          <a:bodyPr anchor="ctr">
            <a:noAutofit/>
          </a:bodyPr>
          <a:lstStyle/>
          <a:p>
            <a:pPr>
              <a:lnSpc>
                <a:spcPct val="90000"/>
              </a:lnSpc>
            </a:pPr>
            <a:r>
              <a:rPr lang="es-ES" sz="4400" b="0" strike="noStrike" spc="-1" dirty="0">
                <a:solidFill>
                  <a:srgbClr val="000000"/>
                </a:solidFill>
                <a:latin typeface="Calibri Light"/>
              </a:rPr>
              <a:t>Radiador de aceite</a:t>
            </a:r>
            <a:endParaRPr lang="es-ES" sz="4400" b="0" strike="noStrike" spc="-1" dirty="0">
              <a:solidFill>
                <a:srgbClr val="000000"/>
              </a:solidFill>
              <a:latin typeface="Calibri"/>
            </a:endParaRPr>
          </a:p>
        </p:txBody>
      </p:sp>
      <p:pic>
        <p:nvPicPr>
          <p:cNvPr id="178" name="Picture 2" descr="Ver las imágenes de origen"/>
          <p:cNvPicPr/>
          <p:nvPr/>
        </p:nvPicPr>
        <p:blipFill>
          <a:blip r:embed="rId2" cstate="print"/>
          <a:stretch/>
        </p:blipFill>
        <p:spPr>
          <a:xfrm>
            <a:off x="5519936" y="1700808"/>
            <a:ext cx="6348592" cy="4815360"/>
          </a:xfrm>
          <a:prstGeom prst="rect">
            <a:avLst/>
          </a:prstGeom>
          <a:ln w="0">
            <a:noFill/>
          </a:ln>
        </p:spPr>
      </p:pic>
      <p:sp>
        <p:nvSpPr>
          <p:cNvPr id="4" name="Marcador de contenido 2"/>
          <p:cNvSpPr txBox="1"/>
          <p:nvPr/>
        </p:nvSpPr>
        <p:spPr>
          <a:xfrm>
            <a:off x="720000" y="1825560"/>
            <a:ext cx="4799936" cy="4843800"/>
          </a:xfrm>
          <a:prstGeom prst="rect">
            <a:avLst/>
          </a:prstGeom>
          <a:noFill/>
          <a:ln w="0">
            <a:noFill/>
          </a:ln>
        </p:spPr>
        <p:txBody>
          <a:bodyPr>
            <a:noAutofit/>
          </a:bodyPr>
          <a:lstStyle/>
          <a:p>
            <a:pPr marL="228600" indent="-228240">
              <a:lnSpc>
                <a:spcPct val="90000"/>
              </a:lnSpc>
              <a:spcBef>
                <a:spcPts val="1001"/>
              </a:spcBef>
              <a:buClr>
                <a:srgbClr val="000000"/>
              </a:buClr>
              <a:buFont typeface="Arial" pitchFamily="34" charset="0"/>
              <a:buChar char="•"/>
            </a:pPr>
            <a:r>
              <a:rPr lang="es-ES" sz="2800" spc="-1" dirty="0" smtClean="0">
                <a:solidFill>
                  <a:srgbClr val="000000"/>
                </a:solidFill>
                <a:latin typeface="Calibri"/>
              </a:rPr>
              <a:t>Refrigera el aceite haciéndolo pasar por un radiador por el cual pasar una corriente de aire cuando el vehículo está en movimiento.</a:t>
            </a:r>
          </a:p>
          <a:p>
            <a:pPr marL="228600" indent="-228240">
              <a:lnSpc>
                <a:spcPct val="90000"/>
              </a:lnSpc>
              <a:spcBef>
                <a:spcPts val="1001"/>
              </a:spcBef>
              <a:buClr>
                <a:srgbClr val="000000"/>
              </a:buClr>
              <a:buFont typeface="Arial" pitchFamily="34" charset="0"/>
              <a:buChar char="•"/>
            </a:pPr>
            <a:r>
              <a:rPr lang="es-ES" sz="2800" strike="noStrike" spc="-1" dirty="0" smtClean="0">
                <a:solidFill>
                  <a:srgbClr val="000000"/>
                </a:solidFill>
                <a:latin typeface="Calibri"/>
              </a:rPr>
              <a:t>Intercambiador aire aceite.</a:t>
            </a:r>
          </a:p>
          <a:p>
            <a:pPr marL="228600" indent="-228240">
              <a:lnSpc>
                <a:spcPct val="90000"/>
              </a:lnSpc>
              <a:spcBef>
                <a:spcPts val="1001"/>
              </a:spcBef>
              <a:buClr>
                <a:srgbClr val="000000"/>
              </a:buClr>
              <a:buFont typeface="Arial" pitchFamily="34" charset="0"/>
              <a:buChar char="•"/>
            </a:pPr>
            <a:r>
              <a:rPr lang="es-ES" sz="2800" spc="-1" dirty="0" smtClean="0">
                <a:solidFill>
                  <a:srgbClr val="000000"/>
                </a:solidFill>
                <a:latin typeface="Calibri"/>
              </a:rPr>
              <a:t>Más efectivo que el intercambiador de a continuación.</a:t>
            </a:r>
            <a:endParaRPr lang="es-ES" sz="2800" strike="noStrike" spc="-1" dirty="0">
              <a:solidFill>
                <a:srgbClr val="000000"/>
              </a:solidFill>
              <a:latin typeface="Calibri"/>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ítulo 1"/>
          <p:cNvSpPr txBox="1"/>
          <p:nvPr/>
        </p:nvSpPr>
        <p:spPr>
          <a:xfrm>
            <a:off x="838080" y="365040"/>
            <a:ext cx="10515240" cy="1325160"/>
          </a:xfrm>
          <a:prstGeom prst="rect">
            <a:avLst/>
          </a:prstGeom>
          <a:noFill/>
          <a:ln w="0">
            <a:noFill/>
          </a:ln>
        </p:spPr>
        <p:txBody>
          <a:bodyPr anchor="ctr">
            <a:noAutofit/>
          </a:bodyPr>
          <a:lstStyle/>
          <a:p>
            <a:pPr>
              <a:lnSpc>
                <a:spcPct val="90000"/>
              </a:lnSpc>
            </a:pPr>
            <a:r>
              <a:rPr lang="es-ES" sz="4400" b="0" strike="noStrike" spc="-1">
                <a:solidFill>
                  <a:srgbClr val="000000"/>
                </a:solidFill>
                <a:latin typeface="Calibri Light"/>
              </a:rPr>
              <a:t>Intercambiador de calor</a:t>
            </a:r>
            <a:endParaRPr lang="es-ES" sz="4400" b="0" strike="noStrike" spc="-1">
              <a:solidFill>
                <a:srgbClr val="000000"/>
              </a:solidFill>
              <a:latin typeface="Calibri"/>
            </a:endParaRPr>
          </a:p>
        </p:txBody>
      </p:sp>
      <p:pic>
        <p:nvPicPr>
          <p:cNvPr id="180" name="Picture 2" descr="Ver las imágenes de origen"/>
          <p:cNvPicPr/>
          <p:nvPr/>
        </p:nvPicPr>
        <p:blipFill>
          <a:blip r:embed="rId2" cstate="print"/>
          <a:stretch/>
        </p:blipFill>
        <p:spPr>
          <a:xfrm>
            <a:off x="6528048" y="980728"/>
            <a:ext cx="5402160" cy="4079880"/>
          </a:xfrm>
          <a:prstGeom prst="rect">
            <a:avLst/>
          </a:prstGeom>
          <a:ln w="0">
            <a:noFill/>
          </a:ln>
        </p:spPr>
      </p:pic>
      <p:pic>
        <p:nvPicPr>
          <p:cNvPr id="181" name="Picture 4"/>
          <p:cNvPicPr/>
          <p:nvPr/>
        </p:nvPicPr>
        <p:blipFill>
          <a:blip r:embed="rId3" cstate="print"/>
          <a:stretch/>
        </p:blipFill>
        <p:spPr>
          <a:xfrm>
            <a:off x="1055440" y="1484784"/>
            <a:ext cx="4464496" cy="3672408"/>
          </a:xfrm>
          <a:prstGeom prst="rect">
            <a:avLst/>
          </a:prstGeom>
          <a:ln w="0">
            <a:noFill/>
          </a:ln>
        </p:spPr>
      </p:pic>
      <p:sp>
        <p:nvSpPr>
          <p:cNvPr id="5" name="Marcador de contenido 2"/>
          <p:cNvSpPr txBox="1"/>
          <p:nvPr/>
        </p:nvSpPr>
        <p:spPr>
          <a:xfrm>
            <a:off x="720000" y="5085184"/>
            <a:ext cx="11208648" cy="1772816"/>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es-ES" sz="2800" spc="-1" dirty="0" smtClean="0">
                <a:solidFill>
                  <a:srgbClr val="000000"/>
                </a:solidFill>
                <a:latin typeface="Calibri"/>
              </a:rPr>
              <a:t>Refrigerador de aceite que funciona haciendo pasar por un serpentín el aceite el cual está bañado por el refrigerante que en condiciones normales está más frio que el aceite. Aceite 100</a:t>
            </a:r>
            <a:r>
              <a:rPr lang="es-ES" sz="2800" b="1" strike="noStrike" spc="-1" baseline="33000" dirty="0" smtClean="0">
                <a:solidFill>
                  <a:srgbClr val="000000"/>
                </a:solidFill>
                <a:latin typeface="Calibri"/>
              </a:rPr>
              <a:t>o</a:t>
            </a:r>
            <a:r>
              <a:rPr lang="es-ES" sz="2800" spc="-1" dirty="0" smtClean="0">
                <a:solidFill>
                  <a:srgbClr val="000000"/>
                </a:solidFill>
                <a:latin typeface="Calibri"/>
              </a:rPr>
              <a:t>-140</a:t>
            </a:r>
            <a:r>
              <a:rPr lang="es-ES" sz="2800" b="1" strike="noStrike" spc="-1" baseline="33000" dirty="0" smtClean="0">
                <a:solidFill>
                  <a:srgbClr val="000000"/>
                </a:solidFill>
                <a:latin typeface="Calibri"/>
              </a:rPr>
              <a:t>o</a:t>
            </a:r>
            <a:r>
              <a:rPr lang="es-ES" sz="2800" spc="-1" dirty="0" smtClean="0">
                <a:solidFill>
                  <a:srgbClr val="000000"/>
                </a:solidFill>
                <a:latin typeface="Calibri"/>
              </a:rPr>
              <a:t>, refrigerante 90</a:t>
            </a:r>
            <a:r>
              <a:rPr lang="es-ES" sz="2800" b="1" strike="noStrike" spc="-1" baseline="33000" dirty="0" smtClean="0">
                <a:solidFill>
                  <a:srgbClr val="000000"/>
                </a:solidFill>
                <a:latin typeface="Calibri"/>
              </a:rPr>
              <a:t>o</a:t>
            </a:r>
            <a:r>
              <a:rPr lang="es-ES" sz="2800" spc="-1" dirty="0" smtClean="0">
                <a:solidFill>
                  <a:srgbClr val="000000"/>
                </a:solidFill>
                <a:latin typeface="Calibri"/>
              </a:rPr>
              <a:t>-100</a:t>
            </a:r>
            <a:r>
              <a:rPr lang="es-ES" sz="2800" b="1" strike="noStrike" spc="-1" baseline="33000" dirty="0" smtClean="0">
                <a:solidFill>
                  <a:srgbClr val="000000"/>
                </a:solidFill>
                <a:latin typeface="Calibri"/>
              </a:rPr>
              <a:t>o</a:t>
            </a:r>
            <a:r>
              <a:rPr lang="es-ES" sz="2800" spc="-1" dirty="0" smtClean="0">
                <a:solidFill>
                  <a:srgbClr val="000000"/>
                </a:solidFill>
                <a:latin typeface="Calibri"/>
              </a:rPr>
              <a:t>.</a:t>
            </a:r>
          </a:p>
          <a:p>
            <a:pPr marL="228600" indent="-228240">
              <a:lnSpc>
                <a:spcPct val="90000"/>
              </a:lnSpc>
              <a:spcBef>
                <a:spcPts val="1001"/>
              </a:spcBef>
              <a:buClr>
                <a:srgbClr val="000000"/>
              </a:buClr>
              <a:buFont typeface="Arial"/>
              <a:buChar char="•"/>
            </a:pPr>
            <a:r>
              <a:rPr lang="es-ES" sz="2800" spc="-1" dirty="0" smtClean="0">
                <a:solidFill>
                  <a:srgbClr val="000000"/>
                </a:solidFill>
                <a:latin typeface="Calibri"/>
              </a:rPr>
              <a:t>Intercambiador aceite agua</a:t>
            </a:r>
          </a:p>
          <a:p>
            <a:pPr marL="228600" indent="-228240">
              <a:lnSpc>
                <a:spcPct val="90000"/>
              </a:lnSpc>
              <a:spcBef>
                <a:spcPts val="1001"/>
              </a:spcBef>
              <a:buClr>
                <a:srgbClr val="000000"/>
              </a:buClr>
              <a:buFont typeface="Arial"/>
              <a:buChar char="•"/>
            </a:pPr>
            <a:endParaRPr lang="es-ES" sz="2800" strike="noStrike" spc="-1" dirty="0">
              <a:solidFill>
                <a:srgbClr val="000000"/>
              </a:solidFill>
              <a:latin typeface="Calibri"/>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ítulo 1"/>
          <p:cNvSpPr txBox="1"/>
          <p:nvPr/>
        </p:nvSpPr>
        <p:spPr>
          <a:xfrm>
            <a:off x="838080" y="365040"/>
            <a:ext cx="10515240" cy="1325160"/>
          </a:xfrm>
          <a:prstGeom prst="rect">
            <a:avLst/>
          </a:prstGeom>
          <a:noFill/>
          <a:ln w="0">
            <a:noFill/>
          </a:ln>
        </p:spPr>
        <p:txBody>
          <a:bodyPr anchor="ctr">
            <a:noAutofit/>
          </a:bodyPr>
          <a:lstStyle/>
          <a:p>
            <a:pPr>
              <a:lnSpc>
                <a:spcPct val="90000"/>
              </a:lnSpc>
            </a:pPr>
            <a:r>
              <a:rPr lang="es-ES" sz="4400" b="0" strike="noStrike" spc="-1">
                <a:solidFill>
                  <a:srgbClr val="000000"/>
                </a:solidFill>
                <a:latin typeface="Calibri Light"/>
              </a:rPr>
              <a:t>Engrase del turbocompresor</a:t>
            </a:r>
            <a:endParaRPr lang="es-ES" sz="4400" b="0" strike="noStrike" spc="-1">
              <a:solidFill>
                <a:srgbClr val="000000"/>
              </a:solidFill>
              <a:latin typeface="Calibri"/>
            </a:endParaRPr>
          </a:p>
        </p:txBody>
      </p:sp>
      <p:pic>
        <p:nvPicPr>
          <p:cNvPr id="183" name="Picture 2" descr="Ver las imágenes de origen"/>
          <p:cNvPicPr/>
          <p:nvPr/>
        </p:nvPicPr>
        <p:blipFill>
          <a:blip r:embed="rId2" cstate="print"/>
          <a:stretch/>
        </p:blipFill>
        <p:spPr>
          <a:xfrm>
            <a:off x="477360" y="1690560"/>
            <a:ext cx="4426200" cy="4350960"/>
          </a:xfrm>
          <a:prstGeom prst="rect">
            <a:avLst/>
          </a:prstGeom>
          <a:ln w="0">
            <a:noFill/>
          </a:ln>
        </p:spPr>
      </p:pic>
      <p:pic>
        <p:nvPicPr>
          <p:cNvPr id="184" name="Picture 4"/>
          <p:cNvPicPr/>
          <p:nvPr/>
        </p:nvPicPr>
        <p:blipFill>
          <a:blip r:embed="rId3" cstate="print"/>
          <a:stretch/>
        </p:blipFill>
        <p:spPr>
          <a:xfrm>
            <a:off x="5709960" y="1764720"/>
            <a:ext cx="6004080" cy="427716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2" descr="Resultado de imagen de circuito de lubricación del motor"/>
          <p:cNvPicPr/>
          <p:nvPr/>
        </p:nvPicPr>
        <p:blipFill>
          <a:blip r:embed="rId2" cstate="print"/>
          <a:stretch/>
        </p:blipFill>
        <p:spPr>
          <a:xfrm>
            <a:off x="1361520" y="149400"/>
            <a:ext cx="9625680" cy="65660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126 CuadroTexto"/>
          <p:cNvSpPr txBox="1"/>
          <p:nvPr/>
        </p:nvSpPr>
        <p:spPr>
          <a:xfrm>
            <a:off x="720000" y="1260000"/>
            <a:ext cx="10800000" cy="3215160"/>
          </a:xfrm>
          <a:prstGeom prst="rect">
            <a:avLst/>
          </a:prstGeom>
          <a:noFill/>
          <a:ln w="0">
            <a:noFill/>
          </a:ln>
        </p:spPr>
        <p:txBody>
          <a:bodyPr lIns="90000" tIns="45000" rIns="90000" bIns="45000">
            <a:noAutofit/>
          </a:bodyPr>
          <a:lstStyle/>
          <a:p>
            <a:r>
              <a:rPr lang="es-ES" sz="2200" b="0" strike="noStrike" spc="-1" dirty="0">
                <a:latin typeface="Arial"/>
              </a:rPr>
              <a:t>La lubricación sirve para evitar desgastes prematuros por el roce de diversas piezas metálicas durante el funcionamiento normal del motor. </a:t>
            </a:r>
          </a:p>
          <a:p>
            <a:r>
              <a:rPr lang="es-ES" sz="2200" b="0" strike="noStrike" spc="-1" dirty="0">
                <a:latin typeface="Arial"/>
              </a:rPr>
              <a:t>Esto se consigue interponiendo una película de aceite entre las dos piezas ya sea con un circuito específico o mezclando el aceite con el combustible (motores 2 tiempos de desbrozadoras o </a:t>
            </a:r>
            <a:r>
              <a:rPr lang="es-ES" sz="2200" b="0" strike="noStrike" spc="-1" dirty="0" err="1">
                <a:latin typeface="Arial"/>
              </a:rPr>
              <a:t>motosierras</a:t>
            </a:r>
            <a:r>
              <a:rPr lang="es-ES" sz="2200" b="0" strike="noStrike" spc="-1" dirty="0">
                <a:latin typeface="Arial"/>
              </a:rPr>
              <a:t>)</a:t>
            </a:r>
          </a:p>
          <a:p>
            <a:r>
              <a:rPr lang="es-ES" sz="2200" b="0" strike="noStrike" spc="-1" dirty="0">
                <a:latin typeface="Arial"/>
              </a:rPr>
              <a:t>Los momentos más delicados son:</a:t>
            </a:r>
          </a:p>
          <a:p>
            <a:pPr marL="216000" indent="-216000">
              <a:buClr>
                <a:srgbClr val="000000"/>
              </a:buClr>
              <a:buSzPct val="45000"/>
              <a:buFont typeface="Wingdings" charset="2"/>
              <a:buChar char=""/>
            </a:pPr>
            <a:r>
              <a:rPr lang="es-ES" sz="2200" b="0" strike="noStrike" spc="-1" dirty="0">
                <a:latin typeface="Arial"/>
              </a:rPr>
              <a:t>Arranque del motor, engrase límite, (esperar unos segundos cuando se enciende)</a:t>
            </a:r>
          </a:p>
          <a:p>
            <a:pPr marL="216000" indent="-216000">
              <a:buClr>
                <a:srgbClr val="000000"/>
              </a:buClr>
              <a:buSzPct val="45000"/>
              <a:buFont typeface="Wingdings" charset="2"/>
              <a:buChar char=""/>
            </a:pPr>
            <a:r>
              <a:rPr lang="es-ES" sz="2200" b="0" strike="noStrike" spc="-1" dirty="0">
                <a:latin typeface="Arial"/>
              </a:rPr>
              <a:t>Muy alta temperatura del motor o ambiental.</a:t>
            </a:r>
          </a:p>
          <a:p>
            <a:pPr marL="216000" indent="-216000">
              <a:buClr>
                <a:srgbClr val="000000"/>
              </a:buClr>
              <a:buSzPct val="45000"/>
              <a:buFont typeface="Wingdings" charset="2"/>
              <a:buChar char=""/>
            </a:pPr>
            <a:r>
              <a:rPr lang="es-ES" sz="2200" b="0" strike="noStrike" spc="-1" dirty="0">
                <a:latin typeface="Arial"/>
              </a:rPr>
              <a:t>Altas cargas de acelerador y RPM altas durante períodos largos.</a:t>
            </a:r>
          </a:p>
          <a:p>
            <a:pPr marL="216000" indent="-216000">
              <a:buClr>
                <a:srgbClr val="000000"/>
              </a:buClr>
              <a:buSzPct val="45000"/>
              <a:buFont typeface="Wingdings" charset="2"/>
              <a:buChar char=""/>
            </a:pPr>
            <a:endParaRPr lang="es-ES" sz="2200" b="0" strike="noStrike" spc="-1" dirty="0">
              <a:latin typeface="Arial"/>
            </a:endParaRPr>
          </a:p>
        </p:txBody>
      </p:sp>
      <p:sp>
        <p:nvSpPr>
          <p:cNvPr id="128" name="127 CuadroTexto"/>
          <p:cNvSpPr txBox="1"/>
          <p:nvPr/>
        </p:nvSpPr>
        <p:spPr>
          <a:xfrm>
            <a:off x="900000" y="360000"/>
            <a:ext cx="10800000" cy="900000"/>
          </a:xfrm>
          <a:prstGeom prst="rect">
            <a:avLst/>
          </a:prstGeom>
          <a:noFill/>
          <a:ln w="0">
            <a:noFill/>
          </a:ln>
        </p:spPr>
        <p:txBody>
          <a:bodyPr lIns="90000" tIns="45000" rIns="90000" bIns="45000">
            <a:noAutofit/>
          </a:bodyPr>
          <a:lstStyle/>
          <a:p>
            <a:r>
              <a:rPr lang="es-ES" sz="4400" b="0" strike="noStrike" spc="-1">
                <a:solidFill>
                  <a:srgbClr val="000000"/>
                </a:solidFill>
                <a:latin typeface="Calibri Light"/>
              </a:rPr>
              <a:t>La lubricación</a:t>
            </a:r>
            <a:endParaRPr lang="es-ES" sz="4400" b="0" strike="noStrike" spc="-1">
              <a:latin typeface="Arial"/>
            </a:endParaRPr>
          </a:p>
        </p:txBody>
      </p:sp>
      <p:sp>
        <p:nvSpPr>
          <p:cNvPr id="129" name="128 CuadroTexto"/>
          <p:cNvSpPr txBox="1"/>
          <p:nvPr/>
        </p:nvSpPr>
        <p:spPr>
          <a:xfrm>
            <a:off x="4655840" y="4338000"/>
            <a:ext cx="7200000" cy="2520000"/>
          </a:xfrm>
          <a:prstGeom prst="rect">
            <a:avLst/>
          </a:prstGeom>
          <a:noFill/>
          <a:ln w="0">
            <a:noFill/>
          </a:ln>
        </p:spPr>
        <p:txBody>
          <a:bodyPr lIns="90000" tIns="45000" rIns="90000" bIns="45000">
            <a:noAutofit/>
          </a:bodyPr>
          <a:lstStyle/>
          <a:p>
            <a:r>
              <a:rPr lang="es-ES" sz="2200" b="0" strike="noStrike" spc="-1" dirty="0">
                <a:latin typeface="Arial"/>
              </a:rPr>
              <a:t>Esto se evita:</a:t>
            </a:r>
          </a:p>
          <a:p>
            <a:pPr marL="216000" indent="-216000">
              <a:buClr>
                <a:srgbClr val="000000"/>
              </a:buClr>
              <a:buSzPct val="45000"/>
              <a:buFont typeface="Wingdings" charset="2"/>
              <a:buChar char=""/>
            </a:pPr>
            <a:r>
              <a:rPr lang="es-ES" sz="2200" b="0" strike="noStrike" spc="-1" dirty="0">
                <a:latin typeface="Arial"/>
              </a:rPr>
              <a:t>Cambios de aceite adelantados.</a:t>
            </a:r>
          </a:p>
          <a:p>
            <a:pPr marL="216000" indent="-216000">
              <a:buClr>
                <a:srgbClr val="000000"/>
              </a:buClr>
              <a:buSzPct val="45000"/>
              <a:buFont typeface="Wingdings" charset="2"/>
              <a:buChar char=""/>
            </a:pPr>
            <a:r>
              <a:rPr lang="es-ES" sz="2200" b="0" strike="noStrike" spc="-1" dirty="0">
                <a:latin typeface="Arial"/>
              </a:rPr>
              <a:t>Aceite con la viscosidad y calidad requerida por el fabricante (marca irrelevante)</a:t>
            </a:r>
          </a:p>
          <a:p>
            <a:pPr marL="216000" indent="-216000">
              <a:buClr>
                <a:srgbClr val="000000"/>
              </a:buClr>
              <a:buSzPct val="45000"/>
              <a:buFont typeface="Wingdings" charset="2"/>
              <a:buChar char=""/>
            </a:pPr>
            <a:r>
              <a:rPr lang="es-ES" sz="2200" b="0" strike="noStrike" spc="-1" dirty="0">
                <a:latin typeface="Arial"/>
              </a:rPr>
              <a:t>Sustituir el filtro siempre que se sustituya el aceite.</a:t>
            </a:r>
          </a:p>
          <a:p>
            <a:pPr marL="216000" indent="-216000">
              <a:buClr>
                <a:srgbClr val="000000"/>
              </a:buClr>
              <a:buSzPct val="45000"/>
              <a:buFont typeface="Wingdings" charset="2"/>
              <a:buChar char=""/>
            </a:pPr>
            <a:r>
              <a:rPr lang="es-ES" sz="2200" b="0" strike="noStrike" spc="-1" dirty="0">
                <a:latin typeface="Arial"/>
              </a:rPr>
              <a:t>No cambiar la viscosidad del aceite salvo necesidad.</a:t>
            </a:r>
          </a:p>
          <a:p>
            <a:pPr marL="216000" indent="-216000">
              <a:buClr>
                <a:srgbClr val="000000"/>
              </a:buClr>
              <a:buSzPct val="45000"/>
              <a:buFont typeface="Wingdings" charset="2"/>
              <a:buChar char=""/>
            </a:pPr>
            <a:r>
              <a:rPr lang="es-ES" sz="2200" b="0" strike="noStrike" spc="-1" dirty="0">
                <a:latin typeface="Arial"/>
              </a:rPr>
              <a:t>Revisar el nivel </a:t>
            </a:r>
            <a:r>
              <a:rPr lang="es-ES" sz="2200" b="0" strike="noStrike" spc="-1" dirty="0" err="1">
                <a:latin typeface="Arial"/>
              </a:rPr>
              <a:t>periodicamente</a:t>
            </a:r>
            <a:r>
              <a:rPr lang="es-ES" sz="2200" b="0" strike="noStrike" spc="-1" dirty="0">
                <a:latin typeface="Arial"/>
              </a:rPr>
              <a:t>.</a:t>
            </a:r>
          </a:p>
        </p:txBody>
      </p:sp>
      <p:pic>
        <p:nvPicPr>
          <p:cNvPr id="130" name="129 Imagen"/>
          <p:cNvPicPr/>
          <p:nvPr/>
        </p:nvPicPr>
        <p:blipFill>
          <a:blip r:embed="rId2" cstate="print"/>
          <a:stretch/>
        </p:blipFill>
        <p:spPr>
          <a:xfrm>
            <a:off x="900000" y="4365104"/>
            <a:ext cx="3467808" cy="2403616"/>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130 Imagen"/>
          <p:cNvPicPr/>
          <p:nvPr/>
        </p:nvPicPr>
        <p:blipFill>
          <a:blip r:embed="rId2" cstate="print"/>
          <a:stretch/>
        </p:blipFill>
        <p:spPr>
          <a:xfrm>
            <a:off x="5940000" y="2578680"/>
            <a:ext cx="6095160" cy="4112280"/>
          </a:xfrm>
          <a:prstGeom prst="rect">
            <a:avLst/>
          </a:prstGeom>
          <a:ln w="0">
            <a:noFill/>
          </a:ln>
        </p:spPr>
      </p:pic>
      <p:sp>
        <p:nvSpPr>
          <p:cNvPr id="132" name="131 CuadroTexto"/>
          <p:cNvSpPr txBox="1"/>
          <p:nvPr/>
        </p:nvSpPr>
        <p:spPr>
          <a:xfrm>
            <a:off x="720000" y="1087560"/>
            <a:ext cx="10800000" cy="6027480"/>
          </a:xfrm>
          <a:prstGeom prst="rect">
            <a:avLst/>
          </a:prstGeom>
          <a:noFill/>
          <a:ln w="0">
            <a:noFill/>
          </a:ln>
        </p:spPr>
        <p:txBody>
          <a:bodyPr lIns="90000" tIns="45000" rIns="90000" bIns="45000">
            <a:noAutofit/>
          </a:bodyPr>
          <a:lstStyle/>
          <a:p>
            <a:r>
              <a:rPr lang="es-ES" sz="2200" b="0" strike="noStrike" spc="-1">
                <a:latin typeface="Arial"/>
              </a:rPr>
              <a:t>VISCOSIDAD: Norma SAE indica la viscosidad en frio 0w, 5w, 10w, 15w, 20w, y la viscosidad en caliente 14, 20, 30, 40, 50, 60… </a:t>
            </a:r>
          </a:p>
          <a:p>
            <a:r>
              <a:rPr lang="es-ES" sz="2200" b="0" strike="noStrike" spc="-1">
                <a:latin typeface="Arial"/>
              </a:rPr>
              <a:t>Aceite monogrado Ej: SAE 20w (solo indica en frio) o SAE 40 (solo indica en caliente) Aceites Multigado Ej: SAE 5w30 (indica su viscosidad en frio y en caliente)</a:t>
            </a:r>
          </a:p>
          <a:p>
            <a:endParaRPr lang="es-ES" sz="2200" b="0" strike="noStrike" spc="-1">
              <a:latin typeface="Arial"/>
            </a:endParaRPr>
          </a:p>
          <a:p>
            <a:r>
              <a:rPr lang="es-ES" sz="2200" b="1" strike="noStrike" spc="-1">
                <a:latin typeface="Arial"/>
              </a:rPr>
              <a:t>*Debe respetarse la indicada por el </a:t>
            </a:r>
            <a:endParaRPr lang="es-ES" sz="2200" b="0" strike="noStrike" spc="-1">
              <a:latin typeface="Arial"/>
            </a:endParaRPr>
          </a:p>
          <a:p>
            <a:r>
              <a:rPr lang="es-ES" sz="2200" b="1" strike="noStrike" spc="-1">
                <a:latin typeface="Arial"/>
              </a:rPr>
              <a:t>fabricante y no cambiarse salvo por </a:t>
            </a:r>
            <a:endParaRPr lang="es-ES" sz="2200" b="0" strike="noStrike" spc="-1">
              <a:latin typeface="Arial"/>
            </a:endParaRPr>
          </a:p>
          <a:p>
            <a:r>
              <a:rPr lang="es-ES" sz="2200" b="1" strike="noStrike" spc="-1">
                <a:latin typeface="Arial"/>
              </a:rPr>
              <a:t>motivos justificados.</a:t>
            </a:r>
            <a:endParaRPr lang="es-ES" sz="2200" b="0" strike="noStrike" spc="-1">
              <a:latin typeface="Arial"/>
            </a:endParaRPr>
          </a:p>
          <a:p>
            <a:endParaRPr lang="es-ES" sz="2200" b="0" strike="noStrike" spc="-1">
              <a:latin typeface="Arial"/>
            </a:endParaRPr>
          </a:p>
          <a:p>
            <a:r>
              <a:rPr lang="es-ES" sz="2200" b="1" strike="noStrike" spc="-1">
                <a:latin typeface="Arial"/>
              </a:rPr>
              <a:t>* Respetar la calidad mínima </a:t>
            </a:r>
            <a:endParaRPr lang="es-ES" sz="2200" b="0" strike="noStrike" spc="-1">
              <a:latin typeface="Arial"/>
            </a:endParaRPr>
          </a:p>
          <a:p>
            <a:r>
              <a:rPr lang="es-ES" sz="2200" b="1" strike="noStrike" spc="-1">
                <a:latin typeface="Arial"/>
              </a:rPr>
              <a:t>requerida.</a:t>
            </a:r>
            <a:endParaRPr lang="es-ES" sz="2200" b="0" strike="noStrike" spc="-1">
              <a:latin typeface="Arial"/>
            </a:endParaRPr>
          </a:p>
          <a:p>
            <a:endParaRPr lang="es-ES" sz="2200" b="0" strike="noStrike" spc="-1">
              <a:latin typeface="Arial"/>
            </a:endParaRPr>
          </a:p>
          <a:p>
            <a:r>
              <a:rPr lang="es-ES" sz="2200" b="1" strike="noStrike" spc="-1">
                <a:latin typeface="Arial"/>
              </a:rPr>
              <a:t>* Adelantar cambios de aceite si se </a:t>
            </a:r>
            <a:endParaRPr lang="es-ES" sz="2200" b="0" strike="noStrike" spc="-1">
              <a:latin typeface="Arial"/>
            </a:endParaRPr>
          </a:p>
          <a:p>
            <a:r>
              <a:rPr lang="es-ES" sz="2200" b="1" strike="noStrike" spc="-1">
                <a:latin typeface="Arial"/>
              </a:rPr>
              <a:t>circula por ciudad o trayectos cortos</a:t>
            </a:r>
            <a:endParaRPr lang="es-ES" sz="2200" b="0" strike="noStrike" spc="-1">
              <a:latin typeface="Arial"/>
            </a:endParaRPr>
          </a:p>
          <a:p>
            <a:endParaRPr lang="es-ES" sz="2200" b="0" strike="noStrike" spc="-1">
              <a:latin typeface="Arial"/>
            </a:endParaRPr>
          </a:p>
          <a:p>
            <a:r>
              <a:rPr lang="es-ES" sz="2200" b="1" strike="noStrike" spc="-1">
                <a:latin typeface="Arial"/>
              </a:rPr>
              <a:t>* Permitir unos segundos de </a:t>
            </a:r>
            <a:endParaRPr lang="es-ES" sz="2200" b="0" strike="noStrike" spc="-1">
              <a:latin typeface="Arial"/>
            </a:endParaRPr>
          </a:p>
          <a:p>
            <a:r>
              <a:rPr lang="es-ES" sz="2200" b="1" strike="noStrike" spc="-1">
                <a:latin typeface="Arial"/>
              </a:rPr>
              <a:t>calentamiento y enfriamiento</a:t>
            </a:r>
            <a:endParaRPr lang="es-ES" sz="2200" b="0" strike="noStrike" spc="-1">
              <a:latin typeface="Arial"/>
            </a:endParaRPr>
          </a:p>
          <a:p>
            <a:endParaRPr lang="es-ES" sz="2200" b="0" strike="noStrike" spc="-1">
              <a:latin typeface="Arial"/>
            </a:endParaRPr>
          </a:p>
          <a:p>
            <a:endParaRPr lang="es-ES" sz="2200" b="0" strike="noStrike" spc="-1">
              <a:latin typeface="Arial"/>
            </a:endParaRPr>
          </a:p>
        </p:txBody>
      </p:sp>
      <p:sp>
        <p:nvSpPr>
          <p:cNvPr id="133" name="132 CuadroTexto"/>
          <p:cNvSpPr txBox="1"/>
          <p:nvPr/>
        </p:nvSpPr>
        <p:spPr>
          <a:xfrm>
            <a:off x="900000" y="360000"/>
            <a:ext cx="10800000" cy="900000"/>
          </a:xfrm>
          <a:prstGeom prst="rect">
            <a:avLst/>
          </a:prstGeom>
          <a:noFill/>
          <a:ln w="0">
            <a:noFill/>
          </a:ln>
        </p:spPr>
        <p:txBody>
          <a:bodyPr lIns="90000" tIns="45000" rIns="90000" bIns="45000">
            <a:noAutofit/>
          </a:bodyPr>
          <a:lstStyle/>
          <a:p>
            <a:r>
              <a:rPr lang="es-ES" sz="4400" b="0" strike="noStrike" spc="-1">
                <a:solidFill>
                  <a:srgbClr val="000000"/>
                </a:solidFill>
                <a:latin typeface="Calibri Light"/>
              </a:rPr>
              <a:t>La lubricación</a:t>
            </a:r>
            <a:endParaRPr lang="es-ES" sz="4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133 CuadroTexto"/>
          <p:cNvSpPr txBox="1"/>
          <p:nvPr/>
        </p:nvSpPr>
        <p:spPr>
          <a:xfrm>
            <a:off x="900000" y="360000"/>
            <a:ext cx="10800000" cy="953280"/>
          </a:xfrm>
          <a:prstGeom prst="rect">
            <a:avLst/>
          </a:prstGeom>
          <a:noFill/>
          <a:ln w="0">
            <a:noFill/>
          </a:ln>
        </p:spPr>
        <p:txBody>
          <a:bodyPr lIns="90000" tIns="45000" rIns="90000" bIns="45000">
            <a:noAutofit/>
          </a:bodyPr>
          <a:lstStyle/>
          <a:p>
            <a:r>
              <a:rPr lang="es-ES" sz="4000" b="0" strike="noStrike" spc="-1">
                <a:solidFill>
                  <a:srgbClr val="000000"/>
                </a:solidFill>
                <a:latin typeface="Calibri Light"/>
              </a:rPr>
              <a:t>Verificación del nivel                                        </a:t>
            </a:r>
            <a:endParaRPr lang="es-ES" sz="4000" b="0" strike="noStrike" spc="-1">
              <a:latin typeface="Arial"/>
            </a:endParaRPr>
          </a:p>
          <a:p>
            <a:endParaRPr lang="es-ES" sz="4000" b="0" strike="noStrike" spc="-1">
              <a:latin typeface="Arial"/>
            </a:endParaRPr>
          </a:p>
        </p:txBody>
      </p:sp>
      <p:pic>
        <p:nvPicPr>
          <p:cNvPr id="135" name="134 Imagen"/>
          <p:cNvPicPr/>
          <p:nvPr/>
        </p:nvPicPr>
        <p:blipFill>
          <a:blip r:embed="rId2" cstate="print"/>
          <a:stretch/>
        </p:blipFill>
        <p:spPr>
          <a:xfrm>
            <a:off x="3960000" y="4140000"/>
            <a:ext cx="3780000" cy="2174400"/>
          </a:xfrm>
          <a:prstGeom prst="rect">
            <a:avLst/>
          </a:prstGeom>
          <a:ln w="0">
            <a:noFill/>
          </a:ln>
        </p:spPr>
      </p:pic>
      <p:sp>
        <p:nvSpPr>
          <p:cNvPr id="136" name="135 CuadroTexto"/>
          <p:cNvSpPr txBox="1"/>
          <p:nvPr/>
        </p:nvSpPr>
        <p:spPr>
          <a:xfrm>
            <a:off x="720000" y="1080000"/>
            <a:ext cx="10980000" cy="2700000"/>
          </a:xfrm>
          <a:prstGeom prst="rect">
            <a:avLst/>
          </a:prstGeom>
          <a:noFill/>
          <a:ln w="0">
            <a:noFill/>
          </a:ln>
        </p:spPr>
        <p:txBody>
          <a:bodyPr lIns="90000" tIns="45000" rIns="90000" bIns="45000">
            <a:noAutofit/>
          </a:bodyPr>
          <a:lstStyle/>
          <a:p>
            <a:r>
              <a:rPr lang="es-ES" sz="2200" b="0" strike="noStrike" spc="-1">
                <a:latin typeface="Arial"/>
              </a:rPr>
              <a:t>Extraer la varilla de medir (ubicada cerca del motor) se limpia con un papel o trapo se introduce y se retira de vuelta y se verifica donde esta el nivel de aceite observándola detenidamente. </a:t>
            </a:r>
          </a:p>
          <a:p>
            <a:r>
              <a:rPr lang="es-ES" sz="2200" b="0" strike="noStrike" spc="-1">
                <a:latin typeface="Arial"/>
              </a:rPr>
              <a:t>Los coches que no tengan se podrá revisar en el cuadro o en la pantalla de infoentretenimiento.</a:t>
            </a:r>
          </a:p>
          <a:p>
            <a:r>
              <a:rPr lang="es-ES" sz="2200" b="1" strike="noStrike" spc="-1">
                <a:latin typeface="Arial"/>
              </a:rPr>
              <a:t>Es igual de malo la falta de aceite como el exceso</a:t>
            </a:r>
            <a:endParaRPr lang="es-ES" sz="2200" b="0" strike="noStrike" spc="-1">
              <a:latin typeface="Arial"/>
            </a:endParaRPr>
          </a:p>
          <a:p>
            <a:endParaRPr lang="es-ES" sz="2200" b="0" strike="noStrike" spc="-1">
              <a:latin typeface="Arial"/>
            </a:endParaRPr>
          </a:p>
        </p:txBody>
      </p:sp>
      <p:pic>
        <p:nvPicPr>
          <p:cNvPr id="137" name="136 Imagen"/>
          <p:cNvPicPr/>
          <p:nvPr/>
        </p:nvPicPr>
        <p:blipFill>
          <a:blip r:embed="rId3" cstate="print"/>
          <a:stretch/>
        </p:blipFill>
        <p:spPr>
          <a:xfrm>
            <a:off x="312120" y="3814920"/>
            <a:ext cx="3907800" cy="2125080"/>
          </a:xfrm>
          <a:prstGeom prst="rect">
            <a:avLst/>
          </a:prstGeom>
          <a:ln w="0">
            <a:noFill/>
          </a:ln>
        </p:spPr>
      </p:pic>
      <p:pic>
        <p:nvPicPr>
          <p:cNvPr id="138" name="137 Imagen"/>
          <p:cNvPicPr/>
          <p:nvPr/>
        </p:nvPicPr>
        <p:blipFill>
          <a:blip r:embed="rId4" cstate="print"/>
          <a:stretch/>
        </p:blipFill>
        <p:spPr>
          <a:xfrm>
            <a:off x="7740000" y="4582080"/>
            <a:ext cx="3592800" cy="207792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138 CuadroTexto"/>
          <p:cNvSpPr txBox="1"/>
          <p:nvPr/>
        </p:nvSpPr>
        <p:spPr>
          <a:xfrm>
            <a:off x="900000" y="360000"/>
            <a:ext cx="10800000" cy="2520000"/>
          </a:xfrm>
          <a:prstGeom prst="rect">
            <a:avLst/>
          </a:prstGeom>
          <a:noFill/>
          <a:ln w="0">
            <a:noFill/>
          </a:ln>
        </p:spPr>
        <p:txBody>
          <a:bodyPr lIns="90000" tIns="45000" rIns="90000" bIns="45000">
            <a:noAutofit/>
          </a:bodyPr>
          <a:lstStyle/>
          <a:p>
            <a:r>
              <a:rPr lang="es-ES" sz="4000" b="0" strike="noStrike" spc="-1">
                <a:solidFill>
                  <a:srgbClr val="000000"/>
                </a:solidFill>
                <a:latin typeface="Calibri Light"/>
              </a:rPr>
              <a:t>Verificación del nivel                                        </a:t>
            </a:r>
            <a:r>
              <a:rPr lang="es-ES" sz="2800" b="1" strike="noStrike" spc="-1">
                <a:solidFill>
                  <a:srgbClr val="000000"/>
                </a:solidFill>
                <a:latin typeface="Calibri Light"/>
              </a:rPr>
              <a:t>TIPOS</a:t>
            </a:r>
            <a:endParaRPr lang="es-ES" sz="2800" b="0" strike="noStrike" spc="-1">
              <a:latin typeface="Arial"/>
            </a:endParaRPr>
          </a:p>
          <a:p>
            <a:endParaRPr lang="es-ES" sz="2800" b="0" strike="noStrike" spc="-1">
              <a:latin typeface="Arial"/>
            </a:endParaRPr>
          </a:p>
          <a:p>
            <a:endParaRPr lang="es-ES" sz="2800" b="0" strike="noStrike" spc="-1">
              <a:latin typeface="Arial"/>
            </a:endParaRPr>
          </a:p>
          <a:p>
            <a:r>
              <a:rPr lang="es-ES" sz="2800" b="1" strike="noStrike" spc="-1">
                <a:solidFill>
                  <a:srgbClr val="000000"/>
                </a:solidFill>
                <a:latin typeface="Calibri Light"/>
              </a:rPr>
              <a:t>UBICACIONES</a:t>
            </a:r>
            <a:endParaRPr lang="es-ES" sz="2800" b="0" strike="noStrike" spc="-1">
              <a:latin typeface="Arial"/>
            </a:endParaRPr>
          </a:p>
          <a:p>
            <a:endParaRPr lang="es-ES" sz="2800" b="0" strike="noStrike" spc="-1">
              <a:latin typeface="Arial"/>
            </a:endParaRPr>
          </a:p>
        </p:txBody>
      </p:sp>
      <p:pic>
        <p:nvPicPr>
          <p:cNvPr id="140" name="139 Imagen"/>
          <p:cNvPicPr/>
          <p:nvPr/>
        </p:nvPicPr>
        <p:blipFill>
          <a:blip r:embed="rId2" cstate="print"/>
          <a:stretch/>
        </p:blipFill>
        <p:spPr>
          <a:xfrm>
            <a:off x="8460000" y="1080000"/>
            <a:ext cx="3517200" cy="3060000"/>
          </a:xfrm>
          <a:prstGeom prst="rect">
            <a:avLst/>
          </a:prstGeom>
          <a:ln w="0">
            <a:noFill/>
          </a:ln>
        </p:spPr>
      </p:pic>
      <p:sp>
        <p:nvSpPr>
          <p:cNvPr id="141" name="140 CuadroTexto"/>
          <p:cNvSpPr txBox="1"/>
          <p:nvPr/>
        </p:nvSpPr>
        <p:spPr>
          <a:xfrm>
            <a:off x="4860000" y="5940000"/>
            <a:ext cx="6799320" cy="403200"/>
          </a:xfrm>
          <a:prstGeom prst="rect">
            <a:avLst/>
          </a:prstGeom>
          <a:noFill/>
          <a:ln w="0">
            <a:noFill/>
          </a:ln>
        </p:spPr>
        <p:txBody>
          <a:bodyPr lIns="90000" tIns="45000" rIns="90000" bIns="45000">
            <a:noAutofit/>
          </a:bodyPr>
          <a:lstStyle/>
          <a:p>
            <a:r>
              <a:rPr lang="es-ES" sz="2200" b="0" strike="noStrike" spc="-1">
                <a:latin typeface="Arial"/>
              </a:rPr>
              <a:t>Ej: https://www.youtube.com/watch?v=xJWuhU17vRk</a:t>
            </a:r>
          </a:p>
        </p:txBody>
      </p:sp>
      <p:pic>
        <p:nvPicPr>
          <p:cNvPr id="142" name="141 Imagen"/>
          <p:cNvPicPr/>
          <p:nvPr/>
        </p:nvPicPr>
        <p:blipFill>
          <a:blip r:embed="rId3" cstate="print"/>
          <a:stretch/>
        </p:blipFill>
        <p:spPr>
          <a:xfrm>
            <a:off x="180000" y="1980000"/>
            <a:ext cx="4320000" cy="2468520"/>
          </a:xfrm>
          <a:prstGeom prst="rect">
            <a:avLst/>
          </a:prstGeom>
          <a:ln w="0">
            <a:noFill/>
          </a:ln>
        </p:spPr>
      </p:pic>
      <p:pic>
        <p:nvPicPr>
          <p:cNvPr id="143" name="142 Imagen"/>
          <p:cNvPicPr/>
          <p:nvPr/>
        </p:nvPicPr>
        <p:blipFill>
          <a:blip r:embed="rId4" cstate="print"/>
          <a:stretch/>
        </p:blipFill>
        <p:spPr>
          <a:xfrm>
            <a:off x="4140000" y="1260000"/>
            <a:ext cx="3078360" cy="2223720"/>
          </a:xfrm>
          <a:prstGeom prst="rect">
            <a:avLst/>
          </a:prstGeom>
          <a:ln w="0">
            <a:noFill/>
          </a:ln>
        </p:spPr>
      </p:pic>
      <p:pic>
        <p:nvPicPr>
          <p:cNvPr id="144" name="143 Imagen"/>
          <p:cNvPicPr/>
          <p:nvPr/>
        </p:nvPicPr>
        <p:blipFill>
          <a:blip r:embed="rId5" cstate="print"/>
          <a:stretch/>
        </p:blipFill>
        <p:spPr>
          <a:xfrm>
            <a:off x="3780000" y="3368160"/>
            <a:ext cx="4181400" cy="25718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ítulo 1"/>
          <p:cNvSpPr/>
          <p:nvPr/>
        </p:nvSpPr>
        <p:spPr>
          <a:xfrm>
            <a:off x="838080" y="365040"/>
            <a:ext cx="10515240" cy="13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tabLst>
                <a:tab pos="0" algn="l"/>
              </a:tabLst>
            </a:pPr>
            <a:r>
              <a:rPr lang="es-ES" sz="4400" b="0" strike="noStrike" spc="-1">
                <a:solidFill>
                  <a:srgbClr val="000000"/>
                </a:solidFill>
                <a:latin typeface="Calibri Light"/>
              </a:rPr>
              <a:t>Cárter de aceite</a:t>
            </a:r>
            <a:endParaRPr lang="es-ES" sz="4400" b="0" strike="noStrike" spc="-1">
              <a:latin typeface="Arial"/>
            </a:endParaRPr>
          </a:p>
        </p:txBody>
      </p:sp>
      <p:sp>
        <p:nvSpPr>
          <p:cNvPr id="146" name="Marcador de contenido 4"/>
          <p:cNvSpPr/>
          <p:nvPr/>
        </p:nvSpPr>
        <p:spPr>
          <a:xfrm>
            <a:off x="695400" y="3284984"/>
            <a:ext cx="5496840" cy="319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endParaRPr lang="es-ES" sz="1800" b="0" strike="noStrike" spc="-1" dirty="0">
              <a:latin typeface="Arial"/>
            </a:endParaRPr>
          </a:p>
          <a:p>
            <a:pPr marL="228600" indent="-228240">
              <a:lnSpc>
                <a:spcPct val="90000"/>
              </a:lnSpc>
              <a:spcBef>
                <a:spcPts val="1001"/>
              </a:spcBef>
              <a:tabLst>
                <a:tab pos="0" algn="l"/>
              </a:tabLst>
            </a:pPr>
            <a:endParaRPr lang="es-ES" sz="1800" b="0" strike="noStrike" spc="-1" dirty="0">
              <a:latin typeface="Arial"/>
            </a:endParaRPr>
          </a:p>
          <a:p>
            <a:pPr marL="228600" indent="-228240">
              <a:lnSpc>
                <a:spcPct val="90000"/>
              </a:lnSpc>
              <a:spcBef>
                <a:spcPts val="1001"/>
              </a:spcBef>
              <a:buClr>
                <a:srgbClr val="000000"/>
              </a:buClr>
              <a:buFont typeface="Arial"/>
              <a:buChar char="•"/>
              <a:tabLst>
                <a:tab pos="0" algn="l"/>
              </a:tabLst>
            </a:pPr>
            <a:r>
              <a:rPr lang="es-ES" sz="2800" b="0" strike="noStrike" spc="-1" dirty="0">
                <a:solidFill>
                  <a:srgbClr val="000000"/>
                </a:solidFill>
                <a:latin typeface="Calibri"/>
              </a:rPr>
              <a:t>Recipiente donde se guarda el aceite que cae por gravedad y de donde lo aspira la bomba. Este puede ser de aluminio, chapa de acero o plástico.</a:t>
            </a:r>
            <a:endParaRPr lang="es-ES" sz="2800" b="0" strike="noStrike" spc="-1" dirty="0">
              <a:latin typeface="Arial"/>
            </a:endParaRPr>
          </a:p>
        </p:txBody>
      </p:sp>
      <p:sp>
        <p:nvSpPr>
          <p:cNvPr id="147"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148" name="AutoShape 4"/>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149" name="AutoShape 6"/>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150" name="AutoShape 8"/>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sp>
        <p:nvSpPr>
          <p:cNvPr id="151" name="AutoShape 10"/>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pic>
        <p:nvPicPr>
          <p:cNvPr id="152" name="Picture 12" descr="Tabicado cárter Renault Clio/Megane (F7R/F4R) - Carreira Technology"/>
          <p:cNvPicPr/>
          <p:nvPr/>
        </p:nvPicPr>
        <p:blipFill>
          <a:blip r:embed="rId2" cstate="print"/>
          <a:stretch/>
        </p:blipFill>
        <p:spPr>
          <a:xfrm>
            <a:off x="6532920" y="3030480"/>
            <a:ext cx="5314320" cy="3543480"/>
          </a:xfrm>
          <a:prstGeom prst="rect">
            <a:avLst/>
          </a:prstGeom>
          <a:ln w="0">
            <a:noFill/>
          </a:ln>
        </p:spPr>
      </p:pic>
      <p:pic>
        <p:nvPicPr>
          <p:cNvPr id="153" name="Picture 14" descr="Venta de cárter para MERCEDES-BENZ Atego (1996-2004) tractora Estonia  Tallinn, NG24233"/>
          <p:cNvPicPr/>
          <p:nvPr/>
        </p:nvPicPr>
        <p:blipFill>
          <a:blip r:embed="rId3" cstate="print"/>
          <a:stretch/>
        </p:blipFill>
        <p:spPr>
          <a:xfrm>
            <a:off x="3592440" y="1071720"/>
            <a:ext cx="3945240" cy="270324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ítulo 1"/>
          <p:cNvSpPr txBox="1"/>
          <p:nvPr/>
        </p:nvSpPr>
        <p:spPr>
          <a:xfrm>
            <a:off x="838080" y="365040"/>
            <a:ext cx="10515240" cy="1829160"/>
          </a:xfrm>
          <a:prstGeom prst="rect">
            <a:avLst/>
          </a:prstGeom>
          <a:noFill/>
          <a:ln w="0">
            <a:noFill/>
          </a:ln>
        </p:spPr>
        <p:txBody>
          <a:bodyPr anchor="ctr">
            <a:normAutofit/>
          </a:bodyPr>
          <a:lstStyle/>
          <a:p>
            <a:pPr>
              <a:lnSpc>
                <a:spcPct val="90000"/>
              </a:lnSpc>
            </a:pPr>
            <a:r>
              <a:rPr lang="es-ES" sz="4400" b="0" strike="noStrike" spc="-1">
                <a:solidFill>
                  <a:srgbClr val="000000"/>
                </a:solidFill>
                <a:latin typeface="Calibri Light"/>
              </a:rPr>
              <a:t>Colador o filtro de aspiración</a:t>
            </a:r>
            <a:r>
              <a:t/>
            </a:r>
            <a:br/>
            <a:r>
              <a:t/>
            </a:r>
            <a:br/>
            <a:r>
              <a:rPr lang="es-ES" sz="2800" b="0" strike="noStrike" spc="-1">
                <a:solidFill>
                  <a:srgbClr val="000000"/>
                </a:solidFill>
                <a:latin typeface="Calibri Light"/>
              </a:rPr>
              <a:t>Su función es que la bomba pueda absorber el aceite sin impurezas.</a:t>
            </a:r>
            <a:r>
              <a:t/>
            </a:r>
            <a:br/>
            <a:endParaRPr lang="es-ES" sz="2800" b="0" strike="noStrike" spc="-1">
              <a:solidFill>
                <a:srgbClr val="000000"/>
              </a:solidFill>
              <a:latin typeface="Calibri"/>
            </a:endParaRPr>
          </a:p>
        </p:txBody>
      </p:sp>
      <p:pic>
        <p:nvPicPr>
          <p:cNvPr id="155" name="Picture 2"/>
          <p:cNvPicPr/>
          <p:nvPr/>
        </p:nvPicPr>
        <p:blipFill>
          <a:blip r:embed="rId2" cstate="print"/>
          <a:stretch/>
        </p:blipFill>
        <p:spPr>
          <a:xfrm>
            <a:off x="1277280" y="1877760"/>
            <a:ext cx="5535720" cy="4350960"/>
          </a:xfrm>
          <a:prstGeom prst="rect">
            <a:avLst/>
          </a:prstGeom>
          <a:ln w="0">
            <a:noFill/>
          </a:ln>
        </p:spPr>
      </p:pic>
      <p:pic>
        <p:nvPicPr>
          <p:cNvPr id="156" name="Picture 2" descr="Crepina de aspiración de cárter de aceite con tamiz : Amazon.es: Coche y  moto"/>
          <p:cNvPicPr/>
          <p:nvPr/>
        </p:nvPicPr>
        <p:blipFill>
          <a:blip r:embed="rId3" cstate="print"/>
          <a:stretch/>
        </p:blipFill>
        <p:spPr>
          <a:xfrm>
            <a:off x="7444800" y="1956960"/>
            <a:ext cx="4063320" cy="426780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ítulo 1"/>
          <p:cNvSpPr txBox="1"/>
          <p:nvPr/>
        </p:nvSpPr>
        <p:spPr>
          <a:xfrm>
            <a:off x="838080" y="365040"/>
            <a:ext cx="10515240" cy="1325160"/>
          </a:xfrm>
          <a:prstGeom prst="rect">
            <a:avLst/>
          </a:prstGeom>
          <a:noFill/>
          <a:ln w="0">
            <a:noFill/>
          </a:ln>
        </p:spPr>
        <p:txBody>
          <a:bodyPr anchor="ctr">
            <a:normAutofit/>
          </a:bodyPr>
          <a:lstStyle/>
          <a:p>
            <a:pPr>
              <a:lnSpc>
                <a:spcPct val="90000"/>
              </a:lnSpc>
            </a:pPr>
            <a:r>
              <a:rPr lang="es-ES" sz="4400" b="0" strike="noStrike" spc="-1">
                <a:solidFill>
                  <a:srgbClr val="000000"/>
                </a:solidFill>
                <a:latin typeface="Calibri Light"/>
              </a:rPr>
              <a:t>Bombas de aceite</a:t>
            </a:r>
            <a:endParaRPr lang="es-ES" sz="4400" b="0" strike="noStrike" spc="-1">
              <a:solidFill>
                <a:srgbClr val="000000"/>
              </a:solidFill>
              <a:latin typeface="Calibri"/>
            </a:endParaRPr>
          </a:p>
        </p:txBody>
      </p:sp>
      <p:sp>
        <p:nvSpPr>
          <p:cNvPr id="158" name="Marcador de contenido 4"/>
          <p:cNvSpPr txBox="1"/>
          <p:nvPr/>
        </p:nvSpPr>
        <p:spPr>
          <a:xfrm>
            <a:off x="838080" y="3383280"/>
            <a:ext cx="5353200" cy="2793240"/>
          </a:xfrm>
          <a:prstGeom prst="rect">
            <a:avLst/>
          </a:prstGeom>
          <a:noFill/>
          <a:ln w="0">
            <a:noFill/>
          </a:ln>
        </p:spPr>
        <p:txBody>
          <a:bodyPr>
            <a:noAutofit/>
          </a:bodyPr>
          <a:lstStyle/>
          <a:p>
            <a:pPr>
              <a:lnSpc>
                <a:spcPct val="90000"/>
              </a:lnSpc>
              <a:spcBef>
                <a:spcPts val="1001"/>
              </a:spcBef>
            </a:pPr>
            <a:endParaRPr lang="es-ES" sz="2800" b="0" strike="noStrike" spc="-1" dirty="0">
              <a:solidFill>
                <a:srgbClr val="000000"/>
              </a:solidFill>
              <a:latin typeface="Calibri"/>
            </a:endParaRPr>
          </a:p>
        </p:txBody>
      </p:sp>
      <p:pic>
        <p:nvPicPr>
          <p:cNvPr id="159" name="Picture 6"/>
          <p:cNvPicPr/>
          <p:nvPr/>
        </p:nvPicPr>
        <p:blipFill>
          <a:blip r:embed="rId2" cstate="print"/>
          <a:stretch/>
        </p:blipFill>
        <p:spPr>
          <a:xfrm>
            <a:off x="9024958" y="1357298"/>
            <a:ext cx="2406464" cy="3513380"/>
          </a:xfrm>
          <a:prstGeom prst="rect">
            <a:avLst/>
          </a:prstGeom>
          <a:ln w="0">
            <a:noFill/>
          </a:ln>
        </p:spPr>
      </p:pic>
      <p:sp>
        <p:nvSpPr>
          <p:cNvPr id="160" name="Marcador de contenido 4"/>
          <p:cNvSpPr/>
          <p:nvPr/>
        </p:nvSpPr>
        <p:spPr>
          <a:xfrm>
            <a:off x="496440" y="1825560"/>
            <a:ext cx="5695200" cy="4350960"/>
          </a:xfrm>
          <a:prstGeom prst="rect">
            <a:avLst/>
          </a:prstGeom>
          <a:noFill/>
          <a:ln w="0">
            <a:noFill/>
          </a:ln>
        </p:spPr>
        <p:style>
          <a:lnRef idx="0">
            <a:scrgbClr r="0" g="0" b="0"/>
          </a:lnRef>
          <a:fillRef idx="0">
            <a:scrgbClr r="0" g="0" b="0"/>
          </a:fillRef>
          <a:effectRef idx="0">
            <a:scrgbClr r="0" g="0" b="0"/>
          </a:effectRef>
          <a:fontRef idx="minor"/>
        </p:style>
        <p:txBody>
          <a:bodyPr>
            <a:normAutofit/>
          </a:bodyPr>
          <a:lstStyle/>
          <a:p>
            <a:pPr marL="228600" indent="-228240">
              <a:lnSpc>
                <a:spcPct val="90000"/>
              </a:lnSpc>
              <a:spcBef>
                <a:spcPts val="1001"/>
              </a:spcBef>
              <a:tabLst>
                <a:tab pos="0" algn="l"/>
              </a:tabLst>
            </a:pPr>
            <a:r>
              <a:rPr lang="es-ES" sz="2800" b="0" strike="noStrike" spc="-1">
                <a:solidFill>
                  <a:srgbClr val="000000"/>
                </a:solidFill>
                <a:latin typeface="Calibri"/>
              </a:rPr>
              <a:t>   Absorbe el aceite del cárter impulsándolo a través del filtro a todas las partes que lo requieran. </a:t>
            </a:r>
            <a:endParaRPr lang="es-ES" sz="2800" b="0" strike="noStrike" spc="-1">
              <a:latin typeface="Arial"/>
            </a:endParaRPr>
          </a:p>
        </p:txBody>
      </p:sp>
      <p:pic>
        <p:nvPicPr>
          <p:cNvPr id="6" name="Picture 2" descr="Ver las imágenes de origen"/>
          <p:cNvPicPr/>
          <p:nvPr/>
        </p:nvPicPr>
        <p:blipFill>
          <a:blip r:embed="rId3" cstate="print"/>
          <a:stretch/>
        </p:blipFill>
        <p:spPr>
          <a:xfrm>
            <a:off x="5953124" y="2643182"/>
            <a:ext cx="2629892" cy="2315994"/>
          </a:xfrm>
          <a:prstGeom prst="rect">
            <a:avLst/>
          </a:prstGeom>
          <a:ln w="0">
            <a:noFill/>
          </a:ln>
        </p:spPr>
      </p:pic>
      <p:pic>
        <p:nvPicPr>
          <p:cNvPr id="7" name="Picture 2" descr="Ver las imágenes de origen"/>
          <p:cNvPicPr/>
          <p:nvPr/>
        </p:nvPicPr>
        <p:blipFill>
          <a:blip r:embed="rId4" cstate="print"/>
          <a:stretch/>
        </p:blipFill>
        <p:spPr>
          <a:xfrm>
            <a:off x="1095340" y="3214686"/>
            <a:ext cx="3720812" cy="2896260"/>
          </a:xfrm>
          <a:prstGeom prst="rect">
            <a:avLst/>
          </a:prstGeom>
          <a:ln w="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TotalTime>
  <Words>589</Words>
  <Application>Microsoft Office PowerPoint</Application>
  <PresentationFormat>Personalizado</PresentationFormat>
  <Paragraphs>63</Paragraphs>
  <Slides>15</Slides>
  <Notes>0</Notes>
  <HiddenSlides>0</HiddenSlides>
  <MMClips>0</MMClips>
  <ScaleCrop>false</ScaleCrop>
  <HeadingPairs>
    <vt:vector size="4" baseType="variant">
      <vt:variant>
        <vt:lpstr>Tema</vt:lpstr>
      </vt:variant>
      <vt:variant>
        <vt:i4>3</vt:i4>
      </vt:variant>
      <vt:variant>
        <vt:lpstr>Títulos de diapositiva</vt:lpstr>
      </vt:variant>
      <vt:variant>
        <vt:i4>15</vt:i4>
      </vt:variant>
    </vt:vector>
  </HeadingPairs>
  <TitlesOfParts>
    <vt:vector size="18" baseType="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Circuito de lubricación</dc:title>
  <dc:creator>Jaime Villar Martínez</dc:creator>
  <cp:lastModifiedBy>USUARIO AUTO</cp:lastModifiedBy>
  <cp:revision>30</cp:revision>
  <dcterms:created xsi:type="dcterms:W3CDTF">2021-11-18T04:47:06Z</dcterms:created>
  <dcterms:modified xsi:type="dcterms:W3CDTF">2023-12-11T16:27:25Z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Personalizado</vt:lpwstr>
  </property>
  <property fmtid="{D5CDD505-2E9C-101B-9397-08002B2CF9AE}" pid="3" name="Slides">
    <vt:i4>13</vt:i4>
  </property>
</Properties>
</file>