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18" autoAdjust="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23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331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4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389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596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81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651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21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20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15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92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C43E0-640E-4E8A-BCD4-7BA02A3A9860}" type="datetimeFigureOut">
              <a:rPr lang="es-ES" smtClean="0"/>
              <a:t>20/04/2026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9F867-4215-4A5C-B978-0D179F4517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18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7200" b="1" dirty="0" smtClean="0">
                <a:latin typeface="Comic Sans MS" panose="030F0702030302020204" pitchFamily="66" charset="0"/>
              </a:rPr>
              <a:t>TEORÍAS ÉTICAS</a:t>
            </a:r>
            <a:endParaRPr lang="es-ES" sz="7200" b="1" dirty="0">
              <a:latin typeface="Comic Sans MS" panose="030F0702030302020204" pitchFamily="66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ES" sz="5400" b="1" dirty="0" smtClean="0">
              <a:solidFill>
                <a:schemeClr val="accent5"/>
              </a:solidFill>
              <a:latin typeface="Comic Sans MS" panose="030F0702030302020204" pitchFamily="66" charset="0"/>
            </a:endParaRPr>
          </a:p>
          <a:p>
            <a:r>
              <a:rPr lang="es-ES" sz="5400" b="1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ÉTICAS DA FELICIDADE</a:t>
            </a:r>
            <a:endParaRPr lang="es-ES" sz="5400" b="1" dirty="0">
              <a:solidFill>
                <a:schemeClr val="accent5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9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FORMALISMO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d)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 Éticas Heterónomas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porque as normas de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conduta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non as escolle o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suxeito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veñen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dadas por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outros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e)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 Éticas A Posteriori 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porque para saber como debemos comportarnos debemos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basearnos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na experiencia. 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non é posible saber de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antemán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qué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cousas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son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boas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malas se non as experimentamos antes.</a:t>
            </a:r>
          </a:p>
          <a:p>
            <a:pPr marL="0" indent="0">
              <a:buNone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  ética de Kant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chámase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Ética Formal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 ten como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características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Non nos indica o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contido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do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facer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a norma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seguir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nin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o fin que podemos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b) As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normas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non son hipotéticas,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ategóricas.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Non dependen de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ningunha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condición,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son universalmente válidas.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cumplir con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elas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9929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FORMALISMO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ES" sz="2000" dirty="0" smtClean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c) É una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ética A Priori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porque as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suas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normas non dependen da experiencia, das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circunstancias.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d) É una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ética do Deber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na me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dida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en que o importante é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cumprir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coas normas,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respetalas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Neste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sentido, Kant distingue tres tipos de acción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condutas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</a:t>
            </a:r>
            <a:r>
              <a:rPr lang="es-ES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Contrarias o Deber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 non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cumprimos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coas normas.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</a:t>
            </a:r>
            <a:r>
              <a:rPr lang="es-ES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Conformes o Deber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 obedecemos as normas porque coincide coas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nosos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gustos 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inclinacións</a:t>
            </a: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- </a:t>
            </a:r>
            <a:r>
              <a:rPr lang="es-ES" sz="2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Por Deber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cumprimos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coas normas porque esa é 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obriga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é o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noso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deber,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ainda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vaian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en contra das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obrigacións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 So cando actuamos por deber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acadamos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condiciónnde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ser felices.</a:t>
            </a:r>
          </a:p>
        </p:txBody>
      </p:sp>
    </p:spTree>
    <p:extLst>
      <p:ext uri="{BB962C8B-B14F-4D97-AF65-F5344CB8AC3E}">
        <p14:creationId xmlns:p14="http://schemas.microsoft.com/office/powerpoint/2010/main" val="3933184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FORMALISMO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e) É una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ética da Intención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na medida en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acción é moralmente correcta cando </a:t>
            </a:r>
          </a:p>
          <a:p>
            <a:pPr marL="0" lv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facemos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porque debemos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facela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ainda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nos desagrade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perxudique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lvl="0" indent="0" algn="just">
              <a:buNone/>
            </a:pPr>
            <a:endParaRPr lang="es-ES" sz="20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lvl="0" indent="0" algn="ctr">
              <a:buNone/>
            </a:pP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onde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proceden as normas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pPr lvl="0" algn="just"/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Das 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Máximas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son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regras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conduta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individuais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elabora cada un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maneira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autónoma.</a:t>
            </a:r>
          </a:p>
          <a:p>
            <a:pPr marL="0" lvl="0" indent="0" algn="ctr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Cómo se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consegue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que una Máxima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sexa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igualmente </a:t>
            </a: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válidas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para todos?</a:t>
            </a:r>
          </a:p>
          <a:p>
            <a:pPr lvl="0" algn="just"/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Tendo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una forma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axeitada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consiste en ser un 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Imperativo Categórico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que se </a:t>
            </a:r>
          </a:p>
          <a:p>
            <a:pPr marL="0" lv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expresa do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seguinte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xeito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0" lv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lvl="0" indent="0" algn="ctr">
              <a:buNone/>
            </a:pP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“Obra </a:t>
            </a:r>
            <a:r>
              <a:rPr lang="es-ES" sz="20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segundo </a:t>
            </a:r>
            <a:r>
              <a:rPr lang="es-ES" sz="20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máxima que </a:t>
            </a:r>
            <a:r>
              <a:rPr lang="es-ES" sz="20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poidas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querer que se </a:t>
            </a:r>
            <a:r>
              <a:rPr lang="es-ES" sz="20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converta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en </a:t>
            </a:r>
            <a:r>
              <a:rPr lang="es-ES" sz="20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lei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universal”</a:t>
            </a:r>
          </a:p>
          <a:p>
            <a:pPr marL="0" lvl="0" indent="0" algn="ctr">
              <a:buNone/>
            </a:pP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(A </a:t>
            </a:r>
            <a:r>
              <a:rPr lang="es-ES" sz="2000" i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dignidade</a:t>
            </a: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da </a:t>
            </a:r>
            <a:r>
              <a:rPr lang="es-ES" sz="2000" i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persoa</a:t>
            </a: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está por riba de </a:t>
            </a:r>
            <a:r>
              <a:rPr lang="es-ES" sz="2000" i="1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calquer</a:t>
            </a:r>
            <a:r>
              <a:rPr lang="es-ES" sz="20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interés individual)</a:t>
            </a:r>
            <a:endParaRPr lang="es-ES" sz="2000" i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859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súa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ética parte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dunha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crítica a toda a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moralidade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a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toidalas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teorías anteriores.</a:t>
            </a:r>
          </a:p>
          <a:p>
            <a:pPr marL="0" indent="0" algn="ctr">
              <a:buNone/>
            </a:pP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foi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seu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erro?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Todas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sosteñen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que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hai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un criterio para diferenciar o Bo do Malo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Todas valoran positivamente o ben moral, que existe o Ben</a:t>
            </a:r>
          </a:p>
          <a:p>
            <a:pPr algn="just"/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Nietzsche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vaise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proponer responder as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seguintes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cuestións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a/ Por qué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hai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certas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coondutas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que se consideran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bos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outras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malas?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b/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Cales son e de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onde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veñen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os valores nos que se basa a moral?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c/ E se a forma que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temos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de valorar una acción está equivocada?</a:t>
            </a: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313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ES" sz="20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 qué se basa a filosofía de Nietzsche? Cal é o punto de partida?</a:t>
            </a:r>
          </a:p>
          <a:p>
            <a:pPr algn="just"/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VIDA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entendida como como individual,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chea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intensidade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plenitude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None/>
            </a:pP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Por 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 </a:t>
            </a:r>
          </a:p>
          <a:p>
            <a:pPr algn="just"/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Os </a:t>
            </a:r>
            <a:r>
              <a:rPr lang="es-ES" sz="20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es-ES" sz="20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éroes </a:t>
            </a:r>
            <a:r>
              <a:rPr lang="es-ES" sz="20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gregos</a:t>
            </a:r>
            <a:r>
              <a:rPr lang="es-ES" sz="20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que está caracterizada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Forza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Enerxía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; o Valor/Valentía;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Orgullo;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Paixón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; o Triunfo. Eses son os valores que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defende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Nietzsche como valores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vitais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que describen a Vida.</a:t>
            </a:r>
          </a:p>
          <a:p>
            <a:pPr algn="just"/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Os valores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opostos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son: a Cobardía, 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Debilidade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…</a:t>
            </a:r>
          </a:p>
          <a:p>
            <a:pPr algn="just"/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Estes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valores os identifica con </a:t>
            </a:r>
            <a:r>
              <a:rPr lang="es-ES" sz="20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dous</a:t>
            </a:r>
            <a:r>
              <a:rPr lang="es-ES" sz="20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tipos de moral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50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ES" sz="20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Moral dos Señores</a:t>
            </a:r>
          </a:p>
          <a:p>
            <a:pPr algn="just"/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Propia dos poderosos;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fortes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nobres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que viven con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plenitude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 entusiasmo 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momentos agradables como os penosos; non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fuxen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dor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do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sufrimento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; aceptan 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que a vida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lles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trae e o viven ata as últimas consecuencias con valentía e fortaleza.</a:t>
            </a:r>
          </a:p>
          <a:p>
            <a:pPr marL="0" indent="0" algn="just">
              <a:buNone/>
            </a:pPr>
            <a:endParaRPr lang="es-ES" sz="2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Moral dos </a:t>
            </a:r>
            <a:r>
              <a:rPr lang="es-ES" sz="20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escravos</a:t>
            </a:r>
            <a:endParaRPr lang="es-ES" sz="20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Carecen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daquela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forza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 valentía 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caracterízanse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humildade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compaixón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mansedume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a resignación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 obediencia; adoptan una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actitude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consoladora que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nega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despreza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 vida; o Bo é obedecer as normas; dominar as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paixóns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evitar os excesos;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controlar a ira; eliminar o egoísmo; trata a todo por igual</a:t>
            </a:r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372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Cal é a moral que predomina e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predominou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ata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agora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 moral dos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escravos</a:t>
            </a:r>
            <a:endParaRPr lang="es-ES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ES" sz="24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Por qué? Cal é a causa do dominio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desta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última?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Resentimento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 a </a:t>
            </a:r>
            <a:r>
              <a:rPr lang="es-ES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envexa</a:t>
            </a: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por non ser capaces de asimilar a moral dos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señores, despreciando e criticando a ésta última.</a:t>
            </a:r>
          </a:p>
          <a:p>
            <a:pPr marL="0" indent="0" algn="ctr">
              <a:buNone/>
            </a:pPr>
            <a:endParaRPr lang="es-ES" sz="24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Quén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é o responsable do dominio da morar dos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escravos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 filosofía de Sócrates e de Platón, pero sobre todo, o Cristianismo.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71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s-ES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Cal é a alternativa </a:t>
            </a:r>
            <a:r>
              <a:rPr lang="es-ES" sz="2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ou</a:t>
            </a:r>
            <a:r>
              <a:rPr lang="es-ES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proposta</a:t>
            </a:r>
            <a:r>
              <a:rPr lang="es-ES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de </a:t>
            </a:r>
            <a:r>
              <a:rPr lang="es-ES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Nietzsche</a:t>
            </a:r>
            <a:r>
              <a:rPr lang="es-ES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Propón una </a:t>
            </a:r>
            <a:r>
              <a:rPr lang="es-ES" sz="22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Transmutación dos Valores</a:t>
            </a:r>
          </a:p>
          <a:p>
            <a:pPr marL="0" indent="0" algn="ctr">
              <a:buNone/>
            </a:pPr>
            <a:endParaRPr lang="es-ES" sz="22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Cómo?</a:t>
            </a:r>
          </a:p>
          <a:p>
            <a:pPr marL="0" indent="0" algn="ctr">
              <a:buNone/>
            </a:pP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Defendendo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que o que é Bo e Malo non son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obxectivos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non son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reais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non existe,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senón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None/>
            </a:pP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etiquetas que os seres humanos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lles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poñemos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ás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accións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Subxectivismo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).</a:t>
            </a:r>
          </a:p>
          <a:p>
            <a:pPr marL="0" indent="0" algn="ctr">
              <a:buNone/>
            </a:pPr>
            <a:endParaRPr lang="es-ES" sz="22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2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Entón</a:t>
            </a:r>
            <a:r>
              <a:rPr lang="es-ES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cal debe ser o criterio para diferenciar o Ben do Mal?</a:t>
            </a:r>
          </a:p>
          <a:p>
            <a:pPr marL="0" indent="0" algn="ctr">
              <a:buNone/>
            </a:pP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Aquilo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que resulta beneficioso o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perxidicial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para a vida, para a </a:t>
            </a:r>
            <a:r>
              <a:rPr lang="es-ES" sz="22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nosa</a:t>
            </a:r>
            <a:r>
              <a:rPr lang="es-ES" sz="2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vida.</a:t>
            </a:r>
          </a:p>
          <a:p>
            <a:pPr marL="0" indent="0" algn="ctr">
              <a:buNone/>
            </a:pPr>
            <a:endParaRPr lang="es-ES" sz="22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2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Quen</a:t>
            </a:r>
            <a:r>
              <a:rPr lang="es-ES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se encarga de utilizar ese criterio?</a:t>
            </a:r>
          </a:p>
          <a:p>
            <a:pPr marL="0" indent="0" algn="ctr">
              <a:buNone/>
            </a:pP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Cada un de  nos individualmente</a:t>
            </a:r>
          </a:p>
          <a:p>
            <a:pPr marL="0" indent="0" algn="ctr">
              <a:buNone/>
            </a:pPr>
            <a:endParaRPr lang="es-ES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2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HEDONISMO</a:t>
            </a:r>
            <a:endParaRPr lang="es-ES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Fundador da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escola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EPICURO</a:t>
            </a:r>
          </a:p>
          <a:p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O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obxectivo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que debe orientar a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conduta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humana e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o Ben Supremo que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 consiste na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Felicidade</a:t>
            </a:r>
            <a:endParaRPr lang="es-ES" sz="2000" dirty="0" smtClean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O Ben máximo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supremo (FELICIDADE) é o </a:t>
            </a: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PRACER</a:t>
            </a:r>
          </a:p>
          <a:p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O </a:t>
            </a: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PRACER 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consiste na ausencia de Temor (o Destino; a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Morte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e os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Deuses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) e de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Dor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Non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todolos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s-ES" sz="2000" u="sng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praceres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son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iguais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polo que Epicuro </a:t>
            </a:r>
            <a:r>
              <a:rPr lang="es-ES" sz="2000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distingue tres tipos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e Necesarios (alimentarse, vestirse, ter amigos…)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pero Innecesarios (luxo, diversión…)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Non </a:t>
            </a:r>
            <a:r>
              <a:rPr lang="es-ES" sz="2000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e Innecesarios (fama, éxito…)</a:t>
            </a:r>
          </a:p>
        </p:txBody>
      </p:sp>
    </p:spTree>
    <p:extLst>
      <p:ext uri="{BB962C8B-B14F-4D97-AF65-F5344CB8AC3E}">
        <p14:creationId xmlns:p14="http://schemas.microsoft.com/office/powerpoint/2010/main" val="412715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5B9BD5"/>
                </a:solidFill>
                <a:latin typeface="Comic Sans MS" panose="030F0702030302020204" pitchFamily="66" charset="0"/>
              </a:rPr>
              <a:t>HEDONISMO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es-ES" sz="2000" b="1" dirty="0" smtClean="0">
              <a:solidFill>
                <a:srgbClr val="5B9BD5"/>
              </a:solidFill>
              <a:latin typeface="Comic Sans MS" panose="030F0702030302020204" pitchFamily="66" charset="0"/>
            </a:endParaRPr>
          </a:p>
          <a:p>
            <a:pPr marL="0" lvl="0" indent="0" algn="ctr">
              <a:buNone/>
            </a:pP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Cales son os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preceres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cos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que podemos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a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?</a:t>
            </a:r>
          </a:p>
          <a:p>
            <a:pPr marL="0" lvl="0" indent="0" algn="ctr">
              <a:buNone/>
            </a:pPr>
            <a:r>
              <a:rPr lang="es-ES" sz="2000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5B9BD5"/>
                </a:solidFill>
                <a:latin typeface="Comic Sans MS" panose="030F0702030302020204" pitchFamily="66" charset="0"/>
              </a:rPr>
              <a:t>os </a:t>
            </a:r>
            <a:r>
              <a:rPr lang="es-ES" sz="2000" dirty="0" err="1">
                <a:solidFill>
                  <a:srgbClr val="5B9BD5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dirty="0">
                <a:solidFill>
                  <a:srgbClr val="5B9BD5"/>
                </a:solidFill>
                <a:latin typeface="Comic Sans MS" panose="030F0702030302020204" pitchFamily="66" charset="0"/>
              </a:rPr>
              <a:t> e </a:t>
            </a:r>
            <a:r>
              <a:rPr lang="es-ES" sz="2000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Necesarios</a:t>
            </a:r>
          </a:p>
          <a:p>
            <a:pPr marL="0" lvl="0" indent="0" algn="ctr">
              <a:buNone/>
            </a:pP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E qué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b="1" dirty="0" err="1" smtClean="0">
                <a:solidFill>
                  <a:srgbClr val="5B9BD5"/>
                </a:solidFill>
                <a:latin typeface="Comic Sans MS" panose="030F0702030302020204" pitchFamily="66" charset="0"/>
              </a:rPr>
              <a:t>facer</a:t>
            </a:r>
            <a:r>
              <a:rPr lang="es-ES" sz="2000" b="1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 ?</a:t>
            </a:r>
          </a:p>
          <a:p>
            <a:pPr marL="0" lvl="0" indent="0" algn="ctr">
              <a:buNone/>
            </a:pPr>
            <a:r>
              <a:rPr lang="es-ES" sz="2000" dirty="0" smtClean="0">
                <a:solidFill>
                  <a:srgbClr val="5B9BD5"/>
                </a:solidFill>
                <a:latin typeface="Comic Sans MS" panose="030F0702030302020204" pitchFamily="66" charset="0"/>
              </a:rPr>
              <a:t>Debemos comportarnos de forma Moderada e Prudente (Sensatez)</a:t>
            </a:r>
            <a:endParaRPr lang="es-ES" sz="2000" dirty="0">
              <a:solidFill>
                <a:srgbClr val="5B9BD5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Cómo se </a:t>
            </a:r>
            <a:r>
              <a:rPr lang="es-ES" sz="2000" b="1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consegue</a:t>
            </a: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?</a:t>
            </a:r>
          </a:p>
          <a:p>
            <a:pPr marL="0" indent="0" algn="ctr">
              <a:buNone/>
            </a:pP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Mediante a ATARAXÍA</a:t>
            </a:r>
          </a:p>
          <a:p>
            <a:pPr marL="0" indent="0" algn="ctr">
              <a:buNone/>
            </a:pPr>
            <a:r>
              <a:rPr lang="es-ES" sz="2000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En qué consiste a ataraxia?</a:t>
            </a:r>
          </a:p>
          <a:p>
            <a:pPr marL="0" indent="0" algn="ctr">
              <a:buNone/>
            </a:pPr>
            <a:r>
              <a:rPr lang="es-ES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Consiste en adoptar un </a:t>
            </a:r>
            <a:r>
              <a:rPr lang="es-ES" sz="2000" i="1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estado de </a:t>
            </a:r>
            <a:r>
              <a:rPr lang="es-ES" sz="2000" i="1" u="sng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tranquilidade</a:t>
            </a:r>
            <a:r>
              <a:rPr lang="es-ES" sz="2000" i="1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de calma, de ausencia de </a:t>
            </a:r>
            <a:r>
              <a:rPr lang="es-ES" sz="2000" i="1" u="sng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calquer</a:t>
            </a:r>
            <a:r>
              <a:rPr lang="es-ES" sz="2000" i="1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None/>
            </a:pPr>
            <a:r>
              <a:rPr lang="es-ES" sz="2000" i="1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perturbación, </a:t>
            </a:r>
            <a:r>
              <a:rPr lang="es-ES" sz="2000" i="1" u="sng" dirty="0" err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seguindo</a:t>
            </a:r>
            <a:r>
              <a:rPr lang="es-ES" sz="2000" i="1" u="sng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una vida serena e equilibrada</a:t>
            </a:r>
            <a:endParaRPr lang="es-ES" sz="2000" i="1" u="sng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12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UTILITARISMO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Fundador: </a:t>
            </a:r>
            <a:r>
              <a:rPr lang="es-ES" sz="20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Jeremy Bentham/ J. S. </a:t>
            </a:r>
            <a:r>
              <a:rPr lang="es-ES" sz="2000" b="1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Mill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000" u="sng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Comparte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os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mesmos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obxectivos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que a </a:t>
            </a:r>
            <a:r>
              <a:rPr lang="es-ES" sz="2000" u="sng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ética de Epicuro 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Pracer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).</a:t>
            </a:r>
          </a:p>
          <a:p>
            <a:r>
              <a:rPr lang="es-ES" sz="2000" u="sng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Diferencia con Epicuro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: éste último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só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ten en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conta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do individuo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illado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 Utilitarismo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defende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:</a:t>
            </a:r>
          </a:p>
          <a:p>
            <a:pPr marL="457200" indent="-457200">
              <a:buFont typeface="+mj-lt"/>
              <a:buAutoNum type="alphaLcPeriod"/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Debemos ter en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conta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as consecuencia das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condutas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nos que nos rodean.</a:t>
            </a:r>
          </a:p>
          <a:p>
            <a:pPr marL="457200" indent="-457200">
              <a:buFont typeface="+mj-lt"/>
              <a:buAutoNum type="alphaLcPeriod"/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Por tanto, una acción é moralmente boa cando proporciona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e mala cando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 proporciona malestar e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dor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457200" indent="-457200">
              <a:buAutoNum type="alphaLcPeriod" startAt="3"/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Cómo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facelo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? Calculando que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praceres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son os que proporcionan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beneficios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perxuizos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a un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maior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número de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persoas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d.   A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Utilidade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é o criterio para medir a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conduta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sz="2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5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5B9BD5">
                    <a:lumMod val="50000"/>
                  </a:srgbClr>
                </a:solidFill>
                <a:latin typeface="Comic Sans MS" panose="030F0702030302020204" pitchFamily="66" charset="0"/>
              </a:rPr>
              <a:t>UTILITARISMO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000" b="1" dirty="0" smtClean="0">
                <a:latin typeface="Comic Sans MS" panose="030F0702030302020204" pitchFamily="66" charset="0"/>
              </a:rPr>
              <a:t>J. Bentham</a:t>
            </a:r>
          </a:p>
          <a:p>
            <a:pPr algn="just"/>
            <a:r>
              <a:rPr lang="es-ES" sz="2000" dirty="0" smtClean="0">
                <a:latin typeface="Comic Sans MS" panose="030F0702030302020204" pitchFamily="66" charset="0"/>
              </a:rPr>
              <a:t>Para él o BO coincide </a:t>
            </a:r>
            <a:r>
              <a:rPr lang="es-ES" sz="2000" dirty="0" err="1" smtClean="0">
                <a:latin typeface="Comic Sans MS" panose="030F0702030302020204" pitchFamily="66" charset="0"/>
              </a:rPr>
              <a:t>co</a:t>
            </a:r>
            <a:r>
              <a:rPr lang="es-ES" sz="2000" dirty="0" smtClean="0">
                <a:latin typeface="Comic Sans MS" panose="030F0702030302020204" pitchFamily="66" charset="0"/>
              </a:rPr>
              <a:t> ÚTIL</a:t>
            </a:r>
          </a:p>
          <a:p>
            <a:pPr algn="just"/>
            <a:r>
              <a:rPr lang="es-ES" sz="2000" dirty="0" smtClean="0">
                <a:latin typeface="Comic Sans MS" panose="030F0702030302020204" pitchFamily="66" charset="0"/>
              </a:rPr>
              <a:t>O criterio para decidir qué é moralmente correcto depende da cantidad de </a:t>
            </a:r>
            <a:r>
              <a:rPr lang="es-ES" sz="2000" dirty="0" err="1" smtClean="0">
                <a:latin typeface="Comic Sans MS" panose="030F0702030302020204" pitchFamily="66" charset="0"/>
              </a:rPr>
              <a:t>pracer</a:t>
            </a:r>
            <a:r>
              <a:rPr lang="es-ES" sz="2000" dirty="0" smtClean="0">
                <a:latin typeface="Comic Sans MS" panose="030F0702030302020204" pitchFamily="66" charset="0"/>
              </a:rPr>
              <a:t> e </a:t>
            </a:r>
          </a:p>
          <a:p>
            <a:pPr marL="0" indent="0" algn="just">
              <a:buNone/>
            </a:pPr>
            <a:r>
              <a:rPr lang="es-ES" sz="2000" dirty="0"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latin typeface="Comic Sans MS" panose="030F0702030302020204" pitchFamily="66" charset="0"/>
              </a:rPr>
              <a:t>dor</a:t>
            </a:r>
            <a:r>
              <a:rPr lang="es-ES" sz="2000" dirty="0" smtClean="0">
                <a:latin typeface="Comic Sans MS" panose="030F0702030302020204" pitchFamily="66" charset="0"/>
              </a:rPr>
              <a:t> que produce as </a:t>
            </a:r>
            <a:r>
              <a:rPr lang="es-ES" sz="2000" dirty="0" err="1" smtClean="0">
                <a:latin typeface="Comic Sans MS" panose="030F0702030302020204" pitchFamily="66" charset="0"/>
              </a:rPr>
              <a:t>nosas</a:t>
            </a:r>
            <a:r>
              <a:rPr lang="es-ES" sz="2000" dirty="0" smtClean="0">
                <a:latin typeface="Comic Sans MS" panose="030F0702030302020204" pitchFamily="66" charset="0"/>
              </a:rPr>
              <a:t> acción.</a:t>
            </a:r>
          </a:p>
          <a:p>
            <a:pPr algn="just"/>
            <a:r>
              <a:rPr lang="es-ES" sz="2000" dirty="0" smtClean="0">
                <a:latin typeface="Comic Sans MS" panose="030F0702030302020204" pitchFamily="66" charset="0"/>
              </a:rPr>
              <a:t>Eso </a:t>
            </a:r>
            <a:r>
              <a:rPr lang="es-ES" sz="2000" dirty="0" err="1" smtClean="0">
                <a:latin typeface="Comic Sans MS" panose="030F0702030302020204" pitchFamily="66" charset="0"/>
              </a:rPr>
              <a:t>vai</a:t>
            </a:r>
            <a:r>
              <a:rPr lang="es-ES" sz="2000" dirty="0" smtClean="0">
                <a:latin typeface="Comic Sans MS" panose="030F0702030302020204" pitchFamily="66" charset="0"/>
              </a:rPr>
              <a:t> depender: da </a:t>
            </a:r>
            <a:r>
              <a:rPr lang="es-ES" sz="2000" dirty="0" err="1" smtClean="0">
                <a:latin typeface="Comic Sans MS" panose="030F0702030302020204" pitchFamily="66" charset="0"/>
              </a:rPr>
              <a:t>intensidade</a:t>
            </a:r>
            <a:r>
              <a:rPr lang="es-ES" sz="2000" dirty="0" smtClean="0">
                <a:latin typeface="Comic Sans MS" panose="030F0702030302020204" pitchFamily="66" charset="0"/>
              </a:rPr>
              <a:t>, a duración </a:t>
            </a:r>
            <a:r>
              <a:rPr lang="es-ES" sz="2000" dirty="0" err="1" smtClean="0"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latin typeface="Comic Sans MS" panose="030F0702030302020204" pitchFamily="66" charset="0"/>
              </a:rPr>
              <a:t>proximidade</a:t>
            </a:r>
            <a:r>
              <a:rPr lang="es-ES" sz="2000" dirty="0" smtClean="0">
                <a:latin typeface="Comic Sans MS" panose="030F0702030302020204" pitchFamily="66" charset="0"/>
              </a:rPr>
              <a:t> dos </a:t>
            </a:r>
            <a:r>
              <a:rPr lang="es-ES" sz="2000" dirty="0" err="1" smtClean="0">
                <a:latin typeface="Comic Sans MS" panose="030F0702030302020204" pitchFamily="66" charset="0"/>
              </a:rPr>
              <a:t>praceres</a:t>
            </a:r>
            <a:r>
              <a:rPr lang="es-ES" sz="2000" dirty="0" smtClean="0">
                <a:latin typeface="Comic Sans MS" panose="030F0702030302020204" pitchFamily="66" charset="0"/>
              </a:rPr>
              <a:t> (</a:t>
            </a:r>
            <a:r>
              <a:rPr lang="es-ES" sz="2000" dirty="0" err="1" smtClean="0">
                <a:latin typeface="Comic Sans MS" panose="030F0702030302020204" pitchFamily="66" charset="0"/>
              </a:rPr>
              <a:t>maior</a:t>
            </a:r>
            <a:r>
              <a:rPr lang="es-ES" sz="2000" dirty="0" smtClean="0"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latin typeface="Comic Sans MS" panose="030F0702030302020204" pitchFamily="66" charset="0"/>
              </a:rPr>
              <a:t>inteso</a:t>
            </a:r>
            <a:r>
              <a:rPr lang="es-ES" sz="2000" dirty="0" smtClean="0">
                <a:latin typeface="Comic Sans MS" panose="030F0702030302020204" pitchFamily="66" charset="0"/>
              </a:rPr>
              <a:t> e </a:t>
            </a:r>
            <a:r>
              <a:rPr lang="es-ES" sz="2000" dirty="0" err="1" smtClean="0">
                <a:latin typeface="Comic Sans MS" panose="030F0702030302020204" pitchFamily="66" charset="0"/>
              </a:rPr>
              <a:t>duradeiro</a:t>
            </a:r>
            <a:r>
              <a:rPr lang="es-ES" sz="2000" dirty="0" smtClean="0">
                <a:latin typeface="Comic Sans MS" panose="030F0702030302020204" pitchFamily="66" charset="0"/>
              </a:rPr>
              <a:t> é </a:t>
            </a:r>
            <a:r>
              <a:rPr lang="es-ES" sz="2000" dirty="0" err="1" smtClean="0">
                <a:latin typeface="Comic Sans MS" panose="030F0702030302020204" pitchFamily="66" charset="0"/>
              </a:rPr>
              <a:t>mellor</a:t>
            </a:r>
            <a:r>
              <a:rPr lang="es-ES" sz="2000" dirty="0" smtClean="0">
                <a:latin typeface="Comic Sans MS" panose="030F0702030302020204" pitchFamily="66" charset="0"/>
              </a:rPr>
              <a:t> que escaso en </a:t>
            </a:r>
            <a:r>
              <a:rPr lang="es-ES" sz="2000" dirty="0" err="1" smtClean="0">
                <a:latin typeface="Comic Sans MS" panose="030F0702030302020204" pitchFamily="66" charset="0"/>
              </a:rPr>
              <a:t>intensidade</a:t>
            </a:r>
            <a:r>
              <a:rPr lang="es-ES" sz="2000" dirty="0" smtClean="0">
                <a:latin typeface="Comic Sans MS" panose="030F0702030302020204" pitchFamily="66" charset="0"/>
              </a:rPr>
              <a:t> e duración).</a:t>
            </a:r>
          </a:p>
          <a:p>
            <a:pPr marL="0" indent="0" algn="ctr">
              <a:buNone/>
            </a:pPr>
            <a:r>
              <a:rPr lang="es-ES" sz="2000" b="1" dirty="0" err="1" smtClean="0">
                <a:latin typeface="Comic Sans MS" panose="030F0702030302020204" pitchFamily="66" charset="0"/>
              </a:rPr>
              <a:t>J.S.Mill</a:t>
            </a:r>
            <a:endParaRPr lang="es-ES" sz="2000" b="1" dirty="0" smtClean="0">
              <a:latin typeface="Comic Sans MS" panose="030F0702030302020204" pitchFamily="66" charset="0"/>
            </a:endParaRPr>
          </a:p>
          <a:p>
            <a:pPr algn="just"/>
            <a:r>
              <a:rPr lang="es-ES" sz="2000" dirty="0" smtClean="0">
                <a:latin typeface="Comic Sans MS" panose="030F0702030302020204" pitchFamily="66" charset="0"/>
              </a:rPr>
              <a:t>En oposición a </a:t>
            </a:r>
            <a:r>
              <a:rPr lang="es-ES" sz="2000" dirty="0" err="1" smtClean="0">
                <a:latin typeface="Comic Sans MS" panose="030F0702030302020204" pitchFamily="66" charset="0"/>
              </a:rPr>
              <a:t>Benthan</a:t>
            </a:r>
            <a:r>
              <a:rPr lang="es-ES" sz="2000" dirty="0" smtClean="0"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latin typeface="Comic Sans MS" panose="030F0702030302020204" pitchFamily="66" charset="0"/>
              </a:rPr>
              <a:t>dí</a:t>
            </a:r>
            <a:r>
              <a:rPr lang="es-ES" sz="2000" dirty="0" smtClean="0">
                <a:latin typeface="Comic Sans MS" panose="030F0702030302020204" pitchFamily="66" charset="0"/>
              </a:rPr>
              <a:t> que non </a:t>
            </a:r>
            <a:r>
              <a:rPr lang="es-ES" sz="2000" dirty="0" err="1" smtClean="0">
                <a:latin typeface="Comic Sans MS" panose="030F0702030302020204" pitchFamily="66" charset="0"/>
              </a:rPr>
              <a:t>todolos</a:t>
            </a:r>
            <a:r>
              <a:rPr lang="es-ES" sz="2000" dirty="0" smtClean="0"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latin typeface="Comic Sans MS" panose="030F0702030302020204" pitchFamily="66" charset="0"/>
              </a:rPr>
              <a:t>praceres</a:t>
            </a:r>
            <a:r>
              <a:rPr lang="es-ES" sz="2000" dirty="0" smtClean="0">
                <a:latin typeface="Comic Sans MS" panose="030F0702030302020204" pitchFamily="66" charset="0"/>
              </a:rPr>
              <a:t> son </a:t>
            </a:r>
            <a:r>
              <a:rPr lang="es-ES" sz="2000" dirty="0" err="1" smtClean="0">
                <a:latin typeface="Comic Sans MS" panose="030F0702030302020204" pitchFamily="66" charset="0"/>
              </a:rPr>
              <a:t>iguais</a:t>
            </a:r>
            <a:r>
              <a:rPr lang="es-ES" sz="2000" dirty="0" smtClean="0">
                <a:latin typeface="Comic Sans MS" panose="030F0702030302020204" pitchFamily="66" charset="0"/>
              </a:rPr>
              <a:t>. </a:t>
            </a:r>
            <a:r>
              <a:rPr lang="es-ES" sz="2000" dirty="0" err="1" smtClean="0">
                <a:latin typeface="Comic Sans MS" panose="030F0702030302020204" pitchFamily="66" charset="0"/>
              </a:rPr>
              <a:t>Teñen</a:t>
            </a:r>
            <a:r>
              <a:rPr lang="es-ES" sz="2000" dirty="0" smtClean="0">
                <a:latin typeface="Comic Sans MS" panose="030F0702030302020204" pitchFamily="66" charset="0"/>
              </a:rPr>
              <a:t> valores </a:t>
            </a:r>
          </a:p>
          <a:p>
            <a:pPr marL="0" indent="0" algn="just">
              <a:buNone/>
            </a:pPr>
            <a:r>
              <a:rPr lang="es-ES" sz="2000" dirty="0"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latin typeface="Comic Sans MS" panose="030F0702030302020204" pitchFamily="66" charset="0"/>
              </a:rPr>
              <a:t>  distintos.</a:t>
            </a:r>
          </a:p>
          <a:p>
            <a:pPr algn="just"/>
            <a:r>
              <a:rPr lang="es-ES" sz="2000" dirty="0" smtClean="0">
                <a:latin typeface="Comic Sans MS" panose="030F0702030302020204" pitchFamily="66" charset="0"/>
              </a:rPr>
              <a:t>Distingue entre </a:t>
            </a:r>
            <a:r>
              <a:rPr lang="es-ES" sz="2000" dirty="0" err="1" smtClean="0">
                <a:latin typeface="Comic Sans MS" panose="030F0702030302020204" pitchFamily="66" charset="0"/>
              </a:rPr>
              <a:t>Praceres</a:t>
            </a:r>
            <a:r>
              <a:rPr lang="es-ES" sz="2000" dirty="0" smtClean="0">
                <a:latin typeface="Comic Sans MS" panose="030F0702030302020204" pitchFamily="66" charset="0"/>
              </a:rPr>
              <a:t> Superiores (os </a:t>
            </a:r>
            <a:r>
              <a:rPr lang="es-ES" sz="2000" dirty="0" err="1" smtClean="0">
                <a:latin typeface="Comic Sans MS" panose="030F0702030302020204" pitchFamily="66" charset="0"/>
              </a:rPr>
              <a:t>intelectuais</a:t>
            </a:r>
            <a:r>
              <a:rPr lang="es-ES" sz="2000" dirty="0" smtClean="0">
                <a:latin typeface="Comic Sans MS" panose="030F0702030302020204" pitchFamily="66" charset="0"/>
              </a:rPr>
              <a:t> e </a:t>
            </a:r>
            <a:r>
              <a:rPr lang="es-ES" sz="2000" dirty="0" err="1" smtClean="0"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latin typeface="Comic Sans MS" panose="030F0702030302020204" pitchFamily="66" charset="0"/>
              </a:rPr>
              <a:t>) e Inferiores (os </a:t>
            </a:r>
          </a:p>
          <a:p>
            <a:pPr marL="0" indent="0" algn="just">
              <a:buNone/>
            </a:pPr>
            <a:r>
              <a:rPr lang="es-ES" sz="2000" dirty="0"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latin typeface="Comic Sans MS" panose="030F0702030302020204" pitchFamily="66" charset="0"/>
              </a:rPr>
              <a:t>materiais</a:t>
            </a:r>
            <a:r>
              <a:rPr lang="es-ES" sz="2000" dirty="0" smtClean="0">
                <a:latin typeface="Comic Sans MS" panose="030F0702030302020204" pitchFamily="66" charset="0"/>
              </a:rPr>
              <a:t>),</a:t>
            </a:r>
            <a:endParaRPr lang="es-E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63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EUDAIMONISMO</a:t>
            </a:r>
            <a:endParaRPr lang="es-ES" b="1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Fundador: 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Aristóteles</a:t>
            </a:r>
          </a:p>
          <a:p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O ben máximo o que podemos aspirar é a una vida plena, ben vivida, e en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grego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chámase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EUDAIMONÍA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que equivale a FELICIDADE. Esta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Eudaimonía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)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non consiste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nun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momento concreto,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que comprende toda a vida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persoa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Pero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non é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mesma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para todos. Aristóteles </a:t>
            </a:r>
            <a:r>
              <a:rPr lang="es-ES" sz="2000" u="sng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distingue varios tipos de </a:t>
            </a:r>
          </a:p>
          <a:p>
            <a:pPr marL="0" indent="0">
              <a:buNone/>
            </a:pPr>
            <a:r>
              <a:rPr lang="es-ES" sz="2000" u="sng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u="sng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</a:t>
            </a:r>
            <a:r>
              <a:rPr lang="es-ES" sz="2000" u="sng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: a) </a:t>
            </a: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que se identifica coas riquezas; b) a que se identifica coa fama, éxito,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poder; c)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aquela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coa que logramos o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desenvolvemento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pleno das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capacidades.</a:t>
            </a:r>
          </a:p>
          <a:p>
            <a:pPr marL="0" indent="0">
              <a:buNone/>
            </a:pPr>
            <a:endParaRPr lang="es-ES" sz="20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Cómo saber cal das tres é a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?</a:t>
            </a:r>
          </a:p>
          <a:p>
            <a:pPr algn="just"/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Coñecendo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natureza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aquelo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que nos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fai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distintos o resto dos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animais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4875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EUDAIMONISMO</a:t>
            </a:r>
            <a:endParaRPr lang="es-ES" dirty="0">
              <a:solidFill>
                <a:srgbClr val="92D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ES" sz="2000" b="1" dirty="0">
                <a:solidFill>
                  <a:srgbClr val="92D050"/>
                </a:solidFill>
                <a:latin typeface="Comic Sans MS" panose="030F0702030302020204" pitchFamily="66" charset="0"/>
              </a:rPr>
              <a:t>Cal é esa </a:t>
            </a:r>
            <a:r>
              <a:rPr lang="es-ES" sz="2000" b="1" dirty="0" err="1">
                <a:solidFill>
                  <a:srgbClr val="92D050"/>
                </a:solidFill>
                <a:latin typeface="Comic Sans MS" panose="030F0702030302020204" pitchFamily="66" charset="0"/>
              </a:rPr>
              <a:t>cualidade</a:t>
            </a:r>
            <a:r>
              <a:rPr lang="es-ES" sz="2000" b="1" dirty="0">
                <a:solidFill>
                  <a:srgbClr val="92D050"/>
                </a:solidFill>
                <a:latin typeface="Comic Sans MS" panose="030F0702030302020204" pitchFamily="66" charset="0"/>
              </a:rPr>
              <a:t> que nos define como </a:t>
            </a:r>
            <a:r>
              <a:rPr lang="es-ES" sz="2000" b="1" dirty="0" err="1">
                <a:solidFill>
                  <a:srgbClr val="92D050"/>
                </a:solidFill>
                <a:latin typeface="Comic Sans MS" panose="030F0702030302020204" pitchFamily="66" charset="0"/>
              </a:rPr>
              <a:t>humáns</a:t>
            </a:r>
            <a:r>
              <a:rPr lang="es-ES" sz="2000" b="1" dirty="0">
                <a:solidFill>
                  <a:srgbClr val="92D050"/>
                </a:solidFill>
                <a:latin typeface="Comic Sans MS" panose="030F0702030302020204" pitchFamily="66" charset="0"/>
              </a:rPr>
              <a:t>?</a:t>
            </a:r>
          </a:p>
          <a:p>
            <a:pPr algn="just"/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capacidade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razoar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, de pensar. É a forma de vida do sabio.</a:t>
            </a:r>
          </a:p>
          <a:p>
            <a:pPr algn="just"/>
            <a:endParaRPr lang="es-ES" sz="2000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Cómo se pode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esa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?</a:t>
            </a:r>
          </a:p>
          <a:p>
            <a:pPr algn="just"/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Practicando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Virtude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areté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). Para Aristóteles as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persoas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felices son as que se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comportan de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xeito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excelente, virtuoso, porque saben actuar correctamente en cada         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situación.</a:t>
            </a: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Cómo se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fai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un virtuoso?</a:t>
            </a:r>
          </a:p>
          <a:p>
            <a:pPr algn="just"/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Mediante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costume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.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Escollendo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ben como actuar na vida o que leva a cambiar o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noso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carácter.</a:t>
            </a:r>
            <a:endParaRPr lang="es-ES" sz="20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47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EUDAIMONISMO</a:t>
            </a:r>
            <a:endParaRPr lang="es-ES" dirty="0">
              <a:solidFill>
                <a:srgbClr val="92D05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ES" sz="2000" b="1" dirty="0" smtClean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Cómo saber cal é a elección correcta?</a:t>
            </a:r>
          </a:p>
          <a:p>
            <a:pPr marL="0" indent="0" algn="ctr">
              <a:buNone/>
            </a:pPr>
            <a:endParaRPr lang="es-ES" sz="2000" b="1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Escollendo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o termo medio entre extremos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opostos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.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Fuxindo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dos excesos, dos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extremos.</a:t>
            </a:r>
          </a:p>
          <a:p>
            <a:pPr marL="0" indent="0" algn="ctr">
              <a:buNone/>
            </a:pPr>
            <a:endParaRPr lang="es-ES" sz="2000" b="1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En qué nos podemos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apoiar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para </a:t>
            </a:r>
            <a:r>
              <a:rPr lang="es-ES" sz="2000" b="1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b="1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ese termo medio?</a:t>
            </a:r>
          </a:p>
          <a:p>
            <a:pPr marL="0" indent="0" algn="ctr">
              <a:buNone/>
            </a:pPr>
            <a:endParaRPr lang="es-ES" sz="2000" b="1" dirty="0" smtClean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Empregando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Razon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,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Intelixencia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, a PRUDENCIA, a cal, é una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virtude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intelectual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92D05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 que usa 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nosa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razón para </a:t>
            </a:r>
            <a:r>
              <a:rPr lang="es-ES" sz="2000" dirty="0" err="1" smtClean="0">
                <a:solidFill>
                  <a:srgbClr val="92D050"/>
                </a:solidFill>
                <a:latin typeface="Comic Sans MS" panose="030F0702030302020204" pitchFamily="66" charset="0"/>
              </a:rPr>
              <a:t>escoller</a:t>
            </a:r>
            <a:r>
              <a:rPr lang="es-ES" sz="20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 sabiamente como debemos comportarnos.</a:t>
            </a:r>
            <a:endParaRPr lang="es-ES" sz="20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65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FORMALISMO</a:t>
            </a:r>
            <a:endParaRPr lang="es-ES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Fundador: </a:t>
            </a:r>
            <a:r>
              <a:rPr lang="es-ES" sz="20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I. Kant</a:t>
            </a:r>
          </a:p>
          <a:p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sua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ética é una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crítica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tódalas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éticas anteriores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chama </a:t>
            </a:r>
            <a:r>
              <a:rPr lang="es-ES" sz="2000" b="1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Éticas </a:t>
            </a:r>
            <a:r>
              <a:rPr lang="es-ES" sz="2000" b="1" u="sng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Materiais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que, segundo él, están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caracterizadas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por:</a:t>
            </a:r>
          </a:p>
          <a:p>
            <a:pPr marL="457200" indent="-457200">
              <a:buAutoNum type="alphaLcParenR"/>
            </a:pP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 Éticas do Ben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porque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entenden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a vida humana está orientada 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un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obxectivo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/fin supremo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último (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pracer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felicidade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…).</a:t>
            </a:r>
          </a:p>
          <a:p>
            <a:pPr marL="457200" indent="-457200">
              <a:buAutoNum type="alphaLcParenR" startAt="2"/>
            </a:pP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 Éticas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adeáis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nos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indica cómo podemos </a:t>
            </a:r>
            <a:r>
              <a:rPr lang="es-ES" sz="2000" u="sng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acadar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ese fin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supremo, 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qué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facer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cal é a norma que </a:t>
            </a:r>
            <a:r>
              <a:rPr lang="es-ES" sz="2000" u="sng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seguir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c)  As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suas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normas </a:t>
            </a:r>
            <a:r>
              <a:rPr lang="es-ES" sz="2000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son Hipotéticas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, estamos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obrigados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cumplilas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ata que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academos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o fin/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obxectivo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desexamos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 Non estamos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obrigados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acumplilas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000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1105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1657</Words>
  <Application>Microsoft Office PowerPoint</Application>
  <PresentationFormat>Panorámica</PresentationFormat>
  <Paragraphs>183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Tema de Office</vt:lpstr>
      <vt:lpstr>TEORÍAS ÉTICAS</vt:lpstr>
      <vt:lpstr>HEDONISMO</vt:lpstr>
      <vt:lpstr>HEDONISMO</vt:lpstr>
      <vt:lpstr>UTILITARISMO</vt:lpstr>
      <vt:lpstr>UTILITARISMO</vt:lpstr>
      <vt:lpstr>EUDAIMONISMO</vt:lpstr>
      <vt:lpstr>EUDAIMONISMO</vt:lpstr>
      <vt:lpstr>EUDAIMONISMO</vt:lpstr>
      <vt:lpstr>FORMALISMO</vt:lpstr>
      <vt:lpstr>FORMALISMO</vt:lpstr>
      <vt:lpstr>FORMALISMO</vt:lpstr>
      <vt:lpstr>FORMALISMO</vt:lpstr>
      <vt:lpstr>NIETZSCHE</vt:lpstr>
      <vt:lpstr>NIETZSCHE</vt:lpstr>
      <vt:lpstr>NIETZSCHE</vt:lpstr>
      <vt:lpstr>NIETZSCHE</vt:lpstr>
      <vt:lpstr>NIETZSCHE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TEORÍAS ÉTICAS</dc:title>
  <dc:creator>SATUR ALBORJA</dc:creator>
  <cp:lastModifiedBy>SATUR ALBORJA</cp:lastModifiedBy>
  <cp:revision>31</cp:revision>
  <dcterms:created xsi:type="dcterms:W3CDTF">2026-04-13T15:17:18Z</dcterms:created>
  <dcterms:modified xsi:type="dcterms:W3CDTF">2026-04-20T15:24:19Z</dcterms:modified>
</cp:coreProperties>
</file>