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6" r:id="rId12"/>
    <p:sldId id="267" r:id="rId13"/>
    <p:sldId id="277" r:id="rId14"/>
    <p:sldId id="268" r:id="rId15"/>
    <p:sldId id="269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6" r:id="rId25"/>
    <p:sldId id="280" r:id="rId26"/>
    <p:sldId id="287" r:id="rId27"/>
    <p:sldId id="281" r:id="rId28"/>
    <p:sldId id="288" r:id="rId29"/>
    <p:sldId id="282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08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051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94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37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17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38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684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02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1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412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74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E4717-817F-4511-B829-AFB625B61466}" type="datetimeFigureOut">
              <a:rPr lang="es-ES" smtClean="0"/>
              <a:t>11/05/2026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382A-02AD-463C-87F4-9B89961114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23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 POLÍTICA</a:t>
            </a:r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2640" y="2315051"/>
            <a:ext cx="5023485" cy="3514725"/>
          </a:xfrm>
          <a:prstGeom prst="rect">
            <a:avLst/>
          </a:prstGeom>
        </p:spPr>
      </p:pic>
      <p:pic>
        <p:nvPicPr>
          <p:cNvPr id="13" name="Marcador de contenido 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1" y="2143759"/>
            <a:ext cx="4274102" cy="403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5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UTOPÍAS - DISTOPÍAS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é una Utopía?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É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descrición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dun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mundo inexistente no que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está organizada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xeito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ideal.</a:t>
            </a: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Por qué </a:t>
            </a:r>
            <a:r>
              <a:rPr lang="es-ES" sz="2000" b="1" dirty="0" err="1">
                <a:latin typeface="Comic Sans MS" panose="030F0702030302020204" pitchFamily="66" charset="0"/>
              </a:rPr>
              <a:t>xurden</a:t>
            </a:r>
            <a:r>
              <a:rPr lang="es-ES" sz="2000" b="1" dirty="0">
                <a:latin typeface="Comic Sans MS" panose="030F0702030302020204" pitchFamily="66" charset="0"/>
              </a:rPr>
              <a:t>?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Como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necesidade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reformar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correxir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os males/defectos que ésta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ten,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exemplo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a corrupción, a violencia 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inseguridade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inxustizas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as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desigualdades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económicas…</a:t>
            </a: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</a:t>
            </a:r>
            <a:r>
              <a:rPr lang="es-ES" sz="2000" b="1" dirty="0" err="1">
                <a:latin typeface="Comic Sans MS" panose="030F0702030302020204" pitchFamily="66" charset="0"/>
              </a:rPr>
              <a:t>exemplos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hai</a:t>
            </a:r>
            <a:r>
              <a:rPr lang="es-ES" sz="2000" b="1" dirty="0">
                <a:latin typeface="Comic Sans MS" panose="030F0702030302020204" pitchFamily="66" charset="0"/>
              </a:rPr>
              <a:t> de estas utopías?</a:t>
            </a:r>
          </a:p>
          <a:p>
            <a:pPr algn="just"/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Época Clásica, A 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República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Platón.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Época Medieval, 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Cidade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 de Deus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 S.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Agustín. No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Renacemento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A Nova Atlántida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 F. Bacon; 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Cidade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 do Sol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 T.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Campanella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Utopía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de Thomas Moro  (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trátase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dunha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illa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imaxinaria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na que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está organizada de forma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igualitaria  para garantir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felicidade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todos e os individuos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teñen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todo canto necesitan para vivir 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na que ademáis existe una tolerancia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relixiosa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que favorece a convivencia pacífica).</a:t>
            </a:r>
          </a:p>
        </p:txBody>
      </p:sp>
    </p:spTree>
    <p:extLst>
      <p:ext uri="{BB962C8B-B14F-4D97-AF65-F5344CB8AC3E}">
        <p14:creationId xmlns:p14="http://schemas.microsoft.com/office/powerpoint/2010/main" val="2873592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B0C0E7-3999-489F-9BA7-BD02EB8B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UTOPÍAS</a:t>
            </a:r>
            <a:endParaRPr lang="gl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CC54F85-94C3-478B-8E3C-D6FFD829C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626" y="2402866"/>
            <a:ext cx="1897956" cy="23630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92C43B-4AEA-4E0C-804E-D15E82CD7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889" y="2317590"/>
            <a:ext cx="1809750" cy="25336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E9BE2C-AE0C-44C8-9ED8-0BBE1F1A1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599" y="2317589"/>
            <a:ext cx="2041237" cy="25336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1A3023-F8DF-499B-919B-949D743E8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618" y="2317589"/>
            <a:ext cx="2244436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2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UTOPÍAS - DISTOPÍAS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é una </a:t>
            </a:r>
            <a:r>
              <a:rPr lang="es-ES" sz="2000" b="1" dirty="0" err="1">
                <a:latin typeface="Comic Sans MS" panose="030F0702030302020204" pitchFamily="66" charset="0"/>
              </a:rPr>
              <a:t>Distopía</a:t>
            </a:r>
            <a:r>
              <a:rPr lang="es-ES" sz="2000" b="1" dirty="0">
                <a:latin typeface="Comic Sans MS" panose="030F0702030302020204" pitchFamily="66" charset="0"/>
              </a:rPr>
              <a:t>?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Describen y denuncian una situación futura no deseable a la que se puede llegar si no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corregimos y denunciamos los fallos existente en la sociedad. Describen, polo tanto,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una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futura na que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dignidade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persoas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son arrebatadas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polo sistema político existente.</a:t>
            </a:r>
          </a:p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</a:t>
            </a:r>
            <a:r>
              <a:rPr lang="es-ES" sz="2000" b="1" dirty="0" err="1">
                <a:latin typeface="Comic Sans MS" panose="030F0702030302020204" pitchFamily="66" charset="0"/>
              </a:rPr>
              <a:t>exemplos</a:t>
            </a:r>
            <a:r>
              <a:rPr lang="es-ES" sz="2000" b="1" dirty="0">
                <a:latin typeface="Comic Sans MS" panose="030F0702030302020204" pitchFamily="66" charset="0"/>
              </a:rPr>
              <a:t> existen de </a:t>
            </a:r>
            <a:r>
              <a:rPr lang="es-ES" sz="2000" b="1" dirty="0" err="1">
                <a:latin typeface="Comic Sans MS" panose="030F0702030302020204" pitchFamily="66" charset="0"/>
              </a:rPr>
              <a:t>distopías</a:t>
            </a:r>
            <a:r>
              <a:rPr lang="es-ES" sz="2000" b="1" dirty="0">
                <a:latin typeface="Comic Sans MS" panose="030F0702030302020204" pitchFamily="66" charset="0"/>
              </a:rPr>
              <a:t>?</a:t>
            </a:r>
          </a:p>
          <a:p>
            <a:pPr algn="just"/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Un mundo feliz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Aldous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Huxley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; 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1984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George Orwell; </a:t>
            </a:r>
            <a:r>
              <a:rPr lang="es-ES" sz="2000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Farenheit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 451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Ray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Bradbury</a:t>
            </a: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07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E3E87-5756-4E34-8AD8-254217AA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DISTOPÍAS</a:t>
            </a:r>
            <a:endParaRPr lang="gl-E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1026E7-7BED-4616-BF0A-2108F92A7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gl-ES" dirty="0"/>
          </a:p>
          <a:p>
            <a:pPr marL="0" indent="0">
              <a:buNone/>
            </a:pPr>
            <a:endParaRPr lang="gl-ES" dirty="0"/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E3EFE2-5B80-4DA4-BF89-F79EECFC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45" y="2062162"/>
            <a:ext cx="1819564" cy="27336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84A1EFC-63CC-492D-9C59-D848A906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27" y="2062162"/>
            <a:ext cx="1955801" cy="27336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A0AEA7-370E-4358-8486-8BB7D230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964" y="2062162"/>
            <a:ext cx="22352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35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ORIXE DA SOCIEDADE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2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Teoría Naturalista</a:t>
            </a:r>
          </a:p>
          <a:p>
            <a:pPr algn="just"/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Aristóteles: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Defende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os seres humanos son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natureza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O home é un </a:t>
            </a:r>
          </a:p>
          <a:p>
            <a:pPr marL="0" indent="0" algn="just">
              <a:buNone/>
            </a:pP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zoon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politikón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é un animal político e social. Necesita vivir en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porque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nela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acadamos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linguaxe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moralidade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satisfación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necesidades (alimentación,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protección…),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felicidade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O que vive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marxe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 un animal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 un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Deus.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(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Oponse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os Sofistas que defendían que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é una creación/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produto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humano.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Ten una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orixe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artificial resultado da convención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acordó entre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homes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019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ORIXE DA SOCIEDADE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Teoría Sobrenatural</a:t>
            </a:r>
          </a:p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algn="just"/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S. </a:t>
            </a:r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Agostiño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de Hipona: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obra 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cidade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 de Deus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establece una separación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entre o Ceo e a Terra, entre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celeste 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terrestre.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primeira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está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formada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aqueles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individuos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seguen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doutrina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/palabra de Deus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dedicándolle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vida. A segunda está formada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aqueles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se apartan da palabra de Deus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poñendo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diante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propio interés.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 esta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doutrina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derivase a idea de que o poder/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autoridade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procede directamente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de Deus. Teoría das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duas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espadas (ver no libro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páx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338)</a:t>
            </a:r>
          </a:p>
        </p:txBody>
      </p:sp>
    </p:spTree>
    <p:extLst>
      <p:ext uri="{BB962C8B-B14F-4D97-AF65-F5344CB8AC3E}">
        <p14:creationId xmlns:p14="http://schemas.microsoft.com/office/powerpoint/2010/main" val="224268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5A0A7-79D0-46B1-B420-EF6E6F6A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ORIXE DA SOCIEDADE: </a:t>
            </a:r>
            <a:b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TEORÍA DO CONTRATO SOCIAL</a:t>
            </a:r>
            <a:endParaRPr lang="gl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FD42F8-475B-4461-AF26-24614681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D97E9F-B6E6-4C62-9139-AE752396F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6" y="1935160"/>
            <a:ext cx="7536873" cy="40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ORIXE DA SOCIEDADE: </a:t>
            </a:r>
            <a:b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TEORÍA DO CONTRATO SOCIAL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pensamento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contractualista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apareceu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antiga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Grecia  con os Sofistas. No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século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XVII un grupo de filósofos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ofreceron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unha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nova versión para explicar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orixe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da vida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social e os principios que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rexen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Trátase de autores como: John Locke; Thomas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Hobbes; Jean Jacques Rousseau.</a:t>
            </a:r>
          </a:p>
          <a:p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Todas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teorías comparten o mesmo esquema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xeral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Describen a situación natural (</a:t>
            </a:r>
            <a:r>
              <a:rPr lang="es-ES" sz="2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Estado de </a:t>
            </a:r>
            <a:r>
              <a:rPr lang="es-ES" sz="2000" b="1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Natureza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 dos seres humanos de forma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   previa á fundación da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do Estado.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Expoñen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un posible contrato (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Pacto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 entre os individuos para abandonar o estado natural.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Deseñan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unha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</a:t>
            </a:r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Civil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Estado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 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institución a partir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   de ese contrato.</a:t>
            </a:r>
          </a:p>
        </p:txBody>
      </p:sp>
    </p:spTree>
    <p:extLst>
      <p:ext uri="{BB962C8B-B14F-4D97-AF65-F5344CB8AC3E}">
        <p14:creationId xmlns:p14="http://schemas.microsoft.com/office/powerpoint/2010/main" val="2598570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ORIXE DA SOCIEDADE: </a:t>
            </a:r>
            <a:b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TEORÍA DO CONTRATO SOCIAL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John Locke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Critica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orixe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sobre natural do poder dos monarcas.</a:t>
            </a:r>
          </a:p>
          <a:p>
            <a:pPr algn="just"/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Defende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só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lexitimo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aquel poder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sexa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recoñecido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como válido polos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gobernados.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Sostén que no Estado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Natureza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os individuos vivían en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as únicas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dereitos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eran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naturais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as cales se resumían en tres: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dereito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vida; a formar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una familia 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propiedade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privada.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Ainda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así, non había una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seguridade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total de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respetalas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polo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decatáronse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podían vivir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mellorse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aceptaban vivir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xuntos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Ahí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xurde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Pacto.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Pacto supón ceder parte da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(excepto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dereitos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naturais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 a cambio de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protección. Supón delegar o poder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nuns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representantes que deben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exercelo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servizo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ben común. Se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incumpren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ese pacto,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cidadáns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teñen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dereito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destituilos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De este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xeito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Locke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defende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un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goberno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liberal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baseado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na división de poderes.</a:t>
            </a: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just"/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15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ORIXE DA SOCIEDADE: </a:t>
            </a:r>
            <a:b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TEORÍA DO CONTRATO SOCIAL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Thomas Hobbes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Considera que o ser humano é egoísta e vive en guerra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demais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homes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Esta é 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situación na que se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atopan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no Estado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Natureza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Nestá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última, a vida é precaria,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breve, solitaria e insegura.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Iso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explica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necesidade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superar esa situación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mediante un acordó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pacto.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Pacto supón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tódolos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individuos renuncian á guerra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duns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contra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outros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aceptan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someterse a un único poder supremo capaz de restablecer a paz e orden na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Ese poder supremo é o Soberano (gobernante) que crea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fai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cumprir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Hobbes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chamouno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Leviatán. Ten o poder absoluto e está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enriba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autoridade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baséase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capacidade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proporcionar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seguridade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súbditos. De este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xeito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Hobbe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defende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un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goberno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autoritario e absolutista.</a:t>
            </a:r>
          </a:p>
        </p:txBody>
      </p:sp>
    </p:spTree>
    <p:extLst>
      <p:ext uri="{BB962C8B-B14F-4D97-AF65-F5344CB8AC3E}">
        <p14:creationId xmlns:p14="http://schemas.microsoft.com/office/powerpoint/2010/main" val="1562557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5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 POLÍTICA: antecedentes</a:t>
            </a:r>
            <a:endParaRPr lang="es-ES" sz="5400" dirty="0">
              <a:solidFill>
                <a:srgbClr val="00B050"/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Por qué somos seres </a:t>
            </a:r>
            <a:r>
              <a:rPr lang="es-ES" sz="2000" b="1" dirty="0" err="1">
                <a:latin typeface="Comic Sans MS" panose="030F0702030302020204" pitchFamily="66" charset="0"/>
              </a:rPr>
              <a:t>sociais</a:t>
            </a:r>
            <a:r>
              <a:rPr lang="es-ES" sz="2000" b="1" dirty="0">
                <a:latin typeface="Comic Sans MS" panose="030F0702030302020204" pitchFamily="66" charset="0"/>
              </a:rPr>
              <a:t>?</a:t>
            </a:r>
          </a:p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Porque facilita a supervivencia 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fai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posible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aprendizaxe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Por que a vida en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permítenos adquirir una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linguaxe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Asimilamos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conxunto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coñecementos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crenzas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formas de vida que integran 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cultura.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En definitiva, necesitamos vivir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demáis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para desenvolvernos plenamente como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persoas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formas de organización social </a:t>
            </a:r>
            <a:r>
              <a:rPr lang="es-ES" sz="2000" b="1" dirty="0" err="1">
                <a:latin typeface="Comic Sans MS" panose="030F0702030302020204" pitchFamily="66" charset="0"/>
              </a:rPr>
              <a:t>existiron</a:t>
            </a:r>
            <a:r>
              <a:rPr lang="es-ES" sz="2000" b="1" dirty="0">
                <a:latin typeface="Comic Sans MS" panose="030F0702030302020204" pitchFamily="66" charset="0"/>
              </a:rPr>
              <a:t>/existen?</a:t>
            </a:r>
          </a:p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Tribal;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Escravismo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; Feudal: Estados nación.</a:t>
            </a:r>
          </a:p>
          <a:p>
            <a:pPr marL="0" indent="0" algn="ctr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s-ES" sz="2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s-E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55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ORIXE DA SOCIEDADE: </a:t>
            </a:r>
            <a:b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TEORÍA DO CONTRATO SOCIAL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Jean Jacques Rousseau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Sostén que no Estado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Natureza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os individuos eran libres e felices, pero 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aparición da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propiedade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privada 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fixo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xurdir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envexa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cobiza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que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orixinou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enfrentamento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entre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otros. Esta situación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fixo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necesaria un acordó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pacto.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Pacto supón que o poder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atópase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Vontade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Xeral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ben común. Esto significa que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o único poder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lexítimo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 o que ten o pobo que ten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posibilidade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participar nos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asuntos políticos.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Os gobernantes son os encargados de realizar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vontade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xeral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Se non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cumpren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con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ese mandato poden ser destituidos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outros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De este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xeito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Rousseau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defende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un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sistema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gorberno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democrático.</a:t>
            </a:r>
          </a:p>
          <a:p>
            <a:pPr algn="just"/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95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  ESTADO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é un Estado?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Consiste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nun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conxunto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institucións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se encargan de organizar e regular o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funcionamento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orden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nunha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características ten o Estado (Moderno)?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Soberanía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significa que ten o poder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lexítimo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para promulgar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gobernar 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   administrar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2.   Un 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Territorio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quere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dicir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ocupa un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espazo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físico delimitado por unas 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fronteiras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457200" indent="-457200" algn="just">
              <a:buAutoNum type="arabicPeriod" startAt="3"/>
            </a:pP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Unha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Poboación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sobre a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exerce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poder e regula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súa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convivencia. </a:t>
            </a:r>
          </a:p>
          <a:p>
            <a:pPr marL="0" indent="0" algn="ctr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-------------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En contraposición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Estado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atópase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Civil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que consiste no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conxunto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persoas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grupos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contribúen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convivencia social.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Exemplo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ONG; Asociación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Veciños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…</a:t>
            </a:r>
          </a:p>
          <a:p>
            <a:pPr marL="457200" indent="-457200" algn="just">
              <a:buAutoNum type="arabicPeriod" startAt="3"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5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TIPOS  DE  ESTADO:</a:t>
            </a:r>
            <a:b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4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LIBERAL</a:t>
            </a:r>
            <a:endParaRPr lang="es-ES" sz="4000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Defende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independencia do individuo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fronte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 poder do Estado</a:t>
            </a:r>
          </a:p>
          <a:p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 poder do Estado debe estar sometido a límites e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controis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para que impida ir contra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os individuos evitando que se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convirta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nun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estado tiránico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totalitario.</a:t>
            </a:r>
          </a:p>
          <a:p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Caracterízase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por: 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a) </a:t>
            </a:r>
            <a:r>
              <a:rPr lang="es-ES" sz="20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</a:t>
            </a:r>
            <a:r>
              <a:rPr lang="es-ES" sz="20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i="1" u="sng" dirty="0">
                <a:solidFill>
                  <a:srgbClr val="00B050"/>
                </a:solidFill>
                <a:latin typeface="Comic Sans MS" panose="030F0702030302020204" pitchFamily="66" charset="0"/>
              </a:rPr>
              <a:t>I</a:t>
            </a:r>
            <a:r>
              <a:rPr lang="es-ES" sz="2000" i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mperio da </a:t>
            </a:r>
            <a:r>
              <a:rPr lang="es-ES" sz="2000" i="1" u="sng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</a:t>
            </a:r>
            <a:r>
              <a:rPr lang="es-ES" sz="2000" i="1" u="sng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ei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dicir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tódolos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membros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están sometidos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mesmas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leis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que proceden da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vontade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xeral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b)</a:t>
            </a:r>
            <a:r>
              <a:rPr lang="es-ES" sz="20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i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División de Poderes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fin de evitar a tiranía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concentración de poder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nun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ó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individuo, o poder está dividido en tres partes: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Lexilativo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; Executivo;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Xudicial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 Cada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un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destes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tres poderes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teñen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que ser independientes.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c) Elaboración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dunha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i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Constitución</a:t>
            </a:r>
            <a:r>
              <a:rPr lang="es-ES" sz="2000" i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lei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suprema que regula 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funcionamento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Estado  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 que todos 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están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obrigados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obedecer</a:t>
            </a:r>
            <a:r>
              <a:rPr lang="es-ES" sz="2000" i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endParaRPr lang="es-ES" sz="2000" i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20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TIPOS  DE  ESTADO:</a:t>
            </a:r>
            <a:b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3600" b="1" i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ANARQUISMO</a:t>
            </a:r>
            <a:endParaRPr lang="es-ES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Rexeita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existencia do Estado por ser una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estrutura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coercitiva que somete os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individuos, limita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reprime 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desenvolvemento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persoal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Unha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verdadeiramente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libre é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aquela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na que non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hai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Estado e as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persoas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poden relacionarse entre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síde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xeito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libre e espontáneo.</a:t>
            </a:r>
          </a:p>
          <a:p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Desaparecido o Estado,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non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haberá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os elementos de coerción nos que aquél se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apoia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(policía,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exército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…). Os seres  humanos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poderán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cooperar entre sí con total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para crear un mundo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mellor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agresividade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competitividade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entre os individuos é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produto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Estado que as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somete e as reprime. Esas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condutas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desaparecerán coa desaparición do Estado.</a:t>
            </a:r>
          </a:p>
          <a:p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Os defensores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desta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teoría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foron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Bakunin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;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Proudhon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;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Kropotkin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; Ricardo Mella…</a:t>
            </a: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5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TIPOS  DE  ESTADO:</a:t>
            </a:r>
            <a:b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36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ANARQUISMO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2316480"/>
            <a:ext cx="2641600" cy="27127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2204720"/>
            <a:ext cx="2489200" cy="28244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520" y="2204720"/>
            <a:ext cx="2969260" cy="28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69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TIPOS  DE  </a:t>
            </a:r>
            <a:r>
              <a:rPr lang="es-E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ESTADO TOTALITARIOS:</a:t>
            </a:r>
            <a:br>
              <a:rPr lang="es-E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4000" b="1" i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FASCISMO</a:t>
            </a:r>
            <a:endParaRPr lang="es-ES" sz="4000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Movemento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nacionalista agresivo que aspira a organizar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de forma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xerárquica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con una absoluta obediencia o líder.</a:t>
            </a:r>
          </a:p>
          <a:p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Baséase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nunha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ideoloxía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excluinte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así como na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superioridade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dunhas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razas sobre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outras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Nalgúns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casos,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inclue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intención de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desprazar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s razas inferiores para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estender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dominio das razas superiores.</a:t>
            </a:r>
          </a:p>
          <a:p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El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control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dos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medios de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comunicación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para prohibir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 expresión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difundir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ideoloxía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 través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dun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importante aparato de propaganda política. </a:t>
            </a:r>
          </a:p>
          <a:p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Uso do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terror.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Quen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se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opoñía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réximen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totalitario eran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ameazados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endParaRPr lang="es-ES" sz="20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tomados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prisioneiros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asasinados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Racismo. 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fascismo discriminaba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poboación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según 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orixen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étnico o racial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das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personas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1920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TIPOS  DE  ESTADO TOTALITARIOS:</a:t>
            </a:r>
            <a:br>
              <a:rPr lang="es-E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36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FASCISMO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2062479"/>
            <a:ext cx="3060065" cy="33629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74" y="2062479"/>
            <a:ext cx="288734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52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TIPOS  DE  ESTADO TOTALITARIOS:</a:t>
            </a:r>
            <a:br>
              <a:rPr lang="es-E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3600" b="1" i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COMUNISMO</a:t>
            </a:r>
            <a:endParaRPr lang="es-ES" i="1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Aspira a liberar os seres humanos da explotación capitalista, das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inxustizas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 desigualdades 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que se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orixinan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por ese sistema de organización económica que ten como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orixe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propiedade</a:t>
            </a:r>
            <a:endParaRPr lang="es-ES" sz="1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privada dos medios de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produción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É necesario acabar coa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propiedade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privada e coa división da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en clases mediante a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toma do poder  do Estado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pola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clase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traballadora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(Dictadura do Proletariado).</a:t>
            </a:r>
          </a:p>
          <a:p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 resultado final será una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sen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clases na que non existe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nin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explotación e a miseria.</a:t>
            </a:r>
          </a:p>
          <a:p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economía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planifícase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dende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un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poder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central, que decide qué producir, cómo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para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quén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endParaRPr lang="es-ES" sz="1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No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hai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pluralismo político.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Instaurase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un partido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único.</a:t>
            </a:r>
            <a:endParaRPr lang="es-ES" sz="1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O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Estado actúa como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dono e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xestor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de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todos os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recursos, al menos en la etapa de transición.</a:t>
            </a:r>
          </a:p>
          <a:p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Ten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distintas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correntes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o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leninismo, o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trotskismo o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maoísmo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, que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propoñen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diferentes </a:t>
            </a:r>
            <a:endParaRPr lang="es-ES" sz="1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formas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de </a:t>
            </a:r>
            <a:r>
              <a:rPr lang="es-ES" sz="1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alcadar</a:t>
            </a:r>
            <a:r>
              <a:rPr lang="es-ES" sz="1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comunismo.</a:t>
            </a:r>
          </a:p>
        </p:txBody>
      </p:sp>
    </p:spTree>
    <p:extLst>
      <p:ext uri="{BB962C8B-B14F-4D97-AF65-F5344CB8AC3E}">
        <p14:creationId xmlns:p14="http://schemas.microsoft.com/office/powerpoint/2010/main" val="2451724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TIPOS  DE  ESTADO TOTALITARIOS:</a:t>
            </a:r>
            <a:br>
              <a:rPr lang="es-E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36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COMUNISMO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1" y="2489201"/>
            <a:ext cx="2631440" cy="27838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40" y="2484121"/>
            <a:ext cx="2641599" cy="26923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959" y="2387600"/>
            <a:ext cx="2773681" cy="288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8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 DEMOCRACIA</a:t>
            </a:r>
            <a:endParaRPr lang="es-E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Sistema político no que </a:t>
            </a:r>
            <a:r>
              <a:rPr lang="es-ES" sz="20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 poder está en </a:t>
            </a:r>
            <a:r>
              <a:rPr lang="es-ES" sz="2000" u="sng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mans</a:t>
            </a:r>
            <a:r>
              <a:rPr lang="es-ES" sz="20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pobo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Foi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adoptado por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primeira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vez en Atenas no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século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V a.C.</a:t>
            </a:r>
          </a:p>
          <a:p>
            <a:pPr marL="0" indent="0" algn="ctr">
              <a:buNone/>
            </a:pPr>
            <a:r>
              <a:rPr lang="es-ES" sz="2000" b="1" dirty="0" smtClean="0">
                <a:latin typeface="Comic Sans MS" panose="030F0702030302020204" pitchFamily="66" charset="0"/>
              </a:rPr>
              <a:t>Formas de Democracia</a:t>
            </a:r>
          </a:p>
          <a:p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Democracia 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Directa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oi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 tipo que adoptaron os atenienses. Consiste en: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a)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Tódolos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podían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intervir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e participar na política.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b) As decisión e os debates políticos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celebrábanse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Asambleas.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c) O único requisito para participar  era ser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(home libre,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fillo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de atenienses,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varón). Quedaban excluidos: as mulleres,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escravos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extranxeiros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). </a:t>
            </a:r>
          </a:p>
          <a:p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Democracia Representativa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Característico dos modernos Estado actuáis. 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a) 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participan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decisión, pero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xeito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indirecto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elixindo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uns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representantes que os representan no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nome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b) É característico de territorios extensos e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moi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poboados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058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48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POLÍTICA:Autoridade-Poder</a:t>
            </a:r>
            <a:endParaRPr lang="es-ES" sz="4800" dirty="0">
              <a:solidFill>
                <a:srgbClr val="00B05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Por qué </a:t>
            </a:r>
            <a:r>
              <a:rPr lang="es-ES" sz="2000" b="1" dirty="0" err="1">
                <a:latin typeface="Comic Sans MS" panose="030F0702030302020204" pitchFamily="66" charset="0"/>
              </a:rPr>
              <a:t>nas</a:t>
            </a:r>
            <a:r>
              <a:rPr lang="es-ES" sz="2000" b="1" dirty="0">
                <a:latin typeface="Comic Sans MS" panose="030F0702030302020204" pitchFamily="66" charset="0"/>
              </a:rPr>
              <a:t> sociedades </a:t>
            </a:r>
            <a:r>
              <a:rPr lang="es-ES" sz="2000" b="1" dirty="0" err="1">
                <a:latin typeface="Comic Sans MS" panose="030F0702030302020204" pitchFamily="66" charset="0"/>
              </a:rPr>
              <a:t>uns</a:t>
            </a:r>
            <a:r>
              <a:rPr lang="es-ES" sz="2000" b="1" dirty="0">
                <a:latin typeface="Comic Sans MS" panose="030F0702030302020204" pitchFamily="66" charset="0"/>
              </a:rPr>
              <a:t> mandan e </a:t>
            </a:r>
            <a:r>
              <a:rPr lang="es-ES" sz="2000" b="1" dirty="0" err="1">
                <a:latin typeface="Comic Sans MS" panose="030F0702030302020204" pitchFamily="66" charset="0"/>
              </a:rPr>
              <a:t>outros</a:t>
            </a:r>
            <a:r>
              <a:rPr lang="es-ES" sz="2000" b="1" dirty="0">
                <a:latin typeface="Comic Sans MS" panose="030F0702030302020204" pitchFamily="66" charset="0"/>
              </a:rPr>
              <a:t> obedecen? </a:t>
            </a:r>
            <a:r>
              <a:rPr lang="es-ES" sz="2000" b="1" dirty="0" err="1">
                <a:latin typeface="Comic Sans MS" panose="030F0702030302020204" pitchFamily="66" charset="0"/>
              </a:rPr>
              <a:t>Quén</a:t>
            </a:r>
            <a:r>
              <a:rPr lang="es-ES" sz="2000" b="1" dirty="0">
                <a:latin typeface="Comic Sans MS" panose="030F0702030302020204" pitchFamily="66" charset="0"/>
              </a:rPr>
              <a:t> debe mandar?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Para distribuir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tarefas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manter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funcionamento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 grupo ten que haber una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organización.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tarefas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coordinación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realízanse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mediante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exercicio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dom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PODER</a:t>
            </a: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En qué consiste o Poder?</a:t>
            </a:r>
          </a:p>
          <a:p>
            <a:pPr algn="just"/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capacidade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obrigar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impoñer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demais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actuaren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dunha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determinada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maneira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Imponse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pola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forza</a:t>
            </a: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En qué consiste a </a:t>
            </a:r>
            <a:r>
              <a:rPr lang="es-ES" sz="2000" b="1" dirty="0" err="1">
                <a:latin typeface="Comic Sans MS" panose="030F0702030302020204" pitchFamily="66" charset="0"/>
              </a:rPr>
              <a:t>Autoridade</a:t>
            </a:r>
            <a:r>
              <a:rPr lang="es-ES" sz="2000" b="1" dirty="0">
                <a:latin typeface="Comic Sans MS" panose="030F0702030302020204" pitchFamily="66" charset="0"/>
              </a:rPr>
              <a:t>?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Cando os que deben obedecer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ordes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dos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teñen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poder as respetan e as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valoran sin imposición.</a:t>
            </a:r>
          </a:p>
        </p:txBody>
      </p:sp>
    </p:spTree>
    <p:extLst>
      <p:ext uri="{BB962C8B-B14F-4D97-AF65-F5344CB8AC3E}">
        <p14:creationId xmlns:p14="http://schemas.microsoft.com/office/powerpoint/2010/main" val="2849424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A DEMOCRACIA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b="1" dirty="0" smtClean="0">
                <a:latin typeface="Comic Sans MS" panose="030F0702030302020204" pitchFamily="66" charset="0"/>
              </a:rPr>
              <a:t>Qué </a:t>
            </a:r>
            <a:r>
              <a:rPr lang="es-ES" sz="2000" b="1" dirty="0" err="1" smtClean="0">
                <a:latin typeface="Comic Sans MS" panose="030F0702030302020204" pitchFamily="66" charset="0"/>
              </a:rPr>
              <a:t>condicións</a:t>
            </a:r>
            <a:r>
              <a:rPr lang="es-ES" sz="2000" b="1" dirty="0" smtClean="0">
                <a:latin typeface="Comic Sans MS" panose="030F0702030302020204" pitchFamily="66" charset="0"/>
              </a:rPr>
              <a:t> son necesarias para que un Estado </a:t>
            </a:r>
            <a:r>
              <a:rPr lang="es-ES" sz="2000" b="1" dirty="0" err="1" smtClean="0">
                <a:latin typeface="Comic Sans MS" panose="030F0702030302020204" pitchFamily="66" charset="0"/>
              </a:rPr>
              <a:t>sexa</a:t>
            </a:r>
            <a:r>
              <a:rPr lang="es-ES" sz="2000" b="1" dirty="0" smtClean="0">
                <a:latin typeface="Comic Sans MS" panose="030F0702030302020204" pitchFamily="66" charset="0"/>
              </a:rPr>
              <a:t> democrático?</a:t>
            </a:r>
          </a:p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algn="just"/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Debe respetarse o 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Imperio da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Lei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(todos os individuos son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iguais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ante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lei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a </a:t>
            </a:r>
          </a:p>
          <a:p>
            <a:pPr marL="0" indent="0" algn="just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División de Poderes.</a:t>
            </a:r>
          </a:p>
          <a:p>
            <a:pPr marL="0" indent="0" algn="just">
              <a:buNone/>
            </a:pPr>
            <a:endParaRPr lang="es-ES" sz="20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Debe existir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Eleccións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Libres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mediante o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Sufraxio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Universal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(todos 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teñen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dereito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participar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eleccións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seus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representantes).</a:t>
            </a:r>
          </a:p>
          <a:p>
            <a:pPr marL="0" indent="0" algn="just">
              <a:buNone/>
            </a:pPr>
            <a:endParaRPr lang="es-ES" sz="20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Os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Dereitos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son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recoñecidos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e,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protexidos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pola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lei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respectando 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igualdade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,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liberdade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a participación de todos.</a:t>
            </a: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5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OS DEREITOS HUMANOS</a:t>
            </a:r>
            <a:endParaRPr lang="es-E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2000" b="1" dirty="0" smtClean="0">
                <a:latin typeface="Comic Sans MS" panose="030F0702030302020204" pitchFamily="66" charset="0"/>
              </a:rPr>
              <a:t>Qué é un </a:t>
            </a:r>
            <a:r>
              <a:rPr lang="es-ES" sz="2000" b="1" dirty="0" err="1" smtClean="0">
                <a:latin typeface="Comic Sans MS" panose="030F0702030302020204" pitchFamily="66" charset="0"/>
              </a:rPr>
              <a:t>Dereito</a:t>
            </a:r>
            <a:r>
              <a:rPr lang="es-ES" sz="2000" b="1" dirty="0" smtClean="0">
                <a:latin typeface="Comic Sans MS" panose="030F0702030302020204" pitchFamily="66" charset="0"/>
              </a:rPr>
              <a:t>?</a:t>
            </a:r>
          </a:p>
          <a:p>
            <a:pPr marL="0" indent="0" algn="ctr">
              <a:buNone/>
            </a:pPr>
            <a:endParaRPr lang="es-ES" sz="2000" b="1" dirty="0" smtClean="0">
              <a:latin typeface="Comic Sans MS" panose="030F0702030302020204" pitchFamily="66" charset="0"/>
            </a:endParaRPr>
          </a:p>
          <a:p>
            <a:pPr algn="just"/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Algo que ten todo individuo polo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feito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de ser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persoa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que podemos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esixir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s-ES" sz="20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000" b="1" dirty="0" smtClean="0">
                <a:latin typeface="Comic Sans MS" panose="030F0702030302020204" pitchFamily="66" charset="0"/>
              </a:rPr>
              <a:t>Cales son as características dos </a:t>
            </a:r>
            <a:r>
              <a:rPr lang="es-ES" sz="2000" b="1" dirty="0" err="1" smtClean="0">
                <a:latin typeface="Comic Sans MS" panose="030F0702030302020204" pitchFamily="66" charset="0"/>
              </a:rPr>
              <a:t>Dereitos</a:t>
            </a:r>
            <a:r>
              <a:rPr lang="es-ES" sz="2000" b="1" dirty="0" smtClean="0">
                <a:latin typeface="Comic Sans MS" panose="030F0702030302020204" pitchFamily="66" charset="0"/>
              </a:rPr>
              <a:t> Humanos?</a:t>
            </a:r>
          </a:p>
          <a:p>
            <a:pPr marL="0" indent="0" algn="ctr">
              <a:buNone/>
            </a:pPr>
            <a:endParaRPr lang="es-ES" sz="2000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a)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Universais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Se aplican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tódalas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persoas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por igual.</a:t>
            </a:r>
          </a:p>
          <a:p>
            <a:pPr marL="0" indent="0" algn="just">
              <a:buNone/>
            </a:pPr>
            <a:endParaRPr lang="es-ES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b) Inalienables: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Non se poden renunciar a eles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nin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cedérllelos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ninguén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endParaRPr lang="es-ES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c) Imprescriptibles: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Nunca desaparecen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nin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caducan.</a:t>
            </a:r>
          </a:p>
          <a:p>
            <a:pPr marL="0" indent="0" algn="just">
              <a:buNone/>
            </a:pPr>
            <a:endParaRPr lang="es-ES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d) Inviolables: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Ninguén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pode quitárnoslos.</a:t>
            </a: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46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OS DEREITOS </a:t>
            </a:r>
            <a:r>
              <a:rPr lang="es-E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HUMANOS:</a:t>
            </a:r>
            <a:br>
              <a:rPr lang="es-E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s-ES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CLASIFICACIÓN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a) 1ª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Xeración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Foron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establecidos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finais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século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XVIII.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Incluen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os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dereitos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Civís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(establecen un límite para a intervención do Estado na vida dos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) e 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Políticos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protexen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dereito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cidadán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participaren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decisión que afecta a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vida en común)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b) 2ª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Xeración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Foron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recoñecidos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mediados do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século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XX.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Incluen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dereitos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Sociais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e 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Económicos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(tratan de defender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igualdade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garantizando que o Estado se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encargue de proporcionar 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cidaddáns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 que precisan para que exista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equidade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na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).</a:t>
            </a:r>
          </a:p>
          <a:p>
            <a:pPr marL="0" indent="0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c) 3ª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Xeración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Incorpóranse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finais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século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XX.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Incluen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dereitos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de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Solidaridade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(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aplícarense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colectivos e grupos minoritarios).</a:t>
            </a:r>
          </a:p>
          <a:p>
            <a:pPr marL="0" indent="0">
              <a:buNone/>
            </a:pPr>
            <a:endParaRPr lang="es-ES" sz="20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d) 4ª </a:t>
            </a:r>
            <a:r>
              <a:rPr lang="es-ES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Xeración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Incorpóranse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finais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século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XX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comenzos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do XXI</a:t>
            </a:r>
            <a:r>
              <a:rPr lang="es-E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Están asociados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ás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novas </a:t>
            </a:r>
            <a:r>
              <a:rPr lang="es-ES" sz="20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tecnoloxías</a:t>
            </a:r>
            <a:r>
              <a:rPr lang="es-E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endParaRPr lang="es-ES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5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 POLÍTICA: </a:t>
            </a:r>
            <a:r>
              <a:rPr lang="es-ES" sz="48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Lexitimación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es-ES" sz="1900" b="1" dirty="0">
                <a:solidFill>
                  <a:prstClr val="black"/>
                </a:solidFill>
                <a:latin typeface="Comic Sans MS" panose="030F0702030302020204" pitchFamily="66" charset="0"/>
              </a:rPr>
              <a:t>Cal é a </a:t>
            </a:r>
            <a:r>
              <a:rPr lang="es-ES" sz="19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diferenza</a:t>
            </a:r>
            <a:r>
              <a:rPr lang="es-ES" sz="1900" b="1" dirty="0">
                <a:solidFill>
                  <a:prstClr val="black"/>
                </a:solidFill>
                <a:latin typeface="Comic Sans MS" panose="030F0702030302020204" pitchFamily="66" charset="0"/>
              </a:rPr>
              <a:t> entre Poder e </a:t>
            </a:r>
            <a:r>
              <a:rPr lang="es-ES" sz="19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Autoridade</a:t>
            </a:r>
            <a:r>
              <a:rPr lang="es-ES" sz="1900" b="1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  <a:p>
            <a:pPr lvl="0" algn="just"/>
            <a:r>
              <a:rPr lang="es-ES" sz="19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Na</a:t>
            </a:r>
            <a:r>
              <a:rPr lang="es-ES" sz="19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19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Lexitimación</a:t>
            </a:r>
            <a:r>
              <a:rPr lang="es-ES" sz="1900" dirty="0">
                <a:solidFill>
                  <a:srgbClr val="00B050"/>
                </a:solidFill>
                <a:latin typeface="Comic Sans MS" panose="030F0702030302020204" pitchFamily="66" charset="0"/>
              </a:rPr>
              <a:t> que consiste en que os que deben obedecer aceptan a validez das </a:t>
            </a:r>
            <a:r>
              <a:rPr lang="es-ES" sz="19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ordes</a:t>
            </a:r>
            <a:r>
              <a:rPr lang="es-ES" sz="19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lvl="0" indent="0" algn="just">
              <a:buNone/>
            </a:pPr>
            <a:r>
              <a:rPr lang="es-ES" sz="1900" dirty="0">
                <a:solidFill>
                  <a:srgbClr val="00B050"/>
                </a:solidFill>
                <a:latin typeface="Comic Sans MS" panose="030F0702030302020204" pitchFamily="66" charset="0"/>
              </a:rPr>
              <a:t>   e están </a:t>
            </a:r>
            <a:r>
              <a:rPr lang="es-ES" sz="19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dispostos</a:t>
            </a:r>
            <a:r>
              <a:rPr lang="es-ES" sz="1900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sz="19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acatalas</a:t>
            </a:r>
            <a:r>
              <a:rPr lang="es-ES" sz="19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Qué tipos de </a:t>
            </a:r>
            <a:r>
              <a:rPr lang="es-ES" sz="2000" b="1" dirty="0" err="1">
                <a:latin typeface="Comic Sans MS" panose="030F0702030302020204" pitchFamily="66" charset="0"/>
              </a:rPr>
              <a:t>lexitimación</a:t>
            </a:r>
            <a:r>
              <a:rPr lang="es-ES" sz="2000" b="1" dirty="0">
                <a:latin typeface="Comic Sans MS" panose="030F0702030302020204" pitchFamily="66" charset="0"/>
              </a:rPr>
              <a:t> existen?</a:t>
            </a:r>
          </a:p>
          <a:p>
            <a:pPr algn="just"/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Lexitimación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Tradicional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se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basea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prestixio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costumes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se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mantiveron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inalterables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trascurso do tempo. Se respecta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regras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se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mantiveron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en vigor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durante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xeracións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Lexitimación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Carismática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asóciase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un  individuo excepcional que ten unas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cualidades singulares e irrepetibles e que,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pola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personalidade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sucita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admiración 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e o respeto dos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demais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  <a:p>
            <a:pPr algn="just"/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Lexitimación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Racional-Legal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apoiase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na existencia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leis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regras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racionais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</a:t>
            </a:r>
          </a:p>
          <a:p>
            <a:pPr marL="0" indent="0" algn="just">
              <a:buNone/>
            </a:pPr>
            <a:r>
              <a:rPr lang="es-ES" sz="2000">
                <a:solidFill>
                  <a:srgbClr val="00B050"/>
                </a:solidFill>
                <a:latin typeface="Comic Sans MS" panose="030F0702030302020204" pitchFamily="66" charset="0"/>
              </a:rPr>
              <a:t>   regulan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exercicio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 poder, cando o poder  se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axusta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indican estas normas.</a:t>
            </a:r>
          </a:p>
        </p:txBody>
      </p:sp>
    </p:spTree>
    <p:extLst>
      <p:ext uri="{BB962C8B-B14F-4D97-AF65-F5344CB8AC3E}">
        <p14:creationId xmlns:p14="http://schemas.microsoft.com/office/powerpoint/2010/main" val="2762242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INTERPRETACIÓNS SOBRE A RELACIÓN ÉTICA – POLÍTICA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ES" sz="2400" b="1" dirty="0">
                <a:latin typeface="Comic Sans MS" panose="030F0702030302020204" pitchFamily="66" charset="0"/>
              </a:rPr>
              <a:t>PLATÓN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pensamento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 normativo porque indica como debería organizarse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para que fose 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convivencia satisfactoria polo que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creou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un modelo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ideal na que cada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persoa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se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desenvolve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segundo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súas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características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persoais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Clasifica os individuos segundo o tipo de alma que predomina en cada un: /ver esquema libro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páx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334</a:t>
            </a: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Alma Racional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son os interesados polo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coñecemento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a sabiduría e, polo tanto, son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capaces de comprender a auténtica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realidade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verdade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Por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iso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aptos para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gobernar son os Filósofos.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virtude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moral é a Prudencia.</a:t>
            </a: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Alma Irascible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son os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teñen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conduta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apaisonada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combativa, son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áxiles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fortes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</a:t>
            </a:r>
          </a:p>
          <a:p>
            <a:pPr marL="0" indent="0" algn="just">
              <a:buNone/>
            </a:pP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valentes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intereses son a honra 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paixón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polo que son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preparados para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defender 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protexer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demais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Trátase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Guerreiros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11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INTERPRETACIÓNS SOBRE A RELACIÓN ÉTICA – POLÍTICA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s-ES" sz="1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Alma Concupiscible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: están dominados polo apetito, os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praceres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interésanse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por 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  satisfacer as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suas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necesidades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materiais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e están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mellor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preparados para a 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  producción de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bens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Adícanse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á agricultura,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gandeiría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e artesanía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comercio. Son os 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  Productores.</a:t>
            </a:r>
          </a:p>
          <a:p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A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Xustiza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e a Educación serán as que organizan e clasifican os individuos na 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</a:p>
          <a:p>
            <a:pPr marL="0" indent="0" algn="ctr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1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INTERPRETACIÓNS SOBRE A RELACIÓN ÉTICA – POLÍTICA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ARISTÓTELES</a:t>
            </a:r>
          </a:p>
          <a:p>
            <a:pPr marL="0" indent="0" algn="ctr">
              <a:buNone/>
            </a:pPr>
            <a:endParaRPr lang="es-ES" sz="2000" b="1" dirty="0">
              <a:latin typeface="Comic Sans MS" panose="030F0702030302020204" pitchFamily="66" charset="0"/>
            </a:endParaRPr>
          </a:p>
          <a:p>
            <a:pPr algn="just"/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Ocúpase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de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sinalar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cómo funciona realmente a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sociedade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. É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unha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  interpretación 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descritiva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porque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interesalle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explicar os distintos </a:t>
            </a:r>
          </a:p>
          <a:p>
            <a:pPr marL="0" indent="0" algn="just">
              <a:buNone/>
            </a:pP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  modelos de organización social que se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atopan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na práctica.</a:t>
            </a:r>
          </a:p>
          <a:p>
            <a:pPr marL="0" indent="0" algn="just">
              <a:buNone/>
            </a:pPr>
            <a:endParaRPr lang="es-E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Afirma que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hai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moitas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formas de gobernó diferentes: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unhas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son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xustas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  cando buscan o Ben Común e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outras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son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inxustas</a:t>
            </a: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cando se aparatan </a:t>
            </a:r>
          </a:p>
          <a:p>
            <a:pPr marL="0" indent="0" algn="just">
              <a:buNone/>
            </a:pPr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   dese </a:t>
            </a:r>
            <a:r>
              <a:rPr lang="es-ES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obxectivo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0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INTERPRETACIÓNS SOBRE A RELACIÓN ÉTICA – POLÍTICA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s-ES" sz="2000" u="sng" dirty="0">
                <a:solidFill>
                  <a:srgbClr val="00B050"/>
                </a:solidFill>
                <a:latin typeface="Comic Sans MS" panose="030F0702030302020204" pitchFamily="66" charset="0"/>
              </a:rPr>
              <a:t>Formas </a:t>
            </a:r>
            <a:r>
              <a:rPr lang="es-ES" sz="2000" u="sng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Xustas</a:t>
            </a:r>
            <a:endParaRPr lang="es-ES" sz="20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None/>
            </a:pPr>
            <a:endParaRPr lang="es-ES" sz="20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lvl="0" indent="0" algn="just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Monarquía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goberno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un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só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individuo); 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Aristocracia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goberno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mellores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); </a:t>
            </a:r>
          </a:p>
          <a:p>
            <a:pPr marL="0" lvl="0" indent="0" algn="just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Democracia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goberno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do pobo).</a:t>
            </a:r>
            <a:endParaRPr lang="es-ES" sz="20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000" u="sng" dirty="0">
                <a:solidFill>
                  <a:srgbClr val="00B050"/>
                </a:solidFill>
                <a:latin typeface="Comic Sans MS" panose="030F0702030302020204" pitchFamily="66" charset="0"/>
              </a:rPr>
              <a:t>Formas </a:t>
            </a:r>
            <a:r>
              <a:rPr lang="es-ES" sz="2000" u="sng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Inxustas</a:t>
            </a:r>
            <a:endParaRPr lang="es-ES" sz="20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s-ES" sz="20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Tiranía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(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dexeneración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da Monarquía na que o gobernante se interesa polo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beneficio  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 non polo ben do pobo); 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Oligarquía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dexeneración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da Aristocracia cando os que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gobernan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fan en beneficio dos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intereses de grupo); </a:t>
            </a:r>
            <a:r>
              <a:rPr lang="es-E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Demagoxia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(resultado da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corrupción da Democracia na que as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maiorías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abusan do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poder.)</a:t>
            </a:r>
            <a:endParaRPr lang="es-ES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s-ES" sz="20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s-ES" sz="20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8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INTERPRETACIÓNS SOBRE A RELACIÓN ÉTICA – POLÍTICA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ES" sz="2000" b="1" dirty="0">
                <a:latin typeface="Comic Sans MS" panose="030F0702030302020204" pitchFamily="66" charset="0"/>
              </a:rPr>
              <a:t>NICOLÁS MAQUIAVELO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pensamento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político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desenvólvese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Renacimento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na que 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novidade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é a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separación entre a Ética e a Política,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Sostén que a política debe ocuparse únicamente de cómo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exercer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poder con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eficacia. (</a:t>
            </a:r>
            <a:r>
              <a:rPr lang="es-ES" sz="2000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Def</a:t>
            </a:r>
            <a:r>
              <a:rPr lang="es-ES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. Eficacia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capacidade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acadar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obxectivos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esperados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independientemente dos recursos e do tempo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empregado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Un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gobernante non ten que ser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na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sua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conduta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, pero sí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sexa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poderoso.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 que significa que para adquirir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manter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poder pode verse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obrigado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actuar de forma inmoral.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Polo tanto, a mentira, o asesinato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manipulación poden estar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xustificados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se con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iso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aumenta 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manten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seu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poder: “O fin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xustifica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os medios”. </a:t>
            </a:r>
          </a:p>
          <a:p>
            <a:pPr algn="just"/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Con Maquiavelo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producese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unha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distinción entre: 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Ciencia Política 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(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ocúpase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analizar 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  empíricamente as diferentes formas de gobernó e de organización social) e </a:t>
            </a: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Filosofía </a:t>
            </a:r>
          </a:p>
          <a:p>
            <a:pPr marL="0" indent="0" algn="just">
              <a:buNone/>
            </a:pPr>
            <a:r>
              <a:rPr lang="es-E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Política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(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ocúpase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de cómo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teríamos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que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deseñar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a política para vivir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nun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 mundo </a:t>
            </a:r>
            <a:r>
              <a:rPr lang="es-ES" sz="20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mellor</a:t>
            </a:r>
            <a:r>
              <a:rPr lang="es-E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).</a:t>
            </a: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25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3129</Words>
  <Application>Microsoft Office PowerPoint</Application>
  <PresentationFormat>Panorámica</PresentationFormat>
  <Paragraphs>313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Tema de Office</vt:lpstr>
      <vt:lpstr>A POLÍTICA</vt:lpstr>
      <vt:lpstr>A POLÍTICA: antecedentes</vt:lpstr>
      <vt:lpstr>A POLÍTICA:Autoridade-Poder</vt:lpstr>
      <vt:lpstr>A POLÍTICA: Lexitimación</vt:lpstr>
      <vt:lpstr>INTERPRETACIÓNS SOBRE A RELACIÓN ÉTICA – POLÍTICA</vt:lpstr>
      <vt:lpstr>INTERPRETACIÓNS SOBRE A RELACIÓN ÉTICA – POLÍTICA</vt:lpstr>
      <vt:lpstr>INTERPRETACIÓNS SOBRE A RELACIÓN ÉTICA – POLÍTICA</vt:lpstr>
      <vt:lpstr>INTERPRETACIÓNS SOBRE A RELACIÓN ÉTICA – POLÍTICA</vt:lpstr>
      <vt:lpstr>INTERPRETACIÓNS SOBRE A RELACIÓN ÉTICA – POLÍTICA</vt:lpstr>
      <vt:lpstr>UTOPÍAS - DISTOPÍAS</vt:lpstr>
      <vt:lpstr>UTOPÍAS</vt:lpstr>
      <vt:lpstr>UTOPÍAS - DISTOPÍAS</vt:lpstr>
      <vt:lpstr>DISTOPÍAS</vt:lpstr>
      <vt:lpstr>ORIXE DA SOCIEDADE</vt:lpstr>
      <vt:lpstr>ORIXE DA SOCIEDADE</vt:lpstr>
      <vt:lpstr>ORIXE DA SOCIEDADE:  TEORÍA DO CONTRATO SOCIAL</vt:lpstr>
      <vt:lpstr>ORIXE DA SOCIEDADE:  TEORÍA DO CONTRATO SOCIAL</vt:lpstr>
      <vt:lpstr>ORIXE DA SOCIEDADE:  TEORÍA DO CONTRATO SOCIAL</vt:lpstr>
      <vt:lpstr>ORIXE DA SOCIEDADE:  TEORÍA DO CONTRATO SOCIAL</vt:lpstr>
      <vt:lpstr>ORIXE DA SOCIEDADE:  TEORÍA DO CONTRATO SOCIAL</vt:lpstr>
      <vt:lpstr>O  ESTADO</vt:lpstr>
      <vt:lpstr>TIPOS  DE  ESTADO: LIBERAL</vt:lpstr>
      <vt:lpstr>TIPOS  DE  ESTADO: ANARQUISMO</vt:lpstr>
      <vt:lpstr>TIPOS  DE  ESTADO: ANARQUISMO</vt:lpstr>
      <vt:lpstr>TIPOS  DE  ESTADO TOTALITARIOS: FASCISMO</vt:lpstr>
      <vt:lpstr>TIPOS  DE  ESTADO TOTALITARIOS: FASCISMO</vt:lpstr>
      <vt:lpstr>TIPOS  DE  ESTADO TOTALITARIOS: COMUNISMO</vt:lpstr>
      <vt:lpstr>TIPOS  DE  ESTADO TOTALITARIOS: COMUNISMO</vt:lpstr>
      <vt:lpstr>A DEMOCRACIA</vt:lpstr>
      <vt:lpstr>A DEMOCRACIA</vt:lpstr>
      <vt:lpstr>OS DEREITOS HUMANOS</vt:lpstr>
      <vt:lpstr>OS DEREITOS HUMANOS: CLASIFICACIÓN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SATUR ALBORJA</dc:creator>
  <cp:lastModifiedBy>SATUR ALBORJA</cp:lastModifiedBy>
  <cp:revision>50</cp:revision>
  <dcterms:created xsi:type="dcterms:W3CDTF">2026-05-02T14:11:28Z</dcterms:created>
  <dcterms:modified xsi:type="dcterms:W3CDTF">2026-05-11T17:25:15Z</dcterms:modified>
</cp:coreProperties>
</file>