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A2B6-F67E-4AB6-911F-B916F99C62E9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EE2EC-9837-4B11-A8DF-0F72526675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6746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A2B6-F67E-4AB6-911F-B916F99C62E9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EE2EC-9837-4B11-A8DF-0F72526675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7664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A2B6-F67E-4AB6-911F-B916F99C62E9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EE2EC-9837-4B11-A8DF-0F72526675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764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A2B6-F67E-4AB6-911F-B916F99C62E9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EE2EC-9837-4B11-A8DF-0F72526675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535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A2B6-F67E-4AB6-911F-B916F99C62E9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EE2EC-9837-4B11-A8DF-0F72526675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7045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A2B6-F67E-4AB6-911F-B916F99C62E9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EE2EC-9837-4B11-A8DF-0F72526675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8441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A2B6-F67E-4AB6-911F-B916F99C62E9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EE2EC-9837-4B11-A8DF-0F72526675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4409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A2B6-F67E-4AB6-911F-B916F99C62E9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EE2EC-9837-4B11-A8DF-0F72526675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4141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A2B6-F67E-4AB6-911F-B916F99C62E9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EE2EC-9837-4B11-A8DF-0F72526675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2688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A2B6-F67E-4AB6-911F-B916F99C62E9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EE2EC-9837-4B11-A8DF-0F72526675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9762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A2B6-F67E-4AB6-911F-B916F99C62E9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EE2EC-9837-4B11-A8DF-0F72526675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0351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EA2B6-F67E-4AB6-911F-B916F99C62E9}" type="datetimeFigureOut">
              <a:rPr lang="es-ES" smtClean="0"/>
              <a:t>09/09/2024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EE2EC-9837-4B11-A8DF-0F725266758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7159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latin typeface="Comic Sans MS" panose="030F0702030302020204" pitchFamily="66" charset="0"/>
              </a:rPr>
              <a:t>TEXTOS</a:t>
            </a: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s-ES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4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PAUTAS PARA SABER CÓMO FACER UN COMENTARIO DE TEXTO</a:t>
            </a:r>
            <a:endParaRPr lang="es-ES" sz="4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489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06400" y="304800"/>
            <a:ext cx="11338560" cy="4934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820"/>
              </a:spcAft>
            </a:pP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b)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Se non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se sabe </a:t>
            </a:r>
            <a:r>
              <a:rPr lang="es-ES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facer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da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forma anterior, que é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a </a:t>
            </a:r>
            <a:r>
              <a:rPr lang="es-ES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mellor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, </a:t>
            </a:r>
            <a:r>
              <a:rPr lang="es-ES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podese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facer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seguindo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o </a:t>
            </a:r>
            <a:r>
              <a:rPr lang="es-ES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orde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na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exposición de ideas 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do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propio texto. </a:t>
            </a:r>
            <a:endParaRPr lang="es-ES" sz="2800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820"/>
              </a:spcAft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 -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O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principio </a:t>
            </a:r>
            <a:r>
              <a:rPr lang="es-ES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sinala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o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tema 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do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texto. </a:t>
            </a:r>
            <a:endParaRPr lang="es-ES" sz="2800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200000"/>
              </a:lnSpc>
              <a:spcAft>
                <a:spcPts val="820"/>
              </a:spcAft>
              <a:buFontTx/>
              <a:buChar char="-"/>
            </a:pP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Logo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, </a:t>
            </a:r>
            <a:r>
              <a:rPr lang="es-ES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vaise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seguindo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a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presentación 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das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ideas correlativamente, tal 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e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como o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mesmo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texto </a:t>
            </a:r>
            <a:r>
              <a:rPr lang="es-ES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fai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con estas </a:t>
            </a:r>
            <a:r>
              <a:rPr lang="es-ES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expresións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: “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O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principio o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texto </a:t>
            </a:r>
            <a:r>
              <a:rPr lang="es-ES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sinala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….” “A continuación 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expón…”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“Para 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rematar…”</a:t>
            </a:r>
          </a:p>
          <a:p>
            <a:pPr algn="just">
              <a:lnSpc>
                <a:spcPct val="200000"/>
              </a:lnSpc>
              <a:spcAft>
                <a:spcPts val="820"/>
              </a:spcAft>
            </a:pP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-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Cada idea que se presente deberá explicarse brevemente 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e,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como 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no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modelo anterior, 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poner </a:t>
            </a:r>
            <a:r>
              <a:rPr lang="es-ES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ou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engadir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a </a:t>
            </a:r>
            <a:r>
              <a:rPr lang="es-ES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sua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frase textual </a:t>
            </a:r>
            <a:r>
              <a:rPr lang="es-ES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correspondente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entre </a:t>
            </a:r>
            <a:r>
              <a:rPr lang="es-ES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paréntese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e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con comillas. </a:t>
            </a:r>
            <a:endParaRPr lang="es-ES" sz="2800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Comic Sans MS" panose="030F0702030302020204" pitchFamily="66" charset="0"/>
              </a:rPr>
              <a:t>- </a:t>
            </a:r>
            <a:r>
              <a:rPr lang="es-ES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Tampouco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nesta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opción se 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pode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repetir 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as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frases 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do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texto como explicación </a:t>
            </a:r>
            <a:r>
              <a:rPr lang="es-ES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do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mismo. </a:t>
            </a:r>
            <a:endParaRPr lang="es-ES" sz="2800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546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4- </a:t>
            </a:r>
            <a:r>
              <a:rPr lang="es-ES" sz="4000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ANÁLISE OU </a:t>
            </a:r>
            <a:r>
              <a:rPr lang="es-ES" sz="4000" dirty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COMENTARIO </a:t>
            </a:r>
            <a:r>
              <a:rPr lang="es-ES" sz="4000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CRÍTICO </a:t>
            </a:r>
            <a:endParaRPr lang="es-ES" sz="40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s-ES" dirty="0" err="1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Trátase</a:t>
            </a: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citar </a:t>
            </a:r>
            <a:r>
              <a:rPr lang="es-ES" dirty="0" err="1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outras</a:t>
            </a: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teorías </a:t>
            </a: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s-ES" dirty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(que </a:t>
            </a: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ademáis no las van </a:t>
            </a:r>
            <a:r>
              <a:rPr lang="es-ES" dirty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pedir) de </a:t>
            </a:r>
            <a:r>
              <a:rPr lang="es-ES" dirty="0" err="1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maneira</a:t>
            </a: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resumida. </a:t>
            </a:r>
            <a:r>
              <a:rPr lang="es-ES" dirty="0" err="1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Unha</a:t>
            </a: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boa </a:t>
            </a:r>
            <a:r>
              <a:rPr lang="es-ES" dirty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 de comenzar a </a:t>
            </a:r>
            <a:r>
              <a:rPr lang="es-ES" dirty="0" err="1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facelo</a:t>
            </a: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é </a:t>
            </a:r>
            <a:r>
              <a:rPr lang="es-ES" dirty="0" err="1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sinalar</a:t>
            </a: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s-ES" dirty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definir </a:t>
            </a:r>
            <a:r>
              <a:rPr lang="es-ES" dirty="0" err="1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algúns</a:t>
            </a: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términos </a:t>
            </a:r>
            <a:r>
              <a:rPr lang="es-ES" dirty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aparecen </a:t>
            </a: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s-ES" dirty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texto, </a:t>
            </a: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s-ES" dirty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se relacionan </a:t>
            </a:r>
            <a:r>
              <a:rPr lang="es-ES" dirty="0" err="1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fannos</a:t>
            </a: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s-ES" dirty="0" err="1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lembrar</a:t>
            </a: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“a </a:t>
            </a:r>
            <a:r>
              <a:rPr lang="es-ES" dirty="0" err="1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outras</a:t>
            </a: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teorías. 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</a:t>
            </a:r>
            <a:r>
              <a:rPr lang="es-ES" dirty="0" err="1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realidade</a:t>
            </a: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ésta é a </a:t>
            </a:r>
            <a:r>
              <a:rPr lang="es-ES" dirty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parte </a:t>
            </a:r>
            <a:r>
              <a:rPr lang="es-ES" dirty="0" err="1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máis</a:t>
            </a: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complicada, </a:t>
            </a: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s-ES" dirty="0" err="1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onde</a:t>
            </a: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mellor</a:t>
            </a: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percibe </a:t>
            </a: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s-ES" dirty="0" err="1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coñecés</a:t>
            </a: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ben o autor/a.</a:t>
            </a:r>
            <a:endParaRPr lang="es-E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543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5- </a:t>
            </a:r>
            <a:r>
              <a:rPr lang="es-ES" dirty="0" smtClean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SÍNTESE  OU </a:t>
            </a: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CONCLUSIÓN</a:t>
            </a:r>
            <a:endParaRPr lang="es-ES" dirty="0">
              <a:solidFill>
                <a:srgbClr val="7030A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200000"/>
              </a:lnSpc>
              <a:spcAft>
                <a:spcPts val="0"/>
              </a:spcAft>
              <a:buNone/>
              <a:tabLst>
                <a:tab pos="800100" algn="l"/>
              </a:tabLst>
            </a:pP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É</a:t>
            </a:r>
            <a:r>
              <a:rPr lang="es-ES" dirty="0" smtClean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dirty="0" err="1" smtClean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unha</a:t>
            </a:r>
            <a:r>
              <a:rPr lang="es-ES" dirty="0" smtClean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boa </a:t>
            </a: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forma de </a:t>
            </a:r>
            <a:r>
              <a:rPr lang="es-ES" dirty="0" smtClean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finalizar o </a:t>
            </a: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comentario, </a:t>
            </a:r>
            <a:r>
              <a:rPr lang="es-ES" dirty="0" err="1" smtClean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facendo</a:t>
            </a:r>
            <a:r>
              <a:rPr lang="es-ES" dirty="0" smtClean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dirty="0" err="1" smtClean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unha</a:t>
            </a:r>
            <a:r>
              <a:rPr lang="es-ES" dirty="0" smtClean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breve </a:t>
            </a:r>
            <a:r>
              <a:rPr lang="es-ES" dirty="0" smtClean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recapitulación, </a:t>
            </a:r>
            <a:r>
              <a:rPr lang="es-ES" dirty="0" err="1" smtClean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unha</a:t>
            </a:r>
            <a:r>
              <a:rPr lang="es-ES" dirty="0" smtClean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especie de “resumen resumido” do que </a:t>
            </a:r>
            <a:r>
              <a:rPr lang="es-ES" dirty="0" err="1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dixestes</a:t>
            </a: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.</a:t>
            </a:r>
            <a:endParaRPr lang="es-ES" sz="4000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803456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6760" y="500062"/>
            <a:ext cx="10515600" cy="1325563"/>
          </a:xfrm>
        </p:spPr>
        <p:txBody>
          <a:bodyPr>
            <a:normAutofit/>
          </a:bodyPr>
          <a:lstStyle/>
          <a:p>
            <a:r>
              <a:rPr lang="es-ES" sz="36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6- RELACIONAR CON </a:t>
            </a:r>
            <a:r>
              <a:rPr lang="es-ES" sz="3600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OUTROS </a:t>
            </a:r>
            <a:r>
              <a:rPr lang="es-ES" sz="36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AUTORES </a:t>
            </a:r>
            <a:r>
              <a:rPr lang="es-ES" sz="3600" dirty="0">
                <a:latin typeface="Comic Sans MS" panose="030F0702030302020204" pitchFamily="66" charset="0"/>
              </a:rPr>
              <a:t/>
            </a:r>
            <a:br>
              <a:rPr lang="es-ES" sz="3600" dirty="0">
                <a:latin typeface="Comic Sans MS" panose="030F0702030302020204" pitchFamily="66" charset="0"/>
              </a:rPr>
            </a:br>
            <a:endParaRPr lang="es-ES" sz="3600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s-ES" dirty="0" err="1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Trátase</a:t>
            </a:r>
            <a:r>
              <a:rPr lang="es-ES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de </a:t>
            </a:r>
            <a:r>
              <a:rPr lang="es-ES" dirty="0" err="1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facer</a:t>
            </a:r>
            <a:r>
              <a:rPr lang="es-ES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una pequeña </a:t>
            </a:r>
            <a:r>
              <a:rPr lang="es-ES" dirty="0" err="1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análise</a:t>
            </a:r>
            <a:r>
              <a:rPr lang="es-ES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comparativa con </a:t>
            </a:r>
            <a:r>
              <a:rPr lang="es-ES" dirty="0" err="1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outros</a:t>
            </a:r>
            <a:r>
              <a:rPr lang="es-ES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autores/as estudiados e </a:t>
            </a:r>
            <a:r>
              <a:rPr lang="es-ES" dirty="0" err="1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sempre</a:t>
            </a:r>
            <a:r>
              <a:rPr lang="es-ES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en relación coa temática tratada no comentario do texto</a:t>
            </a:r>
            <a:endParaRPr lang="es-ES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171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QUÉ </a:t>
            </a:r>
            <a:r>
              <a:rPr lang="es-E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NON</a:t>
            </a:r>
            <a:r>
              <a:rPr lang="es-ES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É UN COMENTARIO DE TEXTO</a:t>
            </a:r>
            <a:endParaRPr lang="es-ES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 smtClean="0">
              <a:latin typeface="Comic Sans MS" panose="030F0702030302020204" pitchFamily="66" charset="0"/>
            </a:endParaRP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228600" algn="l"/>
                <a:tab pos="800100" algn="l"/>
              </a:tabLst>
            </a:pPr>
            <a:r>
              <a:rPr lang="es-ES" dirty="0">
                <a:latin typeface="Comic Sans MS" panose="030F0702030302020204" pitchFamily="66" charset="0"/>
                <a:ea typeface="Times New Roman" panose="02020603050405020304" pitchFamily="18" charset="0"/>
              </a:rPr>
              <a:t>No </a:t>
            </a:r>
            <a:r>
              <a:rPr lang="es-ES" dirty="0" smtClean="0">
                <a:latin typeface="Comic Sans MS" panose="030F0702030302020204" pitchFamily="66" charset="0"/>
                <a:ea typeface="Times New Roman" panose="02020603050405020304" pitchFamily="18" charset="0"/>
              </a:rPr>
              <a:t>é </a:t>
            </a:r>
            <a:r>
              <a:rPr lang="es-ES" dirty="0">
                <a:latin typeface="Comic Sans MS" panose="030F0702030302020204" pitchFamily="66" charset="0"/>
                <a:ea typeface="Times New Roman" panose="02020603050405020304" pitchFamily="18" charset="0"/>
              </a:rPr>
              <a:t>repetir literalmente </a:t>
            </a:r>
            <a:r>
              <a:rPr lang="es-ES" dirty="0" smtClean="0">
                <a:latin typeface="Comic Sans MS" panose="030F0702030302020204" pitchFamily="66" charset="0"/>
                <a:ea typeface="Times New Roman" panose="02020603050405020304" pitchFamily="18" charset="0"/>
              </a:rPr>
              <a:t>o </a:t>
            </a:r>
            <a:r>
              <a:rPr lang="es-ES" dirty="0" err="1" smtClean="0">
                <a:latin typeface="Comic Sans MS" panose="030F0702030302020204" pitchFamily="66" charset="0"/>
                <a:ea typeface="Times New Roman" panose="02020603050405020304" pitchFamily="18" charset="0"/>
              </a:rPr>
              <a:t>mesmo</a:t>
            </a:r>
            <a:r>
              <a:rPr lang="es-ES" dirty="0" smtClean="0"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dirty="0">
                <a:latin typeface="Comic Sans MS" panose="030F0702030302020204" pitchFamily="66" charset="0"/>
                <a:ea typeface="Times New Roman" panose="02020603050405020304" pitchFamily="18" charset="0"/>
              </a:rPr>
              <a:t>que aparece </a:t>
            </a:r>
            <a:r>
              <a:rPr lang="es-ES" dirty="0" smtClean="0">
                <a:latin typeface="Comic Sans MS" panose="030F0702030302020204" pitchFamily="66" charset="0"/>
                <a:ea typeface="Times New Roman" panose="02020603050405020304" pitchFamily="18" charset="0"/>
              </a:rPr>
              <a:t>no </a:t>
            </a:r>
            <a:r>
              <a:rPr lang="es-ES" dirty="0">
                <a:latin typeface="Comic Sans MS" panose="030F0702030302020204" pitchFamily="66" charset="0"/>
                <a:ea typeface="Times New Roman" panose="02020603050405020304" pitchFamily="18" charset="0"/>
              </a:rPr>
              <a:t>texto</a:t>
            </a:r>
            <a:endParaRPr lang="es-ES" sz="4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228600" algn="l"/>
                <a:tab pos="800100" algn="l"/>
              </a:tabLst>
            </a:pPr>
            <a:r>
              <a:rPr lang="es-ES" dirty="0">
                <a:latin typeface="Comic Sans MS" panose="030F0702030302020204" pitchFamily="66" charset="0"/>
                <a:ea typeface="Times New Roman" panose="02020603050405020304" pitchFamily="18" charset="0"/>
              </a:rPr>
              <a:t>No é</a:t>
            </a:r>
            <a:r>
              <a:rPr lang="es-ES" dirty="0" smtClean="0"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dirty="0">
                <a:latin typeface="Comic Sans MS" panose="030F0702030302020204" pitchFamily="66" charset="0"/>
                <a:ea typeface="Times New Roman" panose="02020603050405020304" pitchFamily="18" charset="0"/>
              </a:rPr>
              <a:t>un simple </a:t>
            </a:r>
            <a:r>
              <a:rPr lang="es-ES" dirty="0" smtClean="0">
                <a:latin typeface="Comic Sans MS" panose="030F0702030302020204" pitchFamily="66" charset="0"/>
                <a:ea typeface="Times New Roman" panose="02020603050405020304" pitchFamily="18" charset="0"/>
              </a:rPr>
              <a:t>resume</a:t>
            </a:r>
            <a:endParaRPr lang="es-ES" sz="4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228600" algn="l"/>
                <a:tab pos="800100" algn="l"/>
              </a:tabLst>
            </a:pPr>
            <a:r>
              <a:rPr lang="es-ES" dirty="0">
                <a:latin typeface="Comic Sans MS" panose="030F0702030302020204" pitchFamily="66" charset="0"/>
                <a:ea typeface="Times New Roman" panose="02020603050405020304" pitchFamily="18" charset="0"/>
              </a:rPr>
              <a:t>No é</a:t>
            </a:r>
            <a:r>
              <a:rPr lang="es-ES" dirty="0" smtClean="0"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dirty="0">
                <a:latin typeface="Comic Sans MS" panose="030F0702030302020204" pitchFamily="66" charset="0"/>
                <a:ea typeface="Times New Roman" panose="02020603050405020304" pitchFamily="18" charset="0"/>
              </a:rPr>
              <a:t>escribir desordenadamente sobre </a:t>
            </a:r>
            <a:r>
              <a:rPr lang="es-ES" dirty="0" smtClean="0">
                <a:latin typeface="Comic Sans MS" panose="030F0702030302020204" pitchFamily="66" charset="0"/>
                <a:ea typeface="Times New Roman" panose="02020603050405020304" pitchFamily="18" charset="0"/>
              </a:rPr>
              <a:t>a </a:t>
            </a:r>
            <a:r>
              <a:rPr lang="es-ES" dirty="0">
                <a:latin typeface="Comic Sans MS" panose="030F0702030302020204" pitchFamily="66" charset="0"/>
                <a:ea typeface="Times New Roman" panose="02020603050405020304" pitchFamily="18" charset="0"/>
              </a:rPr>
              <a:t>teoría </a:t>
            </a:r>
            <a:r>
              <a:rPr lang="es-ES" dirty="0" smtClean="0">
                <a:latin typeface="Comic Sans MS" panose="030F0702030302020204" pitchFamily="66" charset="0"/>
                <a:ea typeface="Times New Roman" panose="02020603050405020304" pitchFamily="18" charset="0"/>
              </a:rPr>
              <a:t>do autor/a</a:t>
            </a:r>
            <a:endParaRPr lang="es-ES" sz="4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68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QUÉ</a:t>
            </a:r>
            <a:r>
              <a:rPr lang="es-ES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sz="5300" b="1" dirty="0">
                <a:solidFill>
                  <a:srgbClr val="00B050"/>
                </a:solidFill>
                <a:latin typeface="Comic Sans MS" panose="030F0702030302020204" pitchFamily="66" charset="0"/>
              </a:rPr>
              <a:t>SÍ</a:t>
            </a:r>
            <a:r>
              <a:rPr lang="es-ES" b="1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ES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É UN COMENTARIO DE TEXTO</a:t>
            </a:r>
            <a:r>
              <a:rPr lang="es-ES" dirty="0">
                <a:solidFill>
                  <a:srgbClr val="00B050"/>
                </a:solidFill>
                <a:latin typeface="Comic Sans MS" panose="030F0702030302020204" pitchFamily="66" charset="0"/>
              </a:rPr>
              <a:t/>
            </a:r>
            <a:br>
              <a:rPr lang="es-ES" dirty="0">
                <a:solidFill>
                  <a:srgbClr val="00B050"/>
                </a:solidFill>
                <a:latin typeface="Comic Sans MS" panose="030F0702030302020204" pitchFamily="66" charset="0"/>
              </a:rPr>
            </a:br>
            <a:endParaRPr lang="es-ES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arcador de contenido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b="1" dirty="0">
                <a:solidFill>
                  <a:srgbClr val="7030A0"/>
                </a:solidFill>
                <a:latin typeface="Comic Sans MS" panose="030F0702030302020204" pitchFamily="66" charset="0"/>
              </a:rPr>
              <a:t>É</a:t>
            </a:r>
            <a:r>
              <a:rPr lang="es-ES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demostrar que se </a:t>
            </a:r>
            <a:r>
              <a:rPr lang="es-ES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coñecen</a:t>
            </a:r>
            <a:r>
              <a:rPr lang="es-ES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as ideas básicas do filósofo/a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que comentamos, </a:t>
            </a:r>
            <a:r>
              <a:rPr lang="es-ES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sabendo</a:t>
            </a:r>
            <a:r>
              <a:rPr lang="es-ES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relacionar a teoría coa forma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que ten o autor de </a:t>
            </a:r>
            <a:r>
              <a:rPr lang="es-ES" dirty="0" err="1" smtClean="0">
                <a:solidFill>
                  <a:srgbClr val="7030A0"/>
                </a:solidFill>
                <a:latin typeface="Comic Sans MS" panose="030F0702030302020204" pitchFamily="66" charset="0"/>
              </a:rPr>
              <a:t>expresalo</a:t>
            </a:r>
            <a:r>
              <a:rPr lang="es-ES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  <a:endParaRPr lang="es-ES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s-ES" sz="2600" b="1" dirty="0">
                <a:solidFill>
                  <a:srgbClr val="0070C0"/>
                </a:solidFill>
                <a:latin typeface="Comic Sans MS" panose="030F0702030302020204" pitchFamily="66" charset="0"/>
              </a:rPr>
              <a:t>É</a:t>
            </a:r>
            <a:r>
              <a:rPr lang="es-ES" sz="2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un </a:t>
            </a:r>
            <a:r>
              <a:rPr lang="es-ES" sz="26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análise</a:t>
            </a:r>
            <a:r>
              <a:rPr lang="es-ES" sz="2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ordenado de: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a/ </a:t>
            </a:r>
            <a:r>
              <a:rPr lang="es-ES" sz="2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das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ideas </a:t>
            </a:r>
            <a:r>
              <a:rPr lang="es-ES" sz="26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máis</a:t>
            </a:r>
            <a:r>
              <a:rPr lang="es-ES" sz="2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importantes.</a:t>
            </a:r>
          </a:p>
          <a:p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b/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das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tesis que </a:t>
            </a:r>
            <a:r>
              <a:rPr lang="es-ES" sz="26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defende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c/ </a:t>
            </a:r>
            <a:r>
              <a:rPr lang="es-ES" sz="2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dos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argumentos que </a:t>
            </a:r>
            <a:r>
              <a:rPr lang="es-ES" sz="26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emprega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d/ </a:t>
            </a:r>
            <a:r>
              <a:rPr lang="es-ES" sz="2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das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partes </a:t>
            </a:r>
            <a:r>
              <a:rPr lang="es-ES" sz="26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ou</a:t>
            </a:r>
            <a:r>
              <a:rPr lang="es-ES" sz="2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ideas secundarias que aparecen.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e/ </a:t>
            </a:r>
            <a:r>
              <a:rPr lang="es-ES" sz="2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da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definición </a:t>
            </a:r>
            <a:r>
              <a:rPr lang="es-ES" sz="2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dos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términos </a:t>
            </a:r>
            <a:r>
              <a:rPr lang="es-ES" sz="26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ou</a:t>
            </a:r>
            <a:r>
              <a:rPr lang="es-ES" sz="2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conceptos </a:t>
            </a:r>
            <a:r>
              <a:rPr lang="es-ES" sz="26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máis</a:t>
            </a:r>
            <a:r>
              <a:rPr lang="es-ES" sz="2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importantes. 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f/ de comparar </a:t>
            </a:r>
            <a:r>
              <a:rPr lang="es-ES" sz="26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ou</a:t>
            </a:r>
            <a:r>
              <a:rPr lang="es-ES" sz="2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relacionar </a:t>
            </a:r>
            <a:r>
              <a:rPr lang="es-ES" sz="26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uns</a:t>
            </a:r>
            <a:r>
              <a:rPr lang="es-ES" sz="2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filósofos/as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con </a:t>
            </a:r>
            <a:r>
              <a:rPr lang="es-ES" sz="2600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outros</a:t>
            </a:r>
            <a:r>
              <a:rPr lang="es-ES" sz="26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/as.</a:t>
            </a:r>
            <a:endParaRPr lang="es-ES" sz="2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63445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latin typeface="Comic Sans MS" panose="030F0702030302020204" pitchFamily="66" charset="0"/>
              </a:rPr>
              <a:t/>
            </a:r>
            <a:br>
              <a:rPr lang="es-ES" b="1" dirty="0" smtClean="0">
                <a:latin typeface="Comic Sans MS" panose="030F0702030302020204" pitchFamily="66" charset="0"/>
              </a:rPr>
            </a:br>
            <a:r>
              <a:rPr lang="es-ES" b="1" dirty="0">
                <a:latin typeface="Comic Sans MS" panose="030F0702030302020204" pitchFamily="66" charset="0"/>
              </a:rPr>
              <a:t/>
            </a:r>
            <a:br>
              <a:rPr lang="es-ES" b="1" dirty="0">
                <a:latin typeface="Comic Sans MS" panose="030F0702030302020204" pitchFamily="66" charset="0"/>
              </a:rPr>
            </a:br>
            <a:r>
              <a:rPr lang="es-ES" b="1" dirty="0" smtClean="0">
                <a:latin typeface="Comic Sans MS" panose="030F0702030302020204" pitchFamily="66" charset="0"/>
              </a:rPr>
              <a:t/>
            </a:r>
            <a:br>
              <a:rPr lang="es-ES" b="1" dirty="0" smtClean="0">
                <a:latin typeface="Comic Sans MS" panose="030F0702030302020204" pitchFamily="66" charset="0"/>
              </a:rPr>
            </a:br>
            <a:r>
              <a:rPr lang="es-ES" b="1" dirty="0">
                <a:latin typeface="Comic Sans MS" panose="030F0702030302020204" pitchFamily="66" charset="0"/>
              </a:rPr>
              <a:t/>
            </a:r>
            <a:br>
              <a:rPr lang="es-ES" b="1" dirty="0">
                <a:latin typeface="Comic Sans MS" panose="030F0702030302020204" pitchFamily="66" charset="0"/>
              </a:rPr>
            </a:br>
            <a:r>
              <a:rPr lang="es-ES" sz="5300" b="1" dirty="0" smtClean="0">
                <a:latin typeface="Comic Sans MS" panose="030F0702030302020204" pitchFamily="66" charset="0"/>
              </a:rPr>
              <a:t>ALGÚNS </a:t>
            </a:r>
            <a:r>
              <a:rPr lang="es-ES" sz="5300" b="1" dirty="0">
                <a:latin typeface="Comic Sans MS" panose="030F0702030302020204" pitchFamily="66" charset="0"/>
              </a:rPr>
              <a:t>PASOS IMPORTANTES </a:t>
            </a:r>
            <a:r>
              <a:rPr lang="es-ES" sz="5300" b="1" dirty="0" smtClean="0">
                <a:latin typeface="Comic Sans MS" panose="030F0702030302020204" pitchFamily="66" charset="0"/>
              </a:rPr>
              <a:t/>
            </a:r>
            <a:br>
              <a:rPr lang="es-ES" sz="5300" b="1" dirty="0" smtClean="0">
                <a:latin typeface="Comic Sans MS" panose="030F0702030302020204" pitchFamily="66" charset="0"/>
              </a:rPr>
            </a:br>
            <a:r>
              <a:rPr lang="es-ES" sz="5300" b="1" dirty="0" smtClean="0">
                <a:latin typeface="Comic Sans MS" panose="030F0702030302020204" pitchFamily="66" charset="0"/>
              </a:rPr>
              <a:t>(</a:t>
            </a:r>
            <a:r>
              <a:rPr lang="es-ES" sz="5300" b="1" dirty="0">
                <a:latin typeface="Comic Sans MS" panose="030F0702030302020204" pitchFamily="66" charset="0"/>
              </a:rPr>
              <a:t>Antes  de “</a:t>
            </a:r>
            <a:r>
              <a:rPr lang="es-ES" sz="5300" b="1" dirty="0" err="1" smtClean="0">
                <a:latin typeface="Comic Sans MS" panose="030F0702030302020204" pitchFamily="66" charset="0"/>
              </a:rPr>
              <a:t>poñernos</a:t>
            </a:r>
            <a:r>
              <a:rPr lang="es-ES" sz="5300" b="1" dirty="0">
                <a:latin typeface="Comic Sans MS" panose="030F0702030302020204" pitchFamily="66" charset="0"/>
              </a:rPr>
              <a:t>” a  escribir):</a:t>
            </a:r>
            <a:r>
              <a:rPr lang="es-ES" sz="5300" dirty="0"/>
              <a:t/>
            </a:r>
            <a:br>
              <a:rPr lang="es-ES" sz="5300" dirty="0"/>
            </a:br>
            <a:endParaRPr lang="es-ES" sz="53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5622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853440" y="254000"/>
            <a:ext cx="10353040" cy="6773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  <a:tab pos="800100" algn="l"/>
              </a:tabLst>
            </a:pP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Ler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detidamente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o fragmento,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sen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prisas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ou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nervos</a:t>
            </a: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, (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ainda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que non </a:t>
            </a: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entendamos todo </a:t>
            </a:r>
            <a:r>
              <a:rPr lang="es-ES" sz="2000" dirty="0" err="1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ó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principio)</a:t>
            </a:r>
            <a:endParaRPr lang="es-ES" sz="20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  <a:tab pos="800100" algn="l"/>
              </a:tabLst>
            </a:pP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Realizar </a:t>
            </a:r>
            <a:r>
              <a:rPr lang="es-ES" sz="2000" dirty="0" err="1" smtClean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unha</a:t>
            </a:r>
            <a:r>
              <a:rPr lang="es-ES" sz="2000" dirty="0" smtClean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segunda lectura identificando (e incluso subrayando) </a:t>
            </a:r>
            <a:r>
              <a:rPr lang="es-ES" sz="2000" dirty="0" smtClean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o </a:t>
            </a:r>
            <a:r>
              <a:rPr lang="es-ES" sz="2000" dirty="0" err="1" smtClean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máis</a:t>
            </a:r>
            <a:r>
              <a:rPr lang="es-ES" sz="2000" dirty="0" smtClean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importante. Un “truco” para saber </a:t>
            </a:r>
            <a:r>
              <a:rPr lang="es-ES" sz="2000" dirty="0" err="1" smtClean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cál</a:t>
            </a:r>
            <a:r>
              <a:rPr lang="es-ES" sz="2000" dirty="0" smtClean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é o tema </a:t>
            </a:r>
            <a:r>
              <a:rPr lang="es-ES" sz="2000" dirty="0" err="1" smtClean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ou</a:t>
            </a:r>
            <a:r>
              <a:rPr lang="es-ES" sz="2000" dirty="0" smtClean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idea central son </a:t>
            </a:r>
            <a:r>
              <a:rPr lang="es-ES" sz="2000" dirty="0" smtClean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os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conceptos importantes que aparecen. Con esta segunda lectura deberías </a:t>
            </a:r>
            <a:r>
              <a:rPr lang="es-ES" sz="2000" dirty="0" err="1" smtClean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xa</a:t>
            </a:r>
            <a:r>
              <a:rPr lang="es-ES" sz="2000" dirty="0" smtClean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identificar </a:t>
            </a:r>
            <a:r>
              <a:rPr lang="es-ES" sz="2000" dirty="0" err="1" smtClean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cál</a:t>
            </a:r>
            <a:r>
              <a:rPr lang="es-ES" sz="2000" dirty="0" smtClean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é a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idea </a:t>
            </a:r>
            <a:r>
              <a:rPr lang="es-ES" sz="2000" dirty="0" err="1" smtClean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ou</a:t>
            </a:r>
            <a:r>
              <a:rPr lang="es-ES" sz="2000" dirty="0" smtClean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tema </a:t>
            </a:r>
            <a:r>
              <a:rPr lang="es-ES" sz="2000" dirty="0" err="1" smtClean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máis</a:t>
            </a:r>
            <a:r>
              <a:rPr lang="es-ES" sz="2000" dirty="0" smtClean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rgbClr val="00B0F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importante.</a:t>
            </a:r>
            <a:endParaRPr lang="es-ES" sz="2000" dirty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  <a:tab pos="800100" algn="l"/>
              </a:tabLst>
            </a:pPr>
            <a:r>
              <a:rPr lang="es-ES" sz="2000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A partir de aquí “</a:t>
            </a:r>
            <a:r>
              <a:rPr lang="es-ES" sz="2000" dirty="0" err="1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ordeamos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” </a:t>
            </a: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a </a:t>
            </a:r>
            <a:r>
              <a:rPr lang="es-ES" sz="2000" dirty="0" err="1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nosa</a:t>
            </a: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mente, procurando </a:t>
            </a:r>
            <a:r>
              <a:rPr lang="es-ES" sz="2000" dirty="0" err="1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lembrar</a:t>
            </a: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a 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filosofía </a:t>
            </a: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do 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autor, </a:t>
            </a: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e 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qué </a:t>
            </a:r>
            <a:r>
              <a:rPr lang="es-ES" sz="2000" dirty="0" err="1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doutrinas</a:t>
            </a: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 err="1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ou</a:t>
            </a: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ideas </a:t>
            </a: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do </a:t>
            </a:r>
            <a:r>
              <a:rPr lang="es-ES" sz="2000" dirty="0" err="1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seu</a:t>
            </a: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 err="1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pensamento</a:t>
            </a: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aparecen </a:t>
            </a: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no 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texto. (Podemos ir </a:t>
            </a:r>
            <a:r>
              <a:rPr lang="es-ES" sz="2000" dirty="0" err="1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facendo</a:t>
            </a: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“en sucio” </a:t>
            </a:r>
            <a:r>
              <a:rPr lang="es-ES" sz="2000" dirty="0" err="1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unha</a:t>
            </a: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especie de esquema </a:t>
            </a:r>
            <a:r>
              <a:rPr lang="es-ES" sz="2000" dirty="0" err="1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ou</a:t>
            </a: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esbozo </a:t>
            </a: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das 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ideas secundarias, </a:t>
            </a: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as 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partes </a:t>
            </a:r>
            <a:r>
              <a:rPr lang="es-ES" sz="2000" dirty="0" err="1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nas</a:t>
            </a: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que se divide o</a:t>
            </a: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texto, </a:t>
            </a: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e as 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teorías que vamos </a:t>
            </a:r>
            <a:r>
              <a:rPr lang="es-ES" sz="2000" dirty="0" err="1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lembrando</a:t>
            </a: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para </a:t>
            </a:r>
            <a:r>
              <a:rPr lang="es-ES" sz="2000" dirty="0" err="1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ordealas</a:t>
            </a: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 err="1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despois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)</a:t>
            </a:r>
            <a:endParaRPr lang="es-ES" sz="2000" dirty="0">
              <a:solidFill>
                <a:schemeClr val="accent4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055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005840" y="365125"/>
            <a:ext cx="9509760" cy="1325563"/>
          </a:xfrm>
        </p:spPr>
        <p:txBody>
          <a:bodyPr>
            <a:noAutofit/>
          </a:bodyPr>
          <a:lstStyle/>
          <a:p>
            <a:r>
              <a:rPr lang="es-ES" sz="3600" dirty="0" smtClean="0">
                <a:latin typeface="Comic Sans MS" panose="030F0702030302020204" pitchFamily="66" charset="0"/>
              </a:rPr>
              <a:t/>
            </a:r>
            <a:br>
              <a:rPr lang="es-ES" sz="3600" dirty="0" smtClean="0">
                <a:latin typeface="Comic Sans MS" panose="030F0702030302020204" pitchFamily="66" charset="0"/>
              </a:rPr>
            </a:br>
            <a:r>
              <a:rPr lang="es-ES" sz="3600" dirty="0">
                <a:latin typeface="Comic Sans MS" panose="030F0702030302020204" pitchFamily="66" charset="0"/>
              </a:rPr>
              <a:t/>
            </a:r>
            <a:br>
              <a:rPr lang="es-ES" sz="3600" dirty="0">
                <a:latin typeface="Comic Sans MS" panose="030F0702030302020204" pitchFamily="66" charset="0"/>
              </a:rPr>
            </a:br>
            <a:r>
              <a:rPr lang="es-ES" sz="3600" b="1" dirty="0" smtClean="0">
                <a:latin typeface="Comic Sans MS" panose="030F0702030302020204" pitchFamily="66" charset="0"/>
              </a:rPr>
              <a:t>EMPEZAMOS </a:t>
            </a:r>
            <a:r>
              <a:rPr lang="es-ES" sz="3600" b="1" dirty="0">
                <a:latin typeface="Comic Sans MS" panose="030F0702030302020204" pitchFamily="66" charset="0"/>
              </a:rPr>
              <a:t>A REDACTAR </a:t>
            </a:r>
            <a:r>
              <a:rPr lang="es-ES" sz="3600" b="1" dirty="0" smtClean="0">
                <a:latin typeface="Comic Sans MS" panose="030F0702030302020204" pitchFamily="66" charset="0"/>
              </a:rPr>
              <a:t>SEGUINDO </a:t>
            </a:r>
            <a:r>
              <a:rPr lang="es-ES" sz="3600" b="1" dirty="0">
                <a:latin typeface="Comic Sans MS" panose="030F0702030302020204" pitchFamily="66" charset="0"/>
              </a:rPr>
              <a:t>ESTE ORDEN:</a:t>
            </a:r>
            <a:br>
              <a:rPr lang="es-ES" sz="3600" b="1" dirty="0">
                <a:latin typeface="Comic Sans MS" panose="030F0702030302020204" pitchFamily="66" charset="0"/>
              </a:rPr>
            </a:br>
            <a:r>
              <a:rPr lang="es-ES" sz="3600" dirty="0">
                <a:latin typeface="Comic Sans MS" panose="030F0702030302020204" pitchFamily="66" charset="0"/>
              </a:rPr>
              <a:t/>
            </a:r>
            <a:br>
              <a:rPr lang="es-ES" sz="3600" dirty="0">
                <a:latin typeface="Comic Sans MS" panose="030F0702030302020204" pitchFamily="66" charset="0"/>
              </a:rPr>
            </a:br>
            <a:endParaRPr lang="es-ES" sz="3600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4294967295"/>
          </p:nvPr>
        </p:nvSpPr>
        <p:spPr>
          <a:xfrm>
            <a:off x="416560" y="1825625"/>
            <a:ext cx="1009904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s-ES" dirty="0" smtClean="0"/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s-ES" sz="4400" b="1" dirty="0">
                <a:solidFill>
                  <a:schemeClr val="accent5"/>
                </a:solidFill>
                <a:latin typeface="Comic Sans MS" panose="030F0702030302020204" pitchFamily="66" charset="0"/>
              </a:rPr>
              <a:t>1- CONTEXTO </a:t>
            </a:r>
            <a:r>
              <a:rPr lang="es-ES" sz="4400" b="1" dirty="0" smtClean="0">
                <a:solidFill>
                  <a:schemeClr val="accent5"/>
                </a:solidFill>
                <a:latin typeface="Comic Sans MS" panose="030F0702030302020204" pitchFamily="66" charset="0"/>
              </a:rPr>
              <a:t>DA </a:t>
            </a:r>
            <a:r>
              <a:rPr lang="es-ES" sz="4400" b="1" dirty="0">
                <a:solidFill>
                  <a:schemeClr val="accent5"/>
                </a:solidFill>
                <a:latin typeface="Comic Sans MS" panose="030F0702030302020204" pitchFamily="66" charset="0"/>
              </a:rPr>
              <a:t>OBRA: </a:t>
            </a:r>
            <a:endParaRPr lang="es-ES" sz="4400" b="1" dirty="0" smtClean="0">
              <a:solidFill>
                <a:schemeClr val="accent5"/>
              </a:solidFill>
              <a:latin typeface="Comic Sans MS" panose="030F0702030302020204" pitchFamily="66" charset="0"/>
            </a:endParaRP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s-ES" sz="4400" dirty="0" smtClean="0">
                <a:solidFill>
                  <a:schemeClr val="accent5"/>
                </a:solidFill>
                <a:latin typeface="Comic Sans MS" panose="030F0702030302020204" pitchFamily="66" charset="0"/>
              </a:rPr>
              <a:t>Situar o </a:t>
            </a:r>
            <a:r>
              <a:rPr lang="es-ES" sz="4400" dirty="0">
                <a:solidFill>
                  <a:schemeClr val="accent5"/>
                </a:solidFill>
                <a:latin typeface="Comic Sans MS" panose="030F0702030302020204" pitchFamily="66" charset="0"/>
              </a:rPr>
              <a:t>texto </a:t>
            </a:r>
            <a:r>
              <a:rPr lang="es-ES" sz="4400" dirty="0" smtClean="0">
                <a:solidFill>
                  <a:schemeClr val="accent5"/>
                </a:solidFill>
                <a:latin typeface="Comic Sans MS" panose="030F0702030302020204" pitchFamily="66" charset="0"/>
              </a:rPr>
              <a:t>na </a:t>
            </a:r>
            <a:r>
              <a:rPr lang="es-ES" sz="4400" dirty="0">
                <a:solidFill>
                  <a:schemeClr val="accent5"/>
                </a:solidFill>
                <a:latin typeface="Comic Sans MS" panose="030F0702030302020204" pitchFamily="66" charset="0"/>
              </a:rPr>
              <a:t>obra á</a:t>
            </a:r>
            <a:r>
              <a:rPr lang="es-ES" sz="4400" dirty="0" smtClean="0">
                <a:solidFill>
                  <a:schemeClr val="accent5"/>
                </a:solidFill>
                <a:latin typeface="Comic Sans MS" panose="030F0702030302020204" pitchFamily="66" charset="0"/>
              </a:rPr>
              <a:t> </a:t>
            </a:r>
            <a:r>
              <a:rPr lang="es-ES" sz="4400" dirty="0">
                <a:solidFill>
                  <a:schemeClr val="accent5"/>
                </a:solidFill>
                <a:latin typeface="Comic Sans MS" panose="030F0702030302020204" pitchFamily="66" charset="0"/>
              </a:rPr>
              <a:t>que pertenece; qué </a:t>
            </a:r>
            <a:r>
              <a:rPr lang="es-ES" sz="4400" dirty="0" smtClean="0">
                <a:solidFill>
                  <a:schemeClr val="accent5"/>
                </a:solidFill>
                <a:latin typeface="Comic Sans MS" panose="030F0702030302020204" pitchFamily="66" charset="0"/>
              </a:rPr>
              <a:t>se expón </a:t>
            </a:r>
            <a:r>
              <a:rPr lang="es-ES" sz="4400" dirty="0" err="1" smtClean="0">
                <a:solidFill>
                  <a:schemeClr val="accent5"/>
                </a:solidFill>
                <a:latin typeface="Comic Sans MS" panose="030F0702030302020204" pitchFamily="66" charset="0"/>
              </a:rPr>
              <a:t>nela</a:t>
            </a:r>
            <a:r>
              <a:rPr lang="es-ES" sz="4400" dirty="0">
                <a:solidFill>
                  <a:schemeClr val="accent5"/>
                </a:solidFill>
                <a:latin typeface="Comic Sans MS" panose="030F0702030302020204" pitchFamily="66" charset="0"/>
              </a:rPr>
              <a:t>, </a:t>
            </a:r>
            <a:r>
              <a:rPr lang="es-ES" sz="4400" dirty="0" err="1" smtClean="0">
                <a:solidFill>
                  <a:schemeClr val="accent5"/>
                </a:solidFill>
                <a:latin typeface="Comic Sans MS" panose="030F0702030302020204" pitchFamily="66" charset="0"/>
              </a:rPr>
              <a:t>cál</a:t>
            </a:r>
            <a:r>
              <a:rPr lang="es-ES" sz="4400" dirty="0" smtClean="0">
                <a:solidFill>
                  <a:schemeClr val="accent5"/>
                </a:solidFill>
                <a:latin typeface="Comic Sans MS" panose="030F0702030302020204" pitchFamily="66" charset="0"/>
              </a:rPr>
              <a:t> é a </a:t>
            </a:r>
            <a:r>
              <a:rPr lang="es-ES" sz="4400" dirty="0" err="1" smtClean="0">
                <a:solidFill>
                  <a:schemeClr val="accent5"/>
                </a:solidFill>
                <a:latin typeface="Comic Sans MS" panose="030F0702030302020204" pitchFamily="66" charset="0"/>
              </a:rPr>
              <a:t>sua</a:t>
            </a:r>
            <a:r>
              <a:rPr lang="es-ES" sz="4400" dirty="0" smtClean="0">
                <a:solidFill>
                  <a:schemeClr val="accent5"/>
                </a:solidFill>
                <a:latin typeface="Comic Sans MS" panose="030F0702030302020204" pitchFamily="66" charset="0"/>
              </a:rPr>
              <a:t> </a:t>
            </a:r>
            <a:r>
              <a:rPr lang="es-ES" sz="4400" dirty="0" err="1" smtClean="0">
                <a:solidFill>
                  <a:schemeClr val="accent5"/>
                </a:solidFill>
                <a:latin typeface="Comic Sans MS" panose="030F0702030302020204" pitchFamily="66" charset="0"/>
              </a:rPr>
              <a:t>finalidade</a:t>
            </a:r>
            <a:r>
              <a:rPr lang="es-ES" sz="4400" dirty="0" smtClean="0">
                <a:solidFill>
                  <a:schemeClr val="accent5"/>
                </a:solidFill>
                <a:latin typeface="Comic Sans MS" panose="030F0702030302020204" pitchFamily="66" charset="0"/>
              </a:rPr>
              <a:t>. </a:t>
            </a:r>
            <a:endParaRPr lang="es-ES" sz="4400" dirty="0">
              <a:solidFill>
                <a:schemeClr val="accent5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582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660400" y="180767"/>
            <a:ext cx="103530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" sz="3600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Times New Roman" panose="02020603050405020304" pitchFamily="18" charset="0"/>
              </a:rPr>
              <a:t>2- IDENTIFICAR O</a:t>
            </a:r>
            <a:r>
              <a:rPr lang="es-ES" sz="3600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3600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Times New Roman" panose="02020603050405020304" pitchFamily="18" charset="0"/>
              </a:rPr>
              <a:t>TEMA </a:t>
            </a:r>
            <a:r>
              <a:rPr lang="es-ES" sz="3600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Times New Roman" panose="02020603050405020304" pitchFamily="18" charset="0"/>
              </a:rPr>
              <a:t>OU </a:t>
            </a:r>
            <a:r>
              <a:rPr lang="es-ES" sz="3600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Times New Roman" panose="02020603050405020304" pitchFamily="18" charset="0"/>
              </a:rPr>
              <a:t>IDEA: </a:t>
            </a:r>
            <a:endParaRPr lang="es-ES" sz="3600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" sz="2000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Debemos </a:t>
            </a:r>
            <a:r>
              <a:rPr lang="es-ES" sz="2000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empezar </a:t>
            </a:r>
            <a:r>
              <a:rPr lang="es-ES" sz="2000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no </a:t>
            </a:r>
            <a:r>
              <a:rPr lang="es-ES" sz="2000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comentario </a:t>
            </a:r>
            <a:r>
              <a:rPr lang="es-ES" sz="2000" dirty="0" err="1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sinalando</a:t>
            </a:r>
            <a:r>
              <a:rPr lang="es-ES" sz="2000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claramente o</a:t>
            </a:r>
            <a:r>
              <a:rPr lang="es-ES" sz="2000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tema </a:t>
            </a:r>
            <a:r>
              <a:rPr lang="es-ES" sz="2000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do </a:t>
            </a:r>
            <a:r>
              <a:rPr lang="es-ES" sz="2000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que trata o</a:t>
            </a:r>
            <a:r>
              <a:rPr lang="es-ES" sz="2000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texto. </a:t>
            </a:r>
            <a:endParaRPr lang="es-ES" sz="2000" dirty="0">
              <a:solidFill>
                <a:schemeClr val="accent5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" sz="2000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Pódese </a:t>
            </a:r>
            <a:r>
              <a:rPr lang="es-ES" sz="2000" dirty="0" err="1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empregar</a:t>
            </a:r>
            <a:r>
              <a:rPr lang="es-ES" sz="2000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 err="1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expresións</a:t>
            </a:r>
            <a:r>
              <a:rPr lang="es-ES" sz="2000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do </a:t>
            </a:r>
            <a:r>
              <a:rPr lang="es-ES" sz="2000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tipo: </a:t>
            </a:r>
            <a:r>
              <a:rPr lang="es-ES" sz="2000" i="1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O</a:t>
            </a:r>
            <a:r>
              <a:rPr lang="es-ES" sz="2000" i="1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i="1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texto trata sobre…</a:t>
            </a:r>
            <a:r>
              <a:rPr lang="es-ES" sz="2000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, </a:t>
            </a:r>
            <a:r>
              <a:rPr lang="es-ES" sz="2000" i="1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o</a:t>
            </a:r>
            <a:r>
              <a:rPr lang="es-ES" sz="2000" i="1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i="1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autor (</a:t>
            </a:r>
            <a:r>
              <a:rPr lang="es-ES" sz="2000" i="1" dirty="0" err="1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ou</a:t>
            </a:r>
            <a:r>
              <a:rPr lang="es-ES" sz="2000" i="1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o </a:t>
            </a:r>
            <a:r>
              <a:rPr lang="es-ES" sz="2000" i="1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texto) trata o</a:t>
            </a:r>
            <a:r>
              <a:rPr lang="es-ES" sz="2000" i="1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i="1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tema de</a:t>
            </a:r>
            <a:r>
              <a:rPr lang="es-ES" sz="2000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…, </a:t>
            </a:r>
            <a:r>
              <a:rPr lang="es-ES" sz="2000" i="1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No texto </a:t>
            </a:r>
            <a:r>
              <a:rPr lang="es-ES" sz="2000" i="1" dirty="0" err="1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analízase</a:t>
            </a:r>
            <a:r>
              <a:rPr lang="es-ES" sz="2000" i="1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o </a:t>
            </a:r>
            <a:r>
              <a:rPr lang="es-ES" sz="2000" i="1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problema de…</a:t>
            </a:r>
            <a:r>
              <a:rPr lang="es-ES" sz="2000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, </a:t>
            </a:r>
            <a:r>
              <a:rPr lang="es-ES" sz="2000" i="1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O</a:t>
            </a:r>
            <a:r>
              <a:rPr lang="es-ES" sz="2000" i="1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i="1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autor (podrá </a:t>
            </a:r>
            <a:r>
              <a:rPr lang="es-ES" sz="2000" i="1" dirty="0" err="1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poñerse</a:t>
            </a:r>
            <a:r>
              <a:rPr lang="es-ES" sz="2000" i="1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o </a:t>
            </a:r>
            <a:r>
              <a:rPr lang="es-ES" sz="2000" i="1" dirty="0" err="1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nome</a:t>
            </a:r>
            <a:r>
              <a:rPr lang="es-ES" sz="2000" i="1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do </a:t>
            </a:r>
            <a:r>
              <a:rPr lang="es-ES" sz="2000" i="1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autor para referirse a él) estudia o</a:t>
            </a:r>
            <a:r>
              <a:rPr lang="es-ES" sz="2000" i="1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i="1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tema de…</a:t>
            </a:r>
            <a:r>
              <a:rPr lang="es-ES" sz="2000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, </a:t>
            </a:r>
            <a:r>
              <a:rPr lang="es-ES" sz="2000" i="1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O</a:t>
            </a:r>
            <a:r>
              <a:rPr lang="es-ES" sz="2000" i="1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i="1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texto (autor) </a:t>
            </a:r>
            <a:r>
              <a:rPr lang="es-ES" sz="2000" i="1" dirty="0" err="1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defende</a:t>
            </a:r>
            <a:r>
              <a:rPr lang="es-ES" sz="2000" i="1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i="1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que</a:t>
            </a:r>
            <a:r>
              <a:rPr lang="es-ES" sz="2000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…. </a:t>
            </a:r>
            <a:endParaRPr lang="es-ES" sz="2000" dirty="0">
              <a:solidFill>
                <a:schemeClr val="accent5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" sz="2000" b="1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¡ </a:t>
            </a:r>
            <a:r>
              <a:rPr lang="es-ES" sz="2000" b="1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NUNCA DEBES EMPREGAR </a:t>
            </a:r>
            <a:r>
              <a:rPr lang="es-ES" sz="2000" b="1" i="1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NO TEXTO EXPRESIÓNS COMO: “HABLA SOBRE…” OU “DICE QUE…” </a:t>
            </a:r>
            <a:r>
              <a:rPr lang="es-ES" sz="2000" b="1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!</a:t>
            </a:r>
            <a:r>
              <a:rPr lang="es-ES" sz="2000" i="1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endParaRPr lang="es-ES" sz="2000" dirty="0">
              <a:solidFill>
                <a:schemeClr val="accent5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s-ES" sz="2000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Esta parte </a:t>
            </a:r>
            <a:r>
              <a:rPr lang="es-ES" sz="2000" dirty="0" err="1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farase</a:t>
            </a:r>
            <a:r>
              <a:rPr lang="es-ES" sz="2000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en </a:t>
            </a:r>
            <a:r>
              <a:rPr lang="es-ES" sz="2000" dirty="0" err="1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dous</a:t>
            </a:r>
            <a:r>
              <a:rPr lang="es-ES" sz="2000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 err="1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ou</a:t>
            </a:r>
            <a:r>
              <a:rPr lang="es-ES" sz="2000" dirty="0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, </a:t>
            </a:r>
            <a:r>
              <a:rPr lang="es-ES" sz="2000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como máximo, tres </a:t>
            </a:r>
            <a:r>
              <a:rPr lang="es-ES" sz="2000" dirty="0" err="1" smtClean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líñas</a:t>
            </a:r>
            <a:r>
              <a:rPr lang="es-ES" sz="2000" dirty="0">
                <a:solidFill>
                  <a:schemeClr val="accent5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.</a:t>
            </a:r>
            <a:endParaRPr lang="es-ES" sz="2000" dirty="0">
              <a:solidFill>
                <a:schemeClr val="accent5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391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72160" y="243840"/>
            <a:ext cx="1081024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3- </a:t>
            </a:r>
            <a:r>
              <a:rPr lang="es-ES" sz="28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ANÁLISE E DESENVOLVEMENTO DO TEMA</a:t>
            </a:r>
          </a:p>
          <a:p>
            <a:endParaRPr lang="es-ES" sz="2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A </a:t>
            </a:r>
            <a:r>
              <a:rPr lang="es-ES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continuación, </a:t>
            </a:r>
            <a:r>
              <a:rPr lang="es-ES" sz="28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unha</a:t>
            </a:r>
            <a:r>
              <a:rPr lang="es-ES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vez </a:t>
            </a:r>
            <a:r>
              <a:rPr lang="es-ES" sz="28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xa</a:t>
            </a:r>
            <a:r>
              <a:rPr lang="es-ES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feito</a:t>
            </a:r>
            <a:r>
              <a:rPr lang="es-ES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o punto anterior e, polo tanto,</a:t>
            </a:r>
          </a:p>
          <a:p>
            <a:endParaRPr lang="es-ES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o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tema </a:t>
            </a:r>
            <a:r>
              <a:rPr lang="es-ES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do texto,  </a:t>
            </a:r>
            <a:r>
              <a:rPr lang="es-ES" sz="28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adentrámonos</a:t>
            </a:r>
            <a:r>
              <a:rPr lang="es-ES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na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explicación </a:t>
            </a:r>
            <a:r>
              <a:rPr lang="es-ES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do </a:t>
            </a:r>
            <a:r>
              <a:rPr lang="es-ES" sz="28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mesmo</a:t>
            </a:r>
            <a:r>
              <a:rPr lang="es-ES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</a:p>
          <a:p>
            <a:endParaRPr lang="es-ES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Existen </a:t>
            </a:r>
            <a:r>
              <a:rPr lang="es-ES" sz="28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duas</a:t>
            </a:r>
            <a:r>
              <a:rPr lang="es-ES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formas de </a:t>
            </a:r>
            <a:r>
              <a:rPr lang="es-ES" sz="28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facelo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, </a:t>
            </a:r>
            <a:r>
              <a:rPr lang="es-ES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das cales </a:t>
            </a:r>
            <a:r>
              <a:rPr lang="es-ES" sz="28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unha</a:t>
            </a:r>
            <a:r>
              <a:rPr lang="es-ES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é </a:t>
            </a:r>
            <a:r>
              <a:rPr lang="es-ES" sz="28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mellor</a:t>
            </a:r>
            <a:r>
              <a:rPr lang="es-ES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que </a:t>
            </a:r>
            <a:endParaRPr lang="es-ES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8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outra</a:t>
            </a:r>
            <a:r>
              <a:rPr lang="es-ES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:</a:t>
            </a:r>
          </a:p>
          <a:p>
            <a:endParaRPr lang="es-ES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sz="2800" dirty="0" smtClean="0">
              <a:latin typeface="Comic Sans MS" panose="030F0702030302020204" pitchFamily="66" charset="0"/>
            </a:endParaRPr>
          </a:p>
          <a:p>
            <a:endParaRPr lang="es-ES" sz="2800" dirty="0">
              <a:latin typeface="Comic Sans MS" panose="030F0702030302020204" pitchFamily="66" charset="0"/>
            </a:endParaRPr>
          </a:p>
          <a:p>
            <a:endParaRPr lang="es-ES" sz="24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097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19760" y="304800"/>
            <a:ext cx="11074400" cy="60119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840"/>
              </a:spcAft>
            </a:pPr>
            <a:r>
              <a:rPr lang="es-ES" sz="2000" b="1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a)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Consiste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</a:t>
            </a:r>
            <a:r>
              <a:rPr lang="es-ES" sz="2000" b="1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sinalar</a:t>
            </a:r>
            <a:r>
              <a:rPr lang="es-ES" sz="20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b="1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primeiro</a:t>
            </a:r>
            <a:r>
              <a:rPr lang="es-ES" sz="20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cál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é a </a:t>
            </a:r>
            <a:r>
              <a:rPr lang="es-ES" sz="2000" b="1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idea principal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 ideas si hay más de una, 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 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dónde se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atopan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principio, o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final, 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medio…) 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explicala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brevemente. Por cada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unha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das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ideas explicadas,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deberase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poñer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entre paréntesis 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entrecomillada, 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frase textual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frases (si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máis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unha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donde se 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 no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texto. </a:t>
            </a:r>
            <a:endParaRPr lang="es-ES" sz="2000" dirty="0" smtClean="0">
              <a:solidFill>
                <a:srgbClr val="FF0000"/>
              </a:solidFill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2000" dirty="0" smtClean="0">
              <a:solidFill>
                <a:srgbClr val="FF0000"/>
              </a:solidFill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2000" b="1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s-ES" sz="2000" b="1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continuación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se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sinalan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s-ES" sz="2000" b="1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ideas secundarias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explicándoas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sinalando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súa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relación 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coa</a:t>
            </a:r>
          </a:p>
          <a:p>
            <a:endParaRPr lang="es-ES" sz="2000" dirty="0">
              <a:solidFill>
                <a:srgbClr val="FF0000"/>
              </a:solidFill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principal. P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cada idea que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apareza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deberá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poñer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frase –entre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paréntese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</a:p>
          <a:p>
            <a:endParaRPr lang="es-ES" sz="2000" dirty="0">
              <a:solidFill>
                <a:srgbClr val="FF0000"/>
              </a:solidFill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entrecomillada-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s-ES" sz="2000" dirty="0" smtClean="0">
              <a:solidFill>
                <a:srgbClr val="FF0000"/>
              </a:solidFill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2000" dirty="0">
              <a:solidFill>
                <a:srgbClr val="FF0000"/>
              </a:solidFill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anto as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ideas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principais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como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nas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secundarias, 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repetirán textualmente </a:t>
            </a:r>
            <a:endParaRPr lang="es-ES" sz="2000" dirty="0" smtClean="0">
              <a:solidFill>
                <a:srgbClr val="FF0000"/>
              </a:solidFill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2000" dirty="0">
              <a:solidFill>
                <a:srgbClr val="FF0000"/>
              </a:solidFill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senon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expresan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doutra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maneira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empregando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ES" sz="2000" dirty="0" err="1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terminoloxía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estudiada </a:t>
            </a:r>
            <a:r>
              <a:rPr lang="es-ES" sz="2000" dirty="0" smtClean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tema. </a:t>
            </a:r>
            <a:endParaRPr lang="es-ES" sz="2000" dirty="0">
              <a:solidFill>
                <a:srgbClr val="FF0000"/>
              </a:solidFill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406544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872</Words>
  <Application>Microsoft Office PowerPoint</Application>
  <PresentationFormat>Panorámica</PresentationFormat>
  <Paragraphs>68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Comic Sans MS</vt:lpstr>
      <vt:lpstr>Courier New</vt:lpstr>
      <vt:lpstr>Times New Roman</vt:lpstr>
      <vt:lpstr>Tema de Office</vt:lpstr>
      <vt:lpstr>TEXTOS</vt:lpstr>
      <vt:lpstr>QUÉ NON É UN COMENTARIO DE TEXTO</vt:lpstr>
      <vt:lpstr>QUÉ SÍ É UN COMENTARIO DE TEXTO </vt:lpstr>
      <vt:lpstr>    ALGÚNS PASOS IMPORTANTES  (Antes  de “poñernos” a  escribir): </vt:lpstr>
      <vt:lpstr>Presentación de PowerPoint</vt:lpstr>
      <vt:lpstr>  EMPEZAMOS A REDACTAR SEGUINDO ESTE ORDEN:  </vt:lpstr>
      <vt:lpstr>Presentación de PowerPoint</vt:lpstr>
      <vt:lpstr>Presentación de PowerPoint</vt:lpstr>
      <vt:lpstr>Presentación de PowerPoint</vt:lpstr>
      <vt:lpstr>Presentación de PowerPoint</vt:lpstr>
      <vt:lpstr>4- ANÁLISE OU COMENTARIO CRÍTICO </vt:lpstr>
      <vt:lpstr>5- SÍNTESE  OU CONCLUSIÓN</vt:lpstr>
      <vt:lpstr>6- RELACIONAR CON OUTROS AUTORES 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TEXTOS</dc:title>
  <dc:creator>SATUR ALBORJA</dc:creator>
  <cp:lastModifiedBy>SATUR ALBORJA</cp:lastModifiedBy>
  <cp:revision>13</cp:revision>
  <dcterms:created xsi:type="dcterms:W3CDTF">2024-09-06T17:10:12Z</dcterms:created>
  <dcterms:modified xsi:type="dcterms:W3CDTF">2024-09-09T15:58:55Z</dcterms:modified>
</cp:coreProperties>
</file>