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Light" panose="020F050202020403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6150BF00-573D-4EAC-8C75-060A0872D0F2}"/>
    <pc:docChg chg="modSld">
      <pc:chgData name="Vera Álvarez Suárez" userId="f2eee782bc06d2f6" providerId="LiveId" clId="{6150BF00-573D-4EAC-8C75-060A0872D0F2}" dt="2022-11-23T15:40:39.790" v="18" actId="113"/>
      <pc:docMkLst>
        <pc:docMk/>
      </pc:docMkLst>
      <pc:sldChg chg="modSp mod">
        <pc:chgData name="Vera Álvarez Suárez" userId="f2eee782bc06d2f6" providerId="LiveId" clId="{6150BF00-573D-4EAC-8C75-060A0872D0F2}" dt="2022-11-23T15:39:58.136" v="9" actId="20577"/>
        <pc:sldMkLst>
          <pc:docMk/>
          <pc:sldMk cId="0" sldId="256"/>
        </pc:sldMkLst>
        <pc:spChg chg="mod">
          <ac:chgData name="Vera Álvarez Suárez" userId="f2eee782bc06d2f6" providerId="LiveId" clId="{6150BF00-573D-4EAC-8C75-060A0872D0F2}" dt="2022-11-23T15:39:58.136" v="9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Vera Álvarez Suárez" userId="f2eee782bc06d2f6" providerId="LiveId" clId="{6150BF00-573D-4EAC-8C75-060A0872D0F2}" dt="2022-11-23T15:39:53.339" v="1" actId="20577"/>
          <ac:spMkLst>
            <pc:docMk/>
            <pc:sldMk cId="0" sldId="256"/>
            <ac:spMk id="56" creationId="{00000000-0000-0000-0000-000000000000}"/>
          </ac:spMkLst>
        </pc:spChg>
      </pc:sldChg>
      <pc:sldChg chg="modSp mod">
        <pc:chgData name="Vera Álvarez Suárez" userId="f2eee782bc06d2f6" providerId="LiveId" clId="{6150BF00-573D-4EAC-8C75-060A0872D0F2}" dt="2022-11-23T15:40:39.790" v="18" actId="113"/>
        <pc:sldMkLst>
          <pc:docMk/>
          <pc:sldMk cId="0" sldId="257"/>
        </pc:sldMkLst>
        <pc:spChg chg="mod">
          <ac:chgData name="Vera Álvarez Suárez" userId="f2eee782bc06d2f6" providerId="LiveId" clId="{6150BF00-573D-4EAC-8C75-060A0872D0F2}" dt="2022-11-23T15:40:27.190" v="14" actId="947"/>
          <ac:spMkLst>
            <pc:docMk/>
            <pc:sldMk cId="0" sldId="257"/>
            <ac:spMk id="61" creationId="{00000000-0000-0000-0000-000000000000}"/>
          </ac:spMkLst>
        </pc:spChg>
        <pc:spChg chg="mod">
          <ac:chgData name="Vera Álvarez Suárez" userId="f2eee782bc06d2f6" providerId="LiveId" clId="{6150BF00-573D-4EAC-8C75-060A0872D0F2}" dt="2022-11-23T15:40:38.055" v="17" actId="113"/>
          <ac:spMkLst>
            <pc:docMk/>
            <pc:sldMk cId="0" sldId="257"/>
            <ac:spMk id="62" creationId="{00000000-0000-0000-0000-000000000000}"/>
          </ac:spMkLst>
        </pc:spChg>
        <pc:spChg chg="mod">
          <ac:chgData name="Vera Álvarez Suárez" userId="f2eee782bc06d2f6" providerId="LiveId" clId="{6150BF00-573D-4EAC-8C75-060A0872D0F2}" dt="2022-11-23T15:40:39.790" v="18" actId="113"/>
          <ac:spMkLst>
            <pc:docMk/>
            <pc:sldMk cId="0" sldId="257"/>
            <ac:spMk id="63" creationId="{00000000-0000-0000-0000-000000000000}"/>
          </ac:spMkLst>
        </pc:spChg>
      </pc:sldChg>
    </pc:docChg>
  </pc:docChgLst>
  <pc:docChgLst>
    <pc:chgData name="Vera Álvarez Suárez" userId="f2eee782bc06d2f6" providerId="LiveId" clId="{61EC6DC9-30AA-49D9-BE2E-1ABCC3FA88C4}"/>
    <pc:docChg chg="modSld">
      <pc:chgData name="Vera Álvarez Suárez" userId="f2eee782bc06d2f6" providerId="LiveId" clId="{61EC6DC9-30AA-49D9-BE2E-1ABCC3FA88C4}" dt="2022-10-01T20:13:46.866" v="0" actId="1076"/>
      <pc:docMkLst>
        <pc:docMk/>
      </pc:docMkLst>
      <pc:sldChg chg="modSp mod">
        <pc:chgData name="Vera Álvarez Suárez" userId="f2eee782bc06d2f6" providerId="LiveId" clId="{61EC6DC9-30AA-49D9-BE2E-1ABCC3FA88C4}" dt="2022-10-01T20:13:46.866" v="0" actId="1076"/>
        <pc:sldMkLst>
          <pc:docMk/>
          <pc:sldMk cId="0" sldId="267"/>
        </pc:sldMkLst>
        <pc:picChg chg="mod">
          <ac:chgData name="Vera Álvarez Suárez" userId="f2eee782bc06d2f6" providerId="LiveId" clId="{61EC6DC9-30AA-49D9-BE2E-1ABCC3FA88C4}" dt="2022-10-01T20:13:46.866" v="0" actId="1076"/>
          <ac:picMkLst>
            <pc:docMk/>
            <pc:sldMk cId="0" sldId="267"/>
            <ac:picMk id="1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d8ab477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d8ab477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c0fc482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c0fc482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c0fc4828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c0fc4828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c0fc4828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c0fc4828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c0fc4828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c0fc4828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d8ab477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d8ab477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c0fc482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c0fc482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c0fc4828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c0fc4828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c0fc4828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c0fc4828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c0fc4828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c0fc4828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0fc4828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c0fc4828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c0fc4828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c0fc4828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c0fc4828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c0fc4828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www.youtube.com/watch?v=O4iUzyVQTIM" TargetMode="External"/><Relationship Id="rId7" Type="http://schemas.openxmlformats.org/officeDocument/2006/relationships/hyperlink" Target="http://www.youtube.com/watch?v=Lf6atBUoj0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ZJROD323Z1c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9JaJPrsC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hyperlink" Target="http://www.youtube.com/watch?v=scARyXKiZHk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225" y="1416000"/>
            <a:ext cx="4438950" cy="29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2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35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Estereotipos e prexuízos lingüísticos: a súa repercusión nos usos</a:t>
            </a:r>
            <a:endParaRPr sz="35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75300"/>
            <a:ext cx="8520600" cy="3873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Lingua e sociedade </a:t>
            </a:r>
            <a:endParaRPr sz="16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2" descr="31 de janeiro de 2011, 15h40min aprox.:&#10;Umha participante galega do programa de Tele5 &quot;Gran Hermano&quot; (Big Brother espanhol) expom alguns dos preconceitos sociais contra o galego e como ela e outras pessoas colaboram com eles.&#10;&#10;Afirma que: &#10;- Os livros escolares som todos [sic] em galego, mas ela fazia trampa e comprava-os em castelhano porque o galego nom o fala nem o entende bem.&#10;- Nom fala galego para nom falá-lo mal, e por isso fala castelhano, mas a seguir emprega o galeguismo &quot;tiene pasado&quot; (tem passado).&#10;- Se um moço bonito lhe fala galego, dá-lhe &quot;un bajón&quot;&#10;- Entre a mocidade, só nacionalistas &quot;de por cojones, por nacionalismo exaltado&quot; falam galego, mas som mui poucos os &quot;nacionalistas exaltados&quot;.&#10;- O primeiro &quot;estímulo&quot; que che produz ver umha pessoa nova falando galego é negativo&#10;- Os lugueses falam muito galego e tenhem sotaque bruto e a ela custa-lhe entendê-los&#10;- O galego com seseio e/ou gheada soa &quot;superbruto&quot; e &quot;está mais metido à gente mais ignorante&quot;&#10;- Os galegos envergonham-se do seu acento, que soa feio.&#10;- Perder o acento galego custa muito porque nom é consciente del e ainda que rectifique nom sabe quanto se está a notar.&#10;etc.&#10;&#10;Comentários sobre o vídeo:&#10;http://j.mp/evw1It (artigo de Francisco Borja González Tenreiro)&#10;http://bit.ly/hBAdWz (A Profa)&#10;http://j.mp/eOtja3 (artigo de Afonso Eiré, ANT)&#10;http://bit.ly/f0Qy3O (seioque.com, blogue ridiculista)&#10;http://bit.ly/eJ55Gi (Extramuros)&#10;http://j.mp/MartaGH (O Reverso)&#10;&#10;Ligaçom para este vídeo:&#10;http://ir.gl/MartaGH&#10;&#10;Foro de Tele5:&#10;http://ir.gl/MartaGHFacts&#10;&#10;Minutado de Tele5:&#10;http://diigo.com/0f8yp&#10;&#10;Sobre a ortografia reintegracionista:&#10;http://issuu.com/gentalha/docs/faq &#10;http://agal-gz.org/faq/doku.php?id=inicio" title="O galego e a galegofobia no programa &quot;Gran Hermano&quot; 201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1525" y="2380425"/>
            <a:ext cx="2380775" cy="1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 descr="Vídeo montaxe que compara a actitude acomplexada da protagonista cos resultados do célebre experimento: The Clark doll experiment. Prexuízos lingüísticos vs prexuízos raciais." title="marta GH 2011 auto xenofobi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475" y="400913"/>
            <a:ext cx="5788900" cy="43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 descr="Vídeo realizado para o IES Chamoso Lamas do Carballiño por Damián Otero Álvarez e mais Antonio Pinal Lois." title="Prexuizos do Galego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1525" y="400919"/>
            <a:ext cx="2380775" cy="178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>
            <a:hlinkClick r:id="" action="ppaction://hlinkshowjump?jump=nextslide"/>
          </p:cNvPr>
          <p:cNvSpPr/>
          <p:nvPr/>
        </p:nvSpPr>
        <p:spPr>
          <a:xfrm>
            <a:off x="8133600" y="4499700"/>
            <a:ext cx="698700" cy="17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2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chemeClr val="accent1"/>
                </a:solidFill>
              </a:rPr>
              <a:t>É o galego unha lingua minoritaria?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850" y="1742900"/>
            <a:ext cx="32194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0" y="1017725"/>
            <a:ext cx="8839201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501277"/>
            <a:ext cx="4932544" cy="348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131725" y="4476775"/>
            <a:ext cx="24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rgbClr val="38761D"/>
                </a:solidFill>
              </a:rPr>
              <a:t>Maioría galego: 52,29%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487" y="882961"/>
            <a:ext cx="30575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25" y="882961"/>
            <a:ext cx="5629275" cy="3377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7575100" y="742325"/>
            <a:ext cx="1416600" cy="1031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6189000" y="3972750"/>
            <a:ext cx="24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rgbClr val="38761D"/>
                </a:solidFill>
              </a:rPr>
              <a:t>Maioría galego: 40,33%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197800" y="433025"/>
            <a:ext cx="2119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500" b="1"/>
              <a:t>De 5 a 14 anos</a:t>
            </a:r>
            <a:endParaRPr sz="15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250" y="972950"/>
            <a:ext cx="30861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2" cy="35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50" y="972958"/>
            <a:ext cx="5369149" cy="3197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7575000" y="799600"/>
            <a:ext cx="1416600" cy="1031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6189000" y="3972750"/>
            <a:ext cx="24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rgbClr val="38761D"/>
                </a:solidFill>
              </a:rPr>
              <a:t>Maioría galego: 26,12%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5000" y="3784554"/>
            <a:ext cx="777083" cy="66814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197800" y="433025"/>
            <a:ext cx="2119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500" b="1"/>
              <a:t>De 5 a 14 anos</a:t>
            </a:r>
            <a:endParaRPr sz="15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chemeClr val="accent1"/>
                </a:solidFill>
              </a:rPr>
              <a:t>É o galego unha lingua minoritaria e minorizada?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71" name="Google Shape;171;p26" title="Capítulo 342 de Ben Falado: ¿É o galego unha lingua minoritaria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86012"/>
            <a:ext cx="4347667" cy="32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 descr="Lingua minoritaria" title="Lingua minoritari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700" y="1114625"/>
            <a:ext cx="4271350" cy="3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>
            <a:hlinkClick r:id="" action="ppaction://hlinkshowjump?jump=firstslide"/>
          </p:cNvPr>
          <p:cNvSpPr/>
          <p:nvPr/>
        </p:nvSpPr>
        <p:spPr>
          <a:xfrm>
            <a:off x="8182250" y="4935000"/>
            <a:ext cx="698700" cy="17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09715" y="423594"/>
            <a:ext cx="41245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 cap="small" dirty="0">
                <a:solidFill>
                  <a:schemeClr val="accent1"/>
                </a:solidFill>
              </a:rPr>
              <a:t>Estereotipo - Prexuízo</a:t>
            </a:r>
            <a:endParaRPr b="1" cap="small" dirty="0">
              <a:solidFill>
                <a:schemeClr val="accent1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gl" sz="1800" b="1" cap="small" dirty="0">
                <a:solidFill>
                  <a:schemeClr val="accent1"/>
                </a:solidFill>
              </a:rPr>
              <a:t>Estereotipo</a:t>
            </a:r>
            <a:r>
              <a:rPr lang="gl" sz="1800" dirty="0">
                <a:solidFill>
                  <a:schemeClr val="accent1"/>
                </a:solidFill>
              </a:rPr>
              <a:t>: </a:t>
            </a:r>
            <a:r>
              <a:rPr lang="gl" sz="1800" dirty="0"/>
              <a:t>percepción esaxerada e con poucos detalles, simplificada, que se ten sobre unha persoa ou grupo de persoas que comparten certas características, calidades e habilidades, que busca «xustificar ou racionalizar unha certa conduta en relación a determinada categoría social»</a:t>
            </a:r>
            <a:endParaRPr sz="18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gl" sz="1800" b="1" cap="small" dirty="0">
                <a:solidFill>
                  <a:schemeClr val="accent1"/>
                </a:solidFill>
              </a:rPr>
              <a:t>Prexuízo</a:t>
            </a:r>
            <a:r>
              <a:rPr lang="gl" sz="1800" dirty="0"/>
              <a:t>: Opinión concibida con anterioridade á experiencia.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3175" y="425175"/>
            <a:ext cx="1649400" cy="1046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latin typeface="Lato"/>
                <a:ea typeface="Lato"/>
                <a:cs typeface="Lato"/>
                <a:sym typeface="Lato"/>
              </a:rPr>
              <a:t>Dúas linguas nunha mesma comunidade lingüística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622325" y="698025"/>
            <a:ext cx="1301100" cy="431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 b="1">
                <a:latin typeface="Lato"/>
                <a:ea typeface="Lato"/>
                <a:cs typeface="Lato"/>
                <a:sym typeface="Lato"/>
              </a:rPr>
              <a:t>DIGLOSIA</a:t>
            </a:r>
            <a:endParaRPr sz="16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467425" y="605775"/>
            <a:ext cx="1537800" cy="6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latin typeface="Lato"/>
                <a:ea typeface="Lato"/>
                <a:cs typeface="Lato"/>
                <a:sym typeface="Lato"/>
              </a:rPr>
              <a:t>CONFLITO LINGÜÍSTICO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5300" y="1894450"/>
            <a:ext cx="1909200" cy="400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latin typeface="Lato"/>
                <a:ea typeface="Lato"/>
                <a:cs typeface="Lato"/>
                <a:sym typeface="Lato"/>
              </a:rPr>
              <a:t>Lingua hexemónica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771050" y="1894450"/>
            <a:ext cx="1909200" cy="400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latin typeface="Lato"/>
                <a:ea typeface="Lato"/>
                <a:cs typeface="Lato"/>
                <a:sym typeface="Lato"/>
              </a:rPr>
              <a:t>Lingua minorizada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1936500" y="933850"/>
            <a:ext cx="1459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5"/>
          <p:cNvCxnSpPr/>
          <p:nvPr/>
        </p:nvCxnSpPr>
        <p:spPr>
          <a:xfrm>
            <a:off x="5012100" y="933850"/>
            <a:ext cx="1203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5"/>
          <p:cNvCxnSpPr>
            <a:stCxn id="69" idx="2"/>
          </p:cNvCxnSpPr>
          <p:nvPr/>
        </p:nvCxnSpPr>
        <p:spPr>
          <a:xfrm flipH="1">
            <a:off x="1814975" y="1129125"/>
            <a:ext cx="2457900" cy="595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>
            <a:stCxn id="69" idx="2"/>
          </p:cNvCxnSpPr>
          <p:nvPr/>
        </p:nvCxnSpPr>
        <p:spPr>
          <a:xfrm flipH="1">
            <a:off x="4271375" y="1129125"/>
            <a:ext cx="1500" cy="680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5447100" y="1894450"/>
            <a:ext cx="1537800" cy="6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latin typeface="Lato"/>
                <a:ea typeface="Lato"/>
                <a:cs typeface="Lato"/>
                <a:sym typeface="Lato"/>
              </a:rPr>
              <a:t>Substitución lingüística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331700" y="1894450"/>
            <a:ext cx="1649400" cy="615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latin typeface="Lato"/>
                <a:ea typeface="Lato"/>
                <a:cs typeface="Lato"/>
                <a:sym typeface="Lato"/>
              </a:rPr>
              <a:t>Normalización lingüística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9" name="Google Shape;79;p15"/>
          <p:cNvCxnSpPr>
            <a:stCxn id="70" idx="2"/>
            <a:endCxn id="77" idx="0"/>
          </p:cNvCxnSpPr>
          <p:nvPr/>
        </p:nvCxnSpPr>
        <p:spPr>
          <a:xfrm flipH="1">
            <a:off x="6216025" y="1221375"/>
            <a:ext cx="1020300" cy="67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>
            <a:stCxn id="70" idx="2"/>
            <a:endCxn id="78" idx="0"/>
          </p:cNvCxnSpPr>
          <p:nvPr/>
        </p:nvCxnSpPr>
        <p:spPr>
          <a:xfrm>
            <a:off x="7236325" y="1221375"/>
            <a:ext cx="920100" cy="67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6506725" y="2769025"/>
            <a:ext cx="1459200" cy="400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Estereotipos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506725" y="3428200"/>
            <a:ext cx="1459200" cy="400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PREXUÍZOS</a:t>
            </a:r>
            <a:endParaRPr b="1"/>
          </a:p>
        </p:txBody>
      </p:sp>
      <p:cxnSp>
        <p:nvCxnSpPr>
          <p:cNvPr id="83" name="Google Shape;83;p15"/>
          <p:cNvCxnSpPr>
            <a:stCxn id="70" idx="2"/>
            <a:endCxn id="81" idx="0"/>
          </p:cNvCxnSpPr>
          <p:nvPr/>
        </p:nvCxnSpPr>
        <p:spPr>
          <a:xfrm>
            <a:off x="7236325" y="1221375"/>
            <a:ext cx="0" cy="154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5"/>
          <p:cNvCxnSpPr>
            <a:stCxn id="81" idx="2"/>
            <a:endCxn id="82" idx="0"/>
          </p:cNvCxnSpPr>
          <p:nvPr/>
        </p:nvCxnSpPr>
        <p:spPr>
          <a:xfrm>
            <a:off x="7236325" y="3169225"/>
            <a:ext cx="0" cy="258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5"/>
          <p:cNvSpPr txBox="1"/>
          <p:nvPr/>
        </p:nvSpPr>
        <p:spPr>
          <a:xfrm>
            <a:off x="5301900" y="4043675"/>
            <a:ext cx="3679200" cy="78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300">
                <a:latin typeface="Lato"/>
                <a:ea typeface="Lato"/>
                <a:cs typeface="Lato"/>
                <a:sym typeface="Lato"/>
              </a:rPr>
              <a:t>Ideas preconcebidas que teñen a súa orixe nun erro na categorización da realidade (os estereotipos).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6" name="Google Shape;86;p15"/>
          <p:cNvCxnSpPr>
            <a:stCxn id="82" idx="1"/>
            <a:endCxn id="72" idx="2"/>
          </p:cNvCxnSpPr>
          <p:nvPr/>
        </p:nvCxnSpPr>
        <p:spPr>
          <a:xfrm rot="10800000">
            <a:off x="3725725" y="2294800"/>
            <a:ext cx="2781000" cy="13335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5"/>
          <p:cNvCxnSpPr/>
          <p:nvPr/>
        </p:nvCxnSpPr>
        <p:spPr>
          <a:xfrm rot="10800000" flipH="1">
            <a:off x="3749425" y="2563400"/>
            <a:ext cx="1566000" cy="104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Prexuízos relacionados coa falta de utilidade do galego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50" y="101350"/>
            <a:ext cx="5917700" cy="21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625" y="1971277"/>
            <a:ext cx="6522374" cy="23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Prexuízos que asocian o galego coa pobreza e co atraso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0" y="933875"/>
            <a:ext cx="7886501" cy="28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135050" y="3430525"/>
            <a:ext cx="28701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uso do galego como sinal de descortesía ou mala educación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38" y="144047"/>
            <a:ext cx="6843525" cy="25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550" y="2223600"/>
            <a:ext cx="4371699" cy="29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6490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Prexuízos relacionados coa pretendida imposición do galego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90200" cy="254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200" y="2419525"/>
            <a:ext cx="4693925" cy="18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7779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caracterización pexorativa do galego e a (in)competencia dos seus falantes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25" y="667900"/>
            <a:ext cx="8368750" cy="32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galego como marca ideolóxica ou profesional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5950"/>
            <a:ext cx="8839199" cy="327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Presentación en pantalla (16:9)</PresentationFormat>
  <Paragraphs>33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Lato Light</vt:lpstr>
      <vt:lpstr>Lato</vt:lpstr>
      <vt:lpstr>Simple Light</vt:lpstr>
      <vt:lpstr>Estereotipos e prexuízos lingüísticos: a súa repercusión nos usos</vt:lpstr>
      <vt:lpstr>Estereotipo - Prexuízo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É o galego unha lingua minoritaria?</vt:lpstr>
      <vt:lpstr>Presentación de PowerPoint</vt:lpstr>
      <vt:lpstr>Presentación de PowerPoint</vt:lpstr>
      <vt:lpstr>É o galego unha lingua minoritaria e minorizada?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Estereotipos e prexuízos lingüísticos: a súa repercusión nos usos</dc:title>
  <cp:lastModifiedBy>Vera Álvarez Suárez</cp:lastModifiedBy>
  <cp:revision>1</cp:revision>
  <dcterms:modified xsi:type="dcterms:W3CDTF">2022-11-23T15:40:43Z</dcterms:modified>
</cp:coreProperties>
</file>