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_rels/slide35.xml.rels" ContentType="application/vnd.openxmlformats-package.relationships+xml"/>
  <Override PartName="/ppt/slides/_rels/slide1.xml.rels" ContentType="application/vnd.openxmlformats-package.relationships+xml"/>
  <Override PartName="/ppt/slides/_rels/slide22.xml.rels" ContentType="application/vnd.openxmlformats-package.relationships+xml"/>
  <Override PartName="/ppt/slides/_rels/slide36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37.xml.rels" ContentType="application/vnd.openxmlformats-package.relationships+xml"/>
  <Override PartName="/ppt/slides/_rels/slide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38.xml.rels" ContentType="application/vnd.openxmlformats-package.relationships+xml"/>
  <Override PartName="/ppt/slides/_rels/slide5.xml.rels" ContentType="application/vnd.openxmlformats-package.relationships+xml"/>
  <Override PartName="/ppt/slides/_rels/slide39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50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51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52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53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  <Override PartName="/ppt/slides/_rels/slide40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44.xml.rels" ContentType="application/vnd.openxmlformats-package.relationships+xml"/>
  <Override PartName="/ppt/slides/_rels/slide45.xml.rels" ContentType="application/vnd.openxmlformats-package.relationships+xml"/>
  <Override PartName="/ppt/slides/_rels/slide46.xml.rels" ContentType="application/vnd.openxmlformats-package.relationships+xml"/>
  <Override PartName="/ppt/slides/_rels/slide47.xml.rels" ContentType="application/vnd.openxmlformats-package.relationships+xml"/>
  <Override PartName="/ppt/slides/_rels/slide48.xml.rels" ContentType="application/vnd.openxmlformats-package.relationships+xml"/>
  <Override PartName="/ppt/slides/_rels/slide49.xml.rels" ContentType="application/vnd.openxmlformats-package.relationships+xml"/>
  <Override PartName="/ppt/slides/_rels/slide54.xml.rels" ContentType="application/vnd.openxmlformats-package.relationships+xml"/>
  <Override PartName="/ppt/slides/_rels/slide55.xml.rels" ContentType="application/vnd.openxmlformats-package.relationships+xml"/>
  <Override PartName="/ppt/slides/_rels/slide56.xml.rels" ContentType="application/vnd.openxmlformats-package.relationships+xml"/>
  <Override PartName="/ppt/slides/_rels/slide57.xml.rels" ContentType="application/vnd.openxmlformats-package.relationships+xml"/>
  <Override PartName="/ppt/slides/_rels/slide58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9" r:id="rId6"/>
    <p:sldMasterId id="2147483661" r:id="rId7"/>
    <p:sldMasterId id="2147483663" r:id="rId8"/>
    <p:sldMasterId id="2147483665" r:id="rId9"/>
    <p:sldMasterId id="2147483667" r:id="rId10"/>
    <p:sldMasterId id="2147483669" r:id="rId11"/>
    <p:sldMasterId id="2147483671" r:id="rId12"/>
  </p:sldMasterIdLst>
  <p:sldIdLst>
    <p:sldId id="256" r:id="rId13"/>
    <p:sldId id="257" r:id="rId14"/>
    <p:sldId id="258" r:id="rId15"/>
    <p:sldId id="259" r:id="rId16"/>
    <p:sldId id="260" r:id="rId17"/>
    <p:sldId id="261" r:id="rId18"/>
    <p:sldId id="262" r:id="rId19"/>
    <p:sldId id="263" r:id="rId20"/>
    <p:sldId id="264" r:id="rId21"/>
    <p:sldId id="265" r:id="rId22"/>
    <p:sldId id="266" r:id="rId23"/>
    <p:sldId id="267" r:id="rId24"/>
    <p:sldId id="268" r:id="rId25"/>
    <p:sldId id="269" r:id="rId26"/>
    <p:sldId id="270" r:id="rId27"/>
    <p:sldId id="271" r:id="rId28"/>
    <p:sldId id="272" r:id="rId29"/>
    <p:sldId id="273" r:id="rId30"/>
    <p:sldId id="274" r:id="rId31"/>
    <p:sldId id="275" r:id="rId32"/>
    <p:sldId id="276" r:id="rId33"/>
    <p:sldId id="277" r:id="rId34"/>
    <p:sldId id="278" r:id="rId35"/>
    <p:sldId id="279" r:id="rId36"/>
    <p:sldId id="280" r:id="rId37"/>
    <p:sldId id="281" r:id="rId38"/>
    <p:sldId id="282" r:id="rId39"/>
    <p:sldId id="283" r:id="rId40"/>
    <p:sldId id="284" r:id="rId41"/>
    <p:sldId id="285" r:id="rId42"/>
    <p:sldId id="286" r:id="rId43"/>
    <p:sldId id="287" r:id="rId44"/>
    <p:sldId id="288" r:id="rId45"/>
    <p:sldId id="289" r:id="rId46"/>
    <p:sldId id="290" r:id="rId47"/>
    <p:sldId id="291" r:id="rId48"/>
    <p:sldId id="292" r:id="rId49"/>
    <p:sldId id="293" r:id="rId50"/>
    <p:sldId id="294" r:id="rId51"/>
    <p:sldId id="295" r:id="rId52"/>
    <p:sldId id="296" r:id="rId53"/>
    <p:sldId id="297" r:id="rId54"/>
    <p:sldId id="298" r:id="rId55"/>
    <p:sldId id="299" r:id="rId56"/>
    <p:sldId id="300" r:id="rId57"/>
    <p:sldId id="301" r:id="rId58"/>
    <p:sldId id="302" r:id="rId59"/>
    <p:sldId id="303" r:id="rId60"/>
    <p:sldId id="304" r:id="rId61"/>
    <p:sldId id="305" r:id="rId62"/>
    <p:sldId id="306" r:id="rId63"/>
    <p:sldId id="307" r:id="rId64"/>
    <p:sldId id="308" r:id="rId65"/>
    <p:sldId id="309" r:id="rId66"/>
    <p:sldId id="310" r:id="rId67"/>
    <p:sldId id="311" r:id="rId68"/>
    <p:sldId id="312" r:id="rId69"/>
    <p:sldId id="313" r:id="rId7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slide" Target="slides/slide3.xml"/><Relationship Id="rId16" Type="http://schemas.openxmlformats.org/officeDocument/2006/relationships/slide" Target="slides/slide4.xml"/><Relationship Id="rId17" Type="http://schemas.openxmlformats.org/officeDocument/2006/relationships/slide" Target="slides/slide5.xml"/><Relationship Id="rId18" Type="http://schemas.openxmlformats.org/officeDocument/2006/relationships/slide" Target="slides/slide6.xml"/><Relationship Id="rId19" Type="http://schemas.openxmlformats.org/officeDocument/2006/relationships/slide" Target="slides/slide7.xml"/><Relationship Id="rId20" Type="http://schemas.openxmlformats.org/officeDocument/2006/relationships/slide" Target="slides/slide8.xml"/><Relationship Id="rId21" Type="http://schemas.openxmlformats.org/officeDocument/2006/relationships/slide" Target="slides/slide9.xml"/><Relationship Id="rId22" Type="http://schemas.openxmlformats.org/officeDocument/2006/relationships/slide" Target="slides/slide10.xml"/><Relationship Id="rId23" Type="http://schemas.openxmlformats.org/officeDocument/2006/relationships/slide" Target="slides/slide11.xml"/><Relationship Id="rId24" Type="http://schemas.openxmlformats.org/officeDocument/2006/relationships/slide" Target="slides/slide12.xml"/><Relationship Id="rId25" Type="http://schemas.openxmlformats.org/officeDocument/2006/relationships/slide" Target="slides/slide13.xml"/><Relationship Id="rId26" Type="http://schemas.openxmlformats.org/officeDocument/2006/relationships/slide" Target="slides/slide14.xml"/><Relationship Id="rId27" Type="http://schemas.openxmlformats.org/officeDocument/2006/relationships/slide" Target="slides/slide15.xml"/><Relationship Id="rId28" Type="http://schemas.openxmlformats.org/officeDocument/2006/relationships/slide" Target="slides/slide16.xml"/><Relationship Id="rId29" Type="http://schemas.openxmlformats.org/officeDocument/2006/relationships/slide" Target="slides/slide17.xml"/><Relationship Id="rId30" Type="http://schemas.openxmlformats.org/officeDocument/2006/relationships/slide" Target="slides/slide18.xml"/><Relationship Id="rId31" Type="http://schemas.openxmlformats.org/officeDocument/2006/relationships/slide" Target="slides/slide19.xml"/><Relationship Id="rId32" Type="http://schemas.openxmlformats.org/officeDocument/2006/relationships/slide" Target="slides/slide20.xml"/><Relationship Id="rId33" Type="http://schemas.openxmlformats.org/officeDocument/2006/relationships/slide" Target="slides/slide21.xml"/><Relationship Id="rId34" Type="http://schemas.openxmlformats.org/officeDocument/2006/relationships/slide" Target="slides/slide22.xml"/><Relationship Id="rId35" Type="http://schemas.openxmlformats.org/officeDocument/2006/relationships/slide" Target="slides/slide23.xml"/><Relationship Id="rId36" Type="http://schemas.openxmlformats.org/officeDocument/2006/relationships/slide" Target="slides/slide24.xml"/><Relationship Id="rId37" Type="http://schemas.openxmlformats.org/officeDocument/2006/relationships/slide" Target="slides/slide25.xml"/><Relationship Id="rId38" Type="http://schemas.openxmlformats.org/officeDocument/2006/relationships/slide" Target="slides/slide26.xml"/><Relationship Id="rId39" Type="http://schemas.openxmlformats.org/officeDocument/2006/relationships/slide" Target="slides/slide27.xml"/><Relationship Id="rId40" Type="http://schemas.openxmlformats.org/officeDocument/2006/relationships/slide" Target="slides/slide28.xml"/><Relationship Id="rId41" Type="http://schemas.openxmlformats.org/officeDocument/2006/relationships/slide" Target="slides/slide29.xml"/><Relationship Id="rId42" Type="http://schemas.openxmlformats.org/officeDocument/2006/relationships/slide" Target="slides/slide30.xml"/><Relationship Id="rId43" Type="http://schemas.openxmlformats.org/officeDocument/2006/relationships/slide" Target="slides/slide31.xml"/><Relationship Id="rId44" Type="http://schemas.openxmlformats.org/officeDocument/2006/relationships/slide" Target="slides/slide32.xml"/><Relationship Id="rId45" Type="http://schemas.openxmlformats.org/officeDocument/2006/relationships/slide" Target="slides/slide33.xml"/><Relationship Id="rId46" Type="http://schemas.openxmlformats.org/officeDocument/2006/relationships/slide" Target="slides/slide34.xml"/><Relationship Id="rId47" Type="http://schemas.openxmlformats.org/officeDocument/2006/relationships/slide" Target="slides/slide35.xml"/><Relationship Id="rId48" Type="http://schemas.openxmlformats.org/officeDocument/2006/relationships/slide" Target="slides/slide36.xml"/><Relationship Id="rId49" Type="http://schemas.openxmlformats.org/officeDocument/2006/relationships/slide" Target="slides/slide37.xml"/><Relationship Id="rId50" Type="http://schemas.openxmlformats.org/officeDocument/2006/relationships/slide" Target="slides/slide38.xml"/><Relationship Id="rId51" Type="http://schemas.openxmlformats.org/officeDocument/2006/relationships/slide" Target="slides/slide39.xml"/><Relationship Id="rId52" Type="http://schemas.openxmlformats.org/officeDocument/2006/relationships/slide" Target="slides/slide40.xml"/><Relationship Id="rId53" Type="http://schemas.openxmlformats.org/officeDocument/2006/relationships/slide" Target="slides/slide41.xml"/><Relationship Id="rId54" Type="http://schemas.openxmlformats.org/officeDocument/2006/relationships/slide" Target="slides/slide42.xml"/><Relationship Id="rId55" Type="http://schemas.openxmlformats.org/officeDocument/2006/relationships/slide" Target="slides/slide43.xml"/><Relationship Id="rId56" Type="http://schemas.openxmlformats.org/officeDocument/2006/relationships/slide" Target="slides/slide44.xml"/><Relationship Id="rId57" Type="http://schemas.openxmlformats.org/officeDocument/2006/relationships/slide" Target="slides/slide45.xml"/><Relationship Id="rId58" Type="http://schemas.openxmlformats.org/officeDocument/2006/relationships/slide" Target="slides/slide46.xml"/><Relationship Id="rId59" Type="http://schemas.openxmlformats.org/officeDocument/2006/relationships/slide" Target="slides/slide47.xml"/><Relationship Id="rId60" Type="http://schemas.openxmlformats.org/officeDocument/2006/relationships/slide" Target="slides/slide48.xml"/><Relationship Id="rId61" Type="http://schemas.openxmlformats.org/officeDocument/2006/relationships/slide" Target="slides/slide49.xml"/><Relationship Id="rId62" Type="http://schemas.openxmlformats.org/officeDocument/2006/relationships/slide" Target="slides/slide50.xml"/><Relationship Id="rId63" Type="http://schemas.openxmlformats.org/officeDocument/2006/relationships/slide" Target="slides/slide51.xml"/><Relationship Id="rId64" Type="http://schemas.openxmlformats.org/officeDocument/2006/relationships/slide" Target="slides/slide52.xml"/><Relationship Id="rId65" Type="http://schemas.openxmlformats.org/officeDocument/2006/relationships/slide" Target="slides/slide53.xml"/><Relationship Id="rId66" Type="http://schemas.openxmlformats.org/officeDocument/2006/relationships/slide" Target="slides/slide54.xml"/><Relationship Id="rId67" Type="http://schemas.openxmlformats.org/officeDocument/2006/relationships/slide" Target="slides/slide55.xml"/><Relationship Id="rId68" Type="http://schemas.openxmlformats.org/officeDocument/2006/relationships/slide" Target="slides/slide56.xml"/><Relationship Id="rId69" Type="http://schemas.openxmlformats.org/officeDocument/2006/relationships/slide" Target="slides/slide57.xml"/><Relationship Id="rId70" Type="http://schemas.openxmlformats.org/officeDocument/2006/relationships/slide" Target="slides/slide58.xml"/><Relationship Id="rId7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s-E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CB24598-40BE-4061-8E0C-1BD5E8CAE93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40929AEE-73E4-45DA-A630-B32379DB78F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53FBD542-7998-4803-A33D-87D9719110A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F741560C-7AC7-4A14-B85A-B5450A61CA4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141CE30D-658C-4CFE-9A1D-8EF5FD38953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BFF38DAF-C6CE-4183-BA86-34C2F5C508F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4669920" y="1825560"/>
            <a:ext cx="384840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D73B514-F53D-4834-803E-117FAB092DC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F29D63F3-AB94-4044-8BD6-162DA971417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669920" y="1825560"/>
            <a:ext cx="384840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0FA9A6BC-FBFE-4471-A366-578ED232582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8FD78D80-9611-4974-B775-D03770B452F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subTitle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s-E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8B460B61-144D-48AD-B21F-D46C01496B6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97247256-37DE-483F-B680-E9BF90C37AD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029AC618-4B7B-43DE-93C1-D0C755566B8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BB073388-D650-476C-AA74-6B1B2772C4B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3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4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<Relationship Id="rId3" Type="http://schemas.openxmlformats.org/officeDocument/2006/relationships/slideLayout" Target="../slideLayouts/slideLayout5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8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9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0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1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143000" y="1122480"/>
            <a:ext cx="6857640" cy="238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>
              <a:buNone/>
            </a:pPr>
            <a:r>
              <a:rPr b="0" lang="es-ES" sz="4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Pulse para editar el formato del texto de título</a:t>
            </a:r>
            <a:endParaRPr b="0" lang="es-ES" sz="4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900" strike="noStrike" u="none">
                <a:solidFill>
                  <a:srgbClr val="898989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DB7B495-CE4C-4DD6-91A4-9527C9041FD3}" type="slidenum">
              <a:rPr b="0" lang="en-US" sz="900" strike="noStrike" u="none">
                <a:solidFill>
                  <a:srgbClr val="898989"/>
                </a:solidFill>
                <a:effectLst/>
                <a:uFillTx/>
                <a:latin typeface="Calibri"/>
                <a:ea typeface="Calibri"/>
              </a:rPr>
              <a:t>1</a:t>
            </a:fld>
            <a:endParaRPr b="0" lang="es-E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Pulse para editar el formato de texto del esquema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Segundo nivel del esquema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648000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Tercer nivel del esquema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864000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Cuarto nivel del esquema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08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Quinto nivel del esquema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Sexto nivel del esquema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Séptimo nivel del esquema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</a:pPr>
            <a:r>
              <a:rPr b="0" lang="es-ES" sz="3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Pulse para editar el formato del texto de título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dt" idx="28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ftr" idx="29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sldNum" idx="30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900" strike="noStrike" u="none">
                <a:solidFill>
                  <a:srgbClr val="898989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8FEF510-42F9-406E-BB51-82038E004D2C}" type="slidenum">
              <a:rPr b="0" lang="en-US" sz="900" strike="noStrike" u="none">
                <a:solidFill>
                  <a:srgbClr val="898989"/>
                </a:solidFill>
                <a:effectLst/>
                <a:uFillTx/>
                <a:latin typeface="Calibri"/>
                <a:ea typeface="Calibri"/>
              </a:rPr>
              <a:t>1</a:t>
            </a:fld>
            <a:endParaRPr b="0" lang="es-E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0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3000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</a:pPr>
            <a:r>
              <a:rPr b="0" lang="es-ES" sz="3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Pulse para editar el formato del texto de título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30000" y="1681200"/>
            <a:ext cx="386784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Pulse para editar el formato de texto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Segundo nivel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648000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Tercer nivel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864000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Cuarto nivel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08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Quinto nivel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Sexto nivel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Séptimo nivel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30000" y="2505240"/>
            <a:ext cx="386784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Pulse para editar el formato de texto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Segundo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648000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Tercer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864000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Cuarto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08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Quinto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Sexto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Séptimo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629240" y="1681200"/>
            <a:ext cx="388692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Pulse para editar el formato de texto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Segundo nivel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648000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Tercer nivel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864000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Cuarto nivel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08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Quinto nivel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Sexto nivel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Séptimo nivel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PlaceHolder 5"/>
          <p:cNvSpPr>
            <a:spLocks noGrp="1"/>
          </p:cNvSpPr>
          <p:nvPr>
            <p:ph type="body"/>
          </p:nvPr>
        </p:nvSpPr>
        <p:spPr>
          <a:xfrm>
            <a:off x="4629240" y="2505240"/>
            <a:ext cx="388692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Pulse para editar el formato de texto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Segundo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648000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Tercer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864000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Cuarto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08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Quinto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Sexto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Séptimo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6"/>
          <p:cNvSpPr>
            <a:spLocks noGrp="1"/>
          </p:cNvSpPr>
          <p:nvPr>
            <p:ph type="dt" idx="31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&lt;fecha/hora&gt;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7"/>
          <p:cNvSpPr>
            <a:spLocks noGrp="1"/>
          </p:cNvSpPr>
          <p:nvPr>
            <p:ph type="ftr" idx="32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8"/>
          <p:cNvSpPr>
            <a:spLocks noGrp="1"/>
          </p:cNvSpPr>
          <p:nvPr>
            <p:ph type="sldNum" idx="33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900" strike="noStrike" u="none">
                <a:solidFill>
                  <a:srgbClr val="898989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959D890-6866-4D0B-AF82-BB8CE2DFF409}" type="slidenum">
              <a:rPr b="0" lang="en-US" sz="900" strike="noStrike" u="none">
                <a:solidFill>
                  <a:srgbClr val="898989"/>
                </a:solidFill>
                <a:effectLst/>
                <a:uFillTx/>
                <a:latin typeface="Calibri"/>
                <a:ea typeface="Calibri"/>
              </a:rPr>
              <a:t>&lt;número&gt;</a:t>
            </a:fld>
            <a:endParaRPr b="0" lang="es-E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2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</a:pPr>
            <a:r>
              <a:rPr b="0" lang="es-ES" sz="3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Pulse para editar el formato del texto de título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858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Pulse para editar el formato de texto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Segundo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648000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Tercer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864000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Cuarto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08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Quinto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Sexto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Séptimo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29240" y="1825560"/>
            <a:ext cx="38858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Pulse para editar el formato de texto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Segundo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648000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Tercer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864000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Cuarto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08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Quinto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Sexto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Séptimo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dt" idx="4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ftr" idx="5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6"/>
          <p:cNvSpPr>
            <a:spLocks noGrp="1"/>
          </p:cNvSpPr>
          <p:nvPr>
            <p:ph type="sldNum" idx="6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900" strike="noStrike" u="none">
                <a:solidFill>
                  <a:srgbClr val="898989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FBF5FA4-0B1A-4207-91A4-2519EB0622C6}" type="slidenum">
              <a:rPr b="0" lang="en-US" sz="900" strike="noStrike" u="none">
                <a:solidFill>
                  <a:srgbClr val="898989"/>
                </a:solidFill>
                <a:effectLst/>
                <a:uFillTx/>
                <a:latin typeface="Calibri"/>
                <a:ea typeface="Calibri"/>
              </a:rPr>
              <a:t>1</a:t>
            </a:fld>
            <a:endParaRPr b="0" lang="es-E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23880" y="1709640"/>
            <a:ext cx="7886520" cy="285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>
              <a:buNone/>
            </a:pPr>
            <a:r>
              <a:rPr b="0" lang="es-ES" sz="4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Pulse para editar el formato del texto de título</a:t>
            </a:r>
            <a:endParaRPr b="0" lang="es-ES" sz="4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623880" y="4589640"/>
            <a:ext cx="788652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Pulse para editar el formato de texto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Segundo nivel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648000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Tercer nivel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864000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Cuarto nivel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08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Quinto nivel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Sexto nivel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Séptimo nivel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7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8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9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900" strike="noStrike" u="none">
                <a:solidFill>
                  <a:srgbClr val="898989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17108EA-7F07-4D7D-9AA1-72E769AF5411}" type="slidenum">
              <a:rPr b="0" lang="en-US" sz="900" strike="noStrike" u="none">
                <a:solidFill>
                  <a:srgbClr val="898989"/>
                </a:solidFill>
                <a:effectLst/>
                <a:uFillTx/>
                <a:latin typeface="Calibri"/>
                <a:ea typeface="Calibri"/>
              </a:rPr>
              <a:t>1</a:t>
            </a:fld>
            <a:endParaRPr b="0" lang="es-E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</a:pPr>
            <a:r>
              <a:rPr b="0" lang="es-ES" sz="3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Pulse para editar el formato del texto de título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Pulse para editar el formato de texto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Segundo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648000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Tercer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864000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Cuarto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08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Quinto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Sexto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Séptimo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dt" idx="10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ftr" idx="11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sldNum" idx="12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900" strike="noStrike" u="none">
                <a:solidFill>
                  <a:srgbClr val="898989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93629C6-6A32-4808-BD3A-B4788CB65F4C}" type="slidenum">
              <a:rPr b="0" lang="en-US" sz="900" strike="noStrike" u="none">
                <a:solidFill>
                  <a:srgbClr val="898989"/>
                </a:solidFill>
                <a:effectLst/>
                <a:uFillTx/>
                <a:latin typeface="Calibri"/>
                <a:ea typeface="Calibri"/>
              </a:rPr>
              <a:t>1</a:t>
            </a:fld>
            <a:endParaRPr b="0" lang="es-E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2"/>
    <p:sldLayoutId id="2147483656" r:id="rId3"/>
    <p:sldLayoutId id="2147483657" r:id="rId4"/>
    <p:sldLayoutId id="2147483658" r:id="rId5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 rot="5400000">
            <a:off x="4623840" y="2284920"/>
            <a:ext cx="5811480" cy="1971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</a:pPr>
            <a:r>
              <a:rPr b="0" lang="es-ES" sz="3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Pulse para editar el formato del texto de título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 rot="5400000">
            <a:off x="623160" y="370440"/>
            <a:ext cx="5811480" cy="5800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Pulse para editar el formato de texto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Segundo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648000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Tercer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864000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Cuarto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08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Quinto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Sexto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Séptimo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dt" idx="13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ftr" idx="14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sldNum" idx="15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900" strike="noStrike" u="none">
                <a:solidFill>
                  <a:srgbClr val="898989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643CC20-D869-4008-98B3-B9D6ECB26945}" type="slidenum">
              <a:rPr b="0" lang="en-US" sz="900" strike="noStrike" u="none">
                <a:solidFill>
                  <a:srgbClr val="898989"/>
                </a:solidFill>
                <a:effectLst/>
                <a:uFillTx/>
                <a:latin typeface="Calibri"/>
                <a:ea typeface="Calibri"/>
              </a:rPr>
              <a:t>1</a:t>
            </a:fld>
            <a:endParaRPr b="0" lang="es-E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</a:pPr>
            <a:r>
              <a:rPr b="0" lang="es-ES" sz="3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Pulse para editar el formato del texto de título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 rot="5400000">
            <a:off x="2396520" y="57600"/>
            <a:ext cx="4350960" cy="7886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Pulse para editar el formato de texto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Segundo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648000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Tercer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864000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Cuarto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08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Quinto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Sexto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Séptimo nivel del esquema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dt" idx="16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ftr" idx="17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sldNum" idx="18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900" strike="noStrike" u="none">
                <a:solidFill>
                  <a:srgbClr val="898989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6184B37-562E-4DBF-B5E4-932C059E3671}" type="slidenum">
              <a:rPr b="0" lang="en-US" sz="900" strike="noStrike" u="none">
                <a:solidFill>
                  <a:srgbClr val="898989"/>
                </a:solidFill>
                <a:effectLst/>
                <a:uFillTx/>
                <a:latin typeface="Calibri"/>
                <a:ea typeface="Calibri"/>
              </a:rPr>
              <a:t>1</a:t>
            </a:fld>
            <a:endParaRPr b="0" lang="es-E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>
              <a:buNone/>
            </a:pPr>
            <a:r>
              <a:rPr b="0" lang="es-E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Pulse para editar el formato del texto de título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4628880" cy="4873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Pulse para editar el formato de texto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Segundo nivel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648000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Tercer nivel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864000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Cuarto nivel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08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Quinto nivel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Sexto nivel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Séptimo nivel del esquema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630000" y="2057400"/>
            <a:ext cx="294876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Pulse para editar el formato de texto del esquema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Segundo nivel del esquema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648000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Tercer nivel del esquema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864000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Cuarto nivel del esquema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08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Quinto nivel del esquema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Sexto nivel del esquema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Séptimo nivel del esquema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dt" idx="19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&lt;fecha/hora&gt;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ftr" idx="20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6"/>
          <p:cNvSpPr>
            <a:spLocks noGrp="1"/>
          </p:cNvSpPr>
          <p:nvPr>
            <p:ph type="sldNum" idx="21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900" strike="noStrike" u="none">
                <a:solidFill>
                  <a:srgbClr val="898989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BC13304-24B3-4A06-805F-2BA6A1636F04}" type="slidenum">
              <a:rPr b="0" lang="en-US" sz="900" strike="noStrike" u="none">
                <a:solidFill>
                  <a:srgbClr val="898989"/>
                </a:solidFill>
                <a:effectLst/>
                <a:uFillTx/>
                <a:latin typeface="Calibri"/>
                <a:ea typeface="Calibri"/>
              </a:rPr>
              <a:t>&lt;número&gt;</a:t>
            </a:fld>
            <a:endParaRPr b="0" lang="es-E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4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>
              <a:buNone/>
            </a:pPr>
            <a:r>
              <a:rPr b="0" lang="es-E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Pulse para editar el formato del texto de título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4628880" cy="487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Pulse para editar el formato de texto del esquema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Segundo nivel del esquema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648000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Tercer nivel del esquema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864000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Cuarto nivel del esquema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08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Quinto nivel del esquema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Sexto nivel del esquema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Séptimo nivel del esquema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630000" y="2057400"/>
            <a:ext cx="294876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Pulse para editar el formato de texto del esquema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Segundo nivel del esquema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648000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Tercer nivel del esquema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864000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Cuarto nivel del esquema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08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Quinto nivel del esquema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Sexto nivel del esquema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Séptimo nivel del esquema</a:t>
            </a:r>
            <a:endParaRPr b="0" lang="es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dt" idx="22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ftr" idx="23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6"/>
          <p:cNvSpPr>
            <a:spLocks noGrp="1"/>
          </p:cNvSpPr>
          <p:nvPr>
            <p:ph type="sldNum" idx="24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900" strike="noStrike" u="none">
                <a:solidFill>
                  <a:srgbClr val="898989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B0B03EC-3318-41C9-84F9-B4FC0C39851A}" type="slidenum">
              <a:rPr b="0" lang="en-US" sz="900" strike="noStrike" u="none">
                <a:solidFill>
                  <a:srgbClr val="898989"/>
                </a:solidFill>
                <a:effectLst/>
                <a:uFillTx/>
                <a:latin typeface="Calibri"/>
                <a:ea typeface="Calibri"/>
              </a:rPr>
              <a:t>1</a:t>
            </a:fld>
            <a:endParaRPr b="0" lang="es-E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6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dt" idx="25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ftr" idx="26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sldNum" idx="27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900" strike="noStrike" u="none">
                <a:solidFill>
                  <a:srgbClr val="898989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70B4A89-557B-4182-BDF9-526F5BB7F185}" type="slidenum">
              <a:rPr b="0" lang="en-US" sz="900" strike="noStrike" u="none">
                <a:solidFill>
                  <a:srgbClr val="898989"/>
                </a:solidFill>
                <a:effectLst/>
                <a:uFillTx/>
                <a:latin typeface="Calibri"/>
                <a:ea typeface="Calibri"/>
              </a:rPr>
              <a:t>1</a:t>
            </a:fld>
            <a:endParaRPr b="0" lang="es-E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5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5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5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5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5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5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5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5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5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5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5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5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24000" y="2330280"/>
            <a:ext cx="8713440" cy="91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en-US" sz="4000" strike="noStrike" u="none">
                <a:solidFill>
                  <a:srgbClr val="0070c0"/>
                </a:solidFill>
                <a:effectLst/>
                <a:uFillTx/>
                <a:latin typeface="Calibri"/>
                <a:ea typeface="Calibri"/>
              </a:rPr>
              <a:t>OS DETERMINANTES</a:t>
            </a:r>
            <a:endParaRPr b="0" lang="es-E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Google Shape;85;p1"/>
          <p:cNvSpPr/>
          <p:nvPr/>
        </p:nvSpPr>
        <p:spPr>
          <a:xfrm>
            <a:off x="324000" y="2693880"/>
            <a:ext cx="8713440" cy="146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US" sz="2000" strike="noStrike" u="none">
                <a:solidFill>
                  <a:srgbClr val="0070c0"/>
                </a:solidFill>
                <a:effectLst/>
                <a:uFillTx/>
                <a:latin typeface="Calibri"/>
                <a:ea typeface="Calibri"/>
              </a:rPr>
              <a:t>1º Bach.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2.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605772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Traballa en O Porriño.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908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</a:tabLst>
            </a:pP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Google Shape;191;p9"/>
          <p:cNvSpPr/>
          <p:nvPr/>
        </p:nvSpPr>
        <p:spPr>
          <a:xfrm>
            <a:off x="684360" y="2781360"/>
            <a:ext cx="6408360" cy="73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Traballa </a:t>
            </a: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no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Porriño.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Google Shape;192;p9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pic>
        <p:nvPicPr>
          <p:cNvPr id="150" name="Google Shape;193;p9" descr=""/>
          <p:cNvPicPr/>
          <p:nvPr/>
        </p:nvPicPr>
        <p:blipFill>
          <a:blip r:embed="rId1"/>
          <a:stretch/>
        </p:blipFill>
        <p:spPr>
          <a:xfrm>
            <a:off x="5651640" y="1989000"/>
            <a:ext cx="2133360" cy="2266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1" name="Google Shape;194;p9"/>
          <p:cNvSpPr/>
          <p:nvPr/>
        </p:nvSpPr>
        <p:spPr>
          <a:xfrm>
            <a:off x="2124000" y="4508640"/>
            <a:ext cx="5256000" cy="180000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O artigo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dos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nomes xeográficos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contre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, obrigatoriamente, con determinadas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preposicións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Ex.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Vive </a:t>
            </a:r>
            <a:r>
              <a:rPr b="1" i="1" lang="en-US" sz="18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na</a:t>
            </a:r>
            <a:r>
              <a:rPr b="0" i="1" lang="en-US" sz="18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Coruña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41" dur="indefinite" restart="never" nodeType="tmRoot">
          <p:childTnLst>
            <p:seq>
              <p:cTn id="242" dur="indefinite" nodeType="mainSeq">
                <p:childTnLst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3.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605772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Adornou o salón con uns cadros moi coloridos.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908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</a:tabLst>
            </a:pP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Google Shape;201;p10"/>
          <p:cNvSpPr/>
          <p:nvPr/>
        </p:nvSpPr>
        <p:spPr>
          <a:xfrm>
            <a:off x="684360" y="2781360"/>
            <a:ext cx="6408360" cy="73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Adornou o salón </a:t>
            </a: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cuns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cadros moi coloridos.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Google Shape;202;p10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pic>
        <p:nvPicPr>
          <p:cNvPr id="156" name="Google Shape;203;p10" descr=""/>
          <p:cNvPicPr/>
          <p:nvPr/>
        </p:nvPicPr>
        <p:blipFill>
          <a:blip r:embed="rId1"/>
          <a:stretch/>
        </p:blipFill>
        <p:spPr>
          <a:xfrm>
            <a:off x="7010280" y="1341360"/>
            <a:ext cx="2133360" cy="22665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57" name="Google Shape;204;p10"/>
          <p:cNvGraphicFramePr/>
          <p:nvPr/>
        </p:nvGraphicFramePr>
        <p:xfrm>
          <a:off x="755640" y="3573360"/>
          <a:ext cx="7488000" cy="2592000"/>
        </p:xfrm>
        <a:graphic>
          <a:graphicData uri="http://schemas.openxmlformats.org/drawingml/2006/table">
            <a:tbl>
              <a:tblPr/>
              <a:tblGrid>
                <a:gridCol w="1247760"/>
                <a:gridCol w="1247760"/>
                <a:gridCol w="1249200"/>
                <a:gridCol w="1247760"/>
                <a:gridCol w="1247760"/>
                <a:gridCol w="1247760"/>
              </a:tblGrid>
              <a:tr h="647640">
                <a:tc>
                  <a:txBody>
                    <a:bodyPr lIns="91080" rIns="91080" anchor="t">
                      <a:noAutofit/>
                    </a:bodyPr>
                    <a:p>
                      <a:endParaRPr b="0" lang="es-ES" sz="135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Calibri"/>
                      </a:endParaRPr>
                    </a:p>
                  </a:txBody>
                  <a:tcPr anchor="t" marL="91080" marR="910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endParaRPr b="0" lang="es-ES" sz="135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Calibri"/>
                      </a:endParaRPr>
                    </a:p>
                  </a:txBody>
                  <a:tcPr anchor="t" marL="91080" marR="910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un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080" marR="910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unha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080" marR="910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uns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080" marR="910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unhas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080" marR="910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</a:tr>
              <a:tr h="649080">
                <a:tc>
                  <a:txBody>
                    <a:bodyPr lIns="91080" rIns="91080" anchor="t">
                      <a:noAutofit/>
                    </a:bodyPr>
                    <a:p>
                      <a:endParaRPr b="0" lang="es-ES" sz="135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Calibri"/>
                      </a:endParaRPr>
                    </a:p>
                  </a:txBody>
                  <a:tcPr anchor="t" marL="91080" marR="910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con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080" marR="910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cun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080" marR="910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cunha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080" marR="910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cuns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080" marR="910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cunhas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080" marR="910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</a:tr>
              <a:tr h="647640">
                <a:tc>
                  <a:txBody>
                    <a:bodyPr lIns="91080" rIns="91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Prep.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080" marR="910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de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080" marR="910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dun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080" marR="910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dunha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080" marR="910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duns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080" marR="910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dunhas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080" marR="910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</a:tr>
              <a:tr h="647640">
                <a:tc>
                  <a:txBody>
                    <a:bodyPr lIns="91080" rIns="91080" anchor="t">
                      <a:noAutofit/>
                    </a:bodyPr>
                    <a:p>
                      <a:endParaRPr b="0" lang="es-ES" sz="135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Calibri"/>
                      </a:endParaRPr>
                    </a:p>
                  </a:txBody>
                  <a:tcPr anchor="t" marL="91080" marR="910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en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080" marR="910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nun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080" marR="910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nunha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080" marR="910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nuns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080" marR="910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nunhas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080" marR="910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59" dur="indefinite" restart="never" nodeType="tmRoot">
          <p:childTnLst>
            <p:seq>
              <p:cTn id="260" dur="indefinite" nodeType="mainSeq">
                <p:childTnLst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4.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605772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Miña cadela chámase Laica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Google Shape;211;p11"/>
          <p:cNvSpPr/>
          <p:nvPr/>
        </p:nvSpPr>
        <p:spPr>
          <a:xfrm>
            <a:off x="684360" y="2781360"/>
            <a:ext cx="6408360" cy="46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A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miña cadela chámase Laica.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Google Shape;212;p11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pic>
        <p:nvPicPr>
          <p:cNvPr id="162" name="Google Shape;213;p11" descr=""/>
          <p:cNvPicPr/>
          <p:nvPr/>
        </p:nvPicPr>
        <p:blipFill>
          <a:blip r:embed="rId1"/>
          <a:stretch/>
        </p:blipFill>
        <p:spPr>
          <a:xfrm>
            <a:off x="5651640" y="1989000"/>
            <a:ext cx="2133360" cy="2266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3" name="Google Shape;214;p11"/>
          <p:cNvSpPr/>
          <p:nvPr/>
        </p:nvSpPr>
        <p:spPr>
          <a:xfrm>
            <a:off x="2124000" y="4508640"/>
            <a:ext cx="5256000" cy="180000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A regra xeral di que é obrigatoria a presenza do artigo ante o posesivo.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77" dur="indefinite" restart="never" nodeType="tmRoot">
          <p:childTnLst>
            <p:seq>
              <p:cTn id="278" dur="indefinite" nodeType="mainSeq">
                <p:childTnLst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5.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605772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En primavera estaremos todos xuntos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Google Shape;221;p12"/>
          <p:cNvSpPr/>
          <p:nvPr/>
        </p:nvSpPr>
        <p:spPr>
          <a:xfrm>
            <a:off x="684360" y="2781360"/>
            <a:ext cx="6408360" cy="46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Na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primavera estaremos todos xuntos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Google Shape;222;p12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pic>
        <p:nvPicPr>
          <p:cNvPr id="168" name="Google Shape;223;p12" descr=""/>
          <p:cNvPicPr/>
          <p:nvPr/>
        </p:nvPicPr>
        <p:blipFill>
          <a:blip r:embed="rId1"/>
          <a:stretch/>
        </p:blipFill>
        <p:spPr>
          <a:xfrm>
            <a:off x="5651640" y="1989000"/>
            <a:ext cx="2133360" cy="2266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9" name="Google Shape;224;p12"/>
          <p:cNvSpPr/>
          <p:nvPr/>
        </p:nvSpPr>
        <p:spPr>
          <a:xfrm>
            <a:off x="2124000" y="4508640"/>
            <a:ext cx="5256000" cy="180000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As estacións do ano levan artigo.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95" dur="indefinite" restart="never" nodeType="tmRoot">
          <p:childTnLst>
            <p:seq>
              <p:cTn id="296" dur="indefinite" nodeType="mainSeq">
                <p:childTnLst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6.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605772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Botades todo día a traballar.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Google Shape;231;p13"/>
          <p:cNvSpPr/>
          <p:nvPr/>
        </p:nvSpPr>
        <p:spPr>
          <a:xfrm>
            <a:off x="684360" y="2781360"/>
            <a:ext cx="6408360" cy="46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Botades todo </a:t>
            </a: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o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día a traballar.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Google Shape;232;p13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pic>
        <p:nvPicPr>
          <p:cNvPr id="174" name="Google Shape;233;p13" descr=""/>
          <p:cNvPicPr/>
          <p:nvPr/>
        </p:nvPicPr>
        <p:blipFill>
          <a:blip r:embed="rId1"/>
          <a:stretch/>
        </p:blipFill>
        <p:spPr>
          <a:xfrm>
            <a:off x="5651640" y="1989000"/>
            <a:ext cx="2133360" cy="2266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5" name="Google Shape;234;p13"/>
          <p:cNvSpPr/>
          <p:nvPr/>
        </p:nvSpPr>
        <p:spPr>
          <a:xfrm>
            <a:off x="2124000" y="4508640"/>
            <a:ext cx="5256000" cy="180000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Todo/a (s)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sempre van seguidos de artigo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13" dur="indefinite" restart="never" nodeType="tmRoot">
          <p:childTnLst>
            <p:seq>
              <p:cTn id="314" dur="indefinite" nodeType="mainSeq">
                <p:childTnLst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>
                      <p:stCondLst>
                        <p:cond delay="indefinite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7.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605772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Ambas</a:t>
            </a: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dúas emigraron a América.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Google Shape;241;p14"/>
          <p:cNvSpPr/>
          <p:nvPr/>
        </p:nvSpPr>
        <p:spPr>
          <a:xfrm>
            <a:off x="684360" y="2781360"/>
            <a:ext cx="6408360" cy="46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Ambas </a:t>
            </a: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as</a:t>
            </a: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dúas emigraron a América.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Google Shape;242;p14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pic>
        <p:nvPicPr>
          <p:cNvPr id="180" name="Google Shape;243;p14" descr=""/>
          <p:cNvPicPr/>
          <p:nvPr/>
        </p:nvPicPr>
        <p:blipFill>
          <a:blip r:embed="rId1"/>
          <a:stretch/>
        </p:blipFill>
        <p:spPr>
          <a:xfrm>
            <a:off x="5651640" y="1989000"/>
            <a:ext cx="2133360" cy="2266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1" name="Google Shape;244;p14"/>
          <p:cNvSpPr/>
          <p:nvPr/>
        </p:nvSpPr>
        <p:spPr>
          <a:xfrm>
            <a:off x="2124000" y="4508640"/>
            <a:ext cx="5256000" cy="180000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Ambo/a (s)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sempre van seguidos de artigo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31" dur="indefinite" restart="never" nodeType="tmRoot">
          <p:childTnLst>
            <p:seq>
              <p:cTn id="332" dur="indefinite" nodeType="mainSeq">
                <p:childTnLst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>
                      <p:stCondLst>
                        <p:cond delay="indefinite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>
                      <p:stCondLst>
                        <p:cond delay="indefinite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8.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605772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Vós tres estades aprobados.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Google Shape;251;p15"/>
          <p:cNvSpPr/>
          <p:nvPr/>
        </p:nvSpPr>
        <p:spPr>
          <a:xfrm>
            <a:off x="684360" y="2781360"/>
            <a:ext cx="6408360" cy="46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Vós </a:t>
            </a: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os</a:t>
            </a: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tres estades aprobados.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Google Shape;252;p15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pic>
        <p:nvPicPr>
          <p:cNvPr id="186" name="Google Shape;253;p15" descr=""/>
          <p:cNvPicPr/>
          <p:nvPr/>
        </p:nvPicPr>
        <p:blipFill>
          <a:blip r:embed="rId1"/>
          <a:stretch/>
        </p:blipFill>
        <p:spPr>
          <a:xfrm>
            <a:off x="5651640" y="1989000"/>
            <a:ext cx="2133360" cy="2266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7" name="Google Shape;254;p15"/>
          <p:cNvSpPr/>
          <p:nvPr/>
        </p:nvSpPr>
        <p:spPr>
          <a:xfrm>
            <a:off x="2124000" y="4508640"/>
            <a:ext cx="5256000" cy="180000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Nós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e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vós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, seguidos dun numeral, levan sempre artigo.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49" dur="indefinite" restart="never" nodeType="tmRoot">
          <p:childTnLst>
            <p:seq>
              <p:cTn id="350" dur="indefinite" nodeType="mainSeq">
                <p:childTnLst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5" fill="hold">
                      <p:stCondLst>
                        <p:cond delay="indefinite"/>
                      </p:stCondLst>
                      <p:childTnLst>
                        <p:par>
                          <p:cTn id="356" fill="hold">
                            <p:stCondLst>
                              <p:cond delay="0"/>
                            </p:stCondLst>
                            <p:childTnLst>
                              <p:par>
                                <p:cTn id="3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9.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605772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Fálalles súa Excelencia a Embaixadora.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Google Shape;261;p16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sp>
        <p:nvSpPr>
          <p:cNvPr id="191" name="Google Shape;262;p16"/>
          <p:cNvSpPr/>
          <p:nvPr/>
        </p:nvSpPr>
        <p:spPr>
          <a:xfrm>
            <a:off x="2124000" y="4508640"/>
            <a:ext cx="5256000" cy="180000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Nas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fórmulas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de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tratamento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ou nas expresións de carácter relixioso (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Nosa Señora dos Remedios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) o artigo non é obrigatorio antes do posesivo.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92" name="Google Shape;263;p16" descr=""/>
          <p:cNvPicPr/>
          <p:nvPr/>
        </p:nvPicPr>
        <p:blipFill>
          <a:blip r:embed="rId1"/>
          <a:stretch/>
        </p:blipFill>
        <p:spPr>
          <a:xfrm>
            <a:off x="6443640" y="1700280"/>
            <a:ext cx="1539360" cy="1547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67" dur="indefinite" restart="never" nodeType="tmRoot">
          <p:childTnLst>
            <p:seq>
              <p:cTn id="368" dur="indefinite" nodeType="mainSeq">
                <p:childTnLst>
                  <p:par>
                    <p:cTn id="369" fill="hold">
                      <p:stCondLst>
                        <p:cond delay="indefinite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>
                      <p:stCondLst>
                        <p:cond delay="indefinite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10.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605772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Meu pobre, onde irás?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Google Shape;270;p17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sp>
        <p:nvSpPr>
          <p:cNvPr id="196" name="Google Shape;271;p17"/>
          <p:cNvSpPr/>
          <p:nvPr/>
        </p:nvSpPr>
        <p:spPr>
          <a:xfrm>
            <a:off x="2124000" y="4508640"/>
            <a:ext cx="5256000" cy="180000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O artigo non é obrigado cando o posesivo forma parte dun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vocativo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97" name="Google Shape;272;p17" descr=""/>
          <p:cNvPicPr/>
          <p:nvPr/>
        </p:nvPicPr>
        <p:blipFill>
          <a:blip r:embed="rId1"/>
          <a:stretch/>
        </p:blipFill>
        <p:spPr>
          <a:xfrm>
            <a:off x="6443640" y="1700280"/>
            <a:ext cx="1539360" cy="1547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77" dur="indefinite" restart="never" nodeType="tmRoot">
          <p:childTnLst>
            <p:seq>
              <p:cTn id="378" dur="indefinite" nodeType="mainSeq">
                <p:childTnLst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3" fill="hold">
                      <p:stCondLst>
                        <p:cond delay="indefinite"/>
                      </p:stCondLst>
                      <p:childTnLst>
                        <p:par>
                          <p:cTn id="384" fill="hold">
                            <p:stCondLst>
                              <p:cond delay="0"/>
                            </p:stCondLst>
                            <p:childTnLst>
                              <p:par>
                                <p:cTn id="3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11.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605772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Meu dito, meu feito.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Google Shape;279;p18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sp>
        <p:nvSpPr>
          <p:cNvPr id="201" name="Google Shape;280;p18"/>
          <p:cNvSpPr/>
          <p:nvPr/>
        </p:nvSpPr>
        <p:spPr>
          <a:xfrm>
            <a:off x="2124000" y="4508640"/>
            <a:ext cx="5256000" cy="180000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O artigo non acompaña ao posesivo en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expresións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e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frases feitas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02" name="Google Shape;281;p18" descr=""/>
          <p:cNvPicPr/>
          <p:nvPr/>
        </p:nvPicPr>
        <p:blipFill>
          <a:blip r:embed="rId1"/>
          <a:stretch/>
        </p:blipFill>
        <p:spPr>
          <a:xfrm>
            <a:off x="6443640" y="1700280"/>
            <a:ext cx="1539360" cy="1547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87" dur="indefinite" restart="never" nodeType="tmRoot">
          <p:childTnLst>
            <p:seq>
              <p:cTn id="388" dur="indefinite" nodeType="mainSeq">
                <p:childTnLst>
                  <p:par>
                    <p:cTn id="389" fill="hold">
                      <p:stCondLst>
                        <p:cond delay="indefinite"/>
                      </p:stCondLst>
                      <p:childTnLst>
                        <p:par>
                          <p:cTn id="390" fill="hold">
                            <p:stCondLst>
                              <p:cond delay="0"/>
                            </p:stCondLst>
                            <p:childTnLst>
                              <p:par>
                                <p:cTn id="3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fill="hold">
                      <p:stCondLst>
                        <p:cond delay="indefinite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936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Tipoloxía e clasificación das palabras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Google Shape;91;p2"/>
          <p:cNvSpPr/>
          <p:nvPr/>
        </p:nvSpPr>
        <p:spPr>
          <a:xfrm>
            <a:off x="250920" y="1268280"/>
            <a:ext cx="4320720" cy="720360"/>
          </a:xfrm>
          <a:prstGeom prst="rect">
            <a:avLst/>
          </a:prstGeom>
          <a:solidFill>
            <a:srgbClr val="a5a5a5"/>
          </a:solidFill>
          <a:ln w="12700">
            <a:solidFill>
              <a:srgbClr val="78787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VARIABLES</a:t>
            </a:r>
            <a:endParaRPr b="0" lang="es-E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Google Shape;92;p2"/>
          <p:cNvSpPr/>
          <p:nvPr/>
        </p:nvSpPr>
        <p:spPr>
          <a:xfrm>
            <a:off x="4795920" y="1268280"/>
            <a:ext cx="4320720" cy="720360"/>
          </a:xfrm>
          <a:prstGeom prst="rect">
            <a:avLst/>
          </a:prstGeom>
          <a:solidFill>
            <a:srgbClr val="70ad47"/>
          </a:solidFill>
          <a:ln w="12700">
            <a:solidFill>
              <a:srgbClr val="507e3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28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INVARIABLES</a:t>
            </a:r>
            <a:endParaRPr b="0" lang="es-E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" name="Google Shape;93;p2"/>
          <p:cNvSpPr/>
          <p:nvPr/>
        </p:nvSpPr>
        <p:spPr>
          <a:xfrm>
            <a:off x="1187280" y="2276640"/>
            <a:ext cx="2376000" cy="6472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d2d2d2"/>
              </a:gs>
              <a:gs pos="50000">
                <a:srgbClr val="c8c8c8"/>
              </a:gs>
              <a:gs pos="100000">
                <a:srgbClr val="c0c0c0"/>
              </a:gs>
            </a:gsLst>
            <a:lin ang="5400000"/>
          </a:gradFill>
          <a:ln w="9525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SUBSTANTIVO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Google Shape;94;p2"/>
          <p:cNvSpPr/>
          <p:nvPr/>
        </p:nvSpPr>
        <p:spPr>
          <a:xfrm>
            <a:off x="1258920" y="3284640"/>
            <a:ext cx="2376000" cy="6490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d2d2d2"/>
              </a:gs>
              <a:gs pos="50000">
                <a:srgbClr val="c8c8c8"/>
              </a:gs>
              <a:gs pos="100000">
                <a:srgbClr val="c0c0c0"/>
              </a:gs>
            </a:gsLst>
            <a:lin ang="5400000"/>
          </a:gradFill>
          <a:ln w="9525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ADXECTIVO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Google Shape;95;p2"/>
          <p:cNvSpPr/>
          <p:nvPr/>
        </p:nvSpPr>
        <p:spPr>
          <a:xfrm>
            <a:off x="1258920" y="4221000"/>
            <a:ext cx="2376000" cy="6472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d2d2d2"/>
              </a:gs>
              <a:gs pos="50000">
                <a:srgbClr val="c8c8c8"/>
              </a:gs>
              <a:gs pos="100000">
                <a:srgbClr val="c0c0c0"/>
              </a:gs>
            </a:gsLst>
            <a:lin ang="5400000"/>
          </a:gradFill>
          <a:ln w="9525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DETERMINANTE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Google Shape;96;p2"/>
          <p:cNvSpPr/>
          <p:nvPr/>
        </p:nvSpPr>
        <p:spPr>
          <a:xfrm>
            <a:off x="1187280" y="5084640"/>
            <a:ext cx="2376000" cy="6472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d2d2d2"/>
              </a:gs>
              <a:gs pos="50000">
                <a:srgbClr val="c8c8c8"/>
              </a:gs>
              <a:gs pos="100000">
                <a:srgbClr val="c0c0c0"/>
              </a:gs>
            </a:gsLst>
            <a:lin ang="5400000"/>
          </a:gradFill>
          <a:ln w="9525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PRONOME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Google Shape;97;p2"/>
          <p:cNvSpPr/>
          <p:nvPr/>
        </p:nvSpPr>
        <p:spPr>
          <a:xfrm>
            <a:off x="1187280" y="5950080"/>
            <a:ext cx="2376000" cy="6472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d2d2d2"/>
              </a:gs>
              <a:gs pos="50000">
                <a:srgbClr val="c8c8c8"/>
              </a:gs>
              <a:gs pos="100000">
                <a:srgbClr val="c0c0c0"/>
              </a:gs>
            </a:gsLst>
            <a:lin ang="5400000"/>
          </a:gradFill>
          <a:ln w="9525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VERBO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Google Shape;98;p2"/>
          <p:cNvSpPr/>
          <p:nvPr/>
        </p:nvSpPr>
        <p:spPr>
          <a:xfrm>
            <a:off x="5940360" y="2294640"/>
            <a:ext cx="2376000" cy="6472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5d5a7"/>
              </a:gs>
              <a:gs pos="50000">
                <a:srgbClr val="aace99"/>
              </a:gs>
              <a:gs pos="100000">
                <a:srgbClr val="9cca86"/>
              </a:gs>
            </a:gsLst>
            <a:lin ang="5400000"/>
          </a:gradFill>
          <a:ln w="9525">
            <a:solidFill>
              <a:srgbClr val="70ad4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CONXUNCIÓN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Google Shape;99;p2"/>
          <p:cNvSpPr/>
          <p:nvPr/>
        </p:nvSpPr>
        <p:spPr>
          <a:xfrm>
            <a:off x="5940360" y="3429000"/>
            <a:ext cx="2376000" cy="6472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5d5a7"/>
              </a:gs>
              <a:gs pos="50000">
                <a:srgbClr val="aace99"/>
              </a:gs>
              <a:gs pos="100000">
                <a:srgbClr val="9cca86"/>
              </a:gs>
            </a:gsLst>
            <a:lin ang="5400000"/>
          </a:gradFill>
          <a:ln w="9525">
            <a:solidFill>
              <a:srgbClr val="70ad4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PREPOSICIÓN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Google Shape;100;p2"/>
          <p:cNvSpPr/>
          <p:nvPr/>
        </p:nvSpPr>
        <p:spPr>
          <a:xfrm>
            <a:off x="5940360" y="4724280"/>
            <a:ext cx="2376000" cy="6490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5d5a7"/>
              </a:gs>
              <a:gs pos="50000">
                <a:srgbClr val="aace99"/>
              </a:gs>
              <a:gs pos="100000">
                <a:srgbClr val="9cca86"/>
              </a:gs>
            </a:gsLst>
            <a:lin ang="5400000"/>
          </a:gradFill>
          <a:ln w="9525">
            <a:solidFill>
              <a:srgbClr val="70ad4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ADVERBIO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4" name="Google Shape;101;p2" descr=""/>
          <p:cNvPicPr/>
          <p:nvPr/>
        </p:nvPicPr>
        <p:blipFill>
          <a:blip r:embed="rId1"/>
          <a:stretch/>
        </p:blipFill>
        <p:spPr>
          <a:xfrm>
            <a:off x="539640" y="2349360"/>
            <a:ext cx="536040" cy="53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5" name="Google Shape;102;p2" descr=""/>
          <p:cNvPicPr/>
          <p:nvPr/>
        </p:nvPicPr>
        <p:blipFill>
          <a:blip r:embed="rId2"/>
          <a:stretch/>
        </p:blipFill>
        <p:spPr>
          <a:xfrm>
            <a:off x="611280" y="3402000"/>
            <a:ext cx="536040" cy="539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6" name="Google Shape;103;p2"/>
          <p:cNvSpPr/>
          <p:nvPr/>
        </p:nvSpPr>
        <p:spPr>
          <a:xfrm>
            <a:off x="468360" y="4437000"/>
            <a:ext cx="647280" cy="360000"/>
          </a:xfrm>
          <a:prstGeom prst="rightArrow">
            <a:avLst>
              <a:gd name="adj1" fmla="val 15591"/>
              <a:gd name="adj2" fmla="val 50000"/>
            </a:avLst>
          </a:prstGeom>
          <a:solidFill>
            <a:srgbClr val="ff0000"/>
          </a:solidFill>
          <a:ln w="12700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tIns="28080" bIns="2808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sp>
        <p:nvSpPr>
          <p:cNvPr id="87" name="Google Shape;104;p2"/>
          <p:cNvSpPr/>
          <p:nvPr/>
        </p:nvSpPr>
        <p:spPr>
          <a:xfrm>
            <a:off x="395280" y="5229360"/>
            <a:ext cx="647280" cy="360000"/>
          </a:xfrm>
          <a:prstGeom prst="rightArrow">
            <a:avLst>
              <a:gd name="adj1" fmla="val 15591"/>
              <a:gd name="adj2" fmla="val 50000"/>
            </a:avLst>
          </a:prstGeom>
          <a:solidFill>
            <a:srgbClr val="ff0000"/>
          </a:solidFill>
          <a:ln w="12700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tIns="28080" bIns="2808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12.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605772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Este meu irmán é ben lacazán.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Google Shape;288;p19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sp>
        <p:nvSpPr>
          <p:cNvPr id="206" name="Google Shape;289;p19"/>
          <p:cNvSpPr/>
          <p:nvPr/>
        </p:nvSpPr>
        <p:spPr>
          <a:xfrm>
            <a:off x="2124000" y="4508640"/>
            <a:ext cx="5256000" cy="180000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Cando o posesivo vai precedido dun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demostrativo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o artigo non acompaña ao posesivo.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07" name="Google Shape;290;p19" descr=""/>
          <p:cNvPicPr/>
          <p:nvPr/>
        </p:nvPicPr>
        <p:blipFill>
          <a:blip r:embed="rId1"/>
          <a:stretch/>
        </p:blipFill>
        <p:spPr>
          <a:xfrm>
            <a:off x="6443640" y="1700280"/>
            <a:ext cx="1539360" cy="1547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97" dur="indefinite" restart="never" nodeType="tmRoot">
          <p:childTnLst>
            <p:seq>
              <p:cTn id="398" dur="indefinite" nodeType="mainSeq">
                <p:childTnLst>
                  <p:par>
                    <p:cTn id="399" fill="hold">
                      <p:stCondLst>
                        <p:cond delay="indefinite"/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3" fill="hold">
                      <p:stCondLst>
                        <p:cond delay="indefinite"/>
                      </p:stCondLst>
                      <p:childTnLst>
                        <p:par>
                          <p:cTn id="404" fill="hold">
                            <p:stCondLst>
                              <p:cond delay="0"/>
                            </p:stCondLst>
                            <p:childTnLst>
                              <p:par>
                                <p:cTn id="4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13.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605772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just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gl-E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Meu pai foi cear con miña nai e miña avoa pero non foron as miñas sobriñas. 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Google Shape;288;p19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sp>
        <p:nvSpPr>
          <p:cNvPr id="211" name="Google Shape;289;p19"/>
          <p:cNvSpPr/>
          <p:nvPr/>
        </p:nvSpPr>
        <p:spPr>
          <a:xfrm>
            <a:off x="2124000" y="4508640"/>
            <a:ext cx="5256000" cy="180000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Cando o posesivo vai seguido dun nome de parentesco non é obrigatorio o uso do artigo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12" name="Google Shape;290;p19" descr=""/>
          <p:cNvPicPr/>
          <p:nvPr/>
        </p:nvPicPr>
        <p:blipFill>
          <a:blip r:embed="rId1"/>
          <a:stretch/>
        </p:blipFill>
        <p:spPr>
          <a:xfrm>
            <a:off x="6875640" y="1967760"/>
            <a:ext cx="1539360" cy="1547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07" dur="indefinite" restart="never" nodeType="tmRoot">
          <p:childTnLst>
            <p:seq>
              <p:cTn id="408" dur="indefinite" nodeType="mainSeq">
                <p:childTnLst>
                  <p:par>
                    <p:cTn id="409" fill="hold">
                      <p:stCondLst>
                        <p:cond delay="indefinite"/>
                      </p:stCondLst>
                      <p:childTnLst>
                        <p:par>
                          <p:cTn id="410" fill="hold">
                            <p:stCondLst>
                              <p:cond delay="0"/>
                            </p:stCondLst>
                            <p:childTnLst>
                              <p:par>
                                <p:cTn id="4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3" fill="hold">
                      <p:stCondLst>
                        <p:cond delay="indefinite"/>
                      </p:stCondLst>
                      <p:childTnLst>
                        <p:par>
                          <p:cTn id="414" fill="hold">
                            <p:stCondLst>
                              <p:cond delay="0"/>
                            </p:stCondLst>
                            <p:childTnLst>
                              <p:par>
                                <p:cTn id="4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13.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605772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just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i="1" lang="gl-E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A Xulia marchou de vacacións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Google Shape;288;p19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sp>
        <p:nvSpPr>
          <p:cNvPr id="216" name="Google Shape;289;p19"/>
          <p:cNvSpPr/>
          <p:nvPr/>
        </p:nvSpPr>
        <p:spPr>
          <a:xfrm>
            <a:off x="2124000" y="4508640"/>
            <a:ext cx="5256000" cy="180000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</a:pPr>
            <a:r>
              <a:rPr b="0" lang="gl-E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Os </a:t>
            </a:r>
            <a:r>
              <a:rPr b="1" lang="gl-E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nomes propios </a:t>
            </a:r>
            <a:r>
              <a:rPr b="0" lang="gl-E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poden ir precedidos do </a:t>
            </a:r>
            <a:r>
              <a:rPr b="1" lang="gl-E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artigo</a:t>
            </a:r>
            <a:r>
              <a:rPr b="0" lang="gl-E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: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17" name="Google Shape;290;p19" descr=""/>
          <p:cNvPicPr/>
          <p:nvPr/>
        </p:nvPicPr>
        <p:blipFill>
          <a:blip r:embed="rId1"/>
          <a:stretch/>
        </p:blipFill>
        <p:spPr>
          <a:xfrm>
            <a:off x="6875640" y="1967760"/>
            <a:ext cx="1539360" cy="1547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17" dur="indefinite" restart="never" nodeType="tmRoot">
          <p:childTnLst>
            <p:seq>
              <p:cTn id="418" dur="indefinite" nodeType="mainSeq">
                <p:childTnLst>
                  <p:par>
                    <p:cTn id="419" fill="hold">
                      <p:stCondLst>
                        <p:cond delay="indefinite"/>
                      </p:stCondLst>
                      <p:childTnLst>
                        <p:par>
                          <p:cTn id="420" fill="hold">
                            <p:stCondLst>
                              <p:cond delay="0"/>
                            </p:stCondLst>
                            <p:childTnLst>
                              <p:par>
                                <p:cTn id="4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3" fill="hold">
                      <p:stCondLst>
                        <p:cond delay="indefinite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CuadroTexto 3"/>
          <p:cNvSpPr/>
          <p:nvPr/>
        </p:nvSpPr>
        <p:spPr>
          <a:xfrm>
            <a:off x="722880" y="750600"/>
            <a:ext cx="7698240" cy="443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gl-E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 segunda forma do artigo </a:t>
            </a:r>
            <a:r>
              <a:rPr b="0" i="1" lang="gl-E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(lo, la, los, las): </a:t>
            </a:r>
            <a:r>
              <a:rPr b="0" lang="gl-E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obrigatoria na fala, opcional na escrita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gl-E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Verbos rematados en –r ou en –s, -nos, -vos, -lles, ambos, todos, entrambos, tras, e mais. 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gl-E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Es o amor da miña vida; na pronuncia: </a:t>
            </a:r>
            <a:r>
              <a:rPr b="0" i="1" lang="gl-E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Elo amor da miña vida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gl-E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Mercounos as patacas</a:t>
            </a:r>
            <a:r>
              <a:rPr b="0" i="1" lang="gl-E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: mercounolas...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gl-E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Nós os dous estamos listos: </a:t>
            </a:r>
            <a:r>
              <a:rPr b="0" i="1" lang="gl-E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nolos dous...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gl-E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Entrambos os dous colledes as caixa: </a:t>
            </a:r>
            <a:r>
              <a:rPr b="0" i="1" lang="gl-E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entrámbolos dous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gl-E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Todos os días traballamos arreo: </a:t>
            </a:r>
            <a:r>
              <a:rPr b="0" i="1" lang="gl-E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tódolos días...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gl-E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Tras a porta da dereita tes a biblioteca: </a:t>
            </a:r>
            <a:r>
              <a:rPr b="0" i="1" lang="gl-E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trala porta...tela biblioteca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CuadroTexto 4"/>
          <p:cNvSpPr/>
          <p:nvPr/>
        </p:nvSpPr>
        <p:spPr>
          <a:xfrm>
            <a:off x="1566360" y="5645880"/>
            <a:ext cx="6010920" cy="461880"/>
          </a:xfrm>
          <a:prstGeom prst="rect">
            <a:avLst/>
          </a:prstGeom>
          <a:noFill/>
          <a:ln w="0">
            <a:solidFill>
              <a:srgbClr val="4472c4">
                <a:lumMod val="75000"/>
              </a:srgbClr>
            </a:solidFill>
          </a:ln>
          <a:effectLst>
            <a:outerShdw algn="t" blurRad="50760" dir="5400000" dist="38160" rotWithShape="0">
              <a:srgbClr val="000000">
                <a:alpha val="4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gl-ES" sz="2400" strike="noStrike" u="none">
                <a:solidFill>
                  <a:srgbClr val="000000"/>
                </a:solidFill>
                <a:effectLst/>
                <a:uFillTx/>
                <a:latin typeface="Bahnschrift"/>
                <a:ea typeface="Arial"/>
              </a:rPr>
              <a:t>Interrogativo: u                 U-lo coche?  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B) Demostrativos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21" name="Google Shape;296;p20"/>
          <p:cNvGraphicFramePr/>
          <p:nvPr/>
        </p:nvGraphicFramePr>
        <p:xfrm>
          <a:off x="628560" y="1825560"/>
          <a:ext cx="7886160" cy="2225160"/>
        </p:xfrm>
        <a:graphic>
          <a:graphicData uri="http://schemas.openxmlformats.org/drawingml/2006/table">
            <a:tbl>
              <a:tblPr/>
              <a:tblGrid>
                <a:gridCol w="1577880"/>
                <a:gridCol w="1576080"/>
                <a:gridCol w="1577880"/>
                <a:gridCol w="1576080"/>
                <a:gridCol w="1577880"/>
              </a:tblGrid>
              <a:tr h="371160">
                <a:tc>
                  <a:txBody>
                    <a:bodyPr lIns="87480" rIns="87480" anchor="t">
                      <a:noAutofit/>
                    </a:bodyPr>
                    <a:p>
                      <a:endParaRPr b="0" lang="es-ES" sz="135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Calibri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endParaRPr b="0" lang="es-ES" sz="135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Calibri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endParaRPr b="0" lang="es-ES" sz="135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Calibri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endParaRPr b="0" lang="es-ES" sz="135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Calibri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endParaRPr b="0" lang="es-ES" sz="135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Calibri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</a:tr>
              <a:tr h="369720">
                <a:tc>
                  <a:txBody>
                    <a:bodyPr lIns="87480" rIns="87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MASCULINO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i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SINGULAR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ESTE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ESE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AQUEL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</a:tr>
              <a:tr h="371160">
                <a:tc>
                  <a:txBody>
                    <a:bodyPr lIns="87480" rIns="87480" anchor="t">
                      <a:noAutofit/>
                    </a:bodyPr>
                    <a:p>
                      <a:endParaRPr b="0" lang="es-ES" sz="135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Calibri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i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PLURAL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ESTES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ESES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AQUELES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</a:tr>
              <a:tr h="371160">
                <a:tc>
                  <a:txBody>
                    <a:bodyPr lIns="87480" rIns="87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FEMININO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i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SINGULAR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ESTA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ESA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AQUELAS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</a:tr>
              <a:tr h="369720">
                <a:tc>
                  <a:txBody>
                    <a:bodyPr lIns="87480" rIns="87480" anchor="t">
                      <a:noAutofit/>
                    </a:bodyPr>
                    <a:p>
                      <a:endParaRPr b="0" lang="es-ES" sz="135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Calibri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i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PLURAL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ESTAS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ESAS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AQUELA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</a:tr>
              <a:tr h="371160">
                <a:tc gridSpan="2">
                  <a:txBody>
                    <a:bodyPr lIns="87480" rIns="874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PRONOME NEUTRO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ISTO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ISO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AQUILO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222" name="CuadroTexto 2"/>
          <p:cNvSpPr/>
          <p:nvPr/>
        </p:nvSpPr>
        <p:spPr>
          <a:xfrm>
            <a:off x="500400" y="4643640"/>
            <a:ext cx="8014680" cy="52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171360" indent="-17136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Os demostrativos colócanse </a:t>
            </a:r>
            <a:r>
              <a:rPr b="1" lang="pt-BR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antepostos</a:t>
            </a: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ao substantivo (norma xeral), pero poden aparecer pospostos como </a:t>
            </a:r>
            <a:r>
              <a:rPr b="1" lang="pt-BR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marca expresiva ou enfática</a:t>
            </a: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.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CuadroTexto 4"/>
          <p:cNvSpPr/>
          <p:nvPr/>
        </p:nvSpPr>
        <p:spPr>
          <a:xfrm>
            <a:off x="500400" y="5386320"/>
            <a:ext cx="8014680" cy="30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171360" indent="-17136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b="0" lang="gl-E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Admite a combinación con outros determinantes. Ex: </a:t>
            </a:r>
            <a:r>
              <a:rPr b="0" i="1" lang="gl-E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Este meu fillo é moi xeneroso</a:t>
            </a:r>
            <a:r>
              <a:rPr b="0" lang="gl-E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.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CuadroTexto 6"/>
          <p:cNvSpPr/>
          <p:nvPr/>
        </p:nvSpPr>
        <p:spPr>
          <a:xfrm>
            <a:off x="500400" y="5913000"/>
            <a:ext cx="8014680" cy="52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171360" indent="-17136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b="0" lang="gl-E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Os demostrativos contraen coas </a:t>
            </a:r>
            <a:r>
              <a:rPr b="1" lang="gl-E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preposicións</a:t>
            </a:r>
            <a:r>
              <a:rPr b="0" lang="gl-E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(</a:t>
            </a:r>
            <a:r>
              <a:rPr b="0" i="1" lang="gl-E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de</a:t>
            </a:r>
            <a:r>
              <a:rPr b="0" lang="gl-E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e </a:t>
            </a:r>
            <a:r>
              <a:rPr b="0" i="1" lang="gl-E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en</a:t>
            </a:r>
            <a:r>
              <a:rPr b="0" lang="gl-E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) e con algúns </a:t>
            </a:r>
            <a:r>
              <a:rPr b="1" lang="gl-E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indefinidos</a:t>
            </a:r>
            <a:r>
              <a:rPr b="0" lang="gl-E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(ex: </a:t>
            </a:r>
            <a:r>
              <a:rPr b="0" i="1" lang="gl-E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outro</a:t>
            </a:r>
            <a:r>
              <a:rPr b="0" lang="gl-E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), o que se coñece como formas contractas.</a:t>
            </a:r>
            <a:endParaRPr b="0" lang="es-E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1.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605772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En esta aula hai poco espazo.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Google Shape;303;p21"/>
          <p:cNvSpPr/>
          <p:nvPr/>
        </p:nvSpPr>
        <p:spPr>
          <a:xfrm>
            <a:off x="684360" y="2781360"/>
            <a:ext cx="6408360" cy="46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Nesta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aula hai pouco espazo.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Google Shape;304;p21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pic>
        <p:nvPicPr>
          <p:cNvPr id="229" name="Google Shape;305;p21" descr=""/>
          <p:cNvPicPr/>
          <p:nvPr/>
        </p:nvPicPr>
        <p:blipFill>
          <a:blip r:embed="rId1"/>
          <a:stretch/>
        </p:blipFill>
        <p:spPr>
          <a:xfrm>
            <a:off x="6084720" y="1341360"/>
            <a:ext cx="2133360" cy="2266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0" name="Google Shape;306;p21" descr=""/>
          <p:cNvPicPr/>
          <p:nvPr/>
        </p:nvPicPr>
        <p:blipFill>
          <a:blip r:embed="rId2"/>
          <a:stretch/>
        </p:blipFill>
        <p:spPr>
          <a:xfrm>
            <a:off x="1241280" y="3608280"/>
            <a:ext cx="6305040" cy="3047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27" dur="indefinite" restart="never" nodeType="tmRoot">
          <p:childTnLst>
            <p:seq>
              <p:cTn id="428" dur="indefinite" nodeType="mainSeq">
                <p:childTnLst>
                  <p:par>
                    <p:cTn id="429" fill="hold">
                      <p:stCondLst>
                        <p:cond delay="indefinite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3" fill="hold">
                      <p:stCondLst>
                        <p:cond delay="indefinite"/>
                      </p:stCondLst>
                      <p:childTnLst>
                        <p:par>
                          <p:cTn id="434" fill="hold">
                            <p:stCondLst>
                              <p:cond delay="0"/>
                            </p:stCondLst>
                            <p:childTnLst>
                              <p:par>
                                <p:cTn id="4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7" fill="hold">
                      <p:stCondLst>
                        <p:cond delay="indefinite"/>
                      </p:stCondLst>
                      <p:childTnLst>
                        <p:par>
                          <p:cTn id="438" fill="hold">
                            <p:stCondLst>
                              <p:cond delay="0"/>
                            </p:stCondLst>
                            <p:childTnLst>
                              <p:par>
                                <p:cTn id="4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1" fill="hold">
                      <p:stCondLst>
                        <p:cond delay="indefinite"/>
                      </p:stCondLst>
                      <p:childTnLst>
                        <p:par>
                          <p:cTn id="442" fill="hold">
                            <p:stCondLst>
                              <p:cond delay="0"/>
                            </p:stCondLst>
                            <p:childTnLst>
                              <p:par>
                                <p:cTn id="4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2.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605772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Ese outro xersei é máis caro ca este.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Google Shape;313;p22"/>
          <p:cNvSpPr/>
          <p:nvPr/>
        </p:nvSpPr>
        <p:spPr>
          <a:xfrm>
            <a:off x="684360" y="2781360"/>
            <a:ext cx="6408360" cy="46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Esoutro</a:t>
            </a: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xersei é máis caro ca este.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4" name="Google Shape;314;p22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pic>
        <p:nvPicPr>
          <p:cNvPr id="235" name="Google Shape;315;p22" descr=""/>
          <p:cNvPicPr/>
          <p:nvPr/>
        </p:nvPicPr>
        <p:blipFill>
          <a:blip r:embed="rId1"/>
          <a:stretch/>
        </p:blipFill>
        <p:spPr>
          <a:xfrm>
            <a:off x="6084720" y="1341360"/>
            <a:ext cx="2133360" cy="2266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6" name="Google Shape;316;p22" descr=""/>
          <p:cNvPicPr/>
          <p:nvPr/>
        </p:nvPicPr>
        <p:blipFill>
          <a:blip r:embed="rId2"/>
          <a:stretch/>
        </p:blipFill>
        <p:spPr>
          <a:xfrm>
            <a:off x="1476360" y="3789360"/>
            <a:ext cx="5486040" cy="2733480"/>
          </a:xfrm>
          <a:prstGeom prst="rect">
            <a:avLst/>
          </a:prstGeom>
          <a:noFill/>
          <a:ln w="38100">
            <a:solidFill>
              <a:srgbClr val="c0000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45" dur="indefinite" restart="never" nodeType="tmRoot">
          <p:childTnLst>
            <p:seq>
              <p:cTn id="446" dur="indefinite" nodeType="mainSeq">
                <p:childTnLst>
                  <p:par>
                    <p:cTn id="447" fill="hold">
                      <p:stCondLst>
                        <p:cond delay="indefinite"/>
                      </p:stCondLst>
                      <p:childTnLst>
                        <p:par>
                          <p:cTn id="448" fill="hold">
                            <p:stCondLst>
                              <p:cond delay="0"/>
                            </p:stCondLst>
                            <p:childTnLst>
                              <p:par>
                                <p:cTn id="4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1" fill="hold">
                      <p:stCondLst>
                        <p:cond delay="indefinite"/>
                      </p:stCondLst>
                      <p:childTnLst>
                        <p:par>
                          <p:cTn id="452" fill="hold">
                            <p:stCondLst>
                              <p:cond delay="0"/>
                            </p:stCondLst>
                            <p:childTnLst>
                              <p:par>
                                <p:cTn id="4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5" fill="hold">
                      <p:stCondLst>
                        <p:cond delay="indefinite"/>
                      </p:stCondLst>
                      <p:childTnLst>
                        <p:par>
                          <p:cTn id="456" fill="hold">
                            <p:stCondLst>
                              <p:cond delay="0"/>
                            </p:stCondLst>
                            <p:childTnLst>
                              <p:par>
                                <p:cTn id="4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3.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605772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Repíteme aquilo outro que me dixeches.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9" name="Google Shape;323;p23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sp>
        <p:nvSpPr>
          <p:cNvPr id="240" name="Google Shape;324;p23"/>
          <p:cNvSpPr/>
          <p:nvPr/>
        </p:nvSpPr>
        <p:spPr>
          <a:xfrm>
            <a:off x="2124000" y="4508640"/>
            <a:ext cx="5256000" cy="180000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O demostrativo neutro (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isto, iso, aquilo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) </a:t>
            </a:r>
            <a:r>
              <a:rPr b="0" lang="en-US" sz="1800" strike="noStrike" u="sng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non contrae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co indefinido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outro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41" name="Google Shape;325;p23" descr=""/>
          <p:cNvPicPr/>
          <p:nvPr/>
        </p:nvPicPr>
        <p:blipFill>
          <a:blip r:embed="rId1"/>
          <a:stretch/>
        </p:blipFill>
        <p:spPr>
          <a:xfrm>
            <a:off x="6443640" y="1700280"/>
            <a:ext cx="1539360" cy="1547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59" dur="indefinite" restart="never" nodeType="tmRoot">
          <p:childTnLst>
            <p:seq>
              <p:cTn id="460" dur="indefinite" nodeType="mainSeq">
                <p:childTnLst>
                  <p:par>
                    <p:cTn id="461" fill="hold">
                      <p:stCondLst>
                        <p:cond delay="indefinite"/>
                      </p:stCondLst>
                      <p:childTnLst>
                        <p:par>
                          <p:cTn id="462" fill="hold">
                            <p:stCondLst>
                              <p:cond delay="0"/>
                            </p:stCondLst>
                            <p:childTnLst>
                              <p:par>
                                <p:cTn id="4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5" fill="hold">
                      <p:stCondLst>
                        <p:cond delay="indefinite"/>
                      </p:stCondLst>
                      <p:childTnLst>
                        <p:par>
                          <p:cTn id="466" fill="hold">
                            <p:stCondLst>
                              <p:cond delay="0"/>
                            </p:stCondLst>
                            <p:childTnLst>
                              <p:par>
                                <p:cTn id="4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4.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3" name="PlaceHolder 2"/>
          <p:cNvSpPr>
            <a:spLocks noGrp="1"/>
          </p:cNvSpPr>
          <p:nvPr>
            <p:ph/>
          </p:nvPr>
        </p:nvSpPr>
        <p:spPr>
          <a:xfrm>
            <a:off x="395280" y="1125360"/>
            <a:ext cx="605916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Non che estou falando desta persoa que acabamos de ver, senón daquela outra que saudamos pola  mañá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Google Shape;332;p24"/>
          <p:cNvSpPr/>
          <p:nvPr/>
        </p:nvSpPr>
        <p:spPr>
          <a:xfrm>
            <a:off x="2735280" y="2060640"/>
            <a:ext cx="6408360" cy="7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Non che estou falando desta persoa que acabamos de ver, senón 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daqueloutra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que saudamos pola  mañá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5" name="Google Shape;333;p24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pic>
        <p:nvPicPr>
          <p:cNvPr id="246" name="Google Shape;334;p24" descr=""/>
          <p:cNvPicPr/>
          <p:nvPr/>
        </p:nvPicPr>
        <p:blipFill>
          <a:blip r:embed="rId1"/>
          <a:stretch/>
        </p:blipFill>
        <p:spPr>
          <a:xfrm>
            <a:off x="6454800" y="385920"/>
            <a:ext cx="1331640" cy="1414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7" name="Google Shape;335;p24" descr=""/>
          <p:cNvPicPr/>
          <p:nvPr/>
        </p:nvPicPr>
        <p:blipFill>
          <a:blip r:embed="rId2"/>
          <a:stretch/>
        </p:blipFill>
        <p:spPr>
          <a:xfrm>
            <a:off x="324000" y="3133800"/>
            <a:ext cx="8305560" cy="3723840"/>
          </a:xfrm>
          <a:prstGeom prst="rect">
            <a:avLst/>
          </a:prstGeom>
          <a:noFill/>
          <a:ln w="57150">
            <a:solidFill>
              <a:srgbClr val="c0000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69" dur="indefinite" restart="never" nodeType="tmRoot">
          <p:childTnLst>
            <p:seq>
              <p:cTn id="470" dur="indefinite" nodeType="mainSeq">
                <p:childTnLst>
                  <p:par>
                    <p:cTn id="471" fill="hold">
                      <p:stCondLst>
                        <p:cond delay="indefinite"/>
                      </p:stCondLst>
                      <p:childTnLst>
                        <p:par>
                          <p:cTn id="472" fill="hold">
                            <p:stCondLst>
                              <p:cond delay="0"/>
                            </p:stCondLst>
                            <p:childTnLst>
                              <p:par>
                                <p:cTn id="4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5" fill="hold">
                      <p:stCondLst>
                        <p:cond delay="indefinite"/>
                      </p:stCondLst>
                      <p:childTnLst>
                        <p:par>
                          <p:cTn id="476" fill="hold">
                            <p:stCondLst>
                              <p:cond delay="0"/>
                            </p:stCondLst>
                            <p:childTnLst>
                              <p:par>
                                <p:cTn id="4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9" fill="hold">
                      <p:stCondLst>
                        <p:cond delay="indefinite"/>
                      </p:stCondLst>
                      <p:childTnLst>
                        <p:par>
                          <p:cTn id="480" fill="hold">
                            <p:stCondLst>
                              <p:cond delay="0"/>
                            </p:stCondLst>
                            <p:childTnLst>
                              <p:par>
                                <p:cTn id="4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C) Posesivo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49" name="Google Shape;341;p25"/>
          <p:cNvGraphicFramePr/>
          <p:nvPr/>
        </p:nvGraphicFramePr>
        <p:xfrm>
          <a:off x="457200" y="1600200"/>
          <a:ext cx="8291160" cy="3844440"/>
        </p:xfrm>
        <a:graphic>
          <a:graphicData uri="http://schemas.openxmlformats.org/drawingml/2006/table">
            <a:tbl>
              <a:tblPr/>
              <a:tblGrid>
                <a:gridCol w="1036440"/>
                <a:gridCol w="1036440"/>
                <a:gridCol w="1036440"/>
                <a:gridCol w="1035000"/>
                <a:gridCol w="1036440"/>
                <a:gridCol w="1036440"/>
                <a:gridCol w="1036440"/>
                <a:gridCol w="1036440"/>
              </a:tblGrid>
              <a:tr h="571320">
                <a:tc gridSpan="4"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SINGULAR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s-ES" sz="135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 gridSpan="3"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PLURAL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987120">
                <a:tc gridSpan="2">
                  <a:txBody>
                    <a:bodyPr anchor="t">
                      <a:noAutofit/>
                    </a:bodyPr>
                    <a:p>
                      <a:endParaRPr b="0" lang="es-ES" sz="135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1º persoa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2ª persoa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3º persoa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1º persoa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2ª persoa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3º persoa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</a:tr>
              <a:tr h="571320">
                <a:tc rowSpan="2"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MASC.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SINGULAR</a:t>
                      </a:r>
                      <a:endParaRPr b="0" lang="es-E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meu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teu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seu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noso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voso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seu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</a:tr>
              <a:tr h="5713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PLURAL</a:t>
                      </a:r>
                      <a:endParaRPr b="0" lang="es-ES" sz="1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meus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teus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seus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nosos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vosos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seus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</a:tr>
              <a:tr h="571320">
                <a:tc rowSpan="2"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FEMIN.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SINGULAR</a:t>
                      </a:r>
                      <a:endParaRPr b="0" lang="es-E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miña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túa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súa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nosa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vosa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súa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</a:tr>
              <a:tr h="5713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PLURAL</a:t>
                      </a:r>
                      <a:endParaRPr b="0" lang="es-ES" sz="1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miñas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túas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súas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nosas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vosas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súas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En que se diferencian os determinantes dos pronomes?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Google Shape;110;p3"/>
          <p:cNvSpPr/>
          <p:nvPr/>
        </p:nvSpPr>
        <p:spPr>
          <a:xfrm>
            <a:off x="250920" y="1773360"/>
            <a:ext cx="4320720" cy="718920"/>
          </a:xfrm>
          <a:prstGeom prst="rect">
            <a:avLst/>
          </a:prstGeom>
          <a:solidFill>
            <a:srgbClr val="a5a5a5"/>
          </a:solidFill>
          <a:ln w="12700">
            <a:solidFill>
              <a:srgbClr val="78787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Determinantes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Google Shape;111;p3"/>
          <p:cNvSpPr/>
          <p:nvPr/>
        </p:nvSpPr>
        <p:spPr>
          <a:xfrm>
            <a:off x="4821120" y="1773360"/>
            <a:ext cx="4171680" cy="718920"/>
          </a:xfrm>
          <a:prstGeom prst="rect">
            <a:avLst/>
          </a:prstGeom>
          <a:solidFill>
            <a:srgbClr val="70ad47"/>
          </a:solidFill>
          <a:ln w="12700">
            <a:solidFill>
              <a:srgbClr val="507e3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28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Pronomes</a:t>
            </a:r>
            <a:endParaRPr b="0" lang="es-E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1" name="Google Shape;112;p3"/>
          <p:cNvSpPr/>
          <p:nvPr/>
        </p:nvSpPr>
        <p:spPr>
          <a:xfrm>
            <a:off x="1187280" y="2852640"/>
            <a:ext cx="2376000" cy="5760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d2d2d2"/>
              </a:gs>
              <a:gs pos="50000">
                <a:srgbClr val="c8c8c8"/>
              </a:gs>
              <a:gs pos="100000">
                <a:srgbClr val="c0c0c0"/>
              </a:gs>
            </a:gsLst>
            <a:lin ang="5400000"/>
          </a:gradFill>
          <a:ln w="9525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Acompañan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a substantivos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Google Shape;113;p3"/>
          <p:cNvSpPr/>
          <p:nvPr/>
        </p:nvSpPr>
        <p:spPr>
          <a:xfrm>
            <a:off x="5076720" y="2781360"/>
            <a:ext cx="3742920" cy="6472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5d5a7"/>
              </a:gs>
              <a:gs pos="50000">
                <a:srgbClr val="aace99"/>
              </a:gs>
              <a:gs pos="100000">
                <a:srgbClr val="9cca86"/>
              </a:gs>
            </a:gsLst>
            <a:lin ang="5400000"/>
          </a:gradFill>
          <a:ln w="9525">
            <a:solidFill>
              <a:srgbClr val="70ad4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Substitúen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a un substantivo, frase ou oración.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Google Shape;114;p3"/>
          <p:cNvSpPr/>
          <p:nvPr/>
        </p:nvSpPr>
        <p:spPr>
          <a:xfrm>
            <a:off x="108000" y="3716280"/>
            <a:ext cx="4032000" cy="11520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2700">
            <a:solidFill>
              <a:srgbClr val="4472c4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Este</a:t>
            </a: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mes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irei de visita ao Courel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Google Shape;115;p3"/>
          <p:cNvSpPr/>
          <p:nvPr/>
        </p:nvSpPr>
        <p:spPr>
          <a:xfrm>
            <a:off x="4859280" y="3789360"/>
            <a:ext cx="3889080" cy="187128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2700">
            <a:solidFill>
              <a:srgbClr val="4472c4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15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Probarei os </a:t>
            </a:r>
            <a:r>
              <a:rPr b="1" lang="en-US" sz="2400" strike="noStrike" u="sng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zapatos marróns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, pois </a:t>
            </a: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estes</a:t>
            </a: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son os que máis me gustan.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95" name="Google Shape;116;p3"/>
          <p:cNvCxnSpPr/>
          <p:nvPr/>
        </p:nvCxnSpPr>
        <p:spPr>
          <a:xfrm>
            <a:off x="1042920" y="4292280"/>
            <a:ext cx="360" cy="937080"/>
          </a:xfrm>
          <a:prstGeom prst="straightConnector1">
            <a:avLst/>
          </a:prstGeom>
          <a:ln w="28575">
            <a:solidFill>
              <a:srgbClr val="4472c4"/>
            </a:solidFill>
            <a:miter/>
            <a:tailEnd len="med" type="stealth" w="med"/>
          </a:ln>
        </p:spPr>
      </p:cxnSp>
      <p:cxnSp>
        <p:nvCxnSpPr>
          <p:cNvPr id="96" name="Google Shape;117;p3"/>
          <p:cNvCxnSpPr/>
          <p:nvPr/>
        </p:nvCxnSpPr>
        <p:spPr>
          <a:xfrm>
            <a:off x="7667280" y="4868640"/>
            <a:ext cx="360" cy="1081440"/>
          </a:xfrm>
          <a:prstGeom prst="straightConnector1">
            <a:avLst/>
          </a:prstGeom>
          <a:ln w="28575">
            <a:solidFill>
              <a:srgbClr val="4472c4"/>
            </a:solidFill>
            <a:miter/>
            <a:tailEnd len="med" type="stealth" w="med"/>
          </a:ln>
        </p:spPr>
      </p:cxnSp>
      <p:sp>
        <p:nvSpPr>
          <p:cNvPr id="97" name="Google Shape;118;p3"/>
          <p:cNvSpPr/>
          <p:nvPr/>
        </p:nvSpPr>
        <p:spPr>
          <a:xfrm>
            <a:off x="5796000" y="6165720"/>
            <a:ext cx="143964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sp>
        <p:nvSpPr>
          <p:cNvPr id="98" name="Google Shape;119;p3"/>
          <p:cNvSpPr/>
          <p:nvPr/>
        </p:nvSpPr>
        <p:spPr>
          <a:xfrm>
            <a:off x="468360" y="5445000"/>
            <a:ext cx="2447640" cy="646560"/>
          </a:xfrm>
          <a:prstGeom prst="rect">
            <a:avLst/>
          </a:prstGeom>
          <a:solidFill>
            <a:schemeClr val="lt1"/>
          </a:solidFill>
          <a:ln w="12700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Determinante demostrativo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Google Shape;120;p3"/>
          <p:cNvSpPr/>
          <p:nvPr/>
        </p:nvSpPr>
        <p:spPr>
          <a:xfrm>
            <a:off x="5508720" y="6021360"/>
            <a:ext cx="2447640" cy="370080"/>
          </a:xfrm>
          <a:prstGeom prst="rect">
            <a:avLst/>
          </a:prstGeom>
          <a:solidFill>
            <a:schemeClr val="lt1"/>
          </a:solidFill>
          <a:ln w="12700">
            <a:solidFill>
              <a:srgbClr val="70ad4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Pronome demostrativo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5" dur="indefinite" restart="never" nodeType="tmRoot">
          <p:childTnLst>
            <p:seq>
              <p:cTn id="56" dur="indefinite" nodeType="mainSeq">
                <p:childTnLst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1.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1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605772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Farei como vostede queira, mi amo.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2" name="Google Shape;348;p26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sp>
        <p:nvSpPr>
          <p:cNvPr id="253" name="Google Shape;349;p26"/>
          <p:cNvSpPr/>
          <p:nvPr/>
        </p:nvSpPr>
        <p:spPr>
          <a:xfrm>
            <a:off x="2124000" y="4508640"/>
            <a:ext cx="5256000" cy="180000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As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formas de respecto </a:t>
            </a:r>
            <a:r>
              <a:rPr b="1" i="1" lang="en-US" sz="18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mi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, </a:t>
            </a:r>
            <a:r>
              <a:rPr b="1" i="1" lang="en-US" sz="18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tu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, </a:t>
            </a:r>
            <a:r>
              <a:rPr b="1" i="1" lang="en-US" sz="18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su</a:t>
            </a: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só se usan acompañando a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padre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,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madre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,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tío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,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señor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e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amo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54" name="Google Shape;350;p26" descr=""/>
          <p:cNvPicPr/>
          <p:nvPr/>
        </p:nvPicPr>
        <p:blipFill>
          <a:blip r:embed="rId1"/>
          <a:stretch/>
        </p:blipFill>
        <p:spPr>
          <a:xfrm>
            <a:off x="6443640" y="1700280"/>
            <a:ext cx="1539360" cy="1547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83" dur="indefinite" restart="never" nodeType="tmRoot">
          <p:childTnLst>
            <p:seq>
              <p:cTn id="484" dur="indefinite" nodeType="mainSeq">
                <p:childTnLst>
                  <p:par>
                    <p:cTn id="485" fill="hold">
                      <p:stCondLst>
                        <p:cond delay="indefinite"/>
                      </p:stCondLst>
                      <p:childTnLst>
                        <p:par>
                          <p:cTn id="486" fill="hold">
                            <p:stCondLst>
                              <p:cond delay="0"/>
                            </p:stCondLst>
                            <p:childTnLst>
                              <p:par>
                                <p:cTn id="4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9" fill="hold">
                      <p:stCondLst>
                        <p:cond delay="indefinite"/>
                      </p:stCondLst>
                      <p:childTnLst>
                        <p:par>
                          <p:cTn id="490" fill="hold">
                            <p:stCondLst>
                              <p:cond delay="0"/>
                            </p:stCondLst>
                            <p:childTnLst>
                              <p:par>
                                <p:cTn id="4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2.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6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605772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Cadansúa nena levaba a bicicleta.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7" name="Google Shape;357;p27"/>
          <p:cNvSpPr/>
          <p:nvPr/>
        </p:nvSpPr>
        <p:spPr>
          <a:xfrm>
            <a:off x="684360" y="2781360"/>
            <a:ext cx="6408360" cy="46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As nenas levaban </a:t>
            </a: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cadansúa</a:t>
            </a: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bicicleta.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Google Shape;358;p27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pic>
        <p:nvPicPr>
          <p:cNvPr id="259" name="Google Shape;359;p27" descr=""/>
          <p:cNvPicPr/>
          <p:nvPr/>
        </p:nvPicPr>
        <p:blipFill>
          <a:blip r:embed="rId1"/>
          <a:stretch/>
        </p:blipFill>
        <p:spPr>
          <a:xfrm>
            <a:off x="5651640" y="1989000"/>
            <a:ext cx="2133360" cy="2266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0" name="Google Shape;360;p27"/>
          <p:cNvSpPr/>
          <p:nvPr/>
        </p:nvSpPr>
        <p:spPr>
          <a:xfrm>
            <a:off x="2124000" y="4508640"/>
            <a:ext cx="6030000" cy="180000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As formas do 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posesivo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distributivo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(</a:t>
            </a:r>
            <a:r>
              <a:rPr b="1" i="1" lang="en-US" sz="18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cadanseu(s)</a:t>
            </a: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, </a:t>
            </a:r>
            <a:r>
              <a:rPr b="1" i="1" lang="en-US" sz="18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cadansúa/</a:t>
            </a: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) sempre aparecen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diante do obxecto posuído.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93" dur="indefinite" restart="never" nodeType="tmRoot">
          <p:childTnLst>
            <p:seq>
              <p:cTn id="494" dur="indefinite" nodeType="mainSeq">
                <p:childTnLst>
                  <p:par>
                    <p:cTn id="495" fill="hold">
                      <p:stCondLst>
                        <p:cond delay="indefinite"/>
                      </p:stCondLst>
                      <p:childTnLst>
                        <p:par>
                          <p:cTn id="496" fill="hold">
                            <p:stCondLst>
                              <p:cond delay="0"/>
                            </p:stCondLst>
                            <p:childTnLst>
                              <p:par>
                                <p:cTn id="4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9" fill="hold">
                      <p:stCondLst>
                        <p:cond delay="indefinite"/>
                      </p:stCondLst>
                      <p:childTnLst>
                        <p:par>
                          <p:cTn id="500" fill="hold">
                            <p:stCondLst>
                              <p:cond delay="0"/>
                            </p:stCondLst>
                            <p:childTnLst>
                              <p:par>
                                <p:cTn id="5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3" fill="hold">
                      <p:stCondLst>
                        <p:cond delay="indefinite"/>
                      </p:stCondLst>
                      <p:childTnLst>
                        <p:par>
                          <p:cTn id="504" fill="hold">
                            <p:stCondLst>
                              <p:cond delay="0"/>
                            </p:stCondLst>
                            <p:childTnLst>
                              <p:par>
                                <p:cTn id="5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7" fill="hold">
                      <p:stCondLst>
                        <p:cond delay="indefinite"/>
                      </p:stCondLst>
                      <p:childTnLst>
                        <p:par>
                          <p:cTn id="508" fill="hold">
                            <p:stCondLst>
                              <p:cond delay="0"/>
                            </p:stCondLst>
                            <p:childTnLst>
                              <p:par>
                                <p:cTn id="5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3.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2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605772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Teño casa de meu.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3" name="Google Shape;367;p28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sp>
        <p:nvSpPr>
          <p:cNvPr id="264" name="Google Shape;368;p28"/>
          <p:cNvSpPr/>
          <p:nvPr/>
        </p:nvSpPr>
        <p:spPr>
          <a:xfrm>
            <a:off x="1942920" y="3860640"/>
            <a:ext cx="6406920" cy="180000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De + posesivo masculino singular (</a:t>
            </a:r>
            <a:r>
              <a:rPr b="1" i="1" lang="en-US" sz="18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de meu, de teu, de seu, de noso...)</a:t>
            </a:r>
            <a:r>
              <a:rPr b="0" i="1" lang="en-US" sz="18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indican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propiedade exclusiva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65" name="Google Shape;369;p28" descr=""/>
          <p:cNvPicPr/>
          <p:nvPr/>
        </p:nvPicPr>
        <p:blipFill>
          <a:blip r:embed="rId1"/>
          <a:stretch/>
        </p:blipFill>
        <p:spPr>
          <a:xfrm>
            <a:off x="6443640" y="1700280"/>
            <a:ext cx="1539360" cy="1547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11" dur="indefinite" restart="never" nodeType="tmRoot">
          <p:childTnLst>
            <p:seq>
              <p:cTn id="512" dur="indefinite" nodeType="mainSeq">
                <p:childTnLst>
                  <p:par>
                    <p:cTn id="513" fill="hold">
                      <p:stCondLst>
                        <p:cond delay="indefinite"/>
                      </p:stCondLst>
                      <p:childTnLst>
                        <p:par>
                          <p:cTn id="514" fill="hold">
                            <p:stCondLst>
                              <p:cond delay="0"/>
                            </p:stCondLst>
                            <p:childTnLst>
                              <p:par>
                                <p:cTn id="5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7" fill="hold">
                      <p:stCondLst>
                        <p:cond delay="indefinite"/>
                      </p:stCondLst>
                      <p:childTnLst>
                        <p:par>
                          <p:cTn id="518" fill="hold">
                            <p:stCondLst>
                              <p:cond delay="0"/>
                            </p:stCondLst>
                            <p:childTnLst>
                              <p:par>
                                <p:cTn id="5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D) Interrogativos e exclamativos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67" name="Google Shape;375;p29"/>
          <p:cNvGraphicFramePr/>
          <p:nvPr/>
        </p:nvGraphicFramePr>
        <p:xfrm>
          <a:off x="457200" y="1600200"/>
          <a:ext cx="4114440" cy="4349520"/>
        </p:xfrm>
        <a:graphic>
          <a:graphicData uri="http://schemas.openxmlformats.org/drawingml/2006/table">
            <a:tbl>
              <a:tblPr/>
              <a:tblGrid>
                <a:gridCol w="4114800"/>
              </a:tblGrid>
              <a:tr h="725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Que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</a:tr>
              <a:tr h="72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Quen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</a:tr>
              <a:tr h="725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Cal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</a:tr>
              <a:tr h="725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Canto, como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</a:tr>
              <a:tr h="72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Cando, onde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</a:tr>
              <a:tr h="725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U</a:t>
                      </a: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 (</a:t>
                      </a:r>
                      <a:r>
                        <a:rPr b="0" i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U-la chave? A chave, ula?)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1.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9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605772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Quenes queren máis patacas?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Google Shape;382;p30"/>
          <p:cNvSpPr/>
          <p:nvPr/>
        </p:nvSpPr>
        <p:spPr>
          <a:xfrm>
            <a:off x="684360" y="2781360"/>
            <a:ext cx="6408360" cy="46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Quen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quere máis patacas?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1" name="Google Shape;383;p30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pic>
        <p:nvPicPr>
          <p:cNvPr id="272" name="Google Shape;384;p30" descr=""/>
          <p:cNvPicPr/>
          <p:nvPr/>
        </p:nvPicPr>
        <p:blipFill>
          <a:blip r:embed="rId1"/>
          <a:stretch/>
        </p:blipFill>
        <p:spPr>
          <a:xfrm>
            <a:off x="5651640" y="1989000"/>
            <a:ext cx="2133360" cy="2266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3" name="Google Shape;385;p30"/>
          <p:cNvSpPr/>
          <p:nvPr/>
        </p:nvSpPr>
        <p:spPr>
          <a:xfrm>
            <a:off x="1187280" y="4733640"/>
            <a:ext cx="7092720" cy="107172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O pronome interrogativo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quen</a:t>
            </a: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é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invariable en número.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21" dur="indefinite" restart="never" nodeType="tmRoot">
          <p:childTnLst>
            <p:seq>
              <p:cTn id="522" dur="indefinite" nodeType="mainSeq">
                <p:childTnLst>
                  <p:par>
                    <p:cTn id="523" fill="hold">
                      <p:stCondLst>
                        <p:cond delay="indefinite"/>
                      </p:stCondLst>
                      <p:childTnLst>
                        <p:par>
                          <p:cTn id="524" fill="hold">
                            <p:stCondLst>
                              <p:cond delay="0"/>
                            </p:stCondLst>
                            <p:childTnLst>
                              <p:par>
                                <p:cTn id="5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7" fill="hold">
                      <p:stCondLst>
                        <p:cond delay="indefinite"/>
                      </p:stCondLst>
                      <p:childTnLst>
                        <p:par>
                          <p:cTn id="528" fill="hold">
                            <p:stCondLst>
                              <p:cond delay="0"/>
                            </p:stCondLst>
                            <p:childTnLst>
                              <p:par>
                                <p:cTn id="5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1" fill="hold">
                      <p:stCondLst>
                        <p:cond delay="indefinite"/>
                      </p:stCondLst>
                      <p:childTnLst>
                        <p:par>
                          <p:cTn id="532" fill="hold">
                            <p:stCondLst>
                              <p:cond delay="0"/>
                            </p:stCondLst>
                            <p:childTnLst>
                              <p:par>
                                <p:cTn id="5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5" fill="hold">
                      <p:stCondLst>
                        <p:cond delay="indefinite"/>
                      </p:stCondLst>
                      <p:childTnLst>
                        <p:par>
                          <p:cTn id="536" fill="hold">
                            <p:stCondLst>
                              <p:cond delay="0"/>
                            </p:stCondLst>
                            <p:childTnLst>
                              <p:par>
                                <p:cTn id="5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2.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5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605772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Estamos donde ti xa sabes.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6" name="Google Shape;392;p31"/>
          <p:cNvSpPr/>
          <p:nvPr/>
        </p:nvSpPr>
        <p:spPr>
          <a:xfrm>
            <a:off x="684360" y="2781360"/>
            <a:ext cx="6408360" cy="46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Estamos </a:t>
            </a: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onde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ti xa sabes.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7" name="Google Shape;393;p31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pic>
        <p:nvPicPr>
          <p:cNvPr id="278" name="Google Shape;394;p31" descr=""/>
          <p:cNvPicPr/>
          <p:nvPr/>
        </p:nvPicPr>
        <p:blipFill>
          <a:blip r:embed="rId1"/>
          <a:stretch/>
        </p:blipFill>
        <p:spPr>
          <a:xfrm>
            <a:off x="5651640" y="1989000"/>
            <a:ext cx="2133360" cy="2266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39" dur="indefinite" restart="never" nodeType="tmRoot">
          <p:childTnLst>
            <p:seq>
              <p:cTn id="540" dur="indefinite" nodeType="mainSeq">
                <p:childTnLst>
                  <p:par>
                    <p:cTn id="541" fill="hold">
                      <p:stCondLst>
                        <p:cond delay="indefinite"/>
                      </p:stCondLst>
                      <p:childTnLst>
                        <p:par>
                          <p:cTn id="542" fill="hold">
                            <p:stCondLst>
                              <p:cond delay="0"/>
                            </p:stCondLst>
                            <p:childTnLst>
                              <p:par>
                                <p:cTn id="5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5" fill="hold">
                      <p:stCondLst>
                        <p:cond delay="indefinite"/>
                      </p:stCondLst>
                      <p:childTnLst>
                        <p:par>
                          <p:cTn id="546" fill="hold">
                            <p:stCondLst>
                              <p:cond delay="0"/>
                            </p:stCondLst>
                            <p:childTnLst>
                              <p:par>
                                <p:cTn id="5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9" fill="hold">
                      <p:stCondLst>
                        <p:cond delay="indefinite"/>
                      </p:stCondLst>
                      <p:childTnLst>
                        <p:par>
                          <p:cTn id="550" fill="hold">
                            <p:stCondLst>
                              <p:cond delay="0"/>
                            </p:stCondLst>
                            <p:childTnLst>
                              <p:par>
                                <p:cTn id="5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3.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0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605772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Qué queres?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1" name="Google Shape;401;p32"/>
          <p:cNvSpPr/>
          <p:nvPr/>
        </p:nvSpPr>
        <p:spPr>
          <a:xfrm>
            <a:off x="684360" y="2781360"/>
            <a:ext cx="6408360" cy="46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Que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queres?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2" name="Google Shape;402;p32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pic>
        <p:nvPicPr>
          <p:cNvPr id="283" name="Google Shape;403;p32" descr=""/>
          <p:cNvPicPr/>
          <p:nvPr/>
        </p:nvPicPr>
        <p:blipFill>
          <a:blip r:embed="rId1"/>
          <a:stretch/>
        </p:blipFill>
        <p:spPr>
          <a:xfrm>
            <a:off x="5651640" y="1989000"/>
            <a:ext cx="2133360" cy="2266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4" name="Google Shape;404;p32"/>
          <p:cNvSpPr/>
          <p:nvPr/>
        </p:nvSpPr>
        <p:spPr>
          <a:xfrm>
            <a:off x="1187280" y="4005360"/>
            <a:ext cx="5256000" cy="180000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Os determinantes e pronomes interrogativos e exclamativos NON se acentúan en galego.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53" dur="indefinite" restart="never" nodeType="tmRoot">
          <p:childTnLst>
            <p:seq>
              <p:cTn id="554" dur="indefinite" nodeType="mainSeq">
                <p:childTnLst>
                  <p:par>
                    <p:cTn id="555" fill="hold">
                      <p:stCondLst>
                        <p:cond delay="indefinite"/>
                      </p:stCondLst>
                      <p:childTnLst>
                        <p:par>
                          <p:cTn id="556" fill="hold">
                            <p:stCondLst>
                              <p:cond delay="0"/>
                            </p:stCondLst>
                            <p:childTnLst>
                              <p:par>
                                <p:cTn id="5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9" fill="hold">
                      <p:stCondLst>
                        <p:cond delay="indefinite"/>
                      </p:stCondLst>
                      <p:childTnLst>
                        <p:par>
                          <p:cTn id="560" fill="hold">
                            <p:stCondLst>
                              <p:cond delay="0"/>
                            </p:stCondLst>
                            <p:childTnLst>
                              <p:par>
                                <p:cTn id="5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3" fill="hold">
                      <p:stCondLst>
                        <p:cond delay="indefinite"/>
                      </p:stCondLst>
                      <p:childTnLst>
                        <p:par>
                          <p:cTn id="564" fill="hold">
                            <p:stCondLst>
                              <p:cond delay="0"/>
                            </p:stCondLst>
                            <p:childTnLst>
                              <p:par>
                                <p:cTn id="5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7" fill="hold">
                      <p:stCondLst>
                        <p:cond delay="indefinite"/>
                      </p:stCondLst>
                      <p:childTnLst>
                        <p:par>
                          <p:cTn id="568" fill="hold">
                            <p:stCondLst>
                              <p:cond delay="0"/>
                            </p:stCondLst>
                            <p:childTnLst>
                              <p:par>
                                <p:cTn id="5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D) Numerais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86" name="Google Shape;410;p33"/>
          <p:cNvGraphicFramePr/>
          <p:nvPr/>
        </p:nvGraphicFramePr>
        <p:xfrm>
          <a:off x="457200" y="1600200"/>
          <a:ext cx="8075160" cy="4581000"/>
        </p:xfrm>
        <a:graphic>
          <a:graphicData uri="http://schemas.openxmlformats.org/drawingml/2006/table">
            <a:tbl>
              <a:tblPr/>
              <a:tblGrid>
                <a:gridCol w="1593720"/>
                <a:gridCol w="6481440"/>
              </a:tblGrid>
              <a:tr h="1355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Cardinais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5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Indican unha </a:t>
                      </a:r>
                      <a:r>
                        <a:rPr b="1" lang="en-US" sz="18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cantidade </a:t>
                      </a: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exacta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50000"/>
                        </a:lnSpc>
                        <a:tabLst>
                          <a:tab algn="l" pos="0"/>
                        </a:tabLst>
                      </a:pPr>
                      <a:r>
                        <a:rPr b="0" i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Un/unha, dous/dúas, ...., dezais, vinte e un, ... Trinta e tres, </a:t>
                      </a:r>
                      <a:r>
                        <a:rPr b="0" i="1" lang="en-US" sz="1800" strike="noStrike" u="sng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cincocentos/as (quiñentos/as</a:t>
                      </a:r>
                      <a:r>
                        <a:rPr b="0" i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)...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</a:tr>
              <a:tr h="1326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Ordinais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5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Indican a situación ou a </a:t>
                      </a:r>
                      <a:r>
                        <a:rPr b="1" lang="en-US" sz="18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orde </a:t>
                      </a: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dos seres ou cousas nunha serie.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50000"/>
                        </a:lnSpc>
                        <a:tabLst>
                          <a:tab algn="l" pos="0"/>
                        </a:tabLst>
                      </a:pPr>
                      <a:r>
                        <a:rPr b="0" i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Primeiro/a, segundo/a, undécidomo, duodécimo, sesaxésimo, centésimo...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</a:tr>
              <a:tr h="949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Partitivos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5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Indican a </a:t>
                      </a:r>
                      <a:r>
                        <a:rPr b="1" lang="en-US" sz="18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fracción</a:t>
                      </a: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 exacta dunha unidade.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50000"/>
                        </a:lnSpc>
                        <a:tabLst>
                          <a:tab algn="l" pos="0"/>
                        </a:tabLst>
                      </a:pPr>
                      <a:r>
                        <a:rPr b="0" i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Medio/a, </a:t>
                      </a:r>
                      <a:r>
                        <a:rPr b="0" i="1" lang="en-US" sz="1800" strike="noStrike" u="sng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terzo/a, ..., sétimo/a,</a:t>
                      </a:r>
                      <a:r>
                        <a:rPr b="0" i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 onceavo/a, doceavo/a....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</a:tr>
              <a:tr h="949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Multiplicativos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5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Indican o </a:t>
                      </a:r>
                      <a:r>
                        <a:rPr b="1" lang="en-US" sz="18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resultado</a:t>
                      </a: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 dunha multiplicación.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50000"/>
                        </a:lnSpc>
                        <a:tabLst>
                          <a:tab algn="l" pos="0"/>
                        </a:tabLst>
                      </a:pPr>
                      <a:r>
                        <a:rPr b="0" i="1" lang="en-US" sz="1800" strike="noStrike" u="sng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dobre (duplo/a), triplo/a,</a:t>
                      </a:r>
                      <a:r>
                        <a:rPr b="0" i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 cúadruplo/a, óctuplo/a, nónuplo/a.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1.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8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605772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Xa está feito un tercio do traballo.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9" name="Google Shape;417;p34"/>
          <p:cNvSpPr/>
          <p:nvPr/>
        </p:nvSpPr>
        <p:spPr>
          <a:xfrm>
            <a:off x="684360" y="2781360"/>
            <a:ext cx="6408360" cy="46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Xa está feito un </a:t>
            </a: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terzo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do traballo.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0" name="Google Shape;418;p34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pic>
        <p:nvPicPr>
          <p:cNvPr id="291" name="Google Shape;419;p34" descr=""/>
          <p:cNvPicPr/>
          <p:nvPr/>
        </p:nvPicPr>
        <p:blipFill>
          <a:blip r:embed="rId1"/>
          <a:stretch/>
        </p:blipFill>
        <p:spPr>
          <a:xfrm>
            <a:off x="5651640" y="1989000"/>
            <a:ext cx="2133360" cy="2266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71" dur="indefinite" restart="never" nodeType="tmRoot">
          <p:childTnLst>
            <p:seq>
              <p:cTn id="572" dur="indefinite" nodeType="mainSeq">
                <p:childTnLst>
                  <p:par>
                    <p:cTn id="573" fill="hold">
                      <p:stCondLst>
                        <p:cond delay="indefinite"/>
                      </p:stCondLst>
                      <p:childTnLst>
                        <p:par>
                          <p:cTn id="574" fill="hold">
                            <p:stCondLst>
                              <p:cond delay="0"/>
                            </p:stCondLst>
                            <p:childTnLst>
                              <p:par>
                                <p:cTn id="5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7" fill="hold">
                      <p:stCondLst>
                        <p:cond delay="indefinite"/>
                      </p:stCondLst>
                      <p:childTnLst>
                        <p:par>
                          <p:cTn id="578" fill="hold">
                            <p:stCondLst>
                              <p:cond delay="0"/>
                            </p:stCondLst>
                            <p:childTnLst>
                              <p:par>
                                <p:cTn id="5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1" fill="hold">
                      <p:stCondLst>
                        <p:cond delay="indefinite"/>
                      </p:stCondLst>
                      <p:childTnLst>
                        <p:par>
                          <p:cTn id="582" fill="hold">
                            <p:stCondLst>
                              <p:cond delay="0"/>
                            </p:stCondLst>
                            <p:childTnLst>
                              <p:par>
                                <p:cTn id="5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2.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3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605772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Acabou a carreira con vintetrés anos.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4" name="Google Shape;426;p35"/>
          <p:cNvSpPr/>
          <p:nvPr/>
        </p:nvSpPr>
        <p:spPr>
          <a:xfrm>
            <a:off x="684360" y="2781360"/>
            <a:ext cx="6408360" cy="46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Acabou a carreira con </a:t>
            </a: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vinte e tres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anos.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5" name="Google Shape;427;p35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pic>
        <p:nvPicPr>
          <p:cNvPr id="296" name="Google Shape;428;p35" descr=""/>
          <p:cNvPicPr/>
          <p:nvPr/>
        </p:nvPicPr>
        <p:blipFill>
          <a:blip r:embed="rId1"/>
          <a:stretch/>
        </p:blipFill>
        <p:spPr>
          <a:xfrm>
            <a:off x="5651640" y="1989000"/>
            <a:ext cx="2133360" cy="2266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7" name="Google Shape;429;p35"/>
          <p:cNvSpPr/>
          <p:nvPr/>
        </p:nvSpPr>
        <p:spPr>
          <a:xfrm>
            <a:off x="1187280" y="4005360"/>
            <a:ext cx="5256000" cy="180000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A partir de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vinte e un, vinte e unha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en diante todas as combinacións dos numerais cardinais se escriben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separadas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85" dur="indefinite" restart="never" nodeType="tmRoot">
          <p:childTnLst>
            <p:seq>
              <p:cTn id="586" dur="indefinite" nodeType="mainSeq">
                <p:childTnLst>
                  <p:par>
                    <p:cTn id="587" fill="hold">
                      <p:stCondLst>
                        <p:cond delay="indefinite"/>
                      </p:stCondLst>
                      <p:childTnLst>
                        <p:par>
                          <p:cTn id="588" fill="hold">
                            <p:stCondLst>
                              <p:cond delay="0"/>
                            </p:stCondLst>
                            <p:childTnLst>
                              <p:par>
                                <p:cTn id="5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1" fill="hold">
                      <p:stCondLst>
                        <p:cond delay="indefinite"/>
                      </p:stCondLst>
                      <p:childTnLst>
                        <p:par>
                          <p:cTn id="592" fill="hold">
                            <p:stCondLst>
                              <p:cond delay="0"/>
                            </p:stCondLst>
                            <p:childTnLst>
                              <p:par>
                                <p:cTn id="5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5" fill="hold">
                      <p:stCondLst>
                        <p:cond delay="indefinite"/>
                      </p:stCondLst>
                      <p:childTnLst>
                        <p:par>
                          <p:cTn id="596" fill="hold">
                            <p:stCondLst>
                              <p:cond delay="0"/>
                            </p:stCondLst>
                            <p:childTnLst>
                              <p:par>
                                <p:cTn id="5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9" fill="hold">
                      <p:stCondLst>
                        <p:cond delay="indefinite"/>
                      </p:stCondLst>
                      <p:childTnLst>
                        <p:par>
                          <p:cTn id="600" fill="hold">
                            <p:stCondLst>
                              <p:cond delay="0"/>
                            </p:stCondLst>
                            <p:childTnLst>
                              <p:par>
                                <p:cTn id="6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68360" y="115920"/>
            <a:ext cx="7930800" cy="893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Os determinantes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Google Shape;126;p4"/>
          <p:cNvSpPr/>
          <p:nvPr/>
        </p:nvSpPr>
        <p:spPr>
          <a:xfrm>
            <a:off x="179280" y="1197000"/>
            <a:ext cx="2376000" cy="6472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d2d2d2"/>
              </a:gs>
              <a:gs pos="50000">
                <a:srgbClr val="c8c8c8"/>
              </a:gs>
              <a:gs pos="100000">
                <a:srgbClr val="c0c0c0"/>
              </a:gs>
            </a:gsLst>
            <a:lin ang="5400000"/>
          </a:gradFill>
          <a:ln w="9525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Artigos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Google Shape;127;p4"/>
          <p:cNvSpPr/>
          <p:nvPr/>
        </p:nvSpPr>
        <p:spPr>
          <a:xfrm>
            <a:off x="179280" y="2060640"/>
            <a:ext cx="2376000" cy="50436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d2d2d2"/>
              </a:gs>
              <a:gs pos="50000">
                <a:srgbClr val="c8c8c8"/>
              </a:gs>
              <a:gs pos="100000">
                <a:srgbClr val="c0c0c0"/>
              </a:gs>
            </a:gsLst>
            <a:lin ang="5400000"/>
          </a:gradFill>
          <a:ln w="9525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Demostrativos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Google Shape;128;p4"/>
          <p:cNvSpPr/>
          <p:nvPr/>
        </p:nvSpPr>
        <p:spPr>
          <a:xfrm>
            <a:off x="179280" y="2997360"/>
            <a:ext cx="2376000" cy="4312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d2d2d2"/>
              </a:gs>
              <a:gs pos="50000">
                <a:srgbClr val="c8c8c8"/>
              </a:gs>
              <a:gs pos="100000">
                <a:srgbClr val="c0c0c0"/>
              </a:gs>
            </a:gsLst>
            <a:lin ang="5400000"/>
          </a:gradFill>
          <a:ln w="9525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Posesivos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Google Shape;129;p4"/>
          <p:cNvSpPr/>
          <p:nvPr/>
        </p:nvSpPr>
        <p:spPr>
          <a:xfrm>
            <a:off x="179280" y="3716280"/>
            <a:ext cx="2376000" cy="6490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d2d2d2"/>
              </a:gs>
              <a:gs pos="50000">
                <a:srgbClr val="c8c8c8"/>
              </a:gs>
              <a:gs pos="100000">
                <a:srgbClr val="c0c0c0"/>
              </a:gs>
            </a:gsLst>
            <a:lin ang="5400000"/>
          </a:gradFill>
          <a:ln w="9525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Interrogativos/ Exclamativos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Google Shape;130;p4"/>
          <p:cNvSpPr/>
          <p:nvPr/>
        </p:nvSpPr>
        <p:spPr>
          <a:xfrm>
            <a:off x="179280" y="4653000"/>
            <a:ext cx="2376000" cy="100764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d2d2d2"/>
              </a:gs>
              <a:gs pos="50000">
                <a:srgbClr val="c8c8c8"/>
              </a:gs>
              <a:gs pos="100000">
                <a:srgbClr val="c0c0c0"/>
              </a:gs>
            </a:gsLst>
            <a:lin ang="5400000"/>
          </a:gradFill>
          <a:ln w="9525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Numerais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Google Shape;131;p4"/>
          <p:cNvSpPr/>
          <p:nvPr/>
        </p:nvSpPr>
        <p:spPr>
          <a:xfrm>
            <a:off x="179280" y="5950080"/>
            <a:ext cx="2376000" cy="6472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d2d2d2"/>
              </a:gs>
              <a:gs pos="50000">
                <a:srgbClr val="c8c8c8"/>
              </a:gs>
              <a:gs pos="100000">
                <a:srgbClr val="c0c0c0"/>
              </a:gs>
            </a:gsLst>
            <a:lin ang="5400000"/>
          </a:gradFill>
          <a:ln w="9525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Indefinidos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Google Shape;132;p4"/>
          <p:cNvSpPr/>
          <p:nvPr/>
        </p:nvSpPr>
        <p:spPr>
          <a:xfrm>
            <a:off x="2976480" y="1268280"/>
            <a:ext cx="1584000" cy="360000"/>
          </a:xfrm>
          <a:prstGeom prst="roundRect">
            <a:avLst>
              <a:gd name="adj" fmla="val 16667"/>
            </a:avLst>
          </a:prstGeom>
          <a:solidFill>
            <a:srgbClr val="70ad47"/>
          </a:solidFill>
          <a:ln w="12700">
            <a:solidFill>
              <a:srgbClr val="507e3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determinados</a:t>
            </a:r>
            <a:endParaRPr b="0" lang="es-E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8" name="Google Shape;133;p4"/>
          <p:cNvSpPr/>
          <p:nvPr/>
        </p:nvSpPr>
        <p:spPr>
          <a:xfrm>
            <a:off x="4859280" y="1268280"/>
            <a:ext cx="2233080" cy="288720"/>
          </a:xfrm>
          <a:prstGeom prst="roundRect">
            <a:avLst>
              <a:gd name="adj" fmla="val 16667"/>
            </a:avLst>
          </a:prstGeom>
          <a:solidFill>
            <a:srgbClr val="70ad47"/>
          </a:solidFill>
          <a:ln w="12700">
            <a:solidFill>
              <a:srgbClr val="507e3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indeterminados</a:t>
            </a:r>
            <a:endParaRPr b="0" lang="es-E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9" name="Google Shape;134;p4"/>
          <p:cNvSpPr/>
          <p:nvPr/>
        </p:nvSpPr>
        <p:spPr>
          <a:xfrm>
            <a:off x="2807640" y="2205000"/>
            <a:ext cx="2808000" cy="21564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5d5a7"/>
              </a:gs>
              <a:gs pos="50000">
                <a:srgbClr val="aace99"/>
              </a:gs>
              <a:gs pos="100000">
                <a:srgbClr val="9cca86"/>
              </a:gs>
            </a:gsLst>
            <a:lin ang="5400000"/>
          </a:gradFill>
          <a:ln w="9525">
            <a:solidFill>
              <a:srgbClr val="70ad4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Esta, esa, aquela...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Google Shape;135;p4"/>
          <p:cNvSpPr/>
          <p:nvPr/>
        </p:nvSpPr>
        <p:spPr>
          <a:xfrm>
            <a:off x="2819160" y="3119040"/>
            <a:ext cx="2808000" cy="21564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5d5a7"/>
              </a:gs>
              <a:gs pos="50000">
                <a:srgbClr val="aace99"/>
              </a:gs>
              <a:gs pos="100000">
                <a:srgbClr val="9cca86"/>
              </a:gs>
            </a:gsLst>
            <a:lin ang="5400000"/>
          </a:gradFill>
          <a:ln w="9525">
            <a:solidFill>
              <a:srgbClr val="70ad4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Miña, túa, súa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Google Shape;136;p4"/>
          <p:cNvSpPr/>
          <p:nvPr/>
        </p:nvSpPr>
        <p:spPr>
          <a:xfrm>
            <a:off x="2819160" y="3917880"/>
            <a:ext cx="2808000" cy="21564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5d5a7"/>
              </a:gs>
              <a:gs pos="50000">
                <a:srgbClr val="aace99"/>
              </a:gs>
              <a:gs pos="100000">
                <a:srgbClr val="9cca86"/>
              </a:gs>
            </a:gsLst>
            <a:lin ang="5400000"/>
          </a:gradFill>
          <a:ln w="9525">
            <a:solidFill>
              <a:srgbClr val="70ad4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Que, que, cal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Google Shape;137;p4"/>
          <p:cNvSpPr/>
          <p:nvPr/>
        </p:nvSpPr>
        <p:spPr>
          <a:xfrm>
            <a:off x="2771640" y="4508640"/>
            <a:ext cx="1294920" cy="11520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5d5a7"/>
              </a:gs>
              <a:gs pos="50000">
                <a:srgbClr val="aace99"/>
              </a:gs>
              <a:gs pos="100000">
                <a:srgbClr val="9cca86"/>
              </a:gs>
            </a:gsLst>
            <a:lin ang="5400000"/>
          </a:gradFill>
          <a:ln w="9525">
            <a:solidFill>
              <a:srgbClr val="70ad4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Cardinais: 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dous, catro...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Google Shape;138;p4"/>
          <p:cNvSpPr/>
          <p:nvPr/>
        </p:nvSpPr>
        <p:spPr>
          <a:xfrm>
            <a:off x="4211640" y="4508640"/>
            <a:ext cx="1080720" cy="11520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5d5a7"/>
              </a:gs>
              <a:gs pos="50000">
                <a:srgbClr val="aace99"/>
              </a:gs>
              <a:gs pos="100000">
                <a:srgbClr val="9cca86"/>
              </a:gs>
            </a:gsLst>
            <a:lin ang="5400000"/>
          </a:gradFill>
          <a:ln w="9525">
            <a:solidFill>
              <a:srgbClr val="70ad4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Ordinais: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primeiro, segundo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Google Shape;139;p4"/>
          <p:cNvSpPr/>
          <p:nvPr/>
        </p:nvSpPr>
        <p:spPr>
          <a:xfrm>
            <a:off x="5364000" y="4508640"/>
            <a:ext cx="1152000" cy="11520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5d5a7"/>
              </a:gs>
              <a:gs pos="50000">
                <a:srgbClr val="aace99"/>
              </a:gs>
              <a:gs pos="100000">
                <a:srgbClr val="9cca86"/>
              </a:gs>
            </a:gsLst>
            <a:lin ang="5400000"/>
          </a:gradFill>
          <a:ln w="9525">
            <a:solidFill>
              <a:srgbClr val="70ad4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Partitivos: 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medio, terzo....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Google Shape;140;p4"/>
          <p:cNvSpPr/>
          <p:nvPr/>
        </p:nvSpPr>
        <p:spPr>
          <a:xfrm>
            <a:off x="6588000" y="4508640"/>
            <a:ext cx="1655280" cy="11520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5d5a7"/>
              </a:gs>
              <a:gs pos="50000">
                <a:srgbClr val="aace99"/>
              </a:gs>
              <a:gs pos="100000">
                <a:srgbClr val="9cca86"/>
              </a:gs>
            </a:gsLst>
            <a:lin ang="5400000"/>
          </a:gradFill>
          <a:ln w="9525">
            <a:solidFill>
              <a:srgbClr val="70ad4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Multiplicativos: 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dobre, triplo, nónuplo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Google Shape;141;p4"/>
          <p:cNvSpPr/>
          <p:nvPr/>
        </p:nvSpPr>
        <p:spPr>
          <a:xfrm>
            <a:off x="2699640" y="6037560"/>
            <a:ext cx="2808000" cy="4312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5d5a7"/>
              </a:gs>
              <a:gs pos="50000">
                <a:srgbClr val="aace99"/>
              </a:gs>
              <a:gs pos="100000">
                <a:srgbClr val="9cca86"/>
              </a:gs>
            </a:gsLst>
            <a:lin ang="5400000"/>
          </a:gradFill>
          <a:ln w="9525">
            <a:solidFill>
              <a:srgbClr val="70ad4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Cuantificadores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: bastante, pouco, demasiado...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Google Shape;142;p4"/>
          <p:cNvSpPr/>
          <p:nvPr/>
        </p:nvSpPr>
        <p:spPr>
          <a:xfrm>
            <a:off x="5651640" y="6021360"/>
            <a:ext cx="2808000" cy="4312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5d5a7"/>
              </a:gs>
              <a:gs pos="50000">
                <a:srgbClr val="aace99"/>
              </a:gs>
              <a:gs pos="100000">
                <a:srgbClr val="9cca86"/>
              </a:gs>
            </a:gsLst>
            <a:lin ang="5400000"/>
          </a:gradFill>
          <a:ln w="9525">
            <a:solidFill>
              <a:srgbClr val="70ad4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Identificadores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: ambos, cada, calquera, certo...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1" dur="indefinite" restart="never" nodeType="tmRoot">
          <p:childTnLst>
            <p:seq>
              <p:cTn id="92" dur="indefinite" nodeType="mainSeq">
                <p:childTnLst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3.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9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605772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Quedou na séptima posición.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0" name="Google Shape;436;p36"/>
          <p:cNvSpPr/>
          <p:nvPr/>
        </p:nvSpPr>
        <p:spPr>
          <a:xfrm>
            <a:off x="684360" y="2781360"/>
            <a:ext cx="6408360" cy="46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Quedou na </a:t>
            </a: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sétima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posición.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1" name="Google Shape;437;p36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pic>
        <p:nvPicPr>
          <p:cNvPr id="302" name="Google Shape;438;p36" descr=""/>
          <p:cNvPicPr/>
          <p:nvPr/>
        </p:nvPicPr>
        <p:blipFill>
          <a:blip r:embed="rId1"/>
          <a:stretch/>
        </p:blipFill>
        <p:spPr>
          <a:xfrm>
            <a:off x="5651640" y="1989000"/>
            <a:ext cx="2133360" cy="2266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03" dur="indefinite" restart="never" nodeType="tmRoot">
          <p:childTnLst>
            <p:seq>
              <p:cTn id="604" dur="indefinite" nodeType="mainSeq">
                <p:childTnLst>
                  <p:par>
                    <p:cTn id="605" fill="hold">
                      <p:stCondLst>
                        <p:cond delay="indefinite"/>
                      </p:stCondLst>
                      <p:childTnLst>
                        <p:par>
                          <p:cTn id="606" fill="hold">
                            <p:stCondLst>
                              <p:cond delay="0"/>
                            </p:stCondLst>
                            <p:childTnLst>
                              <p:par>
                                <p:cTn id="6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9" fill="hold">
                      <p:stCondLst>
                        <p:cond delay="indefinite"/>
                      </p:stCondLst>
                      <p:childTnLst>
                        <p:par>
                          <p:cTn id="610" fill="hold">
                            <p:stCondLst>
                              <p:cond delay="0"/>
                            </p:stCondLst>
                            <p:childTnLst>
                              <p:par>
                                <p:cTn id="6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3" fill="hold">
                      <p:stCondLst>
                        <p:cond delay="indefinite"/>
                      </p:stCondLst>
                      <p:childTnLst>
                        <p:par>
                          <p:cTn id="614" fill="hold">
                            <p:stCondLst>
                              <p:cond delay="0"/>
                            </p:stCondLst>
                            <p:childTnLst>
                              <p:par>
                                <p:cTn id="6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4.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4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770364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indent="0">
              <a:lnSpc>
                <a:spcPct val="14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Cambiar agora de traballo implicarían esforzo triple que non estou disposta asumir.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5" name="Google Shape;445;p37"/>
          <p:cNvSpPr/>
          <p:nvPr/>
        </p:nvSpPr>
        <p:spPr>
          <a:xfrm>
            <a:off x="826920" y="4292640"/>
            <a:ext cx="6408360" cy="12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5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Cambiar agora de traballo implicarían esforzo </a:t>
            </a: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triplo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que non estou disposta asumir.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06" name="Google Shape;446;p37" descr=""/>
          <p:cNvPicPr/>
          <p:nvPr/>
        </p:nvPicPr>
        <p:blipFill>
          <a:blip r:embed="rId1"/>
          <a:stretch/>
        </p:blipFill>
        <p:spPr>
          <a:xfrm>
            <a:off x="6372360" y="2295360"/>
            <a:ext cx="2133360" cy="2266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17" dur="indefinite" restart="never" nodeType="tmRoot">
          <p:childTnLst>
            <p:seq>
              <p:cTn id="618" dur="indefinite" nodeType="mainSeq">
                <p:childTnLst>
                  <p:par>
                    <p:cTn id="619" fill="hold">
                      <p:stCondLst>
                        <p:cond delay="indefinite"/>
                      </p:stCondLst>
                      <p:childTnLst>
                        <p:par>
                          <p:cTn id="620" fill="hold">
                            <p:stCondLst>
                              <p:cond delay="0"/>
                            </p:stCondLst>
                            <p:childTnLst>
                              <p:par>
                                <p:cTn id="6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3" fill="hold">
                      <p:stCondLst>
                        <p:cond delay="indefinite"/>
                      </p:stCondLst>
                      <p:childTnLst>
                        <p:par>
                          <p:cTn id="624" fill="hold">
                            <p:stCondLst>
                              <p:cond delay="0"/>
                            </p:stCondLst>
                            <p:childTnLst>
                              <p:par>
                                <p:cTn id="6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CuadroTexto 4"/>
          <p:cNvSpPr/>
          <p:nvPr/>
        </p:nvSpPr>
        <p:spPr>
          <a:xfrm>
            <a:off x="215280" y="381960"/>
            <a:ext cx="8643240" cy="566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lvl="1" marL="514440" indent="-17136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 forma cardinal para designar o número 500 é </a:t>
            </a:r>
            <a:r>
              <a:rPr b="0" i="1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cincocentos</a:t>
            </a: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ou </a:t>
            </a:r>
            <a:r>
              <a:rPr b="0" i="1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quiñentos</a:t>
            </a: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. 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</a:pP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14440" indent="-17136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Os numerais ordinais presentan flexión de xénero e número. Ex: </a:t>
            </a:r>
            <a:r>
              <a:rPr b="0" i="1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As investigadoras foron as primeiras en conseguir a vacina contra a sida</a:t>
            </a: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</a:pP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14440" indent="-17136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En galego as formas multiplicativas </a:t>
            </a:r>
            <a:r>
              <a:rPr b="0" i="1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doble</a:t>
            </a: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* e </a:t>
            </a:r>
            <a:r>
              <a:rPr b="0" i="1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triple</a:t>
            </a: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* son castelanismos. As formas correctas son </a:t>
            </a:r>
            <a:r>
              <a:rPr b="0" i="1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dobre</a:t>
            </a: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ou </a:t>
            </a:r>
            <a:r>
              <a:rPr b="0" i="1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duplo/a </a:t>
            </a: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ou </a:t>
            </a:r>
            <a:r>
              <a:rPr b="0" i="1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triple </a:t>
            </a: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ou </a:t>
            </a:r>
            <a:r>
              <a:rPr b="0" i="1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triplo/a</a:t>
            </a: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</a:pP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14440" indent="-17136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Son castelanismos os partitivos </a:t>
            </a:r>
            <a:r>
              <a:rPr b="0" i="1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octavo*</a:t>
            </a: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, </a:t>
            </a:r>
            <a:r>
              <a:rPr b="0" i="1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mitade*</a:t>
            </a: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, </a:t>
            </a:r>
            <a:r>
              <a:rPr b="0" i="1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tercio*</a:t>
            </a: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ou </a:t>
            </a:r>
            <a:r>
              <a:rPr b="0" i="1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séptimo</a:t>
            </a: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*. As formas correctas son </a:t>
            </a:r>
            <a:r>
              <a:rPr b="0" i="1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metade, terzo, sétimo/a</a:t>
            </a: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e </a:t>
            </a:r>
            <a:r>
              <a:rPr b="0" i="1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oitavo/a</a:t>
            </a: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PlaceHolder 1"/>
          <p:cNvSpPr>
            <a:spLocks noGrp="1"/>
          </p:cNvSpPr>
          <p:nvPr>
            <p:ph type="title"/>
          </p:nvPr>
        </p:nvSpPr>
        <p:spPr>
          <a:xfrm>
            <a:off x="327600" y="18216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E) Indefinidos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9" name="Google Shape;452;p38"/>
          <p:cNvSpPr/>
          <p:nvPr/>
        </p:nvSpPr>
        <p:spPr>
          <a:xfrm>
            <a:off x="250920" y="1557360"/>
            <a:ext cx="2734920" cy="791640"/>
          </a:xfrm>
          <a:prstGeom prst="roundRect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ed7d31">
                <a:lumMod val="40000"/>
                <a:lumOff val="60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Cuantificadores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0" name="Google Shape;453;p38"/>
          <p:cNvSpPr/>
          <p:nvPr/>
        </p:nvSpPr>
        <p:spPr>
          <a:xfrm>
            <a:off x="250920" y="3573360"/>
            <a:ext cx="2736360" cy="79164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ed7d31">
                <a:lumMod val="40000"/>
                <a:lumOff val="60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Identificadores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1" name="Google Shape;454;p38"/>
          <p:cNvSpPr/>
          <p:nvPr/>
        </p:nvSpPr>
        <p:spPr>
          <a:xfrm>
            <a:off x="3348000" y="1550880"/>
            <a:ext cx="5327280" cy="79164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2700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Algún, ningún, nada, algúen, ningúen, bastante, moito, pouco, abondo, varios...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2" name="Google Shape;455;p38"/>
          <p:cNvSpPr/>
          <p:nvPr/>
        </p:nvSpPr>
        <p:spPr>
          <a:xfrm>
            <a:off x="3348000" y="3573360"/>
            <a:ext cx="5327280" cy="79164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2700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Ambos, cada, calquera, certo, mesmo, outro, porpio, tal..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27" dur="indefinite" restart="never" nodeType="tmRoot">
          <p:childTnLst>
            <p:seq>
              <p:cTn id="628" dur="indefinite" nodeType="mainSeq">
                <p:childTnLst>
                  <p:par>
                    <p:cTn id="629" fill="hold">
                      <p:stCondLst>
                        <p:cond delay="indefinite"/>
                      </p:stCondLst>
                      <p:childTnLst>
                        <p:par>
                          <p:cTn id="630" fill="hold">
                            <p:stCondLst>
                              <p:cond delay="0"/>
                            </p:stCondLst>
                            <p:childTnLst>
                              <p:par>
                                <p:cTn id="6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3" fill="hold">
                      <p:stCondLst>
                        <p:cond delay="indefinite"/>
                      </p:stCondLst>
                      <p:childTnLst>
                        <p:par>
                          <p:cTn id="634" fill="hold">
                            <p:stCondLst>
                              <p:cond delay="0"/>
                            </p:stCondLst>
                            <p:childTnLst>
                              <p:par>
                                <p:cTn id="6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7" fill="hold">
                      <p:stCondLst>
                        <p:cond delay="indefinite"/>
                      </p:stCondLst>
                      <p:childTnLst>
                        <p:par>
                          <p:cTn id="638" fill="hold">
                            <p:stCondLst>
                              <p:cond delay="0"/>
                            </p:stCondLst>
                            <p:childTnLst>
                              <p:par>
                                <p:cTn id="6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1" fill="hold">
                      <p:stCondLst>
                        <p:cond delay="indefinite"/>
                      </p:stCondLst>
                      <p:childTnLst>
                        <p:par>
                          <p:cTn id="642" fill="hold">
                            <p:stCondLst>
                              <p:cond delay="0"/>
                            </p:stCondLst>
                            <p:childTnLst>
                              <p:par>
                                <p:cTn id="6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1.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4" name="PlaceHolder 2"/>
          <p:cNvSpPr>
            <a:spLocks noGrp="1"/>
          </p:cNvSpPr>
          <p:nvPr>
            <p:ph/>
          </p:nvPr>
        </p:nvSpPr>
        <p:spPr>
          <a:xfrm>
            <a:off x="684360" y="1628640"/>
            <a:ext cx="605772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Non é molestia algunha.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5" name="Google Shape;462;p39"/>
          <p:cNvSpPr/>
          <p:nvPr/>
        </p:nvSpPr>
        <p:spPr>
          <a:xfrm>
            <a:off x="684360" y="2781360"/>
            <a:ext cx="6408360" cy="46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Non é </a:t>
            </a: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ninguha</a:t>
            </a: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molestia.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6" name="Google Shape;463;p39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pic>
        <p:nvPicPr>
          <p:cNvPr id="317" name="Google Shape;464;p39" descr=""/>
          <p:cNvPicPr/>
          <p:nvPr/>
        </p:nvPicPr>
        <p:blipFill>
          <a:blip r:embed="rId1"/>
          <a:stretch/>
        </p:blipFill>
        <p:spPr>
          <a:xfrm>
            <a:off x="5651640" y="1989000"/>
            <a:ext cx="2133360" cy="2266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8" name="Google Shape;465;p39" descr=""/>
          <p:cNvPicPr/>
          <p:nvPr/>
        </p:nvPicPr>
        <p:blipFill>
          <a:blip r:embed="rId2"/>
          <a:stretch/>
        </p:blipFill>
        <p:spPr>
          <a:xfrm>
            <a:off x="304920" y="4797360"/>
            <a:ext cx="8534160" cy="923400"/>
          </a:xfrm>
          <a:prstGeom prst="rect">
            <a:avLst/>
          </a:prstGeom>
          <a:noFill/>
          <a:ln w="9525">
            <a:solidFill>
              <a:srgbClr val="c0000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45" dur="indefinite" restart="never" nodeType="tmRoot">
          <p:childTnLst>
            <p:seq>
              <p:cTn id="646" dur="indefinite" nodeType="mainSeq">
                <p:childTnLst>
                  <p:par>
                    <p:cTn id="647" fill="hold">
                      <p:stCondLst>
                        <p:cond delay="indefinite"/>
                      </p:stCondLst>
                      <p:childTnLst>
                        <p:par>
                          <p:cTn id="648" fill="hold">
                            <p:stCondLst>
                              <p:cond delay="0"/>
                            </p:stCondLst>
                            <p:childTnLst>
                              <p:par>
                                <p:cTn id="6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1" fill="hold">
                      <p:stCondLst>
                        <p:cond delay="indefinite"/>
                      </p:stCondLst>
                      <p:childTnLst>
                        <p:par>
                          <p:cTn id="652" fill="hold">
                            <p:stCondLst>
                              <p:cond delay="0"/>
                            </p:stCondLst>
                            <p:childTnLst>
                              <p:par>
                                <p:cTn id="6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5" fill="hold">
                      <p:stCondLst>
                        <p:cond delay="indefinite"/>
                      </p:stCondLst>
                      <p:childTnLst>
                        <p:par>
                          <p:cTn id="656" fill="hold">
                            <p:stCondLst>
                              <p:cond delay="0"/>
                            </p:stCondLst>
                            <p:childTnLst>
                              <p:par>
                                <p:cTn id="6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9" fill="hold">
                      <p:stCondLst>
                        <p:cond delay="indefinite"/>
                      </p:stCondLst>
                      <p:childTnLst>
                        <p:par>
                          <p:cTn id="660" fill="hold">
                            <p:stCondLst>
                              <p:cond delay="0"/>
                            </p:stCondLst>
                            <p:childTnLst>
                              <p:par>
                                <p:cTn id="6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2.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0" name="PlaceHolder 2"/>
          <p:cNvSpPr>
            <a:spLocks noGrp="1"/>
          </p:cNvSpPr>
          <p:nvPr>
            <p:ph/>
          </p:nvPr>
        </p:nvSpPr>
        <p:spPr>
          <a:xfrm>
            <a:off x="684360" y="1341360"/>
            <a:ext cx="734328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De algún de vós non me lembraba, pero de outros si.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908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</a:tabLst>
            </a:pP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1" name="Google Shape;472;p40"/>
          <p:cNvSpPr/>
          <p:nvPr/>
        </p:nvSpPr>
        <p:spPr>
          <a:xfrm>
            <a:off x="468360" y="2492280"/>
            <a:ext cx="6408360" cy="73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Dalgún</a:t>
            </a: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de vós non me lembraba, pero </a:t>
            </a: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doutros</a:t>
            </a: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si.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2" name="Google Shape;473;p40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pic>
        <p:nvPicPr>
          <p:cNvPr id="323" name="Google Shape;474;p40" descr=""/>
          <p:cNvPicPr/>
          <p:nvPr/>
        </p:nvPicPr>
        <p:blipFill>
          <a:blip r:embed="rId1"/>
          <a:stretch/>
        </p:blipFill>
        <p:spPr>
          <a:xfrm>
            <a:off x="7308720" y="1657440"/>
            <a:ext cx="1834920" cy="19508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324" name="Google Shape;475;p40"/>
          <p:cNvGraphicFramePr/>
          <p:nvPr/>
        </p:nvGraphicFramePr>
        <p:xfrm>
          <a:off x="755640" y="3573360"/>
          <a:ext cx="7992720" cy="2663640"/>
        </p:xfrm>
        <a:graphic>
          <a:graphicData uri="http://schemas.openxmlformats.org/drawingml/2006/table">
            <a:tbl>
              <a:tblPr/>
              <a:tblGrid>
                <a:gridCol w="1331640"/>
                <a:gridCol w="1331640"/>
                <a:gridCol w="1331640"/>
                <a:gridCol w="1333440"/>
                <a:gridCol w="1331640"/>
                <a:gridCol w="1331640"/>
              </a:tblGrid>
              <a:tr h="887400">
                <a:tc>
                  <a:txBody>
                    <a:bodyPr tIns="45360" bIns="45360" anchor="t">
                      <a:noAutofit/>
                    </a:bodyPr>
                    <a:p>
                      <a:endParaRPr b="0" lang="es-ES" sz="135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5360" bIns="45360" anchor="t">
                      <a:noAutofit/>
                    </a:bodyPr>
                    <a:p>
                      <a:endParaRPr b="0" lang="es-ES" sz="135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5360" bIns="453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Algún(s)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5360" bIns="453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Algunha(s)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5360" bIns="453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Outro(s)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5360" bIns="453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Outra(s)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</a:tr>
              <a:tr h="888840">
                <a:tc>
                  <a:txBody>
                    <a:bodyPr tIns="45360" bIns="45360" anchor="t">
                      <a:noAutofit/>
                    </a:bodyPr>
                    <a:p>
                      <a:endParaRPr b="0" lang="es-ES" sz="135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tIns="45360" bIns="4536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de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tIns="45360" bIns="453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dalgún(s)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tIns="45360" bIns="453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dalgunha(s)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tIns="45360" bIns="453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doutro(s)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tIns="45360" bIns="453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doutra(s)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</a:tr>
              <a:tr h="887400">
                <a:tc>
                  <a:txBody>
                    <a:bodyPr tIns="45360" bIns="453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Prep.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5360" bIns="4536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en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5360" bIns="453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nalgún(s)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5360" bIns="453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nalgunha(s)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5360" bIns="453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noutro(s)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5360" bIns="453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noutra(s)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63" dur="indefinite" restart="never" nodeType="tmRoot">
          <p:childTnLst>
            <p:seq>
              <p:cTn id="664" dur="indefinite" nodeType="mainSeq">
                <p:childTnLst>
                  <p:par>
                    <p:cTn id="665" fill="hold">
                      <p:stCondLst>
                        <p:cond delay="indefinite"/>
                      </p:stCondLst>
                      <p:childTnLst>
                        <p:par>
                          <p:cTn id="666" fill="hold">
                            <p:stCondLst>
                              <p:cond delay="0"/>
                            </p:stCondLst>
                            <p:childTnLst>
                              <p:par>
                                <p:cTn id="6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9" fill="hold">
                      <p:stCondLst>
                        <p:cond delay="indefinite"/>
                      </p:stCondLst>
                      <p:childTnLst>
                        <p:par>
                          <p:cTn id="670" fill="hold">
                            <p:stCondLst>
                              <p:cond delay="0"/>
                            </p:stCondLst>
                            <p:childTnLst>
                              <p:par>
                                <p:cTn id="6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3" fill="hold">
                      <p:stCondLst>
                        <p:cond delay="indefinite"/>
                      </p:stCondLst>
                      <p:childTnLst>
                        <p:par>
                          <p:cTn id="674" fill="hold">
                            <p:stCondLst>
                              <p:cond delay="0"/>
                            </p:stCondLst>
                            <p:childTnLst>
                              <p:par>
                                <p:cTn id="6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7" fill="hold">
                      <p:stCondLst>
                        <p:cond delay="indefinite"/>
                      </p:stCondLst>
                      <p:childTnLst>
                        <p:par>
                          <p:cTn id="678" fill="hold">
                            <p:stCondLst>
                              <p:cond delay="0"/>
                            </p:stCondLst>
                            <p:childTnLst>
                              <p:par>
                                <p:cTn id="6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3.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6" name="PlaceHolder 2"/>
          <p:cNvSpPr>
            <a:spLocks noGrp="1"/>
          </p:cNvSpPr>
          <p:nvPr>
            <p:ph/>
          </p:nvPr>
        </p:nvSpPr>
        <p:spPr>
          <a:xfrm>
            <a:off x="684360" y="1341360"/>
            <a:ext cx="7343280" cy="111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Póñoche dous cazos de sopa ou cun xa che chega?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908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</a:tabLst>
            </a:pP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7" name="Google Shape;482;p41"/>
          <p:cNvSpPr/>
          <p:nvPr/>
        </p:nvSpPr>
        <p:spPr>
          <a:xfrm>
            <a:off x="468360" y="2492280"/>
            <a:ext cx="7056000" cy="110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Póñoche dous cazos de sopa ou </a:t>
            </a: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con un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xa che chega?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8" name="Google Shape;483;p41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pic>
        <p:nvPicPr>
          <p:cNvPr id="329" name="Google Shape;484;p41" descr=""/>
          <p:cNvPicPr/>
          <p:nvPr/>
        </p:nvPicPr>
        <p:blipFill>
          <a:blip r:embed="rId1"/>
          <a:stretch/>
        </p:blipFill>
        <p:spPr>
          <a:xfrm>
            <a:off x="7343640" y="1268280"/>
            <a:ext cx="1834920" cy="1950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0" name="Google Shape;485;p41" descr=""/>
          <p:cNvPicPr/>
          <p:nvPr/>
        </p:nvPicPr>
        <p:blipFill>
          <a:blip r:embed="rId2"/>
          <a:stretch/>
        </p:blipFill>
        <p:spPr>
          <a:xfrm>
            <a:off x="341280" y="3860640"/>
            <a:ext cx="8461080" cy="1182240"/>
          </a:xfrm>
          <a:prstGeom prst="rect">
            <a:avLst/>
          </a:prstGeom>
          <a:noFill/>
          <a:ln w="9525">
            <a:solidFill>
              <a:srgbClr val="c0000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81" dur="indefinite" restart="never" nodeType="tmRoot">
          <p:childTnLst>
            <p:seq>
              <p:cTn id="682" dur="indefinite" nodeType="mainSeq">
                <p:childTnLst>
                  <p:par>
                    <p:cTn id="683" fill="hold">
                      <p:stCondLst>
                        <p:cond delay="indefinite"/>
                      </p:stCondLst>
                      <p:childTnLst>
                        <p:par>
                          <p:cTn id="684" fill="hold">
                            <p:stCondLst>
                              <p:cond delay="0"/>
                            </p:stCondLst>
                            <p:childTnLst>
                              <p:par>
                                <p:cTn id="6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7" fill="hold">
                      <p:stCondLst>
                        <p:cond delay="indefinite"/>
                      </p:stCondLst>
                      <p:childTnLst>
                        <p:par>
                          <p:cTn id="688" fill="hold">
                            <p:stCondLst>
                              <p:cond delay="0"/>
                            </p:stCondLst>
                            <p:childTnLst>
                              <p:par>
                                <p:cTn id="6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1" fill="hold">
                      <p:stCondLst>
                        <p:cond delay="indefinite"/>
                      </p:stCondLst>
                      <p:childTnLst>
                        <p:par>
                          <p:cTn id="692" fill="hold">
                            <p:stCondLst>
                              <p:cond delay="0"/>
                            </p:stCondLst>
                            <p:childTnLst>
                              <p:par>
                                <p:cTn id="6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5" fill="hold">
                      <p:stCondLst>
                        <p:cond delay="indefinite"/>
                      </p:stCondLst>
                      <p:childTnLst>
                        <p:par>
                          <p:cTn id="696" fill="hold">
                            <p:stCondLst>
                              <p:cond delay="0"/>
                            </p:stCondLst>
                            <p:childTnLst>
                              <p:par>
                                <p:cTn id="6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PlaceHolder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240" cy="1142640"/>
          </a:xfrm>
          <a:prstGeom prst="rect">
            <a:avLst/>
          </a:prstGeom>
          <a:solidFill>
            <a:srgbClr val="f8cbad"/>
          </a:solidFill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Valores especiais do </a:t>
            </a:r>
            <a:r>
              <a:rPr b="1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posesivo</a:t>
            </a: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e do </a:t>
            </a:r>
            <a:r>
              <a:rPr b="1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demostrativo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solidFill>
            <a:srgbClr val="f8cbad"/>
          </a:solidFill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Valores especiais do demostrativo.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3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1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	</a:t>
            </a:r>
            <a:r>
              <a:rPr b="0" lang="en-US" sz="21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	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</a:tabLst>
            </a:pP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</a:tabLst>
            </a:pPr>
            <a:r>
              <a:rPr b="0" lang="en-US" sz="21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Exercicio: </a:t>
            </a:r>
            <a:r>
              <a:rPr b="0" i="1" lang="en-US" sz="2100" strike="noStrike" u="none">
                <a:solidFill>
                  <a:srgbClr val="2f5597"/>
                </a:solidFill>
                <a:effectLst/>
                <a:uFillTx/>
                <a:latin typeface="Calibri"/>
                <a:ea typeface="Calibri"/>
              </a:rPr>
              <a:t>analiza os valores dos demostrativos nas seguintes oracións.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34" name="Google Shape;497;p43" descr=""/>
          <p:cNvPicPr/>
          <p:nvPr/>
        </p:nvPicPr>
        <p:blipFill>
          <a:blip r:embed="rId1"/>
          <a:stretch/>
        </p:blipFill>
        <p:spPr>
          <a:xfrm>
            <a:off x="179640" y="1484640"/>
            <a:ext cx="1792440" cy="1096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PlaceHolder 1"/>
          <p:cNvSpPr>
            <a:spLocks noGrp="1"/>
          </p:cNvSpPr>
          <p:nvPr>
            <p:ph type="title"/>
          </p:nvPr>
        </p:nvSpPr>
        <p:spPr>
          <a:xfrm>
            <a:off x="1332000" y="2462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	</a:t>
            </a:r>
            <a:r>
              <a:rPr b="0" lang="en-US" sz="33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	</a:t>
            </a:r>
            <a:r>
              <a:rPr b="1" lang="en-US" sz="33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Exercicio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6" name="PlaceHolder 2"/>
          <p:cNvSpPr>
            <a:spLocks noGrp="1"/>
          </p:cNvSpPr>
          <p:nvPr>
            <p:ph/>
          </p:nvPr>
        </p:nvSpPr>
        <p:spPr>
          <a:xfrm>
            <a:off x="395280" y="1341360"/>
            <a:ext cx="8569080" cy="574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1. Serxio mancou un xeonllo,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daquela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non irá convosco o sábado.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7" name="Google Shape;504;p44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sp>
        <p:nvSpPr>
          <p:cNvPr id="338" name="Google Shape;505;p44"/>
          <p:cNvSpPr/>
          <p:nvPr/>
        </p:nvSpPr>
        <p:spPr>
          <a:xfrm>
            <a:off x="3708360" y="1773360"/>
            <a:ext cx="4895640" cy="57600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Conxunción consecutiva, “polo tanto”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9" name="Google Shape;506;p44"/>
          <p:cNvSpPr/>
          <p:nvPr/>
        </p:nvSpPr>
        <p:spPr>
          <a:xfrm>
            <a:off x="179280" y="2620080"/>
            <a:ext cx="6552720" cy="104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2.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Esta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pastelaría coñézoa eu desde nena.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0" name="Google Shape;507;p44"/>
          <p:cNvSpPr/>
          <p:nvPr/>
        </p:nvSpPr>
        <p:spPr>
          <a:xfrm>
            <a:off x="3564000" y="3068640"/>
            <a:ext cx="5471640" cy="86472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Valor xeral, sitúa no espazo ou no tempo con proximidade ao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</a:t>
            </a:r>
            <a:r>
              <a:rPr b="1" lang="en-US" sz="18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emisor.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1" name="Google Shape;508;p44"/>
          <p:cNvSpPr/>
          <p:nvPr/>
        </p:nvSpPr>
        <p:spPr>
          <a:xfrm>
            <a:off x="179280" y="4292640"/>
            <a:ext cx="6552720" cy="104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3. Pecharon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este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bar polo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aquel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do ruído.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42" name="Google Shape;509;p44" descr=""/>
          <p:cNvPicPr/>
          <p:nvPr/>
        </p:nvPicPr>
        <p:blipFill>
          <a:blip r:embed="rId1"/>
          <a:stretch/>
        </p:blipFill>
        <p:spPr>
          <a:xfrm>
            <a:off x="539640" y="188640"/>
            <a:ext cx="1792440" cy="109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3" name="Google Shape;510;p44"/>
          <p:cNvSpPr/>
          <p:nvPr/>
        </p:nvSpPr>
        <p:spPr>
          <a:xfrm>
            <a:off x="2556000" y="4941720"/>
            <a:ext cx="6119280" cy="115056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Este: valor xeral (vid. Supra)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Aquel: substantivo (“causa”, “motivo”).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99" dur="indefinite" restart="never" nodeType="tmRoot">
          <p:childTnLst>
            <p:seq>
              <p:cTn id="700" dur="indefinite" nodeType="mainSeq">
                <p:childTnLst>
                  <p:par>
                    <p:cTn id="701" fill="hold">
                      <p:stCondLst>
                        <p:cond delay="indefinite"/>
                      </p:stCondLst>
                      <p:childTnLst>
                        <p:par>
                          <p:cTn id="702" fill="hold">
                            <p:stCondLst>
                              <p:cond delay="0"/>
                            </p:stCondLst>
                            <p:childTnLst>
                              <p:par>
                                <p:cTn id="7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5" fill="hold">
                      <p:stCondLst>
                        <p:cond delay="indefinite"/>
                      </p:stCondLst>
                      <p:childTnLst>
                        <p:par>
                          <p:cTn id="706" fill="hold">
                            <p:stCondLst>
                              <p:cond delay="0"/>
                            </p:stCondLst>
                            <p:childTnLst>
                              <p:par>
                                <p:cTn id="7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9" fill="hold">
                      <p:stCondLst>
                        <p:cond delay="indefinite"/>
                      </p:stCondLst>
                      <p:childTnLst>
                        <p:par>
                          <p:cTn id="710" fill="hold">
                            <p:stCondLst>
                              <p:cond delay="0"/>
                            </p:stCondLst>
                            <p:childTnLst>
                              <p:par>
                                <p:cTn id="7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3" fill="hold">
                      <p:stCondLst>
                        <p:cond delay="indefinite"/>
                      </p:stCondLst>
                      <p:childTnLst>
                        <p:par>
                          <p:cTn id="714" fill="hold">
                            <p:stCondLst>
                              <p:cond delay="0"/>
                            </p:stCondLst>
                            <p:childTnLst>
                              <p:par>
                                <p:cTn id="7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7" fill="hold">
                      <p:stCondLst>
                        <p:cond delay="indefinite"/>
                      </p:stCondLst>
                      <p:childTnLst>
                        <p:par>
                          <p:cTn id="718" fill="hold">
                            <p:stCondLst>
                              <p:cond delay="0"/>
                            </p:stCondLst>
                            <p:childTnLst>
                              <p:par>
                                <p:cTn id="7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1" fill="hold">
                      <p:stCondLst>
                        <p:cond delay="indefinite"/>
                      </p:stCondLst>
                      <p:childTnLst>
                        <p:par>
                          <p:cTn id="722" fill="hold">
                            <p:stCondLst>
                              <p:cond delay="0"/>
                            </p:stCondLst>
                            <p:childTnLst>
                              <p:par>
                                <p:cTn id="7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68360" y="115920"/>
            <a:ext cx="7930800" cy="893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Os pronomes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Google Shape;148;p5"/>
          <p:cNvSpPr/>
          <p:nvPr/>
        </p:nvSpPr>
        <p:spPr>
          <a:xfrm>
            <a:off x="158760" y="937080"/>
            <a:ext cx="2374560" cy="50436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d2d2d2"/>
              </a:gs>
              <a:gs pos="50000">
                <a:srgbClr val="c8c8c8"/>
              </a:gs>
              <a:gs pos="100000">
                <a:srgbClr val="c0c0c0"/>
              </a:gs>
            </a:gsLst>
            <a:lin ang="5400000"/>
          </a:gradFill>
          <a:ln w="9525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Demostrativos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Google Shape;149;p5"/>
          <p:cNvSpPr/>
          <p:nvPr/>
        </p:nvSpPr>
        <p:spPr>
          <a:xfrm>
            <a:off x="180360" y="1682640"/>
            <a:ext cx="2374560" cy="4312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d2d2d2"/>
              </a:gs>
              <a:gs pos="50000">
                <a:srgbClr val="c8c8c8"/>
              </a:gs>
              <a:gs pos="100000">
                <a:srgbClr val="c0c0c0"/>
              </a:gs>
            </a:gsLst>
            <a:lin ang="5400000"/>
          </a:gradFill>
          <a:ln w="9525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Posesivos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Google Shape;150;p5"/>
          <p:cNvSpPr/>
          <p:nvPr/>
        </p:nvSpPr>
        <p:spPr>
          <a:xfrm>
            <a:off x="179280" y="2378880"/>
            <a:ext cx="2354040" cy="6472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d2d2d2"/>
              </a:gs>
              <a:gs pos="50000">
                <a:srgbClr val="c8c8c8"/>
              </a:gs>
              <a:gs pos="100000">
                <a:srgbClr val="c0c0c0"/>
              </a:gs>
            </a:gsLst>
            <a:lin ang="5400000"/>
          </a:gradFill>
          <a:ln w="9525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Interrogativos/ Exclamativos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Google Shape;151;p5"/>
          <p:cNvSpPr/>
          <p:nvPr/>
        </p:nvSpPr>
        <p:spPr>
          <a:xfrm>
            <a:off x="158760" y="3251880"/>
            <a:ext cx="2376000" cy="107064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d2d2d2"/>
              </a:gs>
              <a:gs pos="50000">
                <a:srgbClr val="c8c8c8"/>
              </a:gs>
              <a:gs pos="100000">
                <a:srgbClr val="c0c0c0"/>
              </a:gs>
            </a:gsLst>
            <a:lin ang="5400000"/>
          </a:gradFill>
          <a:ln w="9525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Numerais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Google Shape;152;p5"/>
          <p:cNvSpPr/>
          <p:nvPr/>
        </p:nvSpPr>
        <p:spPr>
          <a:xfrm>
            <a:off x="158760" y="4581360"/>
            <a:ext cx="2374560" cy="6472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d2d2d2"/>
              </a:gs>
              <a:gs pos="50000">
                <a:srgbClr val="c8c8c8"/>
              </a:gs>
              <a:gs pos="100000">
                <a:srgbClr val="c0c0c0"/>
              </a:gs>
            </a:gsLst>
            <a:lin ang="5400000"/>
          </a:gradFill>
          <a:ln w="9525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Indefinidos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Google Shape;153;p5"/>
          <p:cNvSpPr/>
          <p:nvPr/>
        </p:nvSpPr>
        <p:spPr>
          <a:xfrm>
            <a:off x="2690280" y="1045440"/>
            <a:ext cx="2808000" cy="21564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5d5a7"/>
              </a:gs>
              <a:gs pos="50000">
                <a:srgbClr val="aace99"/>
              </a:gs>
              <a:gs pos="100000">
                <a:srgbClr val="9cca86"/>
              </a:gs>
            </a:gsLst>
            <a:lin ang="5400000"/>
          </a:gradFill>
          <a:ln w="9525">
            <a:solidFill>
              <a:srgbClr val="70ad4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Esta, esa, aquela...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Google Shape;154;p5"/>
          <p:cNvSpPr/>
          <p:nvPr/>
        </p:nvSpPr>
        <p:spPr>
          <a:xfrm>
            <a:off x="2679840" y="1776960"/>
            <a:ext cx="2808000" cy="21564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5d5a7"/>
              </a:gs>
              <a:gs pos="50000">
                <a:srgbClr val="aace99"/>
              </a:gs>
              <a:gs pos="100000">
                <a:srgbClr val="9cca86"/>
              </a:gs>
            </a:gsLst>
            <a:lin ang="5400000"/>
          </a:gradFill>
          <a:ln w="9525">
            <a:solidFill>
              <a:srgbClr val="70ad4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Miña, túa, súa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Google Shape;155;p5"/>
          <p:cNvSpPr/>
          <p:nvPr/>
        </p:nvSpPr>
        <p:spPr>
          <a:xfrm>
            <a:off x="2679840" y="2486880"/>
            <a:ext cx="2808000" cy="21564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5d5a7"/>
              </a:gs>
              <a:gs pos="50000">
                <a:srgbClr val="aace99"/>
              </a:gs>
              <a:gs pos="100000">
                <a:srgbClr val="9cca86"/>
              </a:gs>
            </a:gsLst>
            <a:lin ang="5400000"/>
          </a:gradFill>
          <a:ln w="9525">
            <a:solidFill>
              <a:srgbClr val="70ad4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Que, que, cal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Google Shape;156;p5"/>
          <p:cNvSpPr/>
          <p:nvPr/>
        </p:nvSpPr>
        <p:spPr>
          <a:xfrm>
            <a:off x="2679840" y="3219120"/>
            <a:ext cx="1294920" cy="107316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5d5a7"/>
              </a:gs>
              <a:gs pos="50000">
                <a:srgbClr val="aace99"/>
              </a:gs>
              <a:gs pos="100000">
                <a:srgbClr val="9cca86"/>
              </a:gs>
            </a:gsLst>
            <a:lin ang="5400000"/>
          </a:gradFill>
          <a:ln w="9525">
            <a:solidFill>
              <a:srgbClr val="70ad4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Cardinais: 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dous, catro...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Google Shape;157;p5"/>
          <p:cNvSpPr/>
          <p:nvPr/>
        </p:nvSpPr>
        <p:spPr>
          <a:xfrm>
            <a:off x="4048200" y="3234240"/>
            <a:ext cx="1079280" cy="107316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5d5a7"/>
              </a:gs>
              <a:gs pos="50000">
                <a:srgbClr val="aace99"/>
              </a:gs>
              <a:gs pos="100000">
                <a:srgbClr val="9cca86"/>
              </a:gs>
            </a:gsLst>
            <a:lin ang="5400000"/>
          </a:gradFill>
          <a:ln w="9525">
            <a:solidFill>
              <a:srgbClr val="70ad4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Ordinais: 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primeiro, segundo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Google Shape;158;p5"/>
          <p:cNvSpPr/>
          <p:nvPr/>
        </p:nvSpPr>
        <p:spPr>
          <a:xfrm>
            <a:off x="5270400" y="3234240"/>
            <a:ext cx="1152000" cy="107316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5d5a7"/>
              </a:gs>
              <a:gs pos="50000">
                <a:srgbClr val="aace99"/>
              </a:gs>
              <a:gs pos="100000">
                <a:srgbClr val="9cca86"/>
              </a:gs>
            </a:gsLst>
            <a:lin ang="5400000"/>
          </a:gradFill>
          <a:ln w="9525">
            <a:solidFill>
              <a:srgbClr val="70ad4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Partitivos: 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medio, terzo....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Google Shape;159;p5"/>
          <p:cNvSpPr/>
          <p:nvPr/>
        </p:nvSpPr>
        <p:spPr>
          <a:xfrm>
            <a:off x="6496200" y="3234240"/>
            <a:ext cx="1547280" cy="10576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5d5a7"/>
              </a:gs>
              <a:gs pos="50000">
                <a:srgbClr val="aace99"/>
              </a:gs>
              <a:gs pos="100000">
                <a:srgbClr val="9cca86"/>
              </a:gs>
            </a:gsLst>
            <a:lin ang="5400000"/>
          </a:gradFill>
          <a:ln w="9525">
            <a:solidFill>
              <a:srgbClr val="70ad4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Multiplicativos: 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dobre, triplo, nónuplo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Google Shape;160;p5"/>
          <p:cNvSpPr/>
          <p:nvPr/>
        </p:nvSpPr>
        <p:spPr>
          <a:xfrm>
            <a:off x="2690280" y="4673880"/>
            <a:ext cx="5151600" cy="4330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5d5a7"/>
              </a:gs>
              <a:gs pos="50000">
                <a:srgbClr val="aace99"/>
              </a:gs>
              <a:gs pos="100000">
                <a:srgbClr val="9cca86"/>
              </a:gs>
            </a:gsLst>
            <a:lin ang="5400000"/>
          </a:gradFill>
          <a:ln w="9525">
            <a:solidFill>
              <a:srgbClr val="70ad4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Cadaquén, calquera, ninguén, quenquera, alguén...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Google Shape;161;p5"/>
          <p:cNvSpPr/>
          <p:nvPr/>
        </p:nvSpPr>
        <p:spPr>
          <a:xfrm>
            <a:off x="158760" y="5373720"/>
            <a:ext cx="2376000" cy="6472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Persoais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Google Shape;162;p5"/>
          <p:cNvSpPr/>
          <p:nvPr/>
        </p:nvSpPr>
        <p:spPr>
          <a:xfrm>
            <a:off x="2690280" y="5488560"/>
            <a:ext cx="2808000" cy="43128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2700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Eu, ti, el, ela, nós, vós...</a:t>
            </a:r>
            <a:endParaRPr b="0" lang="es-E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Google Shape;163;p5"/>
          <p:cNvSpPr/>
          <p:nvPr/>
        </p:nvSpPr>
        <p:spPr>
          <a:xfrm>
            <a:off x="179280" y="6093000"/>
            <a:ext cx="2376000" cy="6490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d2d2d2"/>
              </a:gs>
              <a:gs pos="50000">
                <a:srgbClr val="c8c8c8"/>
              </a:gs>
              <a:gs pos="100000">
                <a:srgbClr val="c0c0c0"/>
              </a:gs>
            </a:gsLst>
            <a:lin ang="5400000"/>
          </a:gradFill>
          <a:ln w="9525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Relativos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61" dur="indefinite" restart="never" nodeType="tmRoot">
          <p:childTnLst>
            <p:seq>
              <p:cTn id="162" dur="indefinite" nodeType="mainSeq">
                <p:childTnLst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PlaceHolder 1"/>
          <p:cNvSpPr>
            <a:spLocks noGrp="1"/>
          </p:cNvSpPr>
          <p:nvPr>
            <p:ph type="title"/>
          </p:nvPr>
        </p:nvSpPr>
        <p:spPr>
          <a:xfrm>
            <a:off x="1116000" y="21096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	</a:t>
            </a:r>
            <a:r>
              <a:rPr b="0" lang="en-US" sz="33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	</a:t>
            </a:r>
            <a:r>
              <a:rPr b="1" lang="en-US" sz="33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Exercicio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5" name="PlaceHolder 2"/>
          <p:cNvSpPr>
            <a:spLocks noGrp="1"/>
          </p:cNvSpPr>
          <p:nvPr>
            <p:ph/>
          </p:nvPr>
        </p:nvSpPr>
        <p:spPr>
          <a:xfrm>
            <a:off x="395280" y="1341360"/>
            <a:ext cx="8569080" cy="574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4.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A iso d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as sete comezará o adestramento.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6" name="Google Shape;517;p45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sp>
        <p:nvSpPr>
          <p:cNvPr id="347" name="Google Shape;518;p45"/>
          <p:cNvSpPr/>
          <p:nvPr/>
        </p:nvSpPr>
        <p:spPr>
          <a:xfrm>
            <a:off x="3708360" y="1773360"/>
            <a:ext cx="4895640" cy="57600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Aproximación temporal.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8" name="Google Shape;519;p45"/>
          <p:cNvSpPr/>
          <p:nvPr/>
        </p:nvSpPr>
        <p:spPr>
          <a:xfrm>
            <a:off x="250920" y="2637000"/>
            <a:ext cx="6552720" cy="104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5. Teño unha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aquela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no ombreiro que non me diexa durmir.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9" name="Google Shape;520;p45"/>
          <p:cNvSpPr/>
          <p:nvPr/>
        </p:nvSpPr>
        <p:spPr>
          <a:xfrm>
            <a:off x="3564000" y="3068640"/>
            <a:ext cx="5471640" cy="86472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Substantivo: “molestia”.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0" name="Google Shape;521;p45"/>
          <p:cNvSpPr/>
          <p:nvPr/>
        </p:nvSpPr>
        <p:spPr>
          <a:xfrm>
            <a:off x="179280" y="4292640"/>
            <a:ext cx="6552720" cy="104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6. Tráeme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esas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e non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aqueloutras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51" name="Google Shape;522;p45" descr=""/>
          <p:cNvPicPr/>
          <p:nvPr/>
        </p:nvPicPr>
        <p:blipFill>
          <a:blip r:embed="rId1"/>
          <a:stretch/>
        </p:blipFill>
        <p:spPr>
          <a:xfrm>
            <a:off x="539640" y="188640"/>
            <a:ext cx="1792440" cy="109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2" name="Google Shape;523;p45"/>
          <p:cNvSpPr/>
          <p:nvPr/>
        </p:nvSpPr>
        <p:spPr>
          <a:xfrm>
            <a:off x="2556000" y="4941720"/>
            <a:ext cx="6119280" cy="115056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Aquelas/ aqueloutras: valor xeral (vid. Supra).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25" dur="indefinite" restart="never" nodeType="tmRoot">
          <p:childTnLst>
            <p:seq>
              <p:cTn id="726" dur="indefinite" nodeType="mainSeq">
                <p:childTnLst>
                  <p:par>
                    <p:cTn id="727" fill="hold">
                      <p:stCondLst>
                        <p:cond delay="indefinite"/>
                      </p:stCondLst>
                      <p:childTnLst>
                        <p:par>
                          <p:cTn id="728" fill="hold">
                            <p:stCondLst>
                              <p:cond delay="0"/>
                            </p:stCondLst>
                            <p:childTnLst>
                              <p:par>
                                <p:cTn id="7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1" fill="hold">
                      <p:stCondLst>
                        <p:cond delay="indefinite"/>
                      </p:stCondLst>
                      <p:childTnLst>
                        <p:par>
                          <p:cTn id="732" fill="hold">
                            <p:stCondLst>
                              <p:cond delay="0"/>
                            </p:stCondLst>
                            <p:childTnLst>
                              <p:par>
                                <p:cTn id="7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5" fill="hold">
                      <p:stCondLst>
                        <p:cond delay="indefinite"/>
                      </p:stCondLst>
                      <p:childTnLst>
                        <p:par>
                          <p:cTn id="736" fill="hold">
                            <p:stCondLst>
                              <p:cond delay="0"/>
                            </p:stCondLst>
                            <p:childTnLst>
                              <p:par>
                                <p:cTn id="7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9" fill="hold">
                      <p:stCondLst>
                        <p:cond delay="indefinite"/>
                      </p:stCondLst>
                      <p:childTnLst>
                        <p:par>
                          <p:cTn id="740" fill="hold">
                            <p:stCondLst>
                              <p:cond delay="0"/>
                            </p:stCondLst>
                            <p:childTnLst>
                              <p:par>
                                <p:cTn id="7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3" fill="hold">
                      <p:stCondLst>
                        <p:cond delay="indefinite"/>
                      </p:stCondLst>
                      <p:childTnLst>
                        <p:par>
                          <p:cTn id="744" fill="hold">
                            <p:stCondLst>
                              <p:cond delay="0"/>
                            </p:stCondLst>
                            <p:childTnLst>
                              <p:par>
                                <p:cTn id="7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7" fill="hold">
                      <p:stCondLst>
                        <p:cond delay="indefinite"/>
                      </p:stCondLst>
                      <p:childTnLst>
                        <p:par>
                          <p:cTn id="748" fill="hold">
                            <p:stCondLst>
                              <p:cond delay="0"/>
                            </p:stCondLst>
                            <p:childTnLst>
                              <p:par>
                                <p:cTn id="7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PlaceHolder 1"/>
          <p:cNvSpPr>
            <a:spLocks noGrp="1"/>
          </p:cNvSpPr>
          <p:nvPr>
            <p:ph type="title"/>
          </p:nvPr>
        </p:nvSpPr>
        <p:spPr>
          <a:xfrm>
            <a:off x="1116000" y="2858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	</a:t>
            </a:r>
            <a:r>
              <a:rPr b="0" lang="en-US" sz="33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	</a:t>
            </a:r>
            <a:r>
              <a:rPr b="1" lang="en-US" sz="33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Exercicio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4" name="PlaceHolder 2"/>
          <p:cNvSpPr>
            <a:spLocks noGrp="1"/>
          </p:cNvSpPr>
          <p:nvPr>
            <p:ph/>
          </p:nvPr>
        </p:nvSpPr>
        <p:spPr>
          <a:xfrm>
            <a:off x="395280" y="1341360"/>
            <a:ext cx="8569080" cy="574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7.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Naquilo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levantouse coma un tolo e marchou batendo a porta.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5" name="Google Shape;530;p46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sp>
        <p:nvSpPr>
          <p:cNvPr id="356" name="Google Shape;531;p46"/>
          <p:cNvSpPr/>
          <p:nvPr/>
        </p:nvSpPr>
        <p:spPr>
          <a:xfrm>
            <a:off x="3708360" y="1773360"/>
            <a:ext cx="4895640" cy="57600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Adverbio temporal: “naquel momento”, “entón”.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7" name="Google Shape;532;p46"/>
          <p:cNvSpPr/>
          <p:nvPr/>
        </p:nvSpPr>
        <p:spPr>
          <a:xfrm>
            <a:off x="250920" y="2637000"/>
            <a:ext cx="6552720" cy="104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8. Vós sempre vos queixades, pero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daquela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era todo moito máis difícil.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8" name="Google Shape;533;p46"/>
          <p:cNvSpPr/>
          <p:nvPr/>
        </p:nvSpPr>
        <p:spPr>
          <a:xfrm>
            <a:off x="3564000" y="3068640"/>
            <a:ext cx="5471640" cy="86472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Adverbio temporal, “entón”.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9" name="Google Shape;534;p46"/>
          <p:cNvSpPr/>
          <p:nvPr/>
        </p:nvSpPr>
        <p:spPr>
          <a:xfrm>
            <a:off x="179280" y="4292640"/>
            <a:ext cx="6552720" cy="104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9. Podemos encargarllo a Duarte, el sempre tivo a súa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aquela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para a música.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60" name="Google Shape;535;p46" descr=""/>
          <p:cNvPicPr/>
          <p:nvPr/>
        </p:nvPicPr>
        <p:blipFill>
          <a:blip r:embed="rId1"/>
          <a:stretch/>
        </p:blipFill>
        <p:spPr>
          <a:xfrm>
            <a:off x="539640" y="188640"/>
            <a:ext cx="1792440" cy="109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1" name="Google Shape;536;p46"/>
          <p:cNvSpPr/>
          <p:nvPr/>
        </p:nvSpPr>
        <p:spPr>
          <a:xfrm>
            <a:off x="2556000" y="5157720"/>
            <a:ext cx="6119280" cy="115056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Substantivo: “xeito”, “gusto”.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51" dur="indefinite" restart="never" nodeType="tmRoot">
          <p:childTnLst>
            <p:seq>
              <p:cTn id="752" dur="indefinite" nodeType="mainSeq">
                <p:childTnLst>
                  <p:par>
                    <p:cTn id="753" fill="hold">
                      <p:stCondLst>
                        <p:cond delay="indefinite"/>
                      </p:stCondLst>
                      <p:childTnLst>
                        <p:par>
                          <p:cTn id="754" fill="hold">
                            <p:stCondLst>
                              <p:cond delay="0"/>
                            </p:stCondLst>
                            <p:childTnLst>
                              <p:par>
                                <p:cTn id="7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7" fill="hold">
                      <p:stCondLst>
                        <p:cond delay="indefinite"/>
                      </p:stCondLst>
                      <p:childTnLst>
                        <p:par>
                          <p:cTn id="758" fill="hold">
                            <p:stCondLst>
                              <p:cond delay="0"/>
                            </p:stCondLst>
                            <p:childTnLst>
                              <p:par>
                                <p:cTn id="7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1" fill="hold">
                      <p:stCondLst>
                        <p:cond delay="indefinite"/>
                      </p:stCondLst>
                      <p:childTnLst>
                        <p:par>
                          <p:cTn id="762" fill="hold">
                            <p:stCondLst>
                              <p:cond delay="0"/>
                            </p:stCondLst>
                            <p:childTnLst>
                              <p:par>
                                <p:cTn id="7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5" fill="hold">
                      <p:stCondLst>
                        <p:cond delay="indefinite"/>
                      </p:stCondLst>
                      <p:childTnLst>
                        <p:par>
                          <p:cTn id="766" fill="hold">
                            <p:stCondLst>
                              <p:cond delay="0"/>
                            </p:stCondLst>
                            <p:childTnLst>
                              <p:par>
                                <p:cTn id="7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9" fill="hold">
                      <p:stCondLst>
                        <p:cond delay="indefinite"/>
                      </p:stCondLst>
                      <p:childTnLst>
                        <p:par>
                          <p:cTn id="770" fill="hold">
                            <p:stCondLst>
                              <p:cond delay="0"/>
                            </p:stCondLst>
                            <p:childTnLst>
                              <p:par>
                                <p:cTn id="7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3" fill="hold">
                      <p:stCondLst>
                        <p:cond delay="indefinite"/>
                      </p:stCondLst>
                      <p:childTnLst>
                        <p:par>
                          <p:cTn id="774" fill="hold">
                            <p:stCondLst>
                              <p:cond delay="0"/>
                            </p:stCondLst>
                            <p:childTnLst>
                              <p:par>
                                <p:cTn id="7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PlaceHolder 1"/>
          <p:cNvSpPr>
            <a:spLocks noGrp="1"/>
          </p:cNvSpPr>
          <p:nvPr>
            <p:ph type="title"/>
          </p:nvPr>
        </p:nvSpPr>
        <p:spPr>
          <a:xfrm>
            <a:off x="1116000" y="28584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	</a:t>
            </a:r>
            <a:r>
              <a:rPr b="0" lang="en-US" sz="33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	</a:t>
            </a:r>
            <a:r>
              <a:rPr b="1" lang="en-US" sz="33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Exercicio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3" name="PlaceHolder 2"/>
          <p:cNvSpPr>
            <a:spLocks noGrp="1"/>
          </p:cNvSpPr>
          <p:nvPr>
            <p:ph/>
          </p:nvPr>
        </p:nvSpPr>
        <p:spPr>
          <a:xfrm>
            <a:off x="395280" y="1341360"/>
            <a:ext cx="8569080" cy="574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10. O neno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ese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é parvo./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Ese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é parvo.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4" name="Google Shape;543;p47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sp>
        <p:nvSpPr>
          <p:cNvPr id="365" name="Google Shape;544;p47"/>
          <p:cNvSpPr/>
          <p:nvPr/>
        </p:nvSpPr>
        <p:spPr>
          <a:xfrm>
            <a:off x="3708360" y="1773360"/>
            <a:ext cx="4895640" cy="57600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Valor despectivo.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6" name="Google Shape;545;p47"/>
          <p:cNvSpPr/>
          <p:nvPr/>
        </p:nvSpPr>
        <p:spPr>
          <a:xfrm>
            <a:off x="431640" y="2633760"/>
            <a:ext cx="6552720" cy="104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11.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Iso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non é unha torta; é unha trapallada absoluta.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7" name="Google Shape;546;p47"/>
          <p:cNvSpPr/>
          <p:nvPr/>
        </p:nvSpPr>
        <p:spPr>
          <a:xfrm>
            <a:off x="3564000" y="3068640"/>
            <a:ext cx="5471640" cy="86472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Valor despectivo.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8" name="Google Shape;547;p47"/>
          <p:cNvSpPr/>
          <p:nvPr/>
        </p:nvSpPr>
        <p:spPr>
          <a:xfrm>
            <a:off x="179280" y="4292640"/>
            <a:ext cx="8640360" cy="2565000"/>
          </a:xfrm>
          <a:prstGeom prst="rect">
            <a:avLst/>
          </a:prstGeom>
          <a:solidFill>
            <a:srgbClr val="bfbf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50000"/>
              </a:lnSpc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Ese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, acompañando ou substituíndo un nome, especialmente de persoa, asume un sentido </a:t>
            </a:r>
            <a:r>
              <a:rPr b="1" lang="en-US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despectivo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.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Iso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tamén pode adquirir ese mesmo valor </a:t>
            </a:r>
            <a:r>
              <a:rPr b="1" lang="en-US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pexorativo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69" name="Google Shape;548;p47" descr=""/>
          <p:cNvPicPr/>
          <p:nvPr/>
        </p:nvPicPr>
        <p:blipFill>
          <a:blip r:embed="rId1"/>
          <a:stretch/>
        </p:blipFill>
        <p:spPr>
          <a:xfrm>
            <a:off x="539640" y="188640"/>
            <a:ext cx="1792440" cy="109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0" name="Google Shape;549;p47" descr="C:\Users\Pilar\AppData\Local\Microsoft\Windows\Temporary Internet Files\Content.IE5\UYVI7N9G\warning-147699_640[1].png"/>
          <p:cNvPicPr/>
          <p:nvPr/>
        </p:nvPicPr>
        <p:blipFill>
          <a:blip r:embed="rId2"/>
          <a:stretch/>
        </p:blipFill>
        <p:spPr>
          <a:xfrm>
            <a:off x="4140360" y="5451480"/>
            <a:ext cx="1534680" cy="1406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77" dur="indefinite" restart="never" nodeType="tmRoot">
          <p:childTnLst>
            <p:seq>
              <p:cTn id="778" dur="indefinite" nodeType="mainSeq">
                <p:childTnLst>
                  <p:par>
                    <p:cTn id="779" fill="hold">
                      <p:stCondLst>
                        <p:cond delay="indefinite"/>
                      </p:stCondLst>
                      <p:childTnLst>
                        <p:par>
                          <p:cTn id="780" fill="hold">
                            <p:stCondLst>
                              <p:cond delay="0"/>
                            </p:stCondLst>
                            <p:childTnLst>
                              <p:par>
                                <p:cTn id="7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3" fill="hold">
                      <p:stCondLst>
                        <p:cond delay="indefinite"/>
                      </p:stCondLst>
                      <p:childTnLst>
                        <p:par>
                          <p:cTn id="784" fill="hold">
                            <p:stCondLst>
                              <p:cond delay="0"/>
                            </p:stCondLst>
                            <p:childTnLst>
                              <p:par>
                                <p:cTn id="7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7" fill="hold">
                      <p:stCondLst>
                        <p:cond delay="indefinite"/>
                      </p:stCondLst>
                      <p:childTnLst>
                        <p:par>
                          <p:cTn id="788" fill="hold">
                            <p:stCondLst>
                              <p:cond delay="0"/>
                            </p:stCondLst>
                            <p:childTnLst>
                              <p:par>
                                <p:cTn id="7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1" fill="hold">
                      <p:stCondLst>
                        <p:cond delay="indefinite"/>
                      </p:stCondLst>
                      <p:childTnLst>
                        <p:par>
                          <p:cTn id="792" fill="hold">
                            <p:stCondLst>
                              <p:cond delay="0"/>
                            </p:stCondLst>
                            <p:childTnLst>
                              <p:par>
                                <p:cTn id="7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5" fill="hold">
                      <p:stCondLst>
                        <p:cond delay="indefinite"/>
                      </p:stCondLst>
                      <p:childTnLst>
                        <p:par>
                          <p:cTn id="796" fill="hold">
                            <p:stCondLst>
                              <p:cond delay="0"/>
                            </p:stCondLst>
                            <p:childTnLst>
                              <p:par>
                                <p:cTn id="797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99"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0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802" dur="5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PlaceHolder 1"/>
          <p:cNvSpPr>
            <a:spLocks noGrp="1"/>
          </p:cNvSpPr>
          <p:nvPr>
            <p:ph type="title"/>
          </p:nvPr>
        </p:nvSpPr>
        <p:spPr>
          <a:xfrm>
            <a:off x="457200" y="2602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	</a:t>
            </a:r>
            <a:r>
              <a:rPr b="0" lang="en-US" sz="33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	</a:t>
            </a:r>
            <a:r>
              <a:rPr b="0" lang="en-US" sz="33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Exercicio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2" name="PlaceHolder 2"/>
          <p:cNvSpPr>
            <a:spLocks noGrp="1"/>
          </p:cNvSpPr>
          <p:nvPr>
            <p:ph/>
          </p:nvPr>
        </p:nvSpPr>
        <p:spPr>
          <a:xfrm>
            <a:off x="395280" y="1341360"/>
            <a:ext cx="8569080" cy="574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13.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Esta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Raquel non traballa nadiña...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3" name="Google Shape;556;p48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sp>
        <p:nvSpPr>
          <p:cNvPr id="374" name="Google Shape;557;p48"/>
          <p:cNvSpPr/>
          <p:nvPr/>
        </p:nvSpPr>
        <p:spPr>
          <a:xfrm>
            <a:off x="3708360" y="1773360"/>
            <a:ext cx="4895640" cy="57600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Valor afectivo.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5" name="Google Shape;558;p48"/>
          <p:cNvSpPr/>
          <p:nvPr/>
        </p:nvSpPr>
        <p:spPr>
          <a:xfrm>
            <a:off x="250920" y="3213000"/>
            <a:ext cx="8642160" cy="2565000"/>
          </a:xfrm>
          <a:prstGeom prst="rect">
            <a:avLst/>
          </a:prstGeom>
          <a:solidFill>
            <a:srgbClr val="bfbf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5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Algunhas formas expresan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valores afectivos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ou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irónicos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dependendo do contexto e da entoación.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76" name="Google Shape;559;p48" descr=""/>
          <p:cNvPicPr/>
          <p:nvPr/>
        </p:nvPicPr>
        <p:blipFill>
          <a:blip r:embed="rId1"/>
          <a:stretch/>
        </p:blipFill>
        <p:spPr>
          <a:xfrm>
            <a:off x="539640" y="188640"/>
            <a:ext cx="1792440" cy="109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7" name="Google Shape;560;p48" descr="C:\Users\Pilar\AppData\Local\Microsoft\Windows\Temporary Internet Files\Content.IE5\UYVI7N9G\warning-147699_640[1].png"/>
          <p:cNvPicPr/>
          <p:nvPr/>
        </p:nvPicPr>
        <p:blipFill>
          <a:blip r:embed="rId2"/>
          <a:stretch/>
        </p:blipFill>
        <p:spPr>
          <a:xfrm>
            <a:off x="4211640" y="4371840"/>
            <a:ext cx="1536480" cy="1406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03" dur="indefinite" restart="never" nodeType="tmRoot">
          <p:childTnLst>
            <p:seq>
              <p:cTn id="804" dur="indefinite" nodeType="mainSeq">
                <p:childTnLst>
                  <p:par>
                    <p:cTn id="805" fill="hold">
                      <p:stCondLst>
                        <p:cond delay="indefinite"/>
                      </p:stCondLst>
                      <p:childTnLst>
                        <p:par>
                          <p:cTn id="806" fill="hold">
                            <p:stCondLst>
                              <p:cond delay="0"/>
                            </p:stCondLst>
                            <p:childTnLst>
                              <p:par>
                                <p:cTn id="8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9" fill="hold">
                      <p:stCondLst>
                        <p:cond delay="indefinite"/>
                      </p:stCondLst>
                      <p:childTnLst>
                        <p:par>
                          <p:cTn id="810" fill="hold">
                            <p:stCondLst>
                              <p:cond delay="0"/>
                            </p:stCondLst>
                            <p:childTnLst>
                              <p:par>
                                <p:cTn id="8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3" fill="hold">
                      <p:stCondLst>
                        <p:cond delay="indefinite"/>
                      </p:stCondLst>
                      <p:childTnLst>
                        <p:par>
                          <p:cTn id="814" fill="hold">
                            <p:stCondLst>
                              <p:cond delay="0"/>
                            </p:stCondLst>
                            <p:childTnLst>
                              <p:par>
                                <p:cTn id="81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817" dur="5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8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820" dur="5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solidFill>
            <a:srgbClr val="f8cbad"/>
          </a:solidFill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Valores especiais do posesivo.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9" name="PlaceHolder 2"/>
          <p:cNvSpPr>
            <a:spLocks noGrp="1"/>
          </p:cNvSpPr>
          <p:nvPr>
            <p:ph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1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	</a:t>
            </a:r>
            <a:r>
              <a:rPr b="0" lang="en-US" sz="21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	</a:t>
            </a: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</a:tabLst>
            </a:pPr>
            <a:endParaRPr b="0" lang="es-E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</a:tabLst>
            </a:pPr>
            <a:r>
              <a:rPr b="0" lang="en-US" sz="28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Exercicio: </a:t>
            </a:r>
            <a:r>
              <a:rPr b="0" i="1" lang="en-US" sz="2800" strike="noStrike" u="none">
                <a:solidFill>
                  <a:srgbClr val="2f5597"/>
                </a:solidFill>
                <a:effectLst/>
                <a:uFillTx/>
                <a:latin typeface="Calibri"/>
                <a:ea typeface="Calibri"/>
              </a:rPr>
              <a:t>sinala o valor do posesivo en cada un dos seguintes casos.</a:t>
            </a:r>
            <a:endParaRPr b="0" lang="es-E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80" name="Google Shape;567;p49" descr=""/>
          <p:cNvPicPr/>
          <p:nvPr/>
        </p:nvPicPr>
        <p:blipFill>
          <a:blip r:embed="rId1"/>
          <a:stretch/>
        </p:blipFill>
        <p:spPr>
          <a:xfrm>
            <a:off x="179640" y="1484640"/>
            <a:ext cx="1792440" cy="1096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PlaceHolder 1"/>
          <p:cNvSpPr>
            <a:spLocks noGrp="1"/>
          </p:cNvSpPr>
          <p:nvPr>
            <p:ph type="title"/>
          </p:nvPr>
        </p:nvSpPr>
        <p:spPr>
          <a:xfrm>
            <a:off x="1042920" y="26496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	</a:t>
            </a:r>
            <a:r>
              <a:rPr b="0" lang="en-US" sz="33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	</a:t>
            </a:r>
            <a:r>
              <a:rPr b="1" lang="en-US" sz="33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Exercicio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2" name="PlaceHolder 2"/>
          <p:cNvSpPr>
            <a:spLocks noGrp="1"/>
          </p:cNvSpPr>
          <p:nvPr>
            <p:ph/>
          </p:nvPr>
        </p:nvSpPr>
        <p:spPr>
          <a:xfrm>
            <a:off x="395280" y="1341360"/>
            <a:ext cx="4824000" cy="1039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1. Non sei que che dicir,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meu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rei.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3" name="Google Shape;574;p50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sp>
        <p:nvSpPr>
          <p:cNvPr id="384" name="Google Shape;575;p50"/>
          <p:cNvSpPr/>
          <p:nvPr/>
        </p:nvSpPr>
        <p:spPr>
          <a:xfrm>
            <a:off x="3708360" y="1773360"/>
            <a:ext cx="3166560" cy="50292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1" lang="en-US" sz="20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Familiaridade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5" name="Google Shape;576;p50"/>
          <p:cNvSpPr/>
          <p:nvPr/>
        </p:nvSpPr>
        <p:spPr>
          <a:xfrm>
            <a:off x="250920" y="2637000"/>
            <a:ext cx="6552720" cy="104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2. O éxito conseguido deulle as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súas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satisfaccións.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6" name="Google Shape;577;p50"/>
          <p:cNvSpPr/>
          <p:nvPr/>
        </p:nvSpPr>
        <p:spPr>
          <a:xfrm>
            <a:off x="5867280" y="3068640"/>
            <a:ext cx="3168360" cy="50436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1" lang="en-US" sz="20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Ponderativo: “bastantes”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7" name="Google Shape;578;p50"/>
          <p:cNvSpPr/>
          <p:nvPr/>
        </p:nvSpPr>
        <p:spPr>
          <a:xfrm>
            <a:off x="179280" y="4292640"/>
            <a:ext cx="6552720" cy="104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3.Teñen terra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de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seu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8" name="Google Shape;579;p50"/>
          <p:cNvSpPr/>
          <p:nvPr/>
        </p:nvSpPr>
        <p:spPr>
          <a:xfrm>
            <a:off x="2987640" y="4365720"/>
            <a:ext cx="3168360" cy="50292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1" lang="en-US" sz="20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Propiedade exclusiva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9" name="Google Shape;580;p50"/>
          <p:cNvSpPr/>
          <p:nvPr/>
        </p:nvSpPr>
        <p:spPr>
          <a:xfrm>
            <a:off x="250920" y="5300640"/>
            <a:ext cx="6552720" cy="104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4. Aínda ela non lles dixo nada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aos seus.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0" name="Google Shape;581;p50"/>
          <p:cNvSpPr/>
          <p:nvPr/>
        </p:nvSpPr>
        <p:spPr>
          <a:xfrm>
            <a:off x="4932360" y="5805360"/>
            <a:ext cx="3960360" cy="50292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1" lang="en-US" sz="20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“Familiares” ou “achegados”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91" name="Google Shape;582;p50" descr=""/>
          <p:cNvPicPr/>
          <p:nvPr/>
        </p:nvPicPr>
        <p:blipFill>
          <a:blip r:embed="rId1"/>
          <a:stretch/>
        </p:blipFill>
        <p:spPr>
          <a:xfrm>
            <a:off x="539640" y="188640"/>
            <a:ext cx="1792440" cy="1096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21" dur="indefinite" restart="never" nodeType="tmRoot">
          <p:childTnLst>
            <p:seq>
              <p:cTn id="822" dur="indefinite" nodeType="mainSeq">
                <p:childTnLst>
                  <p:par>
                    <p:cTn id="823" fill="hold">
                      <p:stCondLst>
                        <p:cond delay="indefinite"/>
                      </p:stCondLst>
                      <p:childTnLst>
                        <p:par>
                          <p:cTn id="824" fill="hold">
                            <p:stCondLst>
                              <p:cond delay="0"/>
                            </p:stCondLst>
                            <p:childTnLst>
                              <p:par>
                                <p:cTn id="8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7" fill="hold">
                      <p:stCondLst>
                        <p:cond delay="indefinite"/>
                      </p:stCondLst>
                      <p:childTnLst>
                        <p:par>
                          <p:cTn id="828" fill="hold">
                            <p:stCondLst>
                              <p:cond delay="0"/>
                            </p:stCondLst>
                            <p:childTnLst>
                              <p:par>
                                <p:cTn id="8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1" fill="hold">
                      <p:stCondLst>
                        <p:cond delay="indefinite"/>
                      </p:stCondLst>
                      <p:childTnLst>
                        <p:par>
                          <p:cTn id="832" fill="hold">
                            <p:stCondLst>
                              <p:cond delay="0"/>
                            </p:stCondLst>
                            <p:childTnLst>
                              <p:par>
                                <p:cTn id="8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5" fill="hold">
                      <p:stCondLst>
                        <p:cond delay="indefinite"/>
                      </p:stCondLst>
                      <p:childTnLst>
                        <p:par>
                          <p:cTn id="836" fill="hold">
                            <p:stCondLst>
                              <p:cond delay="0"/>
                            </p:stCondLst>
                            <p:childTnLst>
                              <p:par>
                                <p:cTn id="8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9" fill="hold">
                      <p:stCondLst>
                        <p:cond delay="indefinite"/>
                      </p:stCondLst>
                      <p:childTnLst>
                        <p:par>
                          <p:cTn id="840" fill="hold">
                            <p:stCondLst>
                              <p:cond delay="0"/>
                            </p:stCondLst>
                            <p:childTnLst>
                              <p:par>
                                <p:cTn id="8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3" fill="hold">
                      <p:stCondLst>
                        <p:cond delay="indefinite"/>
                      </p:stCondLst>
                      <p:childTnLst>
                        <p:par>
                          <p:cTn id="844" fill="hold">
                            <p:stCondLst>
                              <p:cond delay="0"/>
                            </p:stCondLst>
                            <p:childTnLst>
                              <p:par>
                                <p:cTn id="8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7" fill="hold">
                      <p:stCondLst>
                        <p:cond delay="indefinite"/>
                      </p:stCondLst>
                      <p:childTnLst>
                        <p:par>
                          <p:cTn id="848" fill="hold">
                            <p:stCondLst>
                              <p:cond delay="0"/>
                            </p:stCondLst>
                            <p:childTnLst>
                              <p:par>
                                <p:cTn id="8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1" fill="hold">
                      <p:stCondLst>
                        <p:cond delay="indefinite"/>
                      </p:stCondLst>
                      <p:childTnLst>
                        <p:par>
                          <p:cTn id="852" fill="hold">
                            <p:stCondLst>
                              <p:cond delay="0"/>
                            </p:stCondLst>
                            <p:childTnLst>
                              <p:par>
                                <p:cTn id="8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PlaceHolder 1"/>
          <p:cNvSpPr>
            <a:spLocks noGrp="1"/>
          </p:cNvSpPr>
          <p:nvPr>
            <p:ph type="title"/>
          </p:nvPr>
        </p:nvSpPr>
        <p:spPr>
          <a:xfrm>
            <a:off x="1104840" y="2365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	</a:t>
            </a:r>
            <a:r>
              <a:rPr b="0" lang="en-US" sz="33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	</a:t>
            </a:r>
            <a:r>
              <a:rPr b="1" lang="en-US" sz="33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Exercicio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3" name="PlaceHolder 2"/>
          <p:cNvSpPr>
            <a:spLocks noGrp="1"/>
          </p:cNvSpPr>
          <p:nvPr>
            <p:ph/>
          </p:nvPr>
        </p:nvSpPr>
        <p:spPr>
          <a:xfrm>
            <a:off x="395280" y="1341360"/>
            <a:ext cx="4824000" cy="1039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5. Choiva ou vente, nunca deixa de facer a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súa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camiñada.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4" name="Google Shape;589;p51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sp>
        <p:nvSpPr>
          <p:cNvPr id="395" name="Google Shape;590;p51"/>
          <p:cNvSpPr/>
          <p:nvPr/>
        </p:nvSpPr>
        <p:spPr>
          <a:xfrm>
            <a:off x="5364000" y="1413000"/>
            <a:ext cx="3168360" cy="50292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1" lang="en-US" sz="20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Acción habitual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6" name="Google Shape;591;p51"/>
          <p:cNvSpPr/>
          <p:nvPr/>
        </p:nvSpPr>
        <p:spPr>
          <a:xfrm>
            <a:off x="250920" y="2637000"/>
            <a:ext cx="6552720" cy="104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6. Ti non tes remedio: sempre facendo d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as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túas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7" name="Google Shape;592;p51"/>
          <p:cNvSpPr/>
          <p:nvPr/>
        </p:nvSpPr>
        <p:spPr>
          <a:xfrm>
            <a:off x="5867280" y="3068640"/>
            <a:ext cx="3168360" cy="50436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1" lang="en-US" sz="20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Acción propia.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8" name="Google Shape;593;p51"/>
          <p:cNvSpPr/>
          <p:nvPr/>
        </p:nvSpPr>
        <p:spPr>
          <a:xfrm>
            <a:off x="179280" y="4292640"/>
            <a:ext cx="6552720" cy="104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7. É intelixente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de seu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9" name="Google Shape;594;p51"/>
          <p:cNvSpPr/>
          <p:nvPr/>
        </p:nvSpPr>
        <p:spPr>
          <a:xfrm>
            <a:off x="3492360" y="4365720"/>
            <a:ext cx="3166560" cy="50292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1" lang="en-US" sz="20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“Por natureza”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0" name="Google Shape;595;p51"/>
          <p:cNvSpPr/>
          <p:nvPr/>
        </p:nvSpPr>
        <p:spPr>
          <a:xfrm>
            <a:off x="250920" y="5300640"/>
            <a:ext cx="6552720" cy="104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8. Que teñas boa viaxe,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meu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!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1" name="Google Shape;596;p51"/>
          <p:cNvSpPr/>
          <p:nvPr/>
        </p:nvSpPr>
        <p:spPr>
          <a:xfrm>
            <a:off x="4932360" y="5805360"/>
            <a:ext cx="3960360" cy="50292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1" lang="en-US" sz="20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Familiaridade.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02" name="Google Shape;597;p51" descr=""/>
          <p:cNvPicPr/>
          <p:nvPr/>
        </p:nvPicPr>
        <p:blipFill>
          <a:blip r:embed="rId1"/>
          <a:stretch/>
        </p:blipFill>
        <p:spPr>
          <a:xfrm>
            <a:off x="539640" y="188640"/>
            <a:ext cx="1792440" cy="1096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55" dur="indefinite" restart="never" nodeType="tmRoot">
          <p:childTnLst>
            <p:seq>
              <p:cTn id="856" dur="indefinite" nodeType="mainSeq">
                <p:childTnLst>
                  <p:par>
                    <p:cTn id="857" fill="hold">
                      <p:stCondLst>
                        <p:cond delay="indefinite"/>
                      </p:stCondLst>
                      <p:childTnLst>
                        <p:par>
                          <p:cTn id="858" fill="hold">
                            <p:stCondLst>
                              <p:cond delay="0"/>
                            </p:stCondLst>
                            <p:childTnLst>
                              <p:par>
                                <p:cTn id="8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1" fill="hold">
                      <p:stCondLst>
                        <p:cond delay="indefinite"/>
                      </p:stCondLst>
                      <p:childTnLst>
                        <p:par>
                          <p:cTn id="862" fill="hold">
                            <p:stCondLst>
                              <p:cond delay="0"/>
                            </p:stCondLst>
                            <p:childTnLst>
                              <p:par>
                                <p:cTn id="8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5" fill="hold">
                      <p:stCondLst>
                        <p:cond delay="indefinite"/>
                      </p:stCondLst>
                      <p:childTnLst>
                        <p:par>
                          <p:cTn id="866" fill="hold">
                            <p:stCondLst>
                              <p:cond delay="0"/>
                            </p:stCondLst>
                            <p:childTnLst>
                              <p:par>
                                <p:cTn id="8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9" fill="hold">
                      <p:stCondLst>
                        <p:cond delay="indefinite"/>
                      </p:stCondLst>
                      <p:childTnLst>
                        <p:par>
                          <p:cTn id="870" fill="hold">
                            <p:stCondLst>
                              <p:cond delay="0"/>
                            </p:stCondLst>
                            <p:childTnLst>
                              <p:par>
                                <p:cTn id="8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3" fill="hold">
                      <p:stCondLst>
                        <p:cond delay="indefinite"/>
                      </p:stCondLst>
                      <p:childTnLst>
                        <p:par>
                          <p:cTn id="874" fill="hold">
                            <p:stCondLst>
                              <p:cond delay="0"/>
                            </p:stCondLst>
                            <p:childTnLst>
                              <p:par>
                                <p:cTn id="8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7" fill="hold">
                      <p:stCondLst>
                        <p:cond delay="indefinite"/>
                      </p:stCondLst>
                      <p:childTnLst>
                        <p:par>
                          <p:cTn id="878" fill="hold">
                            <p:stCondLst>
                              <p:cond delay="0"/>
                            </p:stCondLst>
                            <p:childTnLst>
                              <p:par>
                                <p:cTn id="8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1" fill="hold">
                      <p:stCondLst>
                        <p:cond delay="indefinite"/>
                      </p:stCondLst>
                      <p:childTnLst>
                        <p:par>
                          <p:cTn id="882" fill="hold">
                            <p:stCondLst>
                              <p:cond delay="0"/>
                            </p:stCondLst>
                            <p:childTnLst>
                              <p:par>
                                <p:cTn id="8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5" fill="hold">
                      <p:stCondLst>
                        <p:cond delay="indefinite"/>
                      </p:stCondLst>
                      <p:childTnLst>
                        <p:par>
                          <p:cTn id="886" fill="hold">
                            <p:stCondLst>
                              <p:cond delay="0"/>
                            </p:stCondLst>
                            <p:childTnLst>
                              <p:par>
                                <p:cTn id="8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PlaceHolder 1"/>
          <p:cNvSpPr>
            <a:spLocks noGrp="1"/>
          </p:cNvSpPr>
          <p:nvPr>
            <p:ph type="title"/>
          </p:nvPr>
        </p:nvSpPr>
        <p:spPr>
          <a:xfrm>
            <a:off x="1187280" y="2728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	</a:t>
            </a:r>
            <a:r>
              <a:rPr b="0" lang="en-US" sz="33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	</a:t>
            </a:r>
            <a:r>
              <a:rPr b="1" lang="en-US" sz="33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Exercicio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4" name="PlaceHolder 2"/>
          <p:cNvSpPr>
            <a:spLocks noGrp="1"/>
          </p:cNvSpPr>
          <p:nvPr>
            <p:ph/>
          </p:nvPr>
        </p:nvSpPr>
        <p:spPr>
          <a:xfrm>
            <a:off x="395280" y="1341360"/>
            <a:ext cx="6264000" cy="1039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9. Custoulle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o seu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pero ao final conseguiuno.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5" name="Google Shape;604;p52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sp>
        <p:nvSpPr>
          <p:cNvPr id="406" name="Google Shape;605;p52"/>
          <p:cNvSpPr/>
          <p:nvPr/>
        </p:nvSpPr>
        <p:spPr>
          <a:xfrm>
            <a:off x="6659640" y="1268280"/>
            <a:ext cx="1800000" cy="50436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1" lang="en-US" sz="20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“bastante”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7" name="Google Shape;606;p52"/>
          <p:cNvSpPr/>
          <p:nvPr/>
        </p:nvSpPr>
        <p:spPr>
          <a:xfrm>
            <a:off x="250920" y="2637000"/>
            <a:ext cx="6552720" cy="104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10. Xa terá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os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seus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corenta anos.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8" name="Google Shape;607;p52"/>
          <p:cNvSpPr/>
          <p:nvPr/>
        </p:nvSpPr>
        <p:spPr>
          <a:xfrm>
            <a:off x="4643280" y="2676600"/>
            <a:ext cx="3168360" cy="50436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1" lang="en-US" sz="20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Valor aproximativo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9" name="Google Shape;608;p52"/>
          <p:cNvSpPr/>
          <p:nvPr/>
        </p:nvSpPr>
        <p:spPr>
          <a:xfrm>
            <a:off x="108000" y="4292640"/>
            <a:ext cx="5976720" cy="158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5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11. Colleu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cada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operario a súa ferramente e puxéronse ao traballo.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0" name="Google Shape;609;p52"/>
          <p:cNvSpPr/>
          <p:nvPr/>
        </p:nvSpPr>
        <p:spPr>
          <a:xfrm>
            <a:off x="5651640" y="4941720"/>
            <a:ext cx="3168360" cy="50292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Valor distributivo.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11" name="Google Shape;610;p52" descr=""/>
          <p:cNvPicPr/>
          <p:nvPr/>
        </p:nvPicPr>
        <p:blipFill>
          <a:blip r:embed="rId1"/>
          <a:stretch/>
        </p:blipFill>
        <p:spPr>
          <a:xfrm>
            <a:off x="539640" y="188640"/>
            <a:ext cx="1792440" cy="1096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89" dur="indefinite" restart="never" nodeType="tmRoot">
          <p:childTnLst>
            <p:seq>
              <p:cTn id="890" dur="indefinite" nodeType="mainSeq">
                <p:childTnLst>
                  <p:par>
                    <p:cTn id="891" fill="hold">
                      <p:stCondLst>
                        <p:cond delay="indefinite"/>
                      </p:stCondLst>
                      <p:childTnLst>
                        <p:par>
                          <p:cTn id="892" fill="hold">
                            <p:stCondLst>
                              <p:cond delay="0"/>
                            </p:stCondLst>
                            <p:childTnLst>
                              <p:par>
                                <p:cTn id="8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5" fill="hold">
                      <p:stCondLst>
                        <p:cond delay="indefinite"/>
                      </p:stCondLst>
                      <p:childTnLst>
                        <p:par>
                          <p:cTn id="896" fill="hold">
                            <p:stCondLst>
                              <p:cond delay="0"/>
                            </p:stCondLst>
                            <p:childTnLst>
                              <p:par>
                                <p:cTn id="8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9" fill="hold">
                      <p:stCondLst>
                        <p:cond delay="indefinite"/>
                      </p:stCondLst>
                      <p:childTnLst>
                        <p:par>
                          <p:cTn id="900" fill="hold">
                            <p:stCondLst>
                              <p:cond delay="0"/>
                            </p:stCondLst>
                            <p:childTnLst>
                              <p:par>
                                <p:cTn id="9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3" fill="hold">
                      <p:stCondLst>
                        <p:cond delay="indefinite"/>
                      </p:stCondLst>
                      <p:childTnLst>
                        <p:par>
                          <p:cTn id="904" fill="hold">
                            <p:stCondLst>
                              <p:cond delay="0"/>
                            </p:stCondLst>
                            <p:childTnLst>
                              <p:par>
                                <p:cTn id="9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7" fill="hold">
                      <p:stCondLst>
                        <p:cond delay="indefinite"/>
                      </p:stCondLst>
                      <p:childTnLst>
                        <p:par>
                          <p:cTn id="908" fill="hold">
                            <p:stCondLst>
                              <p:cond delay="0"/>
                            </p:stCondLst>
                            <p:childTnLst>
                              <p:par>
                                <p:cTn id="9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1" fill="hold">
                      <p:stCondLst>
                        <p:cond delay="indefinite"/>
                      </p:stCondLst>
                      <p:childTnLst>
                        <p:par>
                          <p:cTn id="912" fill="hold">
                            <p:stCondLst>
                              <p:cond delay="0"/>
                            </p:stCondLst>
                            <p:childTnLst>
                              <p:par>
                                <p:cTn id="9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PlaceHolder 1"/>
          <p:cNvSpPr>
            <a:spLocks noGrp="1"/>
          </p:cNvSpPr>
          <p:nvPr>
            <p:ph type="title"/>
          </p:nvPr>
        </p:nvSpPr>
        <p:spPr>
          <a:xfrm>
            <a:off x="1116000" y="27000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	</a:t>
            </a:r>
            <a:r>
              <a:rPr b="0" lang="en-US" sz="33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	</a:t>
            </a:r>
            <a:r>
              <a:rPr b="1" lang="en-US" sz="33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Exercicio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3" name="PlaceHolder 2"/>
          <p:cNvSpPr>
            <a:spLocks noGrp="1"/>
          </p:cNvSpPr>
          <p:nvPr>
            <p:ph/>
          </p:nvPr>
        </p:nvSpPr>
        <p:spPr>
          <a:xfrm>
            <a:off x="395280" y="1341360"/>
            <a:ext cx="6264000" cy="1039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12. Cociñar nunca foi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o teu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4" name="Google Shape;617;p53"/>
          <p:cNvSpPr/>
          <p:nvPr/>
        </p:nvSpPr>
        <p:spPr>
          <a:xfrm>
            <a:off x="468360" y="4365720"/>
            <a:ext cx="64069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1800" strike="noStrike" u="none">
              <a:solidFill>
                <a:schemeClr val="dk1"/>
              </a:solidFill>
              <a:effectLst/>
              <a:uFillTx/>
              <a:latin typeface="Calibri"/>
              <a:ea typeface="Calibri"/>
            </a:endParaRPr>
          </a:p>
        </p:txBody>
      </p:sp>
      <p:sp>
        <p:nvSpPr>
          <p:cNvPr id="415" name="Google Shape;618;p53"/>
          <p:cNvSpPr/>
          <p:nvPr/>
        </p:nvSpPr>
        <p:spPr>
          <a:xfrm>
            <a:off x="4788000" y="1268280"/>
            <a:ext cx="2304720" cy="64728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“o que se lle dá ben”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6" name="Google Shape;619;p53"/>
          <p:cNvSpPr/>
          <p:nvPr/>
        </p:nvSpPr>
        <p:spPr>
          <a:xfrm>
            <a:off x="179280" y="3747960"/>
            <a:ext cx="6552720" cy="104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13. Ás ordes,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meu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capitán.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7" name="Google Shape;620;p53"/>
          <p:cNvSpPr/>
          <p:nvPr/>
        </p:nvSpPr>
        <p:spPr>
          <a:xfrm>
            <a:off x="4572000" y="3789360"/>
            <a:ext cx="3168360" cy="502920"/>
          </a:xfrm>
          <a:prstGeom prst="rect">
            <a:avLst/>
          </a:prstGeom>
          <a:gradFill rotWithShape="0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9525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200000"/>
              </a:lnSpc>
              <a:tabLst>
                <a:tab algn="l" pos="0"/>
              </a:tabLst>
            </a:pPr>
            <a:r>
              <a:rPr b="1" lang="en-US" sz="1800" strike="noStrike" u="none">
                <a:solidFill>
                  <a:srgbClr val="385723"/>
                </a:solidFill>
                <a:effectLst/>
                <a:uFillTx/>
                <a:latin typeface="Calibri"/>
                <a:ea typeface="Calibri"/>
              </a:rPr>
              <a:t>Valor de respecto.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18" name="Google Shape;621;p53" descr=""/>
          <p:cNvPicPr/>
          <p:nvPr/>
        </p:nvPicPr>
        <p:blipFill>
          <a:blip r:embed="rId1"/>
          <a:stretch/>
        </p:blipFill>
        <p:spPr>
          <a:xfrm>
            <a:off x="539640" y="188640"/>
            <a:ext cx="1792440" cy="1096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15" dur="indefinite" restart="never" nodeType="tmRoot">
          <p:childTnLst>
            <p:seq>
              <p:cTn id="916" dur="indefinite" nodeType="mainSeq">
                <p:childTnLst>
                  <p:par>
                    <p:cTn id="917" fill="hold">
                      <p:stCondLst>
                        <p:cond delay="indefinite"/>
                      </p:stCondLst>
                      <p:childTnLst>
                        <p:par>
                          <p:cTn id="918" fill="hold">
                            <p:stCondLst>
                              <p:cond delay="0"/>
                            </p:stCondLst>
                            <p:childTnLst>
                              <p:par>
                                <p:cTn id="9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1" fill="hold">
                      <p:stCondLst>
                        <p:cond delay="indefinite"/>
                      </p:stCondLst>
                      <p:childTnLst>
                        <p:par>
                          <p:cTn id="922" fill="hold">
                            <p:stCondLst>
                              <p:cond delay="0"/>
                            </p:stCondLst>
                            <p:childTnLst>
                              <p:par>
                                <p:cTn id="9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5" fill="hold">
                      <p:stCondLst>
                        <p:cond delay="indefinite"/>
                      </p:stCondLst>
                      <p:childTnLst>
                        <p:par>
                          <p:cTn id="926" fill="hold">
                            <p:stCondLst>
                              <p:cond delay="0"/>
                            </p:stCondLst>
                            <p:childTnLst>
                              <p:par>
                                <p:cTn id="9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9" fill="hold">
                      <p:stCondLst>
                        <p:cond delay="indefinite"/>
                      </p:stCondLst>
                      <p:childTnLst>
                        <p:par>
                          <p:cTn id="930" fill="hold">
                            <p:stCondLst>
                              <p:cond delay="0"/>
                            </p:stCondLst>
                            <p:childTnLst>
                              <p:par>
                                <p:cTn id="9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solidFill>
            <a:srgbClr val="548235"/>
          </a:solidFill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Solucións exercicios e pronomes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6" name="Google Shape;169;p6" descr=""/>
          <p:cNvPicPr/>
          <p:nvPr/>
        </p:nvPicPr>
        <p:blipFill>
          <a:blip r:embed="rId1"/>
          <a:stretch/>
        </p:blipFill>
        <p:spPr>
          <a:xfrm>
            <a:off x="2133720" y="2643120"/>
            <a:ext cx="4876560" cy="2714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A) ARTIGO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38" name="Google Shape;175;p7"/>
          <p:cNvGraphicFramePr/>
          <p:nvPr/>
        </p:nvGraphicFramePr>
        <p:xfrm>
          <a:off x="656280" y="2107800"/>
          <a:ext cx="7886160" cy="2072880"/>
        </p:xfrm>
        <a:graphic>
          <a:graphicData uri="http://schemas.openxmlformats.org/drawingml/2006/table">
            <a:tbl>
              <a:tblPr/>
              <a:tblGrid>
                <a:gridCol w="1577880"/>
                <a:gridCol w="1576080"/>
                <a:gridCol w="1577880"/>
                <a:gridCol w="1576080"/>
                <a:gridCol w="1577880"/>
              </a:tblGrid>
              <a:tr h="518760">
                <a:tc gridSpan="3">
                  <a:txBody>
                    <a:bodyPr lIns="87480" rIns="874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2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Determinados</a:t>
                      </a:r>
                      <a:endParaRPr b="0" lang="es-ES" sz="2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2">
                  <a:txBody>
                    <a:bodyPr lIns="87480" rIns="874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2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Indeterminados</a:t>
                      </a:r>
                      <a:endParaRPr b="0" lang="es-ES" sz="2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517320">
                <a:tc>
                  <a:txBody>
                    <a:bodyPr lIns="87480" rIns="87480" anchor="t">
                      <a:noAutofit/>
                    </a:bodyPr>
                    <a:p>
                      <a:endParaRPr b="0" lang="es-ES" sz="135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Calibri"/>
                      </a:endParaRPr>
                    </a:p>
                  </a:txBody>
                  <a:tcPr anchor="t" marL="87480" marR="874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S</a:t>
                      </a:r>
                      <a:endParaRPr b="0" lang="es-E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P</a:t>
                      </a:r>
                      <a:endParaRPr b="0" lang="es-E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S</a:t>
                      </a:r>
                      <a:endParaRPr b="0" lang="es-E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P</a:t>
                      </a:r>
                      <a:endParaRPr b="0" lang="es-E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518760">
                <a:tc>
                  <a:txBody>
                    <a:bodyPr lIns="87480" rIns="87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Masculino</a:t>
                      </a:r>
                      <a:endParaRPr b="0" lang="es-E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o</a:t>
                      </a:r>
                      <a:endParaRPr b="0" lang="es-E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os</a:t>
                      </a:r>
                      <a:endParaRPr b="0" lang="es-E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un</a:t>
                      </a:r>
                      <a:endParaRPr b="0" lang="es-E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uns</a:t>
                      </a:r>
                      <a:endParaRPr b="0" lang="es-E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517320">
                <a:tc>
                  <a:txBody>
                    <a:bodyPr lIns="87480" rIns="874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Feminino</a:t>
                      </a:r>
                      <a:endParaRPr b="0" lang="es-E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a</a:t>
                      </a:r>
                      <a:endParaRPr b="0" lang="es-E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as</a:t>
                      </a:r>
                      <a:endParaRPr b="0" lang="es-E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unha</a:t>
                      </a:r>
                      <a:endParaRPr b="0" lang="es-E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87480" rIns="874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unhas</a:t>
                      </a:r>
                      <a:endParaRPr b="0" lang="es-E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87480" marR="8748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</a:tbl>
          </a:graphicData>
        </a:graphic>
      </p:graphicFrame>
      <p:sp>
        <p:nvSpPr>
          <p:cNvPr id="139" name="CuadroTexto 1"/>
          <p:cNvSpPr/>
          <p:nvPr/>
        </p:nvSpPr>
        <p:spPr>
          <a:xfrm>
            <a:off x="656280" y="4378320"/>
            <a:ext cx="8694360" cy="11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pt-BR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    Determinados</a:t>
            </a: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                                             </a:t>
            </a:r>
            <a:r>
              <a:rPr b="1" lang="pt-BR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Indeterminados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     Merquei o libro</a:t>
            </a: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                       Merquei un libro</a:t>
            </a:r>
            <a:endParaRPr b="0" lang="es-E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CuadroTexto 3"/>
          <p:cNvSpPr/>
          <p:nvPr/>
        </p:nvSpPr>
        <p:spPr>
          <a:xfrm>
            <a:off x="1659240" y="1125360"/>
            <a:ext cx="6225480" cy="36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Delimitan o significado do substantivo ao que acompaña.</a:t>
            </a:r>
            <a:endParaRPr b="0" lang="es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1.</a:t>
            </a:r>
            <a:endParaRPr b="0" lang="es-E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Google Shape;181;p8"/>
          <p:cNvSpPr/>
          <p:nvPr/>
        </p:nvSpPr>
        <p:spPr>
          <a:xfrm>
            <a:off x="27000" y="1268280"/>
            <a:ext cx="6768720" cy="73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Mañá cearemos en o restaurante da zona vella.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Google Shape;182;p8"/>
          <p:cNvSpPr/>
          <p:nvPr/>
        </p:nvSpPr>
        <p:spPr>
          <a:xfrm>
            <a:off x="0" y="1989000"/>
            <a:ext cx="6408360" cy="73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Mañá cearemos </a:t>
            </a: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alibri"/>
                <a:ea typeface="Calibri"/>
              </a:rPr>
              <a:t>no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restaurante da zona vella.</a:t>
            </a: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4" name="Google Shape;183;p8" descr=""/>
          <p:cNvPicPr/>
          <p:nvPr/>
        </p:nvPicPr>
        <p:blipFill>
          <a:blip r:embed="rId1"/>
          <a:stretch/>
        </p:blipFill>
        <p:spPr>
          <a:xfrm>
            <a:off x="7020000" y="765000"/>
            <a:ext cx="1701360" cy="18079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45" name="Google Shape;184;p8"/>
          <p:cNvGraphicFramePr/>
          <p:nvPr/>
        </p:nvGraphicFramePr>
        <p:xfrm>
          <a:off x="1116000" y="3213000"/>
          <a:ext cx="7416360" cy="3168360"/>
        </p:xfrm>
        <a:graphic>
          <a:graphicData uri="http://schemas.openxmlformats.org/drawingml/2006/table">
            <a:tbl>
              <a:tblPr/>
              <a:tblGrid>
                <a:gridCol w="1236600"/>
                <a:gridCol w="1234800"/>
                <a:gridCol w="1236600"/>
                <a:gridCol w="1236600"/>
                <a:gridCol w="1234800"/>
                <a:gridCol w="1236600"/>
              </a:tblGrid>
              <a:tr h="471240">
                <a:tc>
                  <a:txBody>
                    <a:bodyPr anchor="t">
                      <a:noAutofit/>
                    </a:bodyPr>
                    <a:p>
                      <a:endParaRPr b="0" lang="es-ES" sz="135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s-ES" sz="135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o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a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os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as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2520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</a:tr>
              <a:tr h="471240">
                <a:tc>
                  <a:txBody>
                    <a:bodyPr anchor="t">
                      <a:noAutofit/>
                    </a:bodyPr>
                    <a:p>
                      <a:endParaRPr b="0" lang="es-ES" sz="135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a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ao/ó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á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aos/ós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ás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2520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</a:tr>
              <a:tr h="469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Prep.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con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co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coa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cos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coas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</a:tr>
              <a:tr h="471240">
                <a:tc>
                  <a:txBody>
                    <a:bodyPr anchor="t">
                      <a:noAutofit/>
                    </a:bodyPr>
                    <a:p>
                      <a:endParaRPr b="0" lang="es-ES" sz="135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de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do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da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dos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das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</a:tr>
              <a:tr h="471240">
                <a:tc>
                  <a:txBody>
                    <a:bodyPr anchor="t">
                      <a:noAutofit/>
                    </a:bodyPr>
                    <a:p>
                      <a:endParaRPr b="0" lang="es-ES" sz="135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en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no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na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nos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nas</a:t>
                      </a:r>
                      <a:endParaRPr b="0" lang="es-E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noFill/>
                  </a:tcPr>
                </a:tc>
              </a:tr>
              <a:tr h="812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Conx.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ca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ca o/ có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ca a/ cá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ca os/ cós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Calibri"/>
                        </a:rPr>
                        <a:t>ca as/ cás</a:t>
                      </a:r>
                      <a:endParaRPr b="0" lang="es-E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70ad47"/>
                      </a:solidFill>
                      <a:prstDash val="solid"/>
                    </a:lnL>
                    <a:lnR w="12240">
                      <a:solidFill>
                        <a:srgbClr val="70ad47"/>
                      </a:solidFill>
                      <a:prstDash val="solid"/>
                    </a:lnR>
                    <a:lnT w="12240">
                      <a:solidFill>
                        <a:srgbClr val="70ad47"/>
                      </a:solidFill>
                      <a:prstDash val="solid"/>
                    </a:lnT>
                    <a:lnB w="12240">
                      <a:solidFill>
                        <a:srgbClr val="70ad47"/>
                      </a:solidFill>
                      <a:prstDash val="solid"/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27" dur="indefinite" restart="never" nodeType="tmRoot">
          <p:childTnLst>
            <p:seq>
              <p:cTn id="228" dur="indefinite" nodeType="mainSeq">
                <p:childTnLst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Application>LibreOffice/25.2.0.3$Windows_X86_64 LibreOffice_project/e1cf4a87eb02d755bce1a01209907ea5ddc8f069</Application>
  <AppVersion>15.0000</AppVersion>
  <Words>2199</Words>
  <Paragraphs>428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2020-01-08T15:45:53Z</dcterms:created>
  <dc:creator>Pilar</dc:creator>
  <dc:description/>
  <dc:language>es-ES</dc:language>
  <cp:lastModifiedBy/>
  <dcterms:modified xsi:type="dcterms:W3CDTF">2025-03-10T11:44:31Z</dcterms:modified>
  <cp:revision>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55</vt:i4>
  </property>
  <property fmtid="{D5CDD505-2E9C-101B-9397-08002B2CF9AE}" pid="3" name="PresentationFormat">
    <vt:lpwstr>Presentación en pantalla (4:3)</vt:lpwstr>
  </property>
  <property fmtid="{D5CDD505-2E9C-101B-9397-08002B2CF9AE}" pid="4" name="Slides">
    <vt:i4>58</vt:i4>
  </property>
</Properties>
</file>