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4" r:id="rId3"/>
    <p:sldId id="267" r:id="rId4"/>
    <p:sldId id="268" r:id="rId5"/>
    <p:sldId id="273" r:id="rId6"/>
    <p:sldId id="274" r:id="rId7"/>
    <p:sldId id="257" r:id="rId8"/>
    <p:sldId id="262" r:id="rId9"/>
    <p:sldId id="260" r:id="rId10"/>
    <p:sldId id="261" r:id="rId11"/>
    <p:sldId id="258" r:id="rId12"/>
    <p:sldId id="259" r:id="rId13"/>
    <p:sldId id="266" r:id="rId14"/>
    <p:sldId id="264" r:id="rId15"/>
    <p:sldId id="263" r:id="rId16"/>
    <p:sldId id="269" r:id="rId17"/>
    <p:sldId id="270" r:id="rId18"/>
    <p:sldId id="271" r:id="rId19"/>
    <p:sldId id="272" r:id="rId20"/>
    <p:sldId id="275" r:id="rId21"/>
    <p:sldId id="276" r:id="rId22"/>
    <p:sldId id="277" r:id="rId23"/>
    <p:sldId id="278" r:id="rId24"/>
    <p:sldId id="279" r:id="rId25"/>
    <p:sldId id="280" r:id="rId26"/>
    <p:sldId id="285" r:id="rId27"/>
    <p:sldId id="292" r:id="rId28"/>
    <p:sldId id="293" r:id="rId29"/>
    <p:sldId id="291" r:id="rId30"/>
    <p:sldId id="290" r:id="rId31"/>
    <p:sldId id="281" r:id="rId32"/>
    <p:sldId id="283" r:id="rId33"/>
    <p:sldId id="282" r:id="rId34"/>
    <p:sldId id="28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15" r:id="rId48"/>
    <p:sldId id="307" r:id="rId49"/>
    <p:sldId id="308" r:id="rId50"/>
    <p:sldId id="310" r:id="rId51"/>
    <p:sldId id="309" r:id="rId52"/>
    <p:sldId id="313" r:id="rId53"/>
    <p:sldId id="311" r:id="rId54"/>
    <p:sldId id="312" r:id="rId55"/>
    <p:sldId id="324" r:id="rId56"/>
    <p:sldId id="314" r:id="rId57"/>
    <p:sldId id="318" r:id="rId58"/>
    <p:sldId id="325" r:id="rId59"/>
    <p:sldId id="326" r:id="rId60"/>
    <p:sldId id="317" r:id="rId61"/>
    <p:sldId id="319" r:id="rId62"/>
    <p:sldId id="320" r:id="rId63"/>
    <p:sldId id="321" r:id="rId64"/>
    <p:sldId id="322" r:id="rId65"/>
    <p:sldId id="354" r:id="rId66"/>
    <p:sldId id="327" r:id="rId67"/>
    <p:sldId id="328" r:id="rId68"/>
    <p:sldId id="316" r:id="rId69"/>
    <p:sldId id="329" r:id="rId70"/>
    <p:sldId id="334" r:id="rId71"/>
    <p:sldId id="332" r:id="rId72"/>
    <p:sldId id="333" r:id="rId73"/>
    <p:sldId id="330" r:id="rId74"/>
    <p:sldId id="335" r:id="rId75"/>
    <p:sldId id="363" r:id="rId76"/>
    <p:sldId id="336" r:id="rId77"/>
    <p:sldId id="365" r:id="rId78"/>
    <p:sldId id="366" r:id="rId79"/>
    <p:sldId id="337" r:id="rId80"/>
    <p:sldId id="368" r:id="rId81"/>
    <p:sldId id="369" r:id="rId82"/>
    <p:sldId id="367" r:id="rId83"/>
    <p:sldId id="338" r:id="rId84"/>
    <p:sldId id="342" r:id="rId85"/>
    <p:sldId id="343" r:id="rId86"/>
    <p:sldId id="344" r:id="rId87"/>
    <p:sldId id="345" r:id="rId88"/>
    <p:sldId id="346" r:id="rId89"/>
    <p:sldId id="347" r:id="rId90"/>
    <p:sldId id="348" r:id="rId91"/>
    <p:sldId id="350" r:id="rId92"/>
    <p:sldId id="349" r:id="rId93"/>
    <p:sldId id="351" r:id="rId94"/>
    <p:sldId id="352" r:id="rId95"/>
    <p:sldId id="353" r:id="rId96"/>
    <p:sldId id="341" r:id="rId97"/>
    <p:sldId id="339" r:id="rId98"/>
    <p:sldId id="340" r:id="rId99"/>
    <p:sldId id="355" r:id="rId100"/>
    <p:sldId id="356" r:id="rId101"/>
    <p:sldId id="357" r:id="rId102"/>
    <p:sldId id="360" r:id="rId103"/>
    <p:sldId id="361" r:id="rId104"/>
    <p:sldId id="362" r:id="rId105"/>
    <p:sldId id="359"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111" d="100"/>
          <a:sy n="111" d="100"/>
        </p:scale>
        <p:origin x="61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211257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202766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C64B42-A8E6-45C6-A387-39F70376F6DD}"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61886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8C64B42-A8E6-45C6-A387-39F70376F6DD}"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C1FCEF-458F-4789-AB87-B78284AE0E0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22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8C64B42-A8E6-45C6-A387-39F70376F6DD}" type="datetimeFigureOut">
              <a:rPr lang="es-ES" smtClean="0"/>
              <a:t>30/01/2026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7052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8C64B42-A8E6-45C6-A387-39F70376F6DD}" type="datetimeFigureOut">
              <a:rPr lang="es-ES" smtClean="0"/>
              <a:t>30/01/2026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1327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64B42-A8E6-45C6-A387-39F70376F6DD}" type="datetimeFigureOut">
              <a:rPr lang="es-ES" smtClean="0"/>
              <a:t>30/01/2026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24638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C64B42-A8E6-45C6-A387-39F70376F6DD}" type="datetimeFigureOut">
              <a:rPr lang="es-ES" smtClean="0"/>
              <a:t>30/01/2026</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84667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C64B42-A8E6-45C6-A387-39F70376F6DD}" type="datetimeFigureOut">
              <a:rPr lang="es-ES" smtClean="0"/>
              <a:t>30/01/2026</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C1FCEF-458F-4789-AB87-B78284AE0E05}" type="slidenum">
              <a:rPr lang="es-ES" smtClean="0"/>
              <a:t>‹Nº›</a:t>
            </a:fld>
            <a:endParaRPr lang="es-ES"/>
          </a:p>
        </p:txBody>
      </p:sp>
    </p:spTree>
    <p:extLst>
      <p:ext uri="{BB962C8B-B14F-4D97-AF65-F5344CB8AC3E}">
        <p14:creationId xmlns:p14="http://schemas.microsoft.com/office/powerpoint/2010/main" val="337066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8C64B42-A8E6-45C6-A387-39F70376F6DD}" type="datetimeFigureOut">
              <a:rPr lang="es-ES" smtClean="0"/>
              <a:t>30/01/2026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C1FCEF-458F-4789-AB87-B78284AE0E05}" type="slidenum">
              <a:rPr lang="es-ES" smtClean="0"/>
              <a:t>‹Nº›</a:t>
            </a:fld>
            <a:endParaRPr lang="es-ES"/>
          </a:p>
        </p:txBody>
      </p:sp>
    </p:spTree>
    <p:extLst>
      <p:ext uri="{BB962C8B-B14F-4D97-AF65-F5344CB8AC3E}">
        <p14:creationId xmlns:p14="http://schemas.microsoft.com/office/powerpoint/2010/main" val="180263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C64B42-A8E6-45C6-A387-39F70376F6DD}" type="datetimeFigureOut">
              <a:rPr lang="es-ES" smtClean="0"/>
              <a:t>30/01/2026</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C1FCEF-458F-4789-AB87-B78284AE0E05}"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331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seg-social.es/wps/portal/wss/internet/Trabajadores/Afiliacion/30348"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seg-social.es/wps/portal/wss/internet/Trabajadores/Afiliacion/10548/32836" TargetMode="External"/><Relationship Id="rId2" Type="http://schemas.openxmlformats.org/officeDocument/2006/relationships/hyperlink" Target="https://www.seg-social.es/wps/portal/wss/internet/Trabajadores/Afiliacion/10548/32825" TargetMode="External"/><Relationship Id="rId1" Type="http://schemas.openxmlformats.org/officeDocument/2006/relationships/slideLayout" Target="../slideLayouts/slideLayout7.xml"/><Relationship Id="rId4" Type="http://schemas.openxmlformats.org/officeDocument/2006/relationships/hyperlink" Target="https://www.seg-social.es/wps/portal/wss/internet/Trabajadores/Afiliacion/10548/328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eg-social.es/wps/portal/wss/internet/Trabajadores/Afiliacion/10548/32836" TargetMode="External"/><Relationship Id="rId2" Type="http://schemas.openxmlformats.org/officeDocument/2006/relationships/hyperlink" Target="https://www.seg-social.es/wps/portal/wss/internet/Trabajadores/Afiliacion/10548/32825" TargetMode="External"/><Relationship Id="rId1" Type="http://schemas.openxmlformats.org/officeDocument/2006/relationships/slideLayout" Target="../slideLayouts/slideLayout7.xml"/><Relationship Id="rId4" Type="http://schemas.openxmlformats.org/officeDocument/2006/relationships/hyperlink" Target="https://www.seg-social.es/wps/portal/wss/internet/Trabajadores/Afiliacion/10548/3284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seg-social.es/wps/portal/wss/internet/Empresarios/Inscripcion/10929/31193/48532"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seg-social.es/wps/portal/wss/internet/Empresarios/Inscripcion/10929/31193/4879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portal.seg-social.gob.es/wps/portal/importass/importass/Colectivos/trabajo+autonomo/guia#post-ad499f10-3b94-4a26-b4d7-91cd3f2b19a6"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ibermutua.es/wp-content/uploads/2022/11/TA_0521-1.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portal.seg-social.gob.es/wps/portal/importass/importass/tramites/simuladorRETAPublic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sepe.es/HomeSepe/es/autonomos/incentivos-ayudas-emprendedores-autonomos/reducciones-bonificaciones-seguridad-social.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boe.es/buscar/act.php?id=BOE-A-2015-11724" TargetMode="External"/><Relationship Id="rId2" Type="http://schemas.openxmlformats.org/officeDocument/2006/relationships/hyperlink" Target="https://www.seg-social.es/wps/portal/wss/internet/Trabajadores/CotizacionRecaudacionTrabajadores/36537" TargetMode="External"/><Relationship Id="rId1" Type="http://schemas.openxmlformats.org/officeDocument/2006/relationships/slideLayout" Target="../slideLayouts/slideLayout2.xml"/><Relationship Id="rId4" Type="http://schemas.openxmlformats.org/officeDocument/2006/relationships/hyperlink" Target="https://www.boe.es/boe/dias/2026/01/28/"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sede.agenciatributaria.gob.es/Sede/Ayuda/24Presentacion/100/7_1.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boe.es/buscar/act.php?id=BOE-A-2025-26458"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https://www.boe.es/buscar/act.php?id=BOE-A-2023-6967"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mugeju.es/sites/default/files/archivos/impresos/prestaciones/Modelo_145_rellenable.pdf" TargetMode="External"/><Relationship Id="rId2" Type="http://schemas.openxmlformats.org/officeDocument/2006/relationships/hyperlink" Target="https://www2.agenciatributaria.gob.es/wlpl/PRET-R200/R260/index.zu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124B-98AB-47C0-9AD6-9963A212FCB8}"/>
              </a:ext>
            </a:extLst>
          </p:cNvPr>
          <p:cNvSpPr>
            <a:spLocks noGrp="1"/>
          </p:cNvSpPr>
          <p:nvPr>
            <p:ph type="ctrTitle" idx="4294967295"/>
          </p:nvPr>
        </p:nvSpPr>
        <p:spPr>
          <a:xfrm>
            <a:off x="926166" y="740896"/>
            <a:ext cx="10620375" cy="1814513"/>
          </a:xfrm>
        </p:spPr>
        <p:txBody>
          <a:bodyPr>
            <a:noAutofit/>
          </a:bodyPr>
          <a:lstStyle/>
          <a:p>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b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Prestaciones de la Seguridad Social</a:t>
            </a:r>
          </a:p>
        </p:txBody>
      </p:sp>
    </p:spTree>
    <p:extLst>
      <p:ext uri="{BB962C8B-B14F-4D97-AF65-F5344CB8AC3E}">
        <p14:creationId xmlns:p14="http://schemas.microsoft.com/office/powerpoint/2010/main" val="94913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E9D061-7C1A-4BFD-AC74-8AF21D64CBD2}"/>
              </a:ext>
            </a:extLst>
          </p:cNvPr>
          <p:cNvSpPr>
            <a:spLocks noGrp="1"/>
          </p:cNvSpPr>
          <p:nvPr>
            <p:ph idx="4294967295"/>
          </p:nvPr>
        </p:nvSpPr>
        <p:spPr>
          <a:xfrm>
            <a:off x="1066800" y="1078660"/>
            <a:ext cx="10058400" cy="5044234"/>
          </a:xfrm>
        </p:spPr>
        <p:txBody>
          <a:bodyPr>
            <a:normAutofit fontScale="92500" lnSpcReduction="10000"/>
          </a:bodyPr>
          <a:lstStyle/>
          <a:p>
            <a:pPr algn="ctr"/>
            <a:r>
              <a:rPr lang="es-ES" sz="3200" b="1" dirty="0"/>
              <a:t>De los principios rectores de la política social y económica</a:t>
            </a:r>
          </a:p>
          <a:p>
            <a:pPr algn="just"/>
            <a:r>
              <a:rPr lang="es-ES" sz="3200" dirty="0"/>
              <a:t>Ejemplos según la Constitución Española: </a:t>
            </a:r>
          </a:p>
          <a:p>
            <a:pPr algn="just">
              <a:buFont typeface="Wingdings" panose="05000000000000000000" pitchFamily="2" charset="2"/>
              <a:buChar char="Ø"/>
            </a:pPr>
            <a:r>
              <a:rPr lang="es-ES" sz="3200" b="1" dirty="0"/>
              <a:t>Sociales</a:t>
            </a:r>
            <a:r>
              <a:rPr lang="es-ES" sz="3200" dirty="0"/>
              <a:t>: Protección de la familia, derecho a la salud, vivienda digna, </a:t>
            </a:r>
            <a:r>
              <a:rPr lang="es-ES" sz="3200" b="1" i="1" dirty="0">
                <a:solidFill>
                  <a:srgbClr val="0070C0"/>
                </a:solidFill>
              </a:rPr>
              <a:t>Seguridad Social</a:t>
            </a:r>
            <a:r>
              <a:rPr lang="es-ES" sz="3200" dirty="0"/>
              <a:t>, promoción de la juventud y atención a personas mayores y con discapacidad.</a:t>
            </a:r>
          </a:p>
          <a:p>
            <a:pPr algn="just">
              <a:buFont typeface="Wingdings" panose="05000000000000000000" pitchFamily="2" charset="2"/>
              <a:buChar char="Ø"/>
            </a:pPr>
            <a:r>
              <a:rPr lang="es-ES" sz="3200" b="1" dirty="0"/>
              <a:t>Económicos</a:t>
            </a:r>
            <a:r>
              <a:rPr lang="es-ES" sz="3200" dirty="0"/>
              <a:t>: Fomento del empleo, formación profesional, distribución equitativa de la renta y defensa de los consumidores.</a:t>
            </a:r>
          </a:p>
          <a:p>
            <a:pPr algn="just">
              <a:buFont typeface="Wingdings" panose="05000000000000000000" pitchFamily="2" charset="2"/>
              <a:buChar char="Ø"/>
            </a:pPr>
            <a:r>
              <a:rPr lang="es-ES" sz="3200" b="1" dirty="0"/>
              <a:t>Culturales y Ambientales</a:t>
            </a:r>
            <a:r>
              <a:rPr lang="es-ES" sz="3200" dirty="0"/>
              <a:t>: Conservación del patrimonio, promoción de la cultura, la ciencia y un medio ambiente sostenible.</a:t>
            </a:r>
          </a:p>
        </p:txBody>
      </p:sp>
      <p:sp>
        <p:nvSpPr>
          <p:cNvPr id="4" name="Título 1">
            <a:extLst>
              <a:ext uri="{FF2B5EF4-FFF2-40B4-BE49-F238E27FC236}">
                <a16:creationId xmlns:a16="http://schemas.microsoft.com/office/drawing/2014/main" id="{F9A9A72D-F580-4EBE-BF97-57CCF9F01F36}"/>
              </a:ext>
            </a:extLst>
          </p:cNvPr>
          <p:cNvSpPr txBox="1">
            <a:spLocks/>
          </p:cNvSpPr>
          <p:nvPr/>
        </p:nvSpPr>
        <p:spPr>
          <a:xfrm>
            <a:off x="295835" y="376985"/>
            <a:ext cx="11555505" cy="70167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 Fundamento</a:t>
            </a:r>
            <a:endParaRPr lang="es-ES" sz="4000" dirty="0">
              <a:solidFill>
                <a:srgbClr val="0070C0"/>
              </a:solidFill>
            </a:endParaRPr>
          </a:p>
        </p:txBody>
      </p:sp>
    </p:spTree>
    <p:extLst>
      <p:ext uri="{BB962C8B-B14F-4D97-AF65-F5344CB8AC3E}">
        <p14:creationId xmlns:p14="http://schemas.microsoft.com/office/powerpoint/2010/main" val="26305970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RED Directo</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v"/>
            </a:pPr>
            <a:r>
              <a:rPr lang="es-ES" sz="3200" b="1" dirty="0">
                <a:solidFill>
                  <a:schemeClr val="tx1"/>
                </a:solidFill>
              </a:rPr>
              <a:t>RED Directo</a:t>
            </a:r>
            <a:r>
              <a:rPr lang="es-ES" sz="3200" dirty="0">
                <a:solidFill>
                  <a:schemeClr val="tx1"/>
                </a:solidFill>
              </a:rPr>
              <a:t>. Es una modalidad de transmisión orientada a la pequeña y mediana empresa, para facilitarles el cumplimiento de sus obligaciones con la Seguridad Social a través de Internet, mediante conexión directa en tiempo real con la TGSS. Requiere aplicaciones de tratamiento de documentos </a:t>
            </a:r>
            <a:r>
              <a:rPr lang="es-ES" sz="3200" dirty="0" err="1">
                <a:solidFill>
                  <a:schemeClr val="tx1"/>
                </a:solidFill>
              </a:rPr>
              <a:t>pdf</a:t>
            </a:r>
            <a:r>
              <a:rPr lang="es-ES" sz="3200" dirty="0">
                <a:solidFill>
                  <a:schemeClr val="tx1"/>
                </a:solidFill>
              </a:rPr>
              <a:t> y navegadores. </a:t>
            </a:r>
          </a:p>
          <a:p>
            <a:pPr marL="0" indent="0" algn="just">
              <a:buNone/>
            </a:pPr>
            <a:r>
              <a:rPr lang="es-ES" sz="3200" dirty="0">
                <a:solidFill>
                  <a:schemeClr val="tx1"/>
                </a:solidFill>
              </a:rPr>
              <a:t>Dirigido a empresas, profesionales colegiados y demás sujetos que cumplimenten y presenten documentos de cotización, siempre que gestionen </a:t>
            </a:r>
            <a:r>
              <a:rPr lang="es-ES" sz="3200" dirty="0" err="1">
                <a:solidFill>
                  <a:schemeClr val="tx1"/>
                </a:solidFill>
              </a:rPr>
              <a:t>CCCs</a:t>
            </a:r>
            <a:r>
              <a:rPr lang="es-ES" sz="3200" dirty="0">
                <a:solidFill>
                  <a:schemeClr val="tx1"/>
                </a:solidFill>
              </a:rPr>
              <a:t> con ≤ </a:t>
            </a:r>
            <a:r>
              <a:rPr lang="es-ES" sz="3200" b="1" dirty="0">
                <a:solidFill>
                  <a:schemeClr val="tx1"/>
                </a:solidFill>
              </a:rPr>
              <a:t>15</a:t>
            </a:r>
            <a:r>
              <a:rPr lang="es-ES" sz="3200" dirty="0">
                <a:solidFill>
                  <a:schemeClr val="tx1"/>
                </a:solidFill>
              </a:rPr>
              <a:t> trabajadores en el momento de solicitar la autorización. Si aumenta, ese  CCC podrá seguir con la autorización RED Directo siempre que los trabajadores sean ≤ </a:t>
            </a:r>
            <a:r>
              <a:rPr lang="es-ES" sz="3200" b="1" dirty="0">
                <a:solidFill>
                  <a:schemeClr val="tx1"/>
                </a:solidFill>
              </a:rPr>
              <a:t>25</a:t>
            </a:r>
            <a:r>
              <a:rPr lang="es-ES" sz="3200" dirty="0">
                <a:solidFill>
                  <a:schemeClr val="tx1"/>
                </a:solidFill>
              </a:rPr>
              <a:t>.</a:t>
            </a:r>
          </a:p>
        </p:txBody>
      </p:sp>
    </p:spTree>
    <p:extLst>
      <p:ext uri="{BB962C8B-B14F-4D97-AF65-F5344CB8AC3E}">
        <p14:creationId xmlns:p14="http://schemas.microsoft.com/office/powerpoint/2010/main" val="31614232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Sistema de Liquidación Directa</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v"/>
            </a:pPr>
            <a:r>
              <a:rPr lang="es-ES" sz="3200" b="1" dirty="0">
                <a:solidFill>
                  <a:schemeClr val="tx1"/>
                </a:solidFill>
              </a:rPr>
              <a:t>Sistema de Liquidación Directa</a:t>
            </a:r>
            <a:r>
              <a:rPr lang="es-ES" sz="3200" dirty="0">
                <a:solidFill>
                  <a:schemeClr val="tx1"/>
                </a:solidFill>
              </a:rPr>
              <a:t>. Permite a la TGSS adoptar un </a:t>
            </a:r>
            <a:r>
              <a:rPr lang="es-ES" sz="3200" b="1" dirty="0">
                <a:solidFill>
                  <a:schemeClr val="tx1"/>
                </a:solidFill>
              </a:rPr>
              <a:t>papel activo en el proceso de recaudación</a:t>
            </a:r>
            <a:r>
              <a:rPr lang="es-ES" sz="3200" dirty="0">
                <a:solidFill>
                  <a:schemeClr val="tx1"/>
                </a:solidFill>
              </a:rPr>
              <a:t>, pasando de un modelo de autoliquidación a un </a:t>
            </a:r>
            <a:r>
              <a:rPr lang="es-ES" sz="3200" b="1" dirty="0">
                <a:solidFill>
                  <a:schemeClr val="tx1"/>
                </a:solidFill>
              </a:rPr>
              <a:t>modelo de facturación</a:t>
            </a:r>
            <a:r>
              <a:rPr lang="es-ES" sz="3200" dirty="0">
                <a:solidFill>
                  <a:schemeClr val="tx1"/>
                </a:solidFill>
              </a:rPr>
              <a:t>, proporcionando mayor información sobre las cotizaciones. Requiere la aplicación </a:t>
            </a:r>
            <a:r>
              <a:rPr lang="es-ES" sz="3200" b="1" dirty="0">
                <a:solidFill>
                  <a:schemeClr val="tx1"/>
                </a:solidFill>
              </a:rPr>
              <a:t>SILTRA 3.8.2</a:t>
            </a:r>
            <a:r>
              <a:rPr lang="es-ES" sz="3200" dirty="0">
                <a:solidFill>
                  <a:schemeClr val="tx1"/>
                </a:solidFill>
              </a:rPr>
              <a:t>. Los objetivos son:</a:t>
            </a:r>
          </a:p>
          <a:p>
            <a:pPr algn="just">
              <a:buFont typeface="Wingdings" panose="05000000000000000000" pitchFamily="2" charset="2"/>
              <a:buChar char="§"/>
            </a:pPr>
            <a:r>
              <a:rPr lang="es-ES" sz="3200" b="1" dirty="0">
                <a:solidFill>
                  <a:schemeClr val="tx1"/>
                </a:solidFill>
              </a:rPr>
              <a:t>Minimizar errores </a:t>
            </a:r>
            <a:r>
              <a:rPr lang="es-ES" sz="3200" dirty="0">
                <a:solidFill>
                  <a:schemeClr val="tx1"/>
                </a:solidFill>
              </a:rPr>
              <a:t>al asumir la TGSS la aplicación de las reglas de cotización y contrastar los datos antes de la liquidación.</a:t>
            </a:r>
          </a:p>
          <a:p>
            <a:pPr algn="just">
              <a:buFont typeface="Wingdings" panose="05000000000000000000" pitchFamily="2" charset="2"/>
              <a:buChar char="§"/>
            </a:pPr>
            <a:r>
              <a:rPr lang="es-ES" sz="3200" b="1" dirty="0">
                <a:solidFill>
                  <a:schemeClr val="tx1"/>
                </a:solidFill>
              </a:rPr>
              <a:t>Mejorar la transparencia.</a:t>
            </a:r>
          </a:p>
          <a:p>
            <a:pPr algn="just">
              <a:buFont typeface="Wingdings" panose="05000000000000000000" pitchFamily="2" charset="2"/>
              <a:buChar char="§"/>
            </a:pPr>
            <a:r>
              <a:rPr lang="es-ES" sz="3200" b="1" dirty="0">
                <a:solidFill>
                  <a:schemeClr val="tx1"/>
                </a:solidFill>
              </a:rPr>
              <a:t>Relación</a:t>
            </a:r>
            <a:r>
              <a:rPr lang="es-ES" sz="3200" dirty="0">
                <a:solidFill>
                  <a:schemeClr val="tx1"/>
                </a:solidFill>
              </a:rPr>
              <a:t> con las empresas plenamente </a:t>
            </a:r>
            <a:r>
              <a:rPr lang="es-ES" sz="3200" b="1" dirty="0">
                <a:solidFill>
                  <a:schemeClr val="tx1"/>
                </a:solidFill>
              </a:rPr>
              <a:t>telemática</a:t>
            </a:r>
            <a:r>
              <a:rPr lang="es-ES" sz="3200" dirty="0">
                <a:solidFill>
                  <a:schemeClr val="tx1"/>
                </a:solidFill>
              </a:rPr>
              <a:t>.</a:t>
            </a:r>
          </a:p>
        </p:txBody>
      </p:sp>
    </p:spTree>
    <p:extLst>
      <p:ext uri="{BB962C8B-B14F-4D97-AF65-F5344CB8AC3E}">
        <p14:creationId xmlns:p14="http://schemas.microsoft.com/office/powerpoint/2010/main" val="26026148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Sistema de Liquidación Directa</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v"/>
            </a:pPr>
            <a:r>
              <a:rPr lang="es-ES" sz="3200" b="1" dirty="0">
                <a:solidFill>
                  <a:schemeClr val="tx1"/>
                </a:solidFill>
              </a:rPr>
              <a:t>Sistema de Liquidación Directa: ¿Qué es?</a:t>
            </a:r>
          </a:p>
          <a:p>
            <a:pPr algn="just">
              <a:buFont typeface="Wingdings" panose="05000000000000000000" pitchFamily="2" charset="2"/>
              <a:buChar char="§"/>
            </a:pPr>
            <a:r>
              <a:rPr lang="es-ES" sz="3200" dirty="0">
                <a:solidFill>
                  <a:schemeClr val="tx1"/>
                </a:solidFill>
              </a:rPr>
              <a:t>Es el </a:t>
            </a:r>
            <a:r>
              <a:rPr lang="es-ES" sz="3200" b="1" dirty="0">
                <a:solidFill>
                  <a:schemeClr val="tx1"/>
                </a:solidFill>
              </a:rPr>
              <a:t>Modelo de cotización </a:t>
            </a:r>
            <a:r>
              <a:rPr lang="es-ES" sz="3200" dirty="0">
                <a:solidFill>
                  <a:schemeClr val="tx1"/>
                </a:solidFill>
              </a:rPr>
              <a:t>por el que las empresas abonarán a la Seguridad Social las cuotas de sus trabajadores.</a:t>
            </a:r>
          </a:p>
          <a:p>
            <a:pPr marL="0" indent="0" algn="just">
              <a:buNone/>
            </a:pPr>
            <a:r>
              <a:rPr lang="es-ES" sz="3200" b="1" dirty="0">
                <a:solidFill>
                  <a:schemeClr val="tx1"/>
                </a:solidFill>
              </a:rPr>
              <a:t>¿Cómo se gestiona?</a:t>
            </a:r>
          </a:p>
          <a:p>
            <a:pPr algn="just">
              <a:buFont typeface="Wingdings" panose="05000000000000000000" pitchFamily="2" charset="2"/>
              <a:buChar char="§"/>
            </a:pPr>
            <a:r>
              <a:rPr lang="es-ES" sz="3200" dirty="0">
                <a:solidFill>
                  <a:schemeClr val="tx1"/>
                </a:solidFill>
              </a:rPr>
              <a:t>La TGSS efectúa el cálculo de la liquidación, y proporciona un recibo para su ingreso por medios electrónicos.</a:t>
            </a:r>
          </a:p>
          <a:p>
            <a:pPr algn="just">
              <a:buFont typeface="Wingdings" panose="05000000000000000000" pitchFamily="2" charset="2"/>
              <a:buChar char="§"/>
            </a:pPr>
            <a:r>
              <a:rPr lang="es-ES" sz="3200" dirty="0">
                <a:solidFill>
                  <a:schemeClr val="tx1"/>
                </a:solidFill>
              </a:rPr>
              <a:t>Se gestiona a través del actual Sistema de Remisión Electrónica de Datos (RED).</a:t>
            </a:r>
          </a:p>
        </p:txBody>
      </p:sp>
    </p:spTree>
    <p:extLst>
      <p:ext uri="{BB962C8B-B14F-4D97-AF65-F5344CB8AC3E}">
        <p14:creationId xmlns:p14="http://schemas.microsoft.com/office/powerpoint/2010/main" val="41887559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Sistema de Liquidación Directa</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v"/>
            </a:pPr>
            <a:r>
              <a:rPr lang="es-ES" sz="3200" b="1" dirty="0">
                <a:solidFill>
                  <a:schemeClr val="tx1"/>
                </a:solidFill>
              </a:rPr>
              <a:t>Sistema de Liquidación Directa: ¿Cómo se gestiona?</a:t>
            </a:r>
          </a:p>
          <a:p>
            <a:pPr algn="just">
              <a:buFont typeface="Wingdings" panose="05000000000000000000" pitchFamily="2" charset="2"/>
              <a:buChar char="§"/>
            </a:pPr>
            <a:r>
              <a:rPr lang="es-ES" sz="3200" dirty="0">
                <a:solidFill>
                  <a:schemeClr val="tx1"/>
                </a:solidFill>
              </a:rPr>
              <a:t>La Tesorería General de la Seguridad Social realiza el cálculo de la liquidación con su información y la facilitada por otras Administraciones y entidades (INSS, SEPE, ISM, Mutuas).</a:t>
            </a:r>
          </a:p>
          <a:p>
            <a:pPr algn="just">
              <a:buFont typeface="Wingdings" panose="05000000000000000000" pitchFamily="2" charset="2"/>
              <a:buChar char="§"/>
            </a:pPr>
            <a:r>
              <a:rPr lang="es-ES" sz="3200" dirty="0">
                <a:solidFill>
                  <a:schemeClr val="tx1"/>
                </a:solidFill>
              </a:rPr>
              <a:t>La empresa debe aportar una información mínima, únicamente los datos de los trabajadores que hayan variado respecto al mes anterior. Esta información incluye las bases de cotización que la empresa debe comunicar actualizadas cada vez que varíen.</a:t>
            </a:r>
          </a:p>
        </p:txBody>
      </p:sp>
    </p:spTree>
    <p:extLst>
      <p:ext uri="{BB962C8B-B14F-4D97-AF65-F5344CB8AC3E}">
        <p14:creationId xmlns:p14="http://schemas.microsoft.com/office/powerpoint/2010/main" val="34353457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Sistema de Liquidación Directa</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v"/>
            </a:pPr>
            <a:r>
              <a:rPr lang="es-ES" sz="3200" b="1" dirty="0">
                <a:solidFill>
                  <a:schemeClr val="tx1"/>
                </a:solidFill>
              </a:rPr>
              <a:t>Sistema de Liquidación Directa: ¿Cómo se obtiene el recibo de liquidación de cada mes?</a:t>
            </a:r>
          </a:p>
          <a:p>
            <a:pPr algn="just">
              <a:buFont typeface="Wingdings" panose="05000000000000000000" pitchFamily="2" charset="2"/>
              <a:buChar char="§"/>
            </a:pPr>
            <a:r>
              <a:rPr lang="es-ES" sz="3200" dirty="0">
                <a:solidFill>
                  <a:schemeClr val="tx1"/>
                </a:solidFill>
              </a:rPr>
              <a:t>La empresa debe solicitar la liquidación de cuotas a la TGSS y comunicar, sólo si es necesario información de sus trabajadores.</a:t>
            </a:r>
          </a:p>
          <a:p>
            <a:pPr algn="just">
              <a:buFont typeface="Wingdings" panose="05000000000000000000" pitchFamily="2" charset="2"/>
              <a:buChar char="§"/>
            </a:pPr>
            <a:r>
              <a:rPr lang="es-ES" sz="3200" dirty="0">
                <a:solidFill>
                  <a:schemeClr val="tx1"/>
                </a:solidFill>
              </a:rPr>
              <a:t>La TGSS emite un borrador de la liquidación. Si detecta algún error que impide el cálculo lo comunica a la empresa para su corrección.</a:t>
            </a:r>
          </a:p>
          <a:p>
            <a:pPr algn="just">
              <a:buFont typeface="Wingdings" panose="05000000000000000000" pitchFamily="2" charset="2"/>
              <a:buChar char="§"/>
            </a:pPr>
            <a:r>
              <a:rPr lang="es-ES" sz="3200" dirty="0">
                <a:solidFill>
                  <a:schemeClr val="tx1"/>
                </a:solidFill>
              </a:rPr>
              <a:t>La empresa confirma el borrador y obtiene un recibo con el importe para ser ingresado (cargo en cuenta o pago electrónico).</a:t>
            </a:r>
          </a:p>
        </p:txBody>
      </p:sp>
    </p:spTree>
    <p:extLst>
      <p:ext uri="{BB962C8B-B14F-4D97-AF65-F5344CB8AC3E}">
        <p14:creationId xmlns:p14="http://schemas.microsoft.com/office/powerpoint/2010/main" val="1205555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573881" y="142875"/>
            <a:ext cx="11044237" cy="153352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Sistema de Liquidación Directa</a:t>
            </a:r>
          </a:p>
        </p:txBody>
      </p:sp>
      <p:pic>
        <p:nvPicPr>
          <p:cNvPr id="3" name="Marcador de contenido 2">
            <a:extLst>
              <a:ext uri="{FF2B5EF4-FFF2-40B4-BE49-F238E27FC236}">
                <a16:creationId xmlns:a16="http://schemas.microsoft.com/office/drawing/2014/main" id="{990E57B1-A1CF-46F1-9861-D174A932DF65}"/>
              </a:ext>
            </a:extLst>
          </p:cNvPr>
          <p:cNvPicPr>
            <a:picLocks noGrp="1" noChangeAspect="1"/>
          </p:cNvPicPr>
          <p:nvPr>
            <p:ph idx="4294967295"/>
          </p:nvPr>
        </p:nvPicPr>
        <p:blipFill>
          <a:blip r:embed="rId2">
            <a:duotone>
              <a:schemeClr val="accent2">
                <a:shade val="45000"/>
                <a:satMod val="135000"/>
              </a:schemeClr>
              <a:prstClr val="white"/>
            </a:duotone>
          </a:blip>
          <a:stretch>
            <a:fillRect/>
          </a:stretch>
        </p:blipFill>
        <p:spPr>
          <a:xfrm>
            <a:off x="2277035" y="1627717"/>
            <a:ext cx="7664823" cy="4655215"/>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352468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1097280" y="170329"/>
            <a:ext cx="10058400" cy="1488143"/>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Fundamento</a:t>
            </a:r>
            <a:br>
              <a:rPr lang="es-ES" sz="2400" dirty="0"/>
            </a:br>
            <a:r>
              <a:rPr lang="es-ES" sz="2400" b="1" dirty="0">
                <a:latin typeface="Calibri" panose="020F0502020204030204" pitchFamily="34" charset="0"/>
                <a:ea typeface="Calibri" panose="020F0502020204030204" pitchFamily="34" charset="0"/>
                <a:cs typeface="Calibri" panose="020F0502020204030204" pitchFamily="34" charset="0"/>
              </a:rPr>
              <a:t>CONSTITUCIÓN ESPAÑOLA DE 1978</a:t>
            </a:r>
            <a:br>
              <a:rPr lang="es-ES" sz="2400" b="1" dirty="0">
                <a:latin typeface="Calibri" panose="020F0502020204030204" pitchFamily="34" charset="0"/>
                <a:ea typeface="Calibri" panose="020F0502020204030204" pitchFamily="34" charset="0"/>
                <a:cs typeface="Calibri" panose="020F0502020204030204" pitchFamily="34" charset="0"/>
              </a:rPr>
            </a:br>
            <a:r>
              <a:rPr lang="es-ES" sz="2400" b="1" dirty="0">
                <a:latin typeface="Calibri" panose="020F0502020204030204" pitchFamily="34" charset="0"/>
                <a:ea typeface="Calibri" panose="020F0502020204030204" pitchFamily="34" charset="0"/>
                <a:cs typeface="Calibri" panose="020F0502020204030204" pitchFamily="34" charset="0"/>
              </a:rPr>
              <a:t>TÍTULO I:  </a:t>
            </a:r>
            <a:r>
              <a:rPr lang="es-ES" sz="2400" dirty="0">
                <a:latin typeface="Calibri" panose="020F0502020204030204" pitchFamily="34" charset="0"/>
                <a:ea typeface="Calibri" panose="020F0502020204030204" pitchFamily="34" charset="0"/>
                <a:cs typeface="Calibri" panose="020F0502020204030204" pitchFamily="34" charset="0"/>
              </a:rPr>
              <a:t>De los derechos y deberes fundamentales</a:t>
            </a:r>
            <a:br>
              <a:rPr lang="es-ES" sz="2400" dirty="0">
                <a:latin typeface="Calibri" panose="020F0502020204030204" pitchFamily="34" charset="0"/>
                <a:ea typeface="Calibri" panose="020F0502020204030204" pitchFamily="34" charset="0"/>
                <a:cs typeface="Calibri" panose="020F0502020204030204" pitchFamily="34" charset="0"/>
              </a:rPr>
            </a:br>
            <a:r>
              <a:rPr lang="es-ES" sz="2400" b="1" dirty="0">
                <a:latin typeface="Calibri" panose="020F0502020204030204" pitchFamily="34" charset="0"/>
                <a:ea typeface="Calibri" panose="020F0502020204030204" pitchFamily="34" charset="0"/>
                <a:cs typeface="Calibri" panose="020F0502020204030204" pitchFamily="34" charset="0"/>
              </a:rPr>
              <a:t>CAPÍTULO TERCERO:  </a:t>
            </a:r>
            <a:r>
              <a:rPr lang="es-ES" sz="2400" dirty="0">
                <a:latin typeface="Calibri" panose="020F0502020204030204" pitchFamily="34" charset="0"/>
                <a:ea typeface="Calibri" panose="020F0502020204030204" pitchFamily="34" charset="0"/>
                <a:cs typeface="Calibri" panose="020F0502020204030204" pitchFamily="34" charset="0"/>
              </a:rPr>
              <a:t>De los principios rectores de la política social y económica</a:t>
            </a: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097280" y="1845733"/>
            <a:ext cx="10058400" cy="4393701"/>
          </a:xfrm>
        </p:spPr>
        <p:txBody>
          <a:bodyPr>
            <a:noAutofit/>
          </a:bodyPr>
          <a:lstStyle/>
          <a:p>
            <a:pPr algn="just">
              <a:lnSpc>
                <a:spcPct val="100000"/>
              </a:lnSpc>
              <a:spcBef>
                <a:spcPts val="0"/>
              </a:spcBef>
              <a:spcAft>
                <a:spcPts val="0"/>
              </a:spcAft>
            </a:pPr>
            <a:endParaRPr lang="es-ES" sz="3200" b="1" dirty="0"/>
          </a:p>
          <a:p>
            <a:pPr algn="just">
              <a:lnSpc>
                <a:spcPct val="100000"/>
              </a:lnSpc>
              <a:spcBef>
                <a:spcPts val="0"/>
              </a:spcBef>
              <a:spcAft>
                <a:spcPts val="0"/>
              </a:spcAft>
            </a:pPr>
            <a:r>
              <a:rPr lang="es-ES" sz="3200" b="1" dirty="0"/>
              <a:t>Artículo 41</a:t>
            </a:r>
          </a:p>
          <a:p>
            <a:pPr algn="just">
              <a:lnSpc>
                <a:spcPct val="100000"/>
              </a:lnSpc>
              <a:spcBef>
                <a:spcPts val="0"/>
              </a:spcBef>
              <a:spcAft>
                <a:spcPts val="0"/>
              </a:spcAft>
            </a:pPr>
            <a:r>
              <a:rPr lang="es-ES" sz="3200" dirty="0"/>
              <a:t>Los poderes públicos mantendrán un régimen público de </a:t>
            </a:r>
            <a:r>
              <a:rPr lang="es-ES" sz="3200" b="1" dirty="0">
                <a:solidFill>
                  <a:srgbClr val="0070C0"/>
                </a:solidFill>
              </a:rPr>
              <a:t>Seguridad Social</a:t>
            </a:r>
            <a:r>
              <a:rPr lang="es-ES" sz="3200" dirty="0">
                <a:solidFill>
                  <a:srgbClr val="0070C0"/>
                </a:solidFill>
              </a:rPr>
              <a:t> </a:t>
            </a:r>
            <a:r>
              <a:rPr lang="es-ES" sz="3200" dirty="0"/>
              <a:t>para todos los ciudadanos, que garantice la asistencia y prestaciones sociales suficientes ante situaciones de necesidad, especialmente en caso de desempleo. </a:t>
            </a:r>
            <a:endParaRPr lang="es-ES" sz="2600" dirty="0"/>
          </a:p>
        </p:txBody>
      </p:sp>
    </p:spTree>
    <p:extLst>
      <p:ext uri="{BB962C8B-B14F-4D97-AF65-F5344CB8AC3E}">
        <p14:creationId xmlns:p14="http://schemas.microsoft.com/office/powerpoint/2010/main" val="190264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1097280" y="152400"/>
            <a:ext cx="10058400" cy="1515036"/>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Fundamento</a:t>
            </a:r>
            <a:br>
              <a:rPr lang="es-ES" sz="2400" dirty="0"/>
            </a:br>
            <a:r>
              <a:rPr lang="es-ES" sz="2400" b="1" dirty="0">
                <a:latin typeface="Calibri" panose="020F0502020204030204" pitchFamily="34" charset="0"/>
                <a:ea typeface="Calibri" panose="020F0502020204030204" pitchFamily="34" charset="0"/>
                <a:cs typeface="Calibri" panose="020F0502020204030204" pitchFamily="34" charset="0"/>
              </a:rPr>
              <a:t>CONSTITUCIÓN ESPAÑOLA DE 1978</a:t>
            </a:r>
            <a:br>
              <a:rPr lang="es-ES" sz="2400" b="1" dirty="0">
                <a:latin typeface="Calibri" panose="020F0502020204030204" pitchFamily="34" charset="0"/>
                <a:ea typeface="Calibri" panose="020F0502020204030204" pitchFamily="34" charset="0"/>
                <a:cs typeface="Calibri" panose="020F0502020204030204" pitchFamily="34" charset="0"/>
              </a:rPr>
            </a:br>
            <a:r>
              <a:rPr lang="es-ES" sz="2400" b="1" dirty="0">
                <a:latin typeface="Calibri" panose="020F0502020204030204" pitchFamily="34" charset="0"/>
                <a:ea typeface="Calibri" panose="020F0502020204030204" pitchFamily="34" charset="0"/>
                <a:cs typeface="Calibri" panose="020F0502020204030204" pitchFamily="34" charset="0"/>
              </a:rPr>
              <a:t>TÍTULO I:  </a:t>
            </a:r>
            <a:r>
              <a:rPr lang="es-ES" sz="2400" dirty="0">
                <a:latin typeface="Calibri" panose="020F0502020204030204" pitchFamily="34" charset="0"/>
                <a:ea typeface="Calibri" panose="020F0502020204030204" pitchFamily="34" charset="0"/>
                <a:cs typeface="Calibri" panose="020F0502020204030204" pitchFamily="34" charset="0"/>
              </a:rPr>
              <a:t>De los derechos y deberes fundamentales</a:t>
            </a:r>
            <a:br>
              <a:rPr lang="es-ES" sz="2400" dirty="0">
                <a:latin typeface="Calibri" panose="020F0502020204030204" pitchFamily="34" charset="0"/>
                <a:ea typeface="Calibri" panose="020F0502020204030204" pitchFamily="34" charset="0"/>
                <a:cs typeface="Calibri" panose="020F0502020204030204" pitchFamily="34" charset="0"/>
              </a:rPr>
            </a:br>
            <a:r>
              <a:rPr lang="es-ES" sz="2400" b="1" dirty="0">
                <a:latin typeface="Calibri" panose="020F0502020204030204" pitchFamily="34" charset="0"/>
                <a:ea typeface="Calibri" panose="020F0502020204030204" pitchFamily="34" charset="0"/>
                <a:cs typeface="Calibri" panose="020F0502020204030204" pitchFamily="34" charset="0"/>
              </a:rPr>
              <a:t>CAPÍTULO TERCERO:  </a:t>
            </a:r>
            <a:r>
              <a:rPr lang="es-ES" sz="2400" dirty="0">
                <a:latin typeface="Calibri" panose="020F0502020204030204" pitchFamily="34" charset="0"/>
                <a:ea typeface="Calibri" panose="020F0502020204030204" pitchFamily="34" charset="0"/>
                <a:cs typeface="Calibri" panose="020F0502020204030204" pitchFamily="34" charset="0"/>
              </a:rPr>
              <a:t>De los principios rectores de la política social y económica</a:t>
            </a: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097280" y="1845733"/>
            <a:ext cx="10058400" cy="4393701"/>
          </a:xfrm>
        </p:spPr>
        <p:txBody>
          <a:bodyPr>
            <a:noAutofit/>
          </a:bodyPr>
          <a:lstStyle/>
          <a:p>
            <a:pPr algn="just">
              <a:lnSpc>
                <a:spcPct val="100000"/>
              </a:lnSpc>
              <a:spcBef>
                <a:spcPts val="0"/>
              </a:spcBef>
              <a:spcAft>
                <a:spcPts val="0"/>
              </a:spcAft>
            </a:pPr>
            <a:r>
              <a:rPr lang="es-ES" sz="2400" b="1" dirty="0"/>
              <a:t>Artículo 39</a:t>
            </a:r>
          </a:p>
          <a:p>
            <a:pPr algn="just">
              <a:lnSpc>
                <a:spcPct val="100000"/>
              </a:lnSpc>
              <a:spcBef>
                <a:spcPts val="0"/>
              </a:spcBef>
              <a:spcAft>
                <a:spcPts val="0"/>
              </a:spcAft>
            </a:pPr>
            <a:r>
              <a:rPr lang="es-ES" sz="2400" dirty="0"/>
              <a:t>Los poderes públicos aseguran la </a:t>
            </a:r>
            <a:r>
              <a:rPr lang="es-ES" sz="2400" b="1" dirty="0">
                <a:solidFill>
                  <a:srgbClr val="0070C0"/>
                </a:solidFill>
              </a:rPr>
              <a:t>protección</a:t>
            </a:r>
            <a:r>
              <a:rPr lang="es-ES" sz="2400" dirty="0"/>
              <a:t> social, económica y jurídica de la </a:t>
            </a:r>
            <a:r>
              <a:rPr lang="es-ES" sz="2400" b="1" dirty="0">
                <a:solidFill>
                  <a:srgbClr val="0070C0"/>
                </a:solidFill>
              </a:rPr>
              <a:t>familia</a:t>
            </a:r>
            <a:r>
              <a:rPr lang="es-ES" sz="2400" dirty="0"/>
              <a:t>………</a:t>
            </a:r>
          </a:p>
          <a:p>
            <a:pPr algn="just">
              <a:lnSpc>
                <a:spcPct val="100000"/>
              </a:lnSpc>
              <a:spcBef>
                <a:spcPts val="0"/>
              </a:spcBef>
              <a:spcAft>
                <a:spcPts val="0"/>
              </a:spcAft>
            </a:pPr>
            <a:r>
              <a:rPr lang="es-ES" sz="2400" b="1" dirty="0"/>
              <a:t>Artículo 43</a:t>
            </a:r>
          </a:p>
          <a:p>
            <a:pPr algn="just">
              <a:lnSpc>
                <a:spcPct val="100000"/>
              </a:lnSpc>
              <a:spcBef>
                <a:spcPts val="0"/>
              </a:spcBef>
              <a:spcAft>
                <a:spcPts val="0"/>
              </a:spcAft>
            </a:pPr>
            <a:r>
              <a:rPr lang="es-ES" sz="2400" dirty="0"/>
              <a:t>Compete a los poderes públicos organizar y tutelar la </a:t>
            </a:r>
            <a:r>
              <a:rPr lang="es-ES" sz="2400" b="1" dirty="0">
                <a:solidFill>
                  <a:srgbClr val="0070C0"/>
                </a:solidFill>
              </a:rPr>
              <a:t>salud pública</a:t>
            </a:r>
            <a:r>
              <a:rPr lang="es-ES" sz="2400" dirty="0"/>
              <a:t>.</a:t>
            </a:r>
          </a:p>
          <a:p>
            <a:pPr algn="just">
              <a:lnSpc>
                <a:spcPct val="100000"/>
              </a:lnSpc>
              <a:spcBef>
                <a:spcPts val="0"/>
              </a:spcBef>
              <a:spcAft>
                <a:spcPts val="0"/>
              </a:spcAft>
            </a:pPr>
            <a:r>
              <a:rPr lang="es-ES" sz="2400" b="1" dirty="0"/>
              <a:t>Artículo 49</a:t>
            </a:r>
          </a:p>
          <a:p>
            <a:pPr algn="just">
              <a:lnSpc>
                <a:spcPct val="100000"/>
              </a:lnSpc>
              <a:spcBef>
                <a:spcPts val="0"/>
              </a:spcBef>
              <a:spcAft>
                <a:spcPts val="0"/>
              </a:spcAft>
            </a:pPr>
            <a:r>
              <a:rPr lang="es-ES" sz="2400" dirty="0"/>
              <a:t>Los poderes públicos impulsarán las políticas que garanticen la plena autonomía personal y la inclusión social de las </a:t>
            </a:r>
            <a:r>
              <a:rPr lang="es-ES" sz="2400" b="1" dirty="0">
                <a:solidFill>
                  <a:srgbClr val="0070C0"/>
                </a:solidFill>
              </a:rPr>
              <a:t>personas con discapacidad</a:t>
            </a:r>
            <a:r>
              <a:rPr lang="es-ES" sz="2400" dirty="0"/>
              <a:t>…..</a:t>
            </a:r>
          </a:p>
          <a:p>
            <a:pPr algn="just">
              <a:lnSpc>
                <a:spcPct val="100000"/>
              </a:lnSpc>
              <a:spcBef>
                <a:spcPts val="0"/>
              </a:spcBef>
              <a:spcAft>
                <a:spcPts val="0"/>
              </a:spcAft>
            </a:pPr>
            <a:r>
              <a:rPr lang="es-ES" sz="2400" b="1" dirty="0"/>
              <a:t>Artículo 50</a:t>
            </a:r>
          </a:p>
          <a:p>
            <a:pPr algn="just">
              <a:lnSpc>
                <a:spcPct val="100000"/>
              </a:lnSpc>
              <a:spcBef>
                <a:spcPts val="0"/>
              </a:spcBef>
              <a:spcAft>
                <a:spcPts val="0"/>
              </a:spcAft>
            </a:pPr>
            <a:r>
              <a:rPr lang="es-ES" sz="2400" dirty="0"/>
              <a:t>Los poderes públicos garantizarán, mediante </a:t>
            </a:r>
            <a:r>
              <a:rPr lang="es-ES" sz="2400" b="1" dirty="0">
                <a:solidFill>
                  <a:srgbClr val="0070C0"/>
                </a:solidFill>
              </a:rPr>
              <a:t>pensiones adecuadas y periódicamente actualizadas</a:t>
            </a:r>
            <a:r>
              <a:rPr lang="es-ES" sz="2400" dirty="0"/>
              <a:t>, la suficiencia económica a los ciudadanos durante la tercera edad…………… </a:t>
            </a:r>
          </a:p>
          <a:p>
            <a:pPr algn="just">
              <a:lnSpc>
                <a:spcPct val="100000"/>
              </a:lnSpc>
              <a:spcBef>
                <a:spcPts val="0"/>
              </a:spcBef>
              <a:spcAft>
                <a:spcPts val="0"/>
              </a:spcAft>
            </a:pPr>
            <a:endParaRPr lang="es-ES" sz="3200" dirty="0"/>
          </a:p>
        </p:txBody>
      </p:sp>
    </p:spTree>
    <p:extLst>
      <p:ext uri="{BB962C8B-B14F-4D97-AF65-F5344CB8AC3E}">
        <p14:creationId xmlns:p14="http://schemas.microsoft.com/office/powerpoint/2010/main" val="90410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1097280" y="286603"/>
            <a:ext cx="10058400" cy="1237397"/>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Fundamento</a:t>
            </a:r>
            <a:br>
              <a:rPr lang="es-ES" sz="2400" dirty="0"/>
            </a:br>
            <a:r>
              <a:rPr lang="es-ES" sz="2400" b="1" dirty="0">
                <a:latin typeface="Calibri" panose="020F0502020204030204" pitchFamily="34" charset="0"/>
                <a:ea typeface="Calibri" panose="020F0502020204030204" pitchFamily="34" charset="0"/>
                <a:cs typeface="Calibri" panose="020F0502020204030204" pitchFamily="34" charset="0"/>
              </a:rPr>
              <a:t>CONSTITUCIÓN ESPAÑOLA DE 1978</a:t>
            </a:r>
            <a:br>
              <a:rPr lang="es-ES" sz="2400" b="1" dirty="0">
                <a:latin typeface="Calibri" panose="020F0502020204030204" pitchFamily="34" charset="0"/>
                <a:ea typeface="Calibri" panose="020F0502020204030204" pitchFamily="34" charset="0"/>
                <a:cs typeface="Calibri" panose="020F0502020204030204" pitchFamily="34" charset="0"/>
              </a:rPr>
            </a:br>
            <a:r>
              <a:rPr lang="es-ES" sz="2400" b="1" dirty="0">
                <a:latin typeface="Calibri" panose="020F0502020204030204" pitchFamily="34" charset="0"/>
                <a:ea typeface="Calibri" panose="020F0502020204030204" pitchFamily="34" charset="0"/>
                <a:cs typeface="Calibri" panose="020F0502020204030204" pitchFamily="34" charset="0"/>
              </a:rPr>
              <a:t>Otras disposiciones en materia de Seguridad Social</a:t>
            </a:r>
            <a:endParaRPr lang="es-ES"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097280" y="1845733"/>
            <a:ext cx="10058400" cy="4393701"/>
          </a:xfrm>
        </p:spPr>
        <p:txBody>
          <a:bodyPr>
            <a:noAutofit/>
          </a:bodyPr>
          <a:lstStyle/>
          <a:p>
            <a:pPr algn="just">
              <a:lnSpc>
                <a:spcPct val="100000"/>
              </a:lnSpc>
              <a:spcBef>
                <a:spcPts val="0"/>
              </a:spcBef>
              <a:spcAft>
                <a:spcPts val="0"/>
              </a:spcAft>
            </a:pPr>
            <a:r>
              <a:rPr lang="es-ES" sz="2600" b="1" dirty="0"/>
              <a:t>Artículo 129 (</a:t>
            </a:r>
            <a:r>
              <a:rPr lang="es-ES" sz="2600" b="1" dirty="0">
                <a:latin typeface="Calibri" panose="020F0502020204030204" pitchFamily="34" charset="0"/>
                <a:ea typeface="Calibri" panose="020F0502020204030204" pitchFamily="34" charset="0"/>
                <a:cs typeface="Calibri" panose="020F0502020204030204" pitchFamily="34" charset="0"/>
              </a:rPr>
              <a:t>TÍTULO VII: </a:t>
            </a:r>
            <a:r>
              <a:rPr lang="es-ES" sz="2600" dirty="0">
                <a:latin typeface="Calibri" panose="020F0502020204030204" pitchFamily="34" charset="0"/>
                <a:ea typeface="Calibri" panose="020F0502020204030204" pitchFamily="34" charset="0"/>
                <a:cs typeface="Calibri" panose="020F0502020204030204" pitchFamily="34" charset="0"/>
              </a:rPr>
              <a:t>Economía y Hacienda)</a:t>
            </a:r>
            <a:endParaRPr lang="es-ES" sz="2600" b="1" dirty="0"/>
          </a:p>
          <a:p>
            <a:pPr algn="just">
              <a:lnSpc>
                <a:spcPct val="100000"/>
              </a:lnSpc>
              <a:spcBef>
                <a:spcPts val="0"/>
              </a:spcBef>
              <a:spcAft>
                <a:spcPts val="0"/>
              </a:spcAft>
            </a:pPr>
            <a:r>
              <a:rPr lang="es-ES" sz="2600" dirty="0"/>
              <a:t>1. La ley establecerá las </a:t>
            </a:r>
            <a:r>
              <a:rPr lang="es-ES" sz="2600" dirty="0">
                <a:solidFill>
                  <a:srgbClr val="0070C0"/>
                </a:solidFill>
              </a:rPr>
              <a:t>formas de participación de los interesados </a:t>
            </a:r>
            <a:r>
              <a:rPr lang="es-ES" sz="2600" dirty="0"/>
              <a:t>en la </a:t>
            </a:r>
            <a:r>
              <a:rPr lang="es-ES" sz="2600" b="1" dirty="0">
                <a:solidFill>
                  <a:srgbClr val="0070C0"/>
                </a:solidFill>
              </a:rPr>
              <a:t>Seguridad Social</a:t>
            </a:r>
            <a:r>
              <a:rPr lang="es-ES" sz="2600" dirty="0"/>
              <a:t>…..</a:t>
            </a:r>
          </a:p>
          <a:p>
            <a:pPr algn="just">
              <a:lnSpc>
                <a:spcPct val="100000"/>
              </a:lnSpc>
              <a:spcBef>
                <a:spcPts val="0"/>
              </a:spcBef>
              <a:spcAft>
                <a:spcPts val="0"/>
              </a:spcAft>
            </a:pPr>
            <a:endParaRPr lang="es-ES" sz="2600" b="1" dirty="0"/>
          </a:p>
          <a:p>
            <a:pPr algn="just">
              <a:lnSpc>
                <a:spcPct val="100000"/>
              </a:lnSpc>
              <a:spcBef>
                <a:spcPts val="0"/>
              </a:spcBef>
              <a:spcAft>
                <a:spcPts val="0"/>
              </a:spcAft>
            </a:pPr>
            <a:r>
              <a:rPr lang="es-ES" sz="2600" b="1" dirty="0"/>
              <a:t>Artículo 149 (TÍTULO VIII: </a:t>
            </a:r>
            <a:r>
              <a:rPr lang="es-ES" sz="2600" dirty="0"/>
              <a:t>De la Organización Territorial del Estado</a:t>
            </a:r>
            <a:r>
              <a:rPr lang="es-ES" sz="2600" b="1" dirty="0"/>
              <a:t>)</a:t>
            </a:r>
          </a:p>
          <a:p>
            <a:pPr algn="just">
              <a:lnSpc>
                <a:spcPct val="100000"/>
              </a:lnSpc>
              <a:spcBef>
                <a:spcPts val="0"/>
              </a:spcBef>
              <a:spcAft>
                <a:spcPts val="0"/>
              </a:spcAft>
            </a:pPr>
            <a:r>
              <a:rPr lang="es-ES" sz="2600" dirty="0"/>
              <a:t>1. El </a:t>
            </a:r>
            <a:r>
              <a:rPr lang="es-ES" sz="2600" dirty="0">
                <a:solidFill>
                  <a:srgbClr val="0070C0"/>
                </a:solidFill>
              </a:rPr>
              <a:t>Estado tiene competencia exclusiva </a:t>
            </a:r>
            <a:r>
              <a:rPr lang="es-ES" sz="2600" dirty="0"/>
              <a:t>sobre las siguientes materias</a:t>
            </a:r>
            <a:r>
              <a:rPr lang="es-ES" sz="2600" b="1" dirty="0"/>
              <a:t>:</a:t>
            </a:r>
          </a:p>
          <a:p>
            <a:pPr algn="just">
              <a:lnSpc>
                <a:spcPct val="100000"/>
              </a:lnSpc>
              <a:spcBef>
                <a:spcPts val="0"/>
              </a:spcBef>
              <a:spcAft>
                <a:spcPts val="0"/>
              </a:spcAft>
            </a:pPr>
            <a:r>
              <a:rPr lang="es-ES" sz="2600" dirty="0"/>
              <a:t>17.ª Legislación básica y régimen económico de la </a:t>
            </a:r>
            <a:r>
              <a:rPr lang="es-ES" sz="2600" b="1" dirty="0">
                <a:solidFill>
                  <a:srgbClr val="0070C0"/>
                </a:solidFill>
              </a:rPr>
              <a:t>Seguridad Social</a:t>
            </a:r>
            <a:r>
              <a:rPr lang="es-ES" sz="2600" dirty="0"/>
              <a:t>, sin perjuicio de la ejecución de sus servicios por las Comunidades Autónomas.</a:t>
            </a:r>
          </a:p>
        </p:txBody>
      </p:sp>
    </p:spTree>
    <p:extLst>
      <p:ext uri="{BB962C8B-B14F-4D97-AF65-F5344CB8AC3E}">
        <p14:creationId xmlns:p14="http://schemas.microsoft.com/office/powerpoint/2010/main" val="267486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5"/>
            <a:ext cx="11044517" cy="1013278"/>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Marco normativo</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just">
              <a:lnSpc>
                <a:spcPct val="100000"/>
              </a:lnSpc>
              <a:spcBef>
                <a:spcPts val="0"/>
              </a:spcBef>
              <a:spcAft>
                <a:spcPts val="0"/>
              </a:spcAft>
            </a:pPr>
            <a:r>
              <a:rPr lang="es-ES" sz="3200" dirty="0"/>
              <a:t>La regulación del actual sistema de la Seguridad Social está recogida en las siguientes normas:</a:t>
            </a:r>
          </a:p>
          <a:p>
            <a:pPr algn="ctr">
              <a:lnSpc>
                <a:spcPct val="100000"/>
              </a:lnSpc>
              <a:spcBef>
                <a:spcPts val="0"/>
              </a:spcBef>
              <a:spcAft>
                <a:spcPts val="0"/>
              </a:spcAft>
            </a:pPr>
            <a:endParaRPr lang="es-ES" sz="3200" dirty="0"/>
          </a:p>
        </p:txBody>
      </p:sp>
      <p:graphicFrame>
        <p:nvGraphicFramePr>
          <p:cNvPr id="5" name="Tabla 4">
            <a:extLst>
              <a:ext uri="{FF2B5EF4-FFF2-40B4-BE49-F238E27FC236}">
                <a16:creationId xmlns:a16="http://schemas.microsoft.com/office/drawing/2014/main" id="{1F710234-44FB-4321-A203-0711D2222C9F}"/>
              </a:ext>
            </a:extLst>
          </p:cNvPr>
          <p:cNvGraphicFramePr>
            <a:graphicFrameLocks noGrp="1"/>
          </p:cNvGraphicFramePr>
          <p:nvPr>
            <p:extLst>
              <p:ext uri="{D42A27DB-BD31-4B8C-83A1-F6EECF244321}">
                <p14:modId xmlns:p14="http://schemas.microsoft.com/office/powerpoint/2010/main" val="2257557484"/>
              </p:ext>
            </p:extLst>
          </p:nvPr>
        </p:nvGraphicFramePr>
        <p:xfrm>
          <a:off x="1281393" y="3083859"/>
          <a:ext cx="10229290" cy="2943787"/>
        </p:xfrm>
        <a:graphic>
          <a:graphicData uri="http://schemas.openxmlformats.org/drawingml/2006/table">
            <a:tbl>
              <a:tblPr>
                <a:tableStyleId>{5C22544A-7EE6-4342-B048-85BDC9FD1C3A}</a:tableStyleId>
              </a:tblPr>
              <a:tblGrid>
                <a:gridCol w="2669149">
                  <a:extLst>
                    <a:ext uri="{9D8B030D-6E8A-4147-A177-3AD203B41FA5}">
                      <a16:colId xmlns:a16="http://schemas.microsoft.com/office/drawing/2014/main" val="839390415"/>
                    </a:ext>
                  </a:extLst>
                </a:gridCol>
                <a:gridCol w="7560141">
                  <a:extLst>
                    <a:ext uri="{9D8B030D-6E8A-4147-A177-3AD203B41FA5}">
                      <a16:colId xmlns:a16="http://schemas.microsoft.com/office/drawing/2014/main" val="3911175691"/>
                    </a:ext>
                  </a:extLst>
                </a:gridCol>
              </a:tblGrid>
              <a:tr h="526680">
                <a:tc>
                  <a:txBody>
                    <a:bodyPr/>
                    <a:lstStyle/>
                    <a:p>
                      <a:pPr>
                        <a:lnSpc>
                          <a:spcPts val="1500"/>
                        </a:lnSpc>
                        <a:spcAft>
                          <a:spcPts val="0"/>
                        </a:spcAft>
                      </a:pPr>
                      <a:r>
                        <a:rPr lang="es-ES_tradnl" sz="1800" dirty="0">
                          <a:effectLst/>
                          <a:latin typeface="Calibri" panose="020F0502020204030204" pitchFamily="34" charset="0"/>
                          <a:ea typeface="Calibri" panose="020F0502020204030204" pitchFamily="34" charset="0"/>
                          <a:cs typeface="Calibri" panose="020F0502020204030204" pitchFamily="34" charset="0"/>
                        </a:rPr>
                        <a:t>Estructura y prestaciones</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71475" indent="-285750" algn="just">
                        <a:lnSpc>
                          <a:spcPts val="1500"/>
                        </a:lnSpc>
                        <a:spcAft>
                          <a:spcPts val="0"/>
                        </a:spcAft>
                        <a:buFont typeface="Arial" panose="020B0604020202020204" pitchFamily="34" charset="0"/>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Texto Refundido de la Ley General de la Seguridad Social (Real Decreto Legislativo 8/2015, de 30 de octubre)</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21497815"/>
                  </a:ext>
                </a:extLst>
              </a:tr>
              <a:tr h="786859">
                <a:tc>
                  <a:txBody>
                    <a:bodyPr/>
                    <a:lstStyle/>
                    <a:p>
                      <a:pPr>
                        <a:lnSpc>
                          <a:spcPts val="1500"/>
                        </a:lnSpc>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Legislación complementaria</a:t>
                      </a:r>
                    </a:p>
                  </a:txBody>
                  <a:tcPr marL="0" marR="0" marT="0" marB="0"/>
                </a:tc>
                <a:tc>
                  <a:txBody>
                    <a:bodyPr/>
                    <a:lstStyle/>
                    <a:p>
                      <a:pPr marL="371475" indent="-285750" algn="just">
                        <a:lnSpc>
                          <a:spcPts val="1500"/>
                        </a:lnSpc>
                        <a:spcAft>
                          <a:spcPts val="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Ley 27/2011, de 1 de agosto: Ley sobre actualización, adecuación y modernización del sistema de Seguridad Social, importante para reformas recientes.</a:t>
                      </a:r>
                    </a:p>
                    <a:p>
                      <a:pPr marL="371475" indent="-285750" algn="just">
                        <a:lnSpc>
                          <a:spcPts val="1500"/>
                        </a:lnSpc>
                        <a:spcAft>
                          <a:spcPts val="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Ley 31/1995, de 8 de noviembre: Ley de Prevención de Riesgos Laborales, clave para la salud y seguridad en el trabajo.</a:t>
                      </a:r>
                    </a:p>
                  </a:txBody>
                  <a:tcPr marL="0" marR="0" marT="0" marB="0"/>
                </a:tc>
                <a:extLst>
                  <a:ext uri="{0D108BD9-81ED-4DB2-BD59-A6C34878D82A}">
                    <a16:rowId xmlns:a16="http://schemas.microsoft.com/office/drawing/2014/main" val="333089097"/>
                  </a:ext>
                </a:extLst>
              </a:tr>
              <a:tr h="786859">
                <a:tc>
                  <a:txBody>
                    <a:bodyPr/>
                    <a:lstStyle/>
                    <a:p>
                      <a:pPr>
                        <a:lnSpc>
                          <a:spcPts val="1500"/>
                        </a:lnSpc>
                        <a:spcAft>
                          <a:spcPts val="0"/>
                        </a:spcAft>
                      </a:pPr>
                      <a:r>
                        <a:rPr lang="es-ES_tradnl" sz="1800" dirty="0">
                          <a:effectLst/>
                          <a:latin typeface="Calibri" panose="020F0502020204030204" pitchFamily="34" charset="0"/>
                          <a:ea typeface="Calibri" panose="020F0502020204030204" pitchFamily="34" charset="0"/>
                          <a:cs typeface="Calibri" panose="020F0502020204030204" pitchFamily="34" charset="0"/>
                        </a:rPr>
                        <a:t>Inscripción, afiliación,</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500"/>
                        </a:lnSpc>
                        <a:spcAft>
                          <a:spcPts val="0"/>
                        </a:spcAft>
                      </a:pPr>
                      <a:r>
                        <a:rPr lang="es-ES_tradnl" sz="1800" dirty="0">
                          <a:effectLst/>
                          <a:latin typeface="Calibri" panose="020F0502020204030204" pitchFamily="34" charset="0"/>
                          <a:ea typeface="Calibri" panose="020F0502020204030204" pitchFamily="34" charset="0"/>
                          <a:cs typeface="Calibri" panose="020F0502020204030204" pitchFamily="34" charset="0"/>
                        </a:rPr>
                        <a:t>altas y bajas</a:t>
                      </a:r>
                    </a:p>
                    <a:p>
                      <a:pPr>
                        <a:lnSpc>
                          <a:spcPts val="1500"/>
                        </a:lnSpc>
                        <a:spcAft>
                          <a:spcPts val="0"/>
                        </a:spcAft>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371475" indent="-285750" algn="just">
                        <a:lnSpc>
                          <a:spcPts val="1500"/>
                        </a:lnSpc>
                        <a:spcAft>
                          <a:spcPts val="0"/>
                        </a:spcAft>
                        <a:buFont typeface="Arial" panose="020B0604020202020204" pitchFamily="34" charset="0"/>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Reglamento General sobre Inscripción de Empresas y Afiliación, Altas, Bajas y Variaciones de Datos de Trabajadores en la Seguridad Social (Real Decreto 84/1996)</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29903058"/>
                  </a:ext>
                </a:extLst>
              </a:tr>
              <a:tr h="677748">
                <a:tc>
                  <a:txBody>
                    <a:bodyPr/>
                    <a:lstStyle/>
                    <a:p>
                      <a:pPr>
                        <a:lnSpc>
                          <a:spcPts val="1500"/>
                        </a:lnSpc>
                        <a:spcAft>
                          <a:spcPts val="0"/>
                        </a:spcAft>
                      </a:pPr>
                      <a:r>
                        <a:rPr lang="es-ES_tradnl" sz="1800" dirty="0">
                          <a:effectLst/>
                          <a:latin typeface="Calibri" panose="020F0502020204030204" pitchFamily="34" charset="0"/>
                          <a:ea typeface="Calibri" panose="020F0502020204030204" pitchFamily="34" charset="0"/>
                          <a:cs typeface="Calibri" panose="020F0502020204030204" pitchFamily="34" charset="0"/>
                        </a:rPr>
                        <a:t>Cotización y recaudación</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285750" indent="-285750" algn="just">
                        <a:lnSpc>
                          <a:spcPts val="1500"/>
                        </a:lnSpc>
                        <a:spcAft>
                          <a:spcPts val="0"/>
                        </a:spcAft>
                        <a:buFont typeface="Arial" panose="020B0604020202020204" pitchFamily="34" charset="0"/>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Reglamento sobre Cotización y Liquidación (Real Decreto 2064/1995)</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1500"/>
                        </a:lnSpc>
                        <a:spcAft>
                          <a:spcPts val="0"/>
                        </a:spcAft>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997405072"/>
                  </a:ext>
                </a:extLst>
              </a:tr>
            </a:tbl>
          </a:graphicData>
        </a:graphic>
      </p:graphicFrame>
    </p:spTree>
    <p:extLst>
      <p:ext uri="{BB962C8B-B14F-4D97-AF65-F5344CB8AC3E}">
        <p14:creationId xmlns:p14="http://schemas.microsoft.com/office/powerpoint/2010/main" val="30071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4"/>
            <a:ext cx="11044517" cy="1022244"/>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just">
              <a:lnSpc>
                <a:spcPct val="100000"/>
              </a:lnSpc>
              <a:spcBef>
                <a:spcPts val="0"/>
              </a:spcBef>
              <a:spcAft>
                <a:spcPts val="0"/>
              </a:spcAft>
            </a:pPr>
            <a:endParaRPr lang="es-ES" sz="3200" dirty="0"/>
          </a:p>
          <a:p>
            <a:pPr algn="just">
              <a:lnSpc>
                <a:spcPct val="100000"/>
              </a:lnSpc>
              <a:spcBef>
                <a:spcPts val="0"/>
              </a:spcBef>
              <a:spcAft>
                <a:spcPts val="0"/>
              </a:spcAft>
            </a:pPr>
            <a:r>
              <a:rPr lang="es-ES" sz="3200" dirty="0"/>
              <a:t>El </a:t>
            </a:r>
            <a:r>
              <a:rPr lang="es-ES" sz="3200" dirty="0">
                <a:solidFill>
                  <a:srgbClr val="0070C0"/>
                </a:solidFill>
              </a:rPr>
              <a:t>Real Decreto Legislativo 8/2015</a:t>
            </a:r>
            <a:r>
              <a:rPr lang="es-ES" sz="3200" dirty="0"/>
              <a:t>, de 30 de octubre, por el que se aprueba el texto refundido de la Ley General de la Seguridad Social. Publicado en el BOE del día 31 de octubre de 2015 y con entrada en vigor el día 2 de enero de 2016. Constituye la norma que desarrolla el sistema protector de la Seguridad Social. </a:t>
            </a:r>
          </a:p>
        </p:txBody>
      </p:sp>
    </p:spTree>
    <p:extLst>
      <p:ext uri="{BB962C8B-B14F-4D97-AF65-F5344CB8AC3E}">
        <p14:creationId xmlns:p14="http://schemas.microsoft.com/office/powerpoint/2010/main" val="334114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3"/>
            <a:ext cx="11044517" cy="1031209"/>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ctr">
              <a:lnSpc>
                <a:spcPct val="100000"/>
              </a:lnSpc>
              <a:spcBef>
                <a:spcPts val="0"/>
              </a:spcBef>
              <a:spcAft>
                <a:spcPts val="0"/>
              </a:spcAft>
            </a:pPr>
            <a:r>
              <a:rPr lang="es-ES" sz="3200" dirty="0">
                <a:solidFill>
                  <a:srgbClr val="0070C0"/>
                </a:solidFill>
              </a:rPr>
              <a:t>El estado tiene la obligación de garantizar el bienestar de las personas.</a:t>
            </a:r>
          </a:p>
          <a:p>
            <a:pPr algn="just">
              <a:lnSpc>
                <a:spcPct val="100000"/>
              </a:lnSpc>
              <a:spcBef>
                <a:spcPts val="0"/>
              </a:spcBef>
              <a:spcAft>
                <a:spcPts val="0"/>
              </a:spcAft>
            </a:pPr>
            <a:endParaRPr lang="es-ES" sz="3200" dirty="0"/>
          </a:p>
          <a:p>
            <a:pPr algn="just">
              <a:lnSpc>
                <a:spcPct val="100000"/>
              </a:lnSpc>
              <a:spcBef>
                <a:spcPts val="0"/>
              </a:spcBef>
              <a:spcAft>
                <a:spcPts val="0"/>
              </a:spcAft>
            </a:pPr>
            <a:r>
              <a:rPr lang="es-ES" sz="3200" b="1" dirty="0"/>
              <a:t>Artículo 1. Derecho de los españoles a la Seguridad Social.</a:t>
            </a:r>
          </a:p>
          <a:p>
            <a:pPr algn="just">
              <a:lnSpc>
                <a:spcPct val="100000"/>
              </a:lnSpc>
              <a:spcBef>
                <a:spcPts val="0"/>
              </a:spcBef>
              <a:spcAft>
                <a:spcPts val="0"/>
              </a:spcAft>
            </a:pPr>
            <a:r>
              <a:rPr lang="es-ES" sz="3200" dirty="0"/>
              <a:t>El derecho de los españoles a la Seguridad Social, establecido en el artículo 41 de la Constitución, se ajustará a lo dispuesto en la presente ley.</a:t>
            </a:r>
          </a:p>
        </p:txBody>
      </p:sp>
    </p:spTree>
    <p:extLst>
      <p:ext uri="{BB962C8B-B14F-4D97-AF65-F5344CB8AC3E}">
        <p14:creationId xmlns:p14="http://schemas.microsoft.com/office/powerpoint/2010/main" val="376566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99527" y="143903"/>
            <a:ext cx="11044237" cy="98107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112144" y="1268413"/>
            <a:ext cx="11779250" cy="4856342"/>
          </a:xfrm>
        </p:spPr>
        <p:txBody>
          <a:bodyPr>
            <a:noAutofit/>
          </a:bodyPr>
          <a:lstStyle/>
          <a:p>
            <a:pPr algn="ctr">
              <a:lnSpc>
                <a:spcPct val="100000"/>
              </a:lnSpc>
              <a:spcBef>
                <a:spcPts val="0"/>
              </a:spcBef>
              <a:spcAft>
                <a:spcPts val="0"/>
              </a:spcAft>
            </a:pPr>
            <a:r>
              <a:rPr lang="es-ES" sz="3200" dirty="0">
                <a:solidFill>
                  <a:srgbClr val="0070C0"/>
                </a:solidFill>
              </a:rPr>
              <a:t>El estado tiene la obligación de garantizar el bienestar de las personas.</a:t>
            </a:r>
          </a:p>
          <a:p>
            <a:pPr algn="just">
              <a:lnSpc>
                <a:spcPct val="100000"/>
              </a:lnSpc>
              <a:spcBef>
                <a:spcPts val="0"/>
              </a:spcBef>
              <a:spcAft>
                <a:spcPts val="0"/>
              </a:spcAft>
            </a:pPr>
            <a:r>
              <a:rPr lang="es-ES" sz="2800" b="1" dirty="0"/>
              <a:t>Artículo 2.1 Principios de la Seguridad Social.</a:t>
            </a:r>
          </a:p>
          <a:p>
            <a:pPr algn="just">
              <a:lnSpc>
                <a:spcPct val="100000"/>
              </a:lnSpc>
              <a:spcBef>
                <a:spcPts val="0"/>
              </a:spcBef>
              <a:spcAft>
                <a:spcPts val="0"/>
              </a:spcAft>
            </a:pPr>
            <a:r>
              <a:rPr lang="es-ES" sz="2800" dirty="0"/>
              <a:t>1. El sistema de la Seguridad Social, configurado por la acción protectora en sus </a:t>
            </a:r>
            <a:r>
              <a:rPr lang="es-ES" sz="2800" dirty="0">
                <a:solidFill>
                  <a:srgbClr val="0070C0"/>
                </a:solidFill>
              </a:rPr>
              <a:t>modalidades contributiva y no contributiva</a:t>
            </a:r>
            <a:r>
              <a:rPr lang="es-ES" sz="2800" dirty="0"/>
              <a:t>, se fundamenta en los </a:t>
            </a:r>
            <a:r>
              <a:rPr lang="es-ES" sz="2800" dirty="0">
                <a:solidFill>
                  <a:srgbClr val="0070C0"/>
                </a:solidFill>
              </a:rPr>
              <a:t>principios</a:t>
            </a:r>
            <a:r>
              <a:rPr lang="es-ES" sz="2800" dirty="0"/>
              <a:t> de:</a:t>
            </a: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Universalidad</a:t>
            </a:r>
            <a:r>
              <a:rPr lang="es-ES" sz="2800" dirty="0"/>
              <a:t>. Extensión de la acción protectora a todos los ciudadanos.</a:t>
            </a: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Unidad </a:t>
            </a:r>
            <a:r>
              <a:rPr lang="es-ES" sz="2800" dirty="0">
                <a:solidFill>
                  <a:schemeClr val="tx1"/>
                </a:solidFill>
              </a:rPr>
              <a:t>(de caja)</a:t>
            </a:r>
            <a:r>
              <a:rPr lang="es-ES" sz="2800" dirty="0"/>
              <a:t>. El Estado es el único titular de todos los recursos, obligaciones y prestaciones de la Seguridad Social.</a:t>
            </a: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Solidaridad</a:t>
            </a:r>
            <a:r>
              <a:rPr lang="es-ES" sz="2800" dirty="0"/>
              <a:t> (intergeneracional). Con las cotizaciones de los trabajadores actuales se contribuye a financiar las pensiones, e</a:t>
            </a: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Igualdad </a:t>
            </a:r>
            <a:r>
              <a:rPr lang="es-ES" sz="2800" dirty="0">
                <a:solidFill>
                  <a:schemeClr val="tx1"/>
                </a:solidFill>
              </a:rPr>
              <a:t>(de derechos)</a:t>
            </a:r>
            <a:r>
              <a:rPr lang="es-ES" sz="2800" dirty="0">
                <a:solidFill>
                  <a:srgbClr val="0070C0"/>
                </a:solidFill>
              </a:rPr>
              <a:t>. </a:t>
            </a:r>
            <a:r>
              <a:rPr lang="es-ES" sz="2800" dirty="0">
                <a:solidFill>
                  <a:schemeClr val="tx1"/>
                </a:solidFill>
              </a:rPr>
              <a:t>Con independencia del momento y del lugar de residencia del asegurado.</a:t>
            </a:r>
          </a:p>
        </p:txBody>
      </p:sp>
    </p:spTree>
    <p:extLst>
      <p:ext uri="{BB962C8B-B14F-4D97-AF65-F5344CB8AC3E}">
        <p14:creationId xmlns:p14="http://schemas.microsoft.com/office/powerpoint/2010/main" val="403831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573881" y="143902"/>
            <a:ext cx="11044237" cy="98107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103179" y="1214625"/>
            <a:ext cx="11779250" cy="4856342"/>
          </a:xfrm>
        </p:spPr>
        <p:txBody>
          <a:bodyPr>
            <a:noAutofit/>
          </a:bodyPr>
          <a:lstStyle/>
          <a:p>
            <a:pPr algn="ctr">
              <a:lnSpc>
                <a:spcPct val="100000"/>
              </a:lnSpc>
              <a:spcBef>
                <a:spcPts val="0"/>
              </a:spcBef>
              <a:spcAft>
                <a:spcPts val="0"/>
              </a:spcAft>
            </a:pPr>
            <a:r>
              <a:rPr lang="es-ES" sz="3200" dirty="0">
                <a:solidFill>
                  <a:srgbClr val="0070C0"/>
                </a:solidFill>
              </a:rPr>
              <a:t>El estado tiene la obligación de garantizar el bienestar de las personas.</a:t>
            </a:r>
          </a:p>
          <a:p>
            <a:pPr algn="just">
              <a:lnSpc>
                <a:spcPct val="100000"/>
              </a:lnSpc>
              <a:spcBef>
                <a:spcPts val="0"/>
              </a:spcBef>
              <a:spcAft>
                <a:spcPts val="0"/>
              </a:spcAft>
            </a:pPr>
            <a:r>
              <a:rPr lang="es-ES" sz="2800" b="1" dirty="0"/>
              <a:t>Otros principios en los que se fundamenta el sistema de la Seguridad Social:</a:t>
            </a: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Suficiencia: </a:t>
            </a:r>
            <a:r>
              <a:rPr lang="es-ES" sz="2800" dirty="0">
                <a:solidFill>
                  <a:schemeClr val="tx1"/>
                </a:solidFill>
              </a:rPr>
              <a:t>Garantía de los niveles de bienestar mediante prestaciones adecuadas. </a:t>
            </a: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Proporcionalidad</a:t>
            </a:r>
            <a:r>
              <a:rPr lang="es-ES" sz="2800" dirty="0">
                <a:solidFill>
                  <a:schemeClr val="tx1"/>
                </a:solidFill>
              </a:rPr>
              <a:t>: Las prestaciones que recibe un individuo deben ser proporcionales a las contribuciones realizadas al sistema. Es decir, a mayor aportación, mayor será la prestación recibida.</a:t>
            </a:r>
            <a:endParaRPr lang="es-ES" sz="2800" dirty="0">
              <a:solidFill>
                <a:srgbClr val="0070C0"/>
              </a:solidFill>
            </a:endParaRPr>
          </a:p>
          <a:p>
            <a:pPr algn="just">
              <a:lnSpc>
                <a:spcPct val="100000"/>
              </a:lnSpc>
              <a:spcBef>
                <a:spcPts val="0"/>
              </a:spcBef>
              <a:spcAft>
                <a:spcPts val="0"/>
              </a:spcAft>
              <a:buFont typeface="Wingdings" panose="05000000000000000000" pitchFamily="2" charset="2"/>
              <a:buChar char="Ø"/>
            </a:pPr>
            <a:r>
              <a:rPr lang="es-ES" sz="2800" dirty="0">
                <a:solidFill>
                  <a:srgbClr val="0070C0"/>
                </a:solidFill>
              </a:rPr>
              <a:t>Gestión Pública: </a:t>
            </a:r>
            <a:r>
              <a:rPr lang="es-ES" sz="2800" dirty="0">
                <a:solidFill>
                  <a:schemeClr val="tx1"/>
                </a:solidFill>
              </a:rPr>
              <a:t>El sistema de Seguridad Social es gestionado y financiado por entidades públicas, lo que garantiza que la protección social sea un derecho y no un privilegio.</a:t>
            </a:r>
          </a:p>
        </p:txBody>
      </p:sp>
    </p:spTree>
    <p:extLst>
      <p:ext uri="{BB962C8B-B14F-4D97-AF65-F5344CB8AC3E}">
        <p14:creationId xmlns:p14="http://schemas.microsoft.com/office/powerpoint/2010/main" val="417775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3"/>
            <a:ext cx="11044517" cy="1040173"/>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ctr">
              <a:lnSpc>
                <a:spcPct val="100000"/>
              </a:lnSpc>
              <a:spcBef>
                <a:spcPts val="0"/>
              </a:spcBef>
              <a:spcAft>
                <a:spcPts val="0"/>
              </a:spcAft>
            </a:pPr>
            <a:r>
              <a:rPr lang="es-ES" sz="3200" dirty="0">
                <a:solidFill>
                  <a:srgbClr val="0070C0"/>
                </a:solidFill>
              </a:rPr>
              <a:t>El estado tiene la obligación de garantizar el bienestar de las personas.</a:t>
            </a:r>
          </a:p>
          <a:p>
            <a:pPr algn="just"/>
            <a:r>
              <a:rPr lang="es-ES" sz="3600" b="1" dirty="0">
                <a:solidFill>
                  <a:schemeClr val="tx1"/>
                </a:solidFill>
              </a:rPr>
              <a:t>Artículo 3. Irrenunciabilidad de los derechos de la Seguridad Social.</a:t>
            </a:r>
          </a:p>
          <a:p>
            <a:pPr algn="just"/>
            <a:r>
              <a:rPr lang="es-ES" sz="3600" dirty="0">
                <a:solidFill>
                  <a:schemeClr val="tx1"/>
                </a:solidFill>
              </a:rPr>
              <a:t>Será </a:t>
            </a:r>
            <a:r>
              <a:rPr lang="es-ES" sz="3600" b="1" dirty="0">
                <a:solidFill>
                  <a:srgbClr val="0070C0"/>
                </a:solidFill>
              </a:rPr>
              <a:t>nulo todo pacto</a:t>
            </a:r>
            <a:r>
              <a:rPr lang="es-ES" sz="3600" dirty="0">
                <a:solidFill>
                  <a:schemeClr val="tx1"/>
                </a:solidFill>
              </a:rPr>
              <a:t>, individual o colectivo, por el cual el trabajador renuncie a los derechos que le confiere la presente ley.</a:t>
            </a:r>
          </a:p>
        </p:txBody>
      </p:sp>
    </p:spTree>
    <p:extLst>
      <p:ext uri="{BB962C8B-B14F-4D97-AF65-F5344CB8AC3E}">
        <p14:creationId xmlns:p14="http://schemas.microsoft.com/office/powerpoint/2010/main" val="163653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124B-98AB-47C0-9AD6-9963A212FCB8}"/>
              </a:ext>
            </a:extLst>
          </p:cNvPr>
          <p:cNvSpPr>
            <a:spLocks noGrp="1"/>
          </p:cNvSpPr>
          <p:nvPr>
            <p:ph type="ctrTitle" idx="4294967295"/>
          </p:nvPr>
        </p:nvSpPr>
        <p:spPr>
          <a:xfrm>
            <a:off x="785812" y="794684"/>
            <a:ext cx="10620375" cy="1455457"/>
          </a:xfrm>
        </p:spPr>
        <p:txBody>
          <a:bodyPr>
            <a:noAutofit/>
          </a:bodyPr>
          <a:lstStyle/>
          <a:p>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b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Concepto, marco normativo y estructura</a:t>
            </a:r>
          </a:p>
        </p:txBody>
      </p:sp>
    </p:spTree>
    <p:extLst>
      <p:ext uri="{BB962C8B-B14F-4D97-AF65-F5344CB8AC3E}">
        <p14:creationId xmlns:p14="http://schemas.microsoft.com/office/powerpoint/2010/main" val="98248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3"/>
            <a:ext cx="11044517" cy="1040173"/>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ctr">
              <a:lnSpc>
                <a:spcPct val="100000"/>
              </a:lnSpc>
              <a:spcBef>
                <a:spcPts val="0"/>
              </a:spcBef>
              <a:spcAft>
                <a:spcPts val="0"/>
              </a:spcAft>
            </a:pPr>
            <a:r>
              <a:rPr lang="es-ES" sz="3200" dirty="0">
                <a:solidFill>
                  <a:srgbClr val="0070C0"/>
                </a:solidFill>
              </a:rPr>
              <a:t>El estado tiene la obligación de garantizar el bienestar de las personas.</a:t>
            </a:r>
          </a:p>
          <a:p>
            <a:pPr algn="just"/>
            <a:r>
              <a:rPr lang="es-ES" sz="3200" b="1" dirty="0">
                <a:solidFill>
                  <a:schemeClr val="tx1"/>
                </a:solidFill>
              </a:rPr>
              <a:t>Artículo 4. Delimitación de funciones.</a:t>
            </a:r>
          </a:p>
          <a:p>
            <a:pPr algn="just"/>
            <a:r>
              <a:rPr lang="es-ES" sz="3200" dirty="0">
                <a:solidFill>
                  <a:schemeClr val="tx1"/>
                </a:solidFill>
              </a:rPr>
              <a:t>1. Corresponde al </a:t>
            </a:r>
            <a:r>
              <a:rPr lang="es-ES" sz="3200" b="1" dirty="0">
                <a:solidFill>
                  <a:srgbClr val="0070C0"/>
                </a:solidFill>
              </a:rPr>
              <a:t>Estado</a:t>
            </a:r>
            <a:r>
              <a:rPr lang="es-ES" sz="3200" dirty="0">
                <a:solidFill>
                  <a:schemeClr val="tx1"/>
                </a:solidFill>
              </a:rPr>
              <a:t> la ordenación, jurisdicción e inspección de la Seguridad Social.</a:t>
            </a:r>
          </a:p>
          <a:p>
            <a:pPr algn="just"/>
            <a:r>
              <a:rPr lang="es-ES" sz="3200" dirty="0">
                <a:solidFill>
                  <a:schemeClr val="tx1"/>
                </a:solidFill>
              </a:rPr>
              <a:t>2. Los trabajadores y empresarios </a:t>
            </a:r>
            <a:r>
              <a:rPr lang="es-ES" sz="3200" b="1" dirty="0">
                <a:solidFill>
                  <a:srgbClr val="0070C0"/>
                </a:solidFill>
              </a:rPr>
              <a:t>colaborarán en la gestión</a:t>
            </a:r>
            <a:r>
              <a:rPr lang="es-ES" sz="3200" dirty="0">
                <a:solidFill>
                  <a:schemeClr val="tx1"/>
                </a:solidFill>
              </a:rPr>
              <a:t> de la Seguridad Social en los términos previstos en la presente ley……</a:t>
            </a:r>
          </a:p>
          <a:p>
            <a:pPr algn="just"/>
            <a:r>
              <a:rPr lang="es-ES" sz="3200" dirty="0">
                <a:solidFill>
                  <a:schemeClr val="tx1"/>
                </a:solidFill>
              </a:rPr>
              <a:t>3. En </a:t>
            </a:r>
            <a:r>
              <a:rPr lang="es-ES" sz="3200" dirty="0">
                <a:solidFill>
                  <a:srgbClr val="0070C0"/>
                </a:solidFill>
              </a:rPr>
              <a:t>ningún caso</a:t>
            </a:r>
            <a:r>
              <a:rPr lang="es-ES" sz="3200" dirty="0">
                <a:solidFill>
                  <a:schemeClr val="tx1"/>
                </a:solidFill>
              </a:rPr>
              <a:t>, la ordenación de la Seguridad Social podrá servir de fundamento a operaciones de </a:t>
            </a:r>
            <a:r>
              <a:rPr lang="es-ES" sz="3200" b="1" dirty="0">
                <a:solidFill>
                  <a:srgbClr val="0070C0"/>
                </a:solidFill>
              </a:rPr>
              <a:t>lucro</a:t>
            </a:r>
            <a:r>
              <a:rPr lang="es-ES" sz="3200" dirty="0">
                <a:solidFill>
                  <a:schemeClr val="tx1"/>
                </a:solidFill>
              </a:rPr>
              <a:t> mercantil.</a:t>
            </a:r>
          </a:p>
        </p:txBody>
      </p:sp>
    </p:spTree>
    <p:extLst>
      <p:ext uri="{BB962C8B-B14F-4D97-AF65-F5344CB8AC3E}">
        <p14:creationId xmlns:p14="http://schemas.microsoft.com/office/powerpoint/2010/main" val="92802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3"/>
            <a:ext cx="11044517" cy="1040173"/>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 Marco normativo</a:t>
            </a:r>
            <a:br>
              <a:rPr lang="es-ES" sz="2400" dirty="0"/>
            </a:br>
            <a:r>
              <a:rPr lang="es-ES" sz="2800" b="1" dirty="0">
                <a:latin typeface="Calibri" panose="020F0502020204030204" pitchFamily="34" charset="0"/>
                <a:ea typeface="Calibri" panose="020F0502020204030204" pitchFamily="34" charset="0"/>
                <a:cs typeface="Calibri" panose="020F0502020204030204" pitchFamily="34" charset="0"/>
              </a:rPr>
              <a:t>REAL DECRETO LEGISLATIVO 8/2015, de 30 de octubre</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ctr">
              <a:lnSpc>
                <a:spcPct val="100000"/>
              </a:lnSpc>
              <a:spcBef>
                <a:spcPts val="0"/>
              </a:spcBef>
              <a:spcAft>
                <a:spcPts val="0"/>
              </a:spcAft>
            </a:pPr>
            <a:r>
              <a:rPr lang="es-ES" sz="3200" dirty="0">
                <a:solidFill>
                  <a:srgbClr val="0070C0"/>
                </a:solidFill>
              </a:rPr>
              <a:t>El estado tiene la obligación de garantizar el bienestar de las personas.</a:t>
            </a:r>
          </a:p>
          <a:p>
            <a:pPr algn="just"/>
            <a:r>
              <a:rPr lang="es-ES" sz="3200" b="1" dirty="0">
                <a:solidFill>
                  <a:schemeClr val="tx1"/>
                </a:solidFill>
              </a:rPr>
              <a:t>Artículo 5. Competencias de los departamentos ministeriales.</a:t>
            </a:r>
          </a:p>
          <a:p>
            <a:pPr algn="just"/>
            <a:r>
              <a:rPr lang="es-ES" sz="3200" dirty="0">
                <a:solidFill>
                  <a:schemeClr val="tx1"/>
                </a:solidFill>
              </a:rPr>
              <a:t>Las funciones no jurisdiccionales del Estado en materia de Seguridad Social que no sean propias del Gobierno se ejercerán por el Ministerio competente en materia de </a:t>
            </a:r>
            <a:r>
              <a:rPr lang="es-ES" sz="3200" b="1" dirty="0">
                <a:solidFill>
                  <a:srgbClr val="0070C0"/>
                </a:solidFill>
              </a:rPr>
              <a:t>Seguridad Social</a:t>
            </a:r>
            <a:r>
              <a:rPr lang="es-ES" sz="3200" dirty="0">
                <a:solidFill>
                  <a:schemeClr val="tx1"/>
                </a:solidFill>
              </a:rPr>
              <a:t>, sin perjuicio de las que puedan corresponder, en el ámbito específico de sus respectivas áreas, a otros departamentos ministeriales.</a:t>
            </a:r>
          </a:p>
        </p:txBody>
      </p:sp>
    </p:spTree>
    <p:extLst>
      <p:ext uri="{BB962C8B-B14F-4D97-AF65-F5344CB8AC3E}">
        <p14:creationId xmlns:p14="http://schemas.microsoft.com/office/powerpoint/2010/main" val="343594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7"/>
            <a:ext cx="10963694" cy="926493"/>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Extensión del campo de aplicación</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45197" y="913092"/>
            <a:ext cx="11779250" cy="5410341"/>
          </a:xfrm>
        </p:spPr>
        <p:txBody>
          <a:bodyPr>
            <a:noAutofit/>
          </a:bodyPr>
          <a:lstStyle/>
          <a:p>
            <a:pPr>
              <a:lnSpc>
                <a:spcPct val="100000"/>
              </a:lnSpc>
              <a:spcBef>
                <a:spcPts val="0"/>
              </a:spcBef>
              <a:spcAft>
                <a:spcPts val="0"/>
              </a:spcAft>
            </a:pPr>
            <a:r>
              <a:rPr lang="es-ES" sz="2400" dirty="0">
                <a:solidFill>
                  <a:schemeClr val="tx1"/>
                </a:solidFill>
              </a:rPr>
              <a:t>El sistema de la Seguridad Social tiene, dentro de su acción protectora dos </a:t>
            </a:r>
            <a:r>
              <a:rPr lang="es-ES" sz="2400" b="1" dirty="0">
                <a:solidFill>
                  <a:srgbClr val="0070C0"/>
                </a:solidFill>
              </a:rPr>
              <a:t>modalidades</a:t>
            </a:r>
            <a:r>
              <a:rPr lang="es-ES" sz="2400" dirty="0">
                <a:solidFill>
                  <a:schemeClr val="tx1"/>
                </a:solidFill>
              </a:rPr>
              <a:t> de prestaciones cuyos </a:t>
            </a:r>
            <a:r>
              <a:rPr lang="es-ES" sz="2400" b="1" dirty="0">
                <a:solidFill>
                  <a:srgbClr val="0070C0"/>
                </a:solidFill>
              </a:rPr>
              <a:t>campos de aplicación</a:t>
            </a:r>
            <a:r>
              <a:rPr lang="es-ES" sz="2400" dirty="0">
                <a:solidFill>
                  <a:schemeClr val="tx1"/>
                </a:solidFill>
              </a:rPr>
              <a:t> vienen recogidos a continuación: </a:t>
            </a:r>
          </a:p>
          <a:p>
            <a:pPr algn="ctr">
              <a:lnSpc>
                <a:spcPct val="100000"/>
              </a:lnSpc>
              <a:spcBef>
                <a:spcPts val="0"/>
              </a:spcBef>
              <a:spcAft>
                <a:spcPts val="0"/>
              </a:spcAft>
            </a:pPr>
            <a:endParaRPr lang="es-ES" sz="3200" dirty="0">
              <a:solidFill>
                <a:schemeClr val="tx1"/>
              </a:solidFill>
            </a:endParaRPr>
          </a:p>
        </p:txBody>
      </p:sp>
      <p:graphicFrame>
        <p:nvGraphicFramePr>
          <p:cNvPr id="4" name="Tabla 3">
            <a:extLst>
              <a:ext uri="{FF2B5EF4-FFF2-40B4-BE49-F238E27FC236}">
                <a16:creationId xmlns:a16="http://schemas.microsoft.com/office/drawing/2014/main" id="{687E402E-6EE2-4439-9732-D5617AED4990}"/>
              </a:ext>
            </a:extLst>
          </p:cNvPr>
          <p:cNvGraphicFramePr>
            <a:graphicFrameLocks noGrp="1"/>
          </p:cNvGraphicFramePr>
          <p:nvPr>
            <p:extLst>
              <p:ext uri="{D42A27DB-BD31-4B8C-83A1-F6EECF244321}">
                <p14:modId xmlns:p14="http://schemas.microsoft.com/office/powerpoint/2010/main" val="2046206214"/>
              </p:ext>
            </p:extLst>
          </p:nvPr>
        </p:nvGraphicFramePr>
        <p:xfrm>
          <a:off x="179294" y="1839585"/>
          <a:ext cx="11645153" cy="4413905"/>
        </p:xfrm>
        <a:graphic>
          <a:graphicData uri="http://schemas.openxmlformats.org/drawingml/2006/table">
            <a:tbl>
              <a:tblPr>
                <a:tableStyleId>{5C22544A-7EE6-4342-B048-85BDC9FD1C3A}</a:tableStyleId>
              </a:tblPr>
              <a:tblGrid>
                <a:gridCol w="3083859">
                  <a:extLst>
                    <a:ext uri="{9D8B030D-6E8A-4147-A177-3AD203B41FA5}">
                      <a16:colId xmlns:a16="http://schemas.microsoft.com/office/drawing/2014/main" val="3280258853"/>
                    </a:ext>
                  </a:extLst>
                </a:gridCol>
                <a:gridCol w="8561294">
                  <a:extLst>
                    <a:ext uri="{9D8B030D-6E8A-4147-A177-3AD203B41FA5}">
                      <a16:colId xmlns:a16="http://schemas.microsoft.com/office/drawing/2014/main" val="3161627420"/>
                    </a:ext>
                  </a:extLst>
                </a:gridCol>
              </a:tblGrid>
              <a:tr h="4413905">
                <a:tc>
                  <a:txBody>
                    <a:bodyPr/>
                    <a:lstStyle/>
                    <a:p>
                      <a:pPr algn="just">
                        <a:lnSpc>
                          <a:spcPct val="100000"/>
                        </a:lnSpc>
                        <a:spcAft>
                          <a:spcPts val="0"/>
                        </a:spcAft>
                      </a:pPr>
                      <a:r>
                        <a:rPr lang="es-ES_tradnl" sz="2400" b="1" dirty="0">
                          <a:solidFill>
                            <a:srgbClr val="0070C0"/>
                          </a:solidFill>
                          <a:effectLst/>
                        </a:rPr>
                        <a:t>Contributiva</a:t>
                      </a:r>
                      <a:endParaRPr lang="es-ES_tradnl"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_tradnl" sz="2400" dirty="0">
                          <a:effectLst/>
                          <a:latin typeface="Calibri" panose="020F0502020204030204" pitchFamily="34" charset="0"/>
                          <a:ea typeface="Calibri" panose="020F0502020204030204" pitchFamily="34" charset="0"/>
                          <a:cs typeface="Times New Roman" panose="02020603050405020304" pitchFamily="18" charset="0"/>
                        </a:rPr>
                        <a:t>Art7.1-RDL 8/2015</a:t>
                      </a:r>
                    </a:p>
                    <a:p>
                      <a:pPr algn="l">
                        <a:lnSpc>
                          <a:spcPct val="100000"/>
                        </a:lnSpc>
                        <a:spcAft>
                          <a:spcPts val="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Para recibir prestaciones hace falta un periodo mínimo de cotización previa</a:t>
                      </a:r>
                    </a:p>
                  </a:txBody>
                  <a:tcPr marL="0" marR="0" marT="0" marB="0" anchor="ctr"/>
                </a:tc>
                <a:tc>
                  <a:txBody>
                    <a:bodyPr/>
                    <a:lstStyle/>
                    <a:p>
                      <a:pPr marL="86995" algn="just">
                        <a:lnSpc>
                          <a:spcPct val="100000"/>
                        </a:lnSpc>
                        <a:spcAft>
                          <a:spcPts val="0"/>
                        </a:spcAft>
                      </a:pPr>
                      <a:r>
                        <a:rPr lang="es-ES_tradnl" sz="2400" dirty="0">
                          <a:effectLst/>
                        </a:rPr>
                        <a:t>Integra a las personas trabajadoras (y a sus familias) tanto espa­ñolas como extranjeras residentes legalmente en España que ejerzan una actividad profesional en territorio nacional y estén incluidas en alguno de los apartados siguientes:</a:t>
                      </a:r>
                      <a:endParaRPr lang="es-ES" sz="2400" dirty="0">
                        <a:effectLst/>
                      </a:endParaRPr>
                    </a:p>
                    <a:p>
                      <a:pPr marL="342900" lvl="0" indent="-342900" algn="just">
                        <a:lnSpc>
                          <a:spcPct val="100000"/>
                        </a:lnSpc>
                        <a:spcAft>
                          <a:spcPts val="0"/>
                        </a:spcAft>
                        <a:buClr>
                          <a:srgbClr val="000000"/>
                        </a:buClr>
                        <a:buSzPts val="900"/>
                        <a:buFont typeface="Arial" panose="020B0604020202020204" pitchFamily="34" charset="0"/>
                        <a:buChar char="•"/>
                        <a:tabLst>
                          <a:tab pos="109855" algn="l"/>
                        </a:tabLst>
                      </a:pPr>
                      <a:r>
                        <a:rPr lang="es-ES_tradnl" sz="2400" u="none" strike="noStrike" spc="0" dirty="0">
                          <a:effectLst/>
                        </a:rPr>
                        <a:t>Personas trabajadoras por cuenta ajena.</a:t>
                      </a:r>
                      <a:endParaRPr lang="es-ES" sz="2400" u="none" strike="noStrike" spc="0" dirty="0">
                        <a:effectLst/>
                      </a:endParaRPr>
                    </a:p>
                    <a:p>
                      <a:pPr marL="342900" lvl="0" indent="-342900" algn="just">
                        <a:lnSpc>
                          <a:spcPct val="100000"/>
                        </a:lnSpc>
                        <a:spcAft>
                          <a:spcPts val="0"/>
                        </a:spcAft>
                        <a:buClr>
                          <a:srgbClr val="000000"/>
                        </a:buClr>
                        <a:buSzPts val="900"/>
                        <a:buFont typeface="Arial" panose="020B0604020202020204" pitchFamily="34" charset="0"/>
                        <a:buChar char="•"/>
                        <a:tabLst>
                          <a:tab pos="109855" algn="l"/>
                        </a:tabLst>
                      </a:pPr>
                      <a:r>
                        <a:rPr lang="es-ES_tradnl" sz="2400" u="none" strike="noStrike" spc="0" dirty="0">
                          <a:effectLst/>
                        </a:rPr>
                        <a:t>Personas trabajadoras autónomas (por cuenta propia).</a:t>
                      </a:r>
                      <a:endParaRPr lang="es-ES" sz="2400" u="none" strike="noStrike" spc="0" dirty="0">
                        <a:effectLst/>
                      </a:endParaRPr>
                    </a:p>
                    <a:p>
                      <a:pPr marL="342900" lvl="0" indent="-342900" algn="just">
                        <a:lnSpc>
                          <a:spcPct val="100000"/>
                        </a:lnSpc>
                        <a:spcAft>
                          <a:spcPts val="0"/>
                        </a:spcAft>
                        <a:buClr>
                          <a:srgbClr val="000000"/>
                        </a:buClr>
                        <a:buSzPts val="900"/>
                        <a:buFont typeface="Arial" panose="020B0604020202020204" pitchFamily="34" charset="0"/>
                        <a:buChar char="•"/>
                        <a:tabLst>
                          <a:tab pos="103505" algn="l"/>
                        </a:tabLst>
                      </a:pPr>
                      <a:r>
                        <a:rPr lang="es-ES_tradnl" sz="2400" u="none" strike="noStrike" spc="0" dirty="0">
                          <a:effectLst/>
                        </a:rPr>
                        <a:t>Socios trabajadores de cooperativas de trabajo asociado.</a:t>
                      </a:r>
                      <a:endParaRPr lang="es-ES" sz="2400" u="none" strike="noStrike" spc="0" dirty="0">
                        <a:effectLst/>
                      </a:endParaRPr>
                    </a:p>
                    <a:p>
                      <a:pPr marL="342900" lvl="0" indent="-342900" algn="just">
                        <a:lnSpc>
                          <a:spcPct val="100000"/>
                        </a:lnSpc>
                        <a:spcAft>
                          <a:spcPts val="0"/>
                        </a:spcAft>
                        <a:buClr>
                          <a:srgbClr val="000000"/>
                        </a:buClr>
                        <a:buSzPts val="900"/>
                        <a:buFont typeface="Arial" panose="020B0604020202020204" pitchFamily="34" charset="0"/>
                        <a:buChar char="•"/>
                        <a:tabLst>
                          <a:tab pos="109855" algn="l"/>
                        </a:tabLst>
                      </a:pPr>
                      <a:r>
                        <a:rPr lang="es-ES_tradnl" sz="2400" u="none" strike="noStrike" spc="0" dirty="0">
                          <a:effectLst/>
                        </a:rPr>
                        <a:t>Determinados funcionarios públicos, civiles y militares.</a:t>
                      </a:r>
                      <a:endParaRPr lang="es-ES" sz="2400" u="none" strike="noStrike" spc="0" dirty="0">
                        <a:effectLst/>
                      </a:endParaRPr>
                    </a:p>
                    <a:p>
                      <a:pPr marL="342900" lvl="0" indent="-342900" algn="just">
                        <a:lnSpc>
                          <a:spcPct val="100000"/>
                        </a:lnSpc>
                        <a:spcAft>
                          <a:spcPts val="0"/>
                        </a:spcAft>
                        <a:buClr>
                          <a:srgbClr val="000000"/>
                        </a:buClr>
                        <a:buSzPts val="900"/>
                        <a:buFont typeface="Arial" panose="020B0604020202020204" pitchFamily="34" charset="0"/>
                        <a:buChar char="•"/>
                        <a:tabLst>
                          <a:tab pos="106680" algn="l"/>
                        </a:tabLst>
                      </a:pPr>
                      <a:r>
                        <a:rPr lang="es-ES_tradnl" sz="2400" u="none" strike="noStrike" spc="0" dirty="0">
                          <a:effectLst/>
                        </a:rPr>
                        <a:t>Estudiantes (seguro escolar).</a:t>
                      </a:r>
                      <a:endParaRPr lang="es-ES" sz="2400" u="none" strike="noStrike" spc="0" dirty="0">
                        <a:effectLst/>
                      </a:endParaRPr>
                    </a:p>
                    <a:p>
                      <a:pPr marL="342900" lvl="0" indent="-342900" algn="just">
                        <a:lnSpc>
                          <a:spcPct val="100000"/>
                        </a:lnSpc>
                        <a:spcAft>
                          <a:spcPts val="0"/>
                        </a:spcAft>
                        <a:buClr>
                          <a:srgbClr val="000000"/>
                        </a:buClr>
                        <a:buSzPts val="900"/>
                        <a:buFont typeface="Arial" panose="020B0604020202020204" pitchFamily="34" charset="0"/>
                        <a:buChar char="•"/>
                        <a:tabLst>
                          <a:tab pos="106680" algn="l"/>
                        </a:tabLst>
                      </a:pPr>
                      <a:r>
                        <a:rPr lang="es-ES_tradnl" sz="2400" u="none" strike="noStrike" spc="0" dirty="0">
                          <a:effectLst/>
                        </a:rPr>
                        <a:t>Españoles no residentes en territorio nacional, en determinadas situaciones.</a:t>
                      </a:r>
                    </a:p>
                    <a:p>
                      <a:pPr marL="0" lvl="0" indent="0" algn="just">
                        <a:lnSpc>
                          <a:spcPct val="100000"/>
                        </a:lnSpc>
                        <a:spcAft>
                          <a:spcPts val="0"/>
                        </a:spcAft>
                        <a:buClr>
                          <a:srgbClr val="000000"/>
                        </a:buClr>
                        <a:buSzPts val="900"/>
                        <a:buFont typeface="Arial" panose="020B0604020202020204" pitchFamily="34" charset="0"/>
                        <a:buNone/>
                        <a:tabLst>
                          <a:tab pos="106680" algn="l"/>
                        </a:tabLst>
                      </a:pPr>
                      <a:r>
                        <a:rPr lang="es-ES" sz="2400" kern="1200" dirty="0">
                          <a:solidFill>
                            <a:schemeClr val="dk1"/>
                          </a:solidFill>
                          <a:effectLst/>
                          <a:latin typeface="+mn-lt"/>
                          <a:ea typeface="+mn-ea"/>
                          <a:cs typeface="+mn-cs"/>
                        </a:rPr>
                        <a:t>Financiación con cargo a las cotizaciones al sistema de SS.</a:t>
                      </a:r>
                      <a:endParaRPr lang="es-ES" sz="2400" u="none" strike="noStrike" spc="0" dirty="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0" marR="0" marT="0" marB="0" anchor="ctr"/>
                </a:tc>
                <a:extLst>
                  <a:ext uri="{0D108BD9-81ED-4DB2-BD59-A6C34878D82A}">
                    <a16:rowId xmlns:a16="http://schemas.microsoft.com/office/drawing/2014/main" val="3217379247"/>
                  </a:ext>
                </a:extLst>
              </a:tr>
            </a:tbl>
          </a:graphicData>
        </a:graphic>
      </p:graphicFrame>
    </p:spTree>
    <p:extLst>
      <p:ext uri="{BB962C8B-B14F-4D97-AF65-F5344CB8AC3E}">
        <p14:creationId xmlns:p14="http://schemas.microsoft.com/office/powerpoint/2010/main" val="2580843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7"/>
            <a:ext cx="10963694" cy="926493"/>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Extensión del campo de aplicación</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71717" y="1002740"/>
            <a:ext cx="11779250" cy="4394200"/>
          </a:xfrm>
        </p:spPr>
        <p:txBody>
          <a:bodyPr>
            <a:noAutofit/>
          </a:bodyPr>
          <a:lstStyle/>
          <a:p>
            <a:pPr>
              <a:lnSpc>
                <a:spcPct val="100000"/>
              </a:lnSpc>
              <a:spcBef>
                <a:spcPts val="0"/>
              </a:spcBef>
              <a:spcAft>
                <a:spcPts val="0"/>
              </a:spcAft>
            </a:pPr>
            <a:r>
              <a:rPr lang="es-ES" sz="2400" dirty="0">
                <a:solidFill>
                  <a:schemeClr val="tx1"/>
                </a:solidFill>
              </a:rPr>
              <a:t>El sistema de la Seguridad Social tiene, dentro de su acción protectora dos </a:t>
            </a:r>
            <a:r>
              <a:rPr lang="es-ES" sz="2400" b="1" dirty="0">
                <a:solidFill>
                  <a:srgbClr val="0070C0"/>
                </a:solidFill>
              </a:rPr>
              <a:t>modalidades</a:t>
            </a:r>
            <a:r>
              <a:rPr lang="es-ES" sz="2400" dirty="0">
                <a:solidFill>
                  <a:schemeClr val="tx1"/>
                </a:solidFill>
              </a:rPr>
              <a:t> de prestaciones cuyos </a:t>
            </a:r>
            <a:r>
              <a:rPr lang="es-ES" sz="2400" b="1" dirty="0">
                <a:solidFill>
                  <a:srgbClr val="0070C0"/>
                </a:solidFill>
              </a:rPr>
              <a:t>campos de aplicación</a:t>
            </a:r>
            <a:r>
              <a:rPr lang="es-ES" sz="2400" dirty="0">
                <a:solidFill>
                  <a:schemeClr val="tx1"/>
                </a:solidFill>
              </a:rPr>
              <a:t> vienen recogidos a continuación: </a:t>
            </a:r>
          </a:p>
          <a:p>
            <a:pPr algn="ctr">
              <a:lnSpc>
                <a:spcPct val="100000"/>
              </a:lnSpc>
              <a:spcBef>
                <a:spcPts val="0"/>
              </a:spcBef>
              <a:spcAft>
                <a:spcPts val="0"/>
              </a:spcAft>
            </a:pPr>
            <a:endParaRPr lang="es-ES" sz="3200" dirty="0">
              <a:solidFill>
                <a:schemeClr val="tx1"/>
              </a:solidFill>
            </a:endParaRPr>
          </a:p>
        </p:txBody>
      </p:sp>
      <p:graphicFrame>
        <p:nvGraphicFramePr>
          <p:cNvPr id="5" name="Tabla 4">
            <a:extLst>
              <a:ext uri="{FF2B5EF4-FFF2-40B4-BE49-F238E27FC236}">
                <a16:creationId xmlns:a16="http://schemas.microsoft.com/office/drawing/2014/main" id="{6B8B89DA-DCF5-4964-827B-6CACAEDEAB94}"/>
              </a:ext>
            </a:extLst>
          </p:cNvPr>
          <p:cNvGraphicFramePr>
            <a:graphicFrameLocks noGrp="1"/>
          </p:cNvGraphicFramePr>
          <p:nvPr>
            <p:extLst>
              <p:ext uri="{D42A27DB-BD31-4B8C-83A1-F6EECF244321}">
                <p14:modId xmlns:p14="http://schemas.microsoft.com/office/powerpoint/2010/main" val="3143216326"/>
              </p:ext>
            </p:extLst>
          </p:nvPr>
        </p:nvGraphicFramePr>
        <p:xfrm>
          <a:off x="896471" y="1929233"/>
          <a:ext cx="10721647" cy="3772319"/>
        </p:xfrm>
        <a:graphic>
          <a:graphicData uri="http://schemas.openxmlformats.org/drawingml/2006/table">
            <a:tbl>
              <a:tblPr>
                <a:tableStyleId>{5C22544A-7EE6-4342-B048-85BDC9FD1C3A}</a:tableStyleId>
              </a:tblPr>
              <a:tblGrid>
                <a:gridCol w="2490606">
                  <a:extLst>
                    <a:ext uri="{9D8B030D-6E8A-4147-A177-3AD203B41FA5}">
                      <a16:colId xmlns:a16="http://schemas.microsoft.com/office/drawing/2014/main" val="866457974"/>
                    </a:ext>
                  </a:extLst>
                </a:gridCol>
                <a:gridCol w="8231041">
                  <a:extLst>
                    <a:ext uri="{9D8B030D-6E8A-4147-A177-3AD203B41FA5}">
                      <a16:colId xmlns:a16="http://schemas.microsoft.com/office/drawing/2014/main" val="973382827"/>
                    </a:ext>
                  </a:extLst>
                </a:gridCol>
              </a:tblGrid>
              <a:tr h="3772319">
                <a:tc>
                  <a:txBody>
                    <a:bodyPr/>
                    <a:lstStyle/>
                    <a:p>
                      <a:pPr algn="just">
                        <a:lnSpc>
                          <a:spcPct val="100000"/>
                        </a:lnSpc>
                        <a:spcAft>
                          <a:spcPts val="0"/>
                        </a:spcAft>
                      </a:pPr>
                      <a:r>
                        <a:rPr lang="es-ES_tradnl" sz="2400" b="1" dirty="0">
                          <a:solidFill>
                            <a:srgbClr val="0070C0"/>
                          </a:solidFill>
                          <a:effectLst/>
                        </a:rPr>
                        <a:t>No contributiva</a:t>
                      </a:r>
                      <a:endParaRPr lang="es-ES_tradnl"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_tradnl" sz="2400" dirty="0">
                          <a:effectLst/>
                          <a:latin typeface="Calibri" panose="020F0502020204030204" pitchFamily="34" charset="0"/>
                          <a:ea typeface="Calibri" panose="020F0502020204030204" pitchFamily="34" charset="0"/>
                          <a:cs typeface="Times New Roman" panose="02020603050405020304" pitchFamily="18" charset="0"/>
                        </a:rPr>
                        <a:t>Art7.2-RDL 8/2015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86995" algn="just">
                        <a:lnSpc>
                          <a:spcPct val="100000"/>
                        </a:lnSpc>
                        <a:spcAft>
                          <a:spcPts val="0"/>
                        </a:spcAft>
                      </a:pPr>
                      <a:r>
                        <a:rPr lang="es-ES_tradnl" sz="2400" dirty="0">
                          <a:effectLst/>
                        </a:rPr>
                        <a:t>Incluye a todos los españoles residentes en territorio español y los extranjeros que residan legalmente en España conforme a la normativa aplicable, que se encuentren en estado de necesidad o carezcan de recursos económicos propios suficientes para su subsistencia, aun cuando no hayan cotizado nunca o el tiempo suficiente para alcanzar prestaciones de nivel contributivo.</a:t>
                      </a:r>
                      <a:endParaRPr lang="es-ES" sz="2400" dirty="0">
                        <a:effectLst/>
                      </a:endParaRPr>
                    </a:p>
                    <a:p>
                      <a:pPr marL="86995" algn="just">
                        <a:lnSpc>
                          <a:spcPct val="100000"/>
                        </a:lnSpc>
                        <a:spcAft>
                          <a:spcPts val="0"/>
                        </a:spcAft>
                      </a:pPr>
                      <a:r>
                        <a:rPr lang="es-ES_tradnl" sz="2400" dirty="0">
                          <a:effectLst/>
                        </a:rPr>
                        <a:t>Esta modalidad comprende solo las prestaciones de asistencia sanitaria, incapacidad permanente, jubilación y por hijo a cargo.</a:t>
                      </a:r>
                      <a:endParaRPr lang="es-ES" sz="2400" dirty="0">
                        <a:effectLst/>
                      </a:endParaRPr>
                    </a:p>
                    <a:p>
                      <a:pPr indent="86995" algn="just">
                        <a:lnSpc>
                          <a:spcPct val="100000"/>
                        </a:lnSpc>
                        <a:spcAft>
                          <a:spcPts val="0"/>
                        </a:spcAft>
                      </a:pPr>
                      <a:r>
                        <a:rPr lang="es-ES_tradnl" sz="2400" dirty="0">
                          <a:effectLst/>
                        </a:rPr>
                        <a:t>Financiación con cargo a los Presupuestos Generales del Estado.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92299371"/>
                  </a:ext>
                </a:extLst>
              </a:tr>
            </a:tbl>
          </a:graphicData>
        </a:graphic>
      </p:graphicFrame>
    </p:spTree>
    <p:extLst>
      <p:ext uri="{BB962C8B-B14F-4D97-AF65-F5344CB8AC3E}">
        <p14:creationId xmlns:p14="http://schemas.microsoft.com/office/powerpoint/2010/main" val="2451803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8"/>
            <a:ext cx="10963694" cy="926492"/>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Financiación</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nSpc>
                <a:spcPct val="100000"/>
              </a:lnSpc>
              <a:spcBef>
                <a:spcPts val="0"/>
              </a:spcBef>
              <a:spcAft>
                <a:spcPts val="0"/>
              </a:spcAft>
            </a:pPr>
            <a:r>
              <a:rPr lang="es-ES" sz="2400" dirty="0">
                <a:solidFill>
                  <a:schemeClr val="tx1"/>
                </a:solidFill>
              </a:rPr>
              <a:t>El sistema de la Seguridad Social se financia con los siguientes recursos:</a:t>
            </a:r>
          </a:p>
          <a:p>
            <a:pPr algn="just">
              <a:lnSpc>
                <a:spcPct val="100000"/>
              </a:lnSpc>
              <a:spcBef>
                <a:spcPts val="0"/>
              </a:spcBef>
              <a:spcAft>
                <a:spcPts val="0"/>
              </a:spcAft>
              <a:buFont typeface="Wingdings" panose="05000000000000000000" pitchFamily="2" charset="2"/>
              <a:buChar char="Ø"/>
            </a:pPr>
            <a:r>
              <a:rPr lang="es-ES" sz="2400" b="1" dirty="0">
                <a:solidFill>
                  <a:srgbClr val="0070C0"/>
                </a:solidFill>
              </a:rPr>
              <a:t>Cotizaciones</a:t>
            </a:r>
            <a:r>
              <a:rPr lang="es-ES" sz="2400" dirty="0">
                <a:solidFill>
                  <a:schemeClr val="tx1"/>
                </a:solidFill>
              </a:rPr>
              <a:t>: Ingresos de empresas y trabajadores. La mayoría de los recursos de la Seguridad Social provienen de las cotizaciones sociales. Estas cotizaciones son pagos obligatorios que realizan tanto los trabajadores como los empleadores, basados en un porcentaje del salario bruto de los trabajadores. Estos porcentajes, como sabemos, varían según la categoría de cotización y cubren diferentes contingencias:</a:t>
            </a:r>
          </a:p>
          <a:p>
            <a:pP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pic>
        <p:nvPicPr>
          <p:cNvPr id="6" name="Imagen 5">
            <a:extLst>
              <a:ext uri="{FF2B5EF4-FFF2-40B4-BE49-F238E27FC236}">
                <a16:creationId xmlns:a16="http://schemas.microsoft.com/office/drawing/2014/main" id="{CFC3D3C1-F5BF-4FC5-964C-2951131DCF6A}"/>
              </a:ext>
            </a:extLst>
          </p:cNvPr>
          <p:cNvPicPr/>
          <p:nvPr/>
        </p:nvPicPr>
        <p:blipFill>
          <a:blip r:embed="rId2"/>
          <a:stretch>
            <a:fillRect/>
          </a:stretch>
        </p:blipFill>
        <p:spPr>
          <a:xfrm>
            <a:off x="2420470" y="3209365"/>
            <a:ext cx="6669741" cy="30748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045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8"/>
            <a:ext cx="10963694" cy="926492"/>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Financiación</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gn="just">
              <a:lnSpc>
                <a:spcPct val="100000"/>
              </a:lnSpc>
              <a:spcBef>
                <a:spcPts val="0"/>
              </a:spcBef>
              <a:spcAft>
                <a:spcPts val="0"/>
              </a:spcAft>
            </a:pPr>
            <a:r>
              <a:rPr lang="es-ES" sz="2400" dirty="0">
                <a:solidFill>
                  <a:schemeClr val="tx1"/>
                </a:solidFill>
              </a:rPr>
              <a:t>El Estado contribuye al sistema de Seguridad Social, con </a:t>
            </a:r>
            <a:r>
              <a:rPr lang="es-ES" sz="2400" b="1" dirty="0">
                <a:solidFill>
                  <a:srgbClr val="0070C0"/>
                </a:solidFill>
              </a:rPr>
              <a:t>otros recursos</a:t>
            </a:r>
            <a:r>
              <a:rPr lang="es-ES" sz="2400" dirty="0">
                <a:solidFill>
                  <a:schemeClr val="tx1"/>
                </a:solidFill>
              </a:rPr>
              <a:t> para asegurar la sostenibilidad de las pensiones y otras prestaciones que no pueden ser completamente financiadas a través de las cotizaciones. Estas aportaciones son particularmente importantes para cubrir las pensiones no contributivas y garantizar un mínimo vital para todos los ciudadanos, independientemente de su historial laboral:</a:t>
            </a:r>
          </a:p>
          <a:p>
            <a:pPr algn="just">
              <a:lnSpc>
                <a:spcPct val="100000"/>
              </a:lnSpc>
              <a:spcBef>
                <a:spcPts val="0"/>
              </a:spcBef>
              <a:spcAft>
                <a:spcPts val="0"/>
              </a:spcAft>
            </a:pPr>
            <a:endParaRPr lang="es-ES" sz="2400" dirty="0">
              <a:solidFill>
                <a:schemeClr val="tx1"/>
              </a:solidFill>
            </a:endParaRPr>
          </a:p>
          <a:p>
            <a:pPr algn="just">
              <a:lnSpc>
                <a:spcPct val="100000"/>
              </a:lnSpc>
              <a:spcBef>
                <a:spcPts val="0"/>
              </a:spcBef>
              <a:spcAft>
                <a:spcPts val="0"/>
              </a:spcAft>
              <a:buFont typeface="Wingdings" panose="05000000000000000000" pitchFamily="2" charset="2"/>
              <a:buChar char="Ø"/>
            </a:pPr>
            <a:r>
              <a:rPr lang="es-ES" sz="2400" dirty="0">
                <a:solidFill>
                  <a:schemeClr val="tx1"/>
                </a:solidFill>
              </a:rPr>
              <a:t>Ingresos procedentes de los </a:t>
            </a:r>
            <a:r>
              <a:rPr lang="es-ES" sz="2400" b="1" dirty="0">
                <a:solidFill>
                  <a:srgbClr val="0070C0"/>
                </a:solidFill>
              </a:rPr>
              <a:t>Presupuestos Generales del Estado</a:t>
            </a:r>
            <a:r>
              <a:rPr lang="es-ES" sz="2400" dirty="0">
                <a:solidFill>
                  <a:schemeClr val="tx1"/>
                </a:solidFill>
              </a:rPr>
              <a:t>.</a:t>
            </a:r>
          </a:p>
          <a:p>
            <a:pPr marL="0" indent="0" algn="just">
              <a:lnSpc>
                <a:spcPct val="100000"/>
              </a:lnSpc>
              <a:spcBef>
                <a:spcPts val="0"/>
              </a:spcBef>
              <a:spcAft>
                <a:spcPts val="0"/>
              </a:spcAft>
              <a:buNone/>
            </a:pPr>
            <a:endParaRPr lang="es-ES" sz="2400" dirty="0">
              <a:solidFill>
                <a:schemeClr val="tx1"/>
              </a:solidFill>
            </a:endParaRPr>
          </a:p>
          <a:p>
            <a:pPr algn="just">
              <a:lnSpc>
                <a:spcPct val="100000"/>
              </a:lnSpc>
              <a:spcBef>
                <a:spcPts val="0"/>
              </a:spcBef>
              <a:spcAft>
                <a:spcPts val="0"/>
              </a:spcAft>
              <a:buFont typeface="Wingdings" panose="05000000000000000000" pitchFamily="2" charset="2"/>
              <a:buChar char="Ø"/>
            </a:pPr>
            <a:r>
              <a:rPr lang="es-ES" sz="2400" dirty="0">
                <a:solidFill>
                  <a:schemeClr val="tx1"/>
                </a:solidFill>
              </a:rPr>
              <a:t>Ingresos </a:t>
            </a:r>
            <a:r>
              <a:rPr lang="es-ES" sz="2400" b="1" dirty="0">
                <a:solidFill>
                  <a:srgbClr val="0070C0"/>
                </a:solidFill>
              </a:rPr>
              <a:t>patrimoniales y financieros </a:t>
            </a:r>
            <a:r>
              <a:rPr lang="es-ES" sz="2400" dirty="0">
                <a:solidFill>
                  <a:schemeClr val="tx1"/>
                </a:solidFill>
              </a:rPr>
              <a:t>de los recursos del ente público.</a:t>
            </a:r>
          </a:p>
          <a:p>
            <a:pPr marL="0" indent="0" algn="just">
              <a:lnSpc>
                <a:spcPct val="100000"/>
              </a:lnSpc>
              <a:spcBef>
                <a:spcPts val="0"/>
              </a:spcBef>
              <a:spcAft>
                <a:spcPts val="0"/>
              </a:spcAft>
              <a:buNone/>
            </a:pPr>
            <a:endParaRPr lang="es-ES" sz="2400" dirty="0">
              <a:solidFill>
                <a:schemeClr val="tx1"/>
              </a:solidFill>
            </a:endParaRPr>
          </a:p>
          <a:p>
            <a:pPr algn="just">
              <a:lnSpc>
                <a:spcPct val="100000"/>
              </a:lnSpc>
              <a:spcBef>
                <a:spcPts val="0"/>
              </a:spcBef>
              <a:spcAft>
                <a:spcPts val="0"/>
              </a:spcAft>
              <a:buFont typeface="Wingdings" panose="05000000000000000000" pitchFamily="2" charset="2"/>
              <a:buChar char="Ø"/>
            </a:pPr>
            <a:r>
              <a:rPr lang="es-ES" sz="2400" dirty="0">
                <a:solidFill>
                  <a:schemeClr val="tx1"/>
                </a:solidFill>
              </a:rPr>
              <a:t>Las cantidades recaudadas en concepto de </a:t>
            </a:r>
            <a:r>
              <a:rPr lang="es-ES" sz="2400" b="1" dirty="0">
                <a:solidFill>
                  <a:srgbClr val="0070C0"/>
                </a:solidFill>
              </a:rPr>
              <a:t>recargos y sanciones</a:t>
            </a:r>
            <a:r>
              <a:rPr lang="es-ES" sz="2400" dirty="0">
                <a:solidFill>
                  <a:schemeClr val="tx1"/>
                </a:solidFill>
              </a:rPr>
              <a:t>.</a:t>
            </a:r>
          </a:p>
          <a:p>
            <a:pP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spTree>
    <p:extLst>
      <p:ext uri="{BB962C8B-B14F-4D97-AF65-F5344CB8AC3E}">
        <p14:creationId xmlns:p14="http://schemas.microsoft.com/office/powerpoint/2010/main" val="420614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14153" y="76248"/>
            <a:ext cx="10963694" cy="891940"/>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Estructura administrativa</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968188"/>
            <a:ext cx="11932025" cy="5316070"/>
          </a:xfrm>
        </p:spPr>
        <p:txBody>
          <a:bodyPr>
            <a:noAutofit/>
          </a:bodyPr>
          <a:lstStyle/>
          <a:p>
            <a:pPr>
              <a:lnSpc>
                <a:spcPct val="100000"/>
              </a:lnSpc>
              <a:spcBef>
                <a:spcPts val="0"/>
              </a:spcBef>
              <a:spcAft>
                <a:spcPts val="0"/>
              </a:spcAft>
            </a:pPr>
            <a:r>
              <a:rPr lang="es-ES" sz="3200" dirty="0">
                <a:solidFill>
                  <a:srgbClr val="0070C0"/>
                </a:solidFill>
              </a:rPr>
              <a:t>Administrativamente la Seguridad Social se organiza en:</a:t>
            </a:r>
          </a:p>
          <a:p>
            <a:pPr>
              <a:lnSpc>
                <a:spcPct val="100000"/>
              </a:lnSpc>
              <a:spcBef>
                <a:spcPts val="0"/>
              </a:spcBef>
              <a:spcAft>
                <a:spcPts val="0"/>
              </a:spcAft>
              <a:buFont typeface="Wingdings" panose="05000000000000000000" pitchFamily="2" charset="2"/>
              <a:buChar char="Ø"/>
            </a:pPr>
            <a:r>
              <a:rPr lang="es-ES" sz="3200" b="1" dirty="0">
                <a:solidFill>
                  <a:srgbClr val="0070C0"/>
                </a:solidFill>
              </a:rPr>
              <a:t>Entidades gestoras</a:t>
            </a:r>
            <a:r>
              <a:rPr lang="es-ES" sz="3200" dirty="0">
                <a:solidFill>
                  <a:srgbClr val="0070C0"/>
                </a:solidFill>
              </a:rPr>
              <a:t>.</a:t>
            </a:r>
          </a:p>
          <a:p>
            <a:pPr>
              <a:lnSpc>
                <a:spcPct val="100000"/>
              </a:lnSpc>
              <a:spcBef>
                <a:spcPts val="0"/>
              </a:spcBef>
              <a:spcAft>
                <a:spcPts val="0"/>
              </a:spcAft>
              <a:buFont typeface="Wingdings" panose="05000000000000000000" pitchFamily="2" charset="2"/>
              <a:buChar char="Ø"/>
            </a:pPr>
            <a:r>
              <a:rPr lang="es-ES" sz="3200" b="1" dirty="0">
                <a:solidFill>
                  <a:srgbClr val="0070C0"/>
                </a:solidFill>
              </a:rPr>
              <a:t>Entidades de gestión de los servicios comunes</a:t>
            </a:r>
            <a:r>
              <a:rPr lang="es-ES" sz="3200" dirty="0">
                <a:solidFill>
                  <a:srgbClr val="0070C0"/>
                </a:solidFill>
              </a:rPr>
              <a:t>. La Seguridad Social opera a través de dos servicios comunes: TGSS y Gerencia de informática.</a:t>
            </a:r>
          </a:p>
          <a:p>
            <a:pPr>
              <a:lnSpc>
                <a:spcPct val="100000"/>
              </a:lnSpc>
              <a:spcBef>
                <a:spcPts val="0"/>
              </a:spcBef>
              <a:spcAft>
                <a:spcPts val="0"/>
              </a:spcAft>
              <a:buFont typeface="Wingdings" panose="05000000000000000000" pitchFamily="2" charset="2"/>
              <a:buChar char="Ø"/>
            </a:pPr>
            <a:r>
              <a:rPr lang="es-ES" sz="3200" b="1" dirty="0">
                <a:solidFill>
                  <a:srgbClr val="0070C0"/>
                </a:solidFill>
              </a:rPr>
              <a:t>Entidades colaboradoras</a:t>
            </a:r>
            <a:r>
              <a:rPr lang="es-ES" sz="3200" dirty="0">
                <a:solidFill>
                  <a:srgbClr val="0070C0"/>
                </a:solidFill>
              </a:rPr>
              <a:t>. Las mutuas de accidentes de trabajo y enfermedades profesionales  y las empresas colaboran en la gestión de las Seguridad Social</a:t>
            </a:r>
          </a:p>
          <a:p>
            <a:pPr>
              <a:lnSpc>
                <a:spcPct val="100000"/>
              </a:lnSpc>
              <a:spcBef>
                <a:spcPts val="0"/>
              </a:spcBef>
              <a:spcAft>
                <a:spcPts val="0"/>
              </a:spcAft>
              <a:buFont typeface="Wingdings" panose="05000000000000000000" pitchFamily="2" charset="2"/>
              <a:buChar char="Ø"/>
            </a:pPr>
            <a:r>
              <a:rPr lang="es-ES" sz="3200" b="1" dirty="0">
                <a:solidFill>
                  <a:srgbClr val="0070C0"/>
                </a:solidFill>
              </a:rPr>
              <a:t>Organismos autónomos</a:t>
            </a:r>
            <a:r>
              <a:rPr lang="es-ES" sz="3200" dirty="0">
                <a:solidFill>
                  <a:srgbClr val="0070C0"/>
                </a:solidFill>
              </a:rPr>
              <a:t>. Determinadas prestaciones son gestionadas por organismos autónomas con personalidad y recursos propios.</a:t>
            </a:r>
          </a:p>
        </p:txBody>
      </p:sp>
    </p:spTree>
    <p:extLst>
      <p:ext uri="{BB962C8B-B14F-4D97-AF65-F5344CB8AC3E}">
        <p14:creationId xmlns:p14="http://schemas.microsoft.com/office/powerpoint/2010/main" val="3200488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14153" y="76248"/>
            <a:ext cx="10963694" cy="891940"/>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Entidades gestoras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nSpc>
                <a:spcPct val="100000"/>
              </a:lnSpc>
              <a:spcBef>
                <a:spcPts val="0"/>
              </a:spcBef>
              <a:spcAft>
                <a:spcPts val="0"/>
              </a:spcAft>
            </a:pPr>
            <a:r>
              <a:rPr lang="es-ES" sz="2400" dirty="0">
                <a:solidFill>
                  <a:srgbClr val="0070C0"/>
                </a:solidFill>
              </a:rPr>
              <a:t>Tienen como finalidad administrar y gestionar la acción protectora de la Seguridad Social:</a:t>
            </a:r>
          </a:p>
          <a:p>
            <a:pP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132921505"/>
              </p:ext>
            </p:extLst>
          </p:nvPr>
        </p:nvGraphicFramePr>
        <p:xfrm>
          <a:off x="614153" y="1317282"/>
          <a:ext cx="10963694" cy="4909649"/>
        </p:xfrm>
        <a:graphic>
          <a:graphicData uri="http://schemas.openxmlformats.org/drawingml/2006/table">
            <a:tbl>
              <a:tblPr/>
              <a:tblGrid>
                <a:gridCol w="1903981">
                  <a:extLst>
                    <a:ext uri="{9D8B030D-6E8A-4147-A177-3AD203B41FA5}">
                      <a16:colId xmlns:a16="http://schemas.microsoft.com/office/drawing/2014/main" val="1427382766"/>
                    </a:ext>
                  </a:extLst>
                </a:gridCol>
                <a:gridCol w="3030352">
                  <a:extLst>
                    <a:ext uri="{9D8B030D-6E8A-4147-A177-3AD203B41FA5}">
                      <a16:colId xmlns:a16="http://schemas.microsoft.com/office/drawing/2014/main" val="1820448645"/>
                    </a:ext>
                  </a:extLst>
                </a:gridCol>
                <a:gridCol w="6029361">
                  <a:extLst>
                    <a:ext uri="{9D8B030D-6E8A-4147-A177-3AD203B41FA5}">
                      <a16:colId xmlns:a16="http://schemas.microsoft.com/office/drawing/2014/main" val="3028577889"/>
                    </a:ext>
                  </a:extLst>
                </a:gridCol>
              </a:tblGrid>
              <a:tr h="242862">
                <a:tc gridSpan="2">
                  <a:txBody>
                    <a:bodyPr/>
                    <a:lstStyle/>
                    <a:p>
                      <a:pPr algn="ctr">
                        <a:lnSpc>
                          <a:spcPts val="1020"/>
                        </a:lnSpc>
                        <a:spcAft>
                          <a:spcPts val="0"/>
                        </a:spcAft>
                      </a:pPr>
                      <a:r>
                        <a:rPr lang="es-ES_trad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Entidad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algn="ctr">
                        <a:lnSpc>
                          <a:spcPts val="102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ts val="1020"/>
                        </a:lnSpc>
                        <a:spcAft>
                          <a:spcPts val="0"/>
                        </a:spcAft>
                      </a:pPr>
                      <a:r>
                        <a:rPr lang="es-ES_trad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Finalidad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9118101"/>
                  </a:ext>
                </a:extLst>
              </a:tr>
              <a:tr h="983442">
                <a:tc>
                  <a:txBody>
                    <a:bodyPr/>
                    <a:lstStyle/>
                    <a:p>
                      <a:pPr marL="0" algn="l" defTabSz="914400" rtl="0" eaLnBrk="1" latinLnBrk="0" hangingPunct="1">
                        <a:lnSpc>
                          <a:spcPct val="100000"/>
                        </a:lnSpc>
                        <a:spcAft>
                          <a:spcPts val="0"/>
                        </a:spcAft>
                      </a:pPr>
                      <a:r>
                        <a:rPr lang="es-ES_tradnl" sz="1800" b="1" kern="1200" dirty="0">
                          <a:solidFill>
                            <a:schemeClr val="tx1"/>
                          </a:solidFill>
                          <a:effectLst/>
                          <a:latin typeface="+mn-lt"/>
                          <a:ea typeface="+mn-ea"/>
                          <a:cs typeface="+mn-cs"/>
                        </a:rPr>
                        <a:t>Instituto Nacional de la Seguridad Social (INSS)</a:t>
                      </a:r>
                      <a:endParaRPr lang="es-ES" sz="1800" b="1" kern="12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165" algn="just">
                        <a:lnSpc>
                          <a:spcPct val="100000"/>
                        </a:lnSpc>
                        <a:spcAft>
                          <a:spcPts val="0"/>
                        </a:spcAft>
                      </a:pPr>
                      <a:r>
                        <a:rPr lang="es-ES_tradnl" sz="1600" dirty="0">
                          <a:solidFill>
                            <a:srgbClr val="000000"/>
                          </a:solidFill>
                          <a:effectLst/>
                          <a:latin typeface="+mn-lt"/>
                          <a:ea typeface="Calibri" panose="020F0502020204030204" pitchFamily="34" charset="0"/>
                          <a:cs typeface="Calibri" panose="020F0502020204030204" pitchFamily="34" charset="0"/>
                        </a:rPr>
                        <a:t>Es la entidad encargada de la gestión y administración de las </a:t>
                      </a:r>
                      <a:r>
                        <a:rPr lang="es-ES_tradnl" sz="1600" b="1" dirty="0">
                          <a:solidFill>
                            <a:srgbClr val="000000"/>
                          </a:solidFill>
                          <a:effectLst/>
                          <a:latin typeface="+mn-lt"/>
                          <a:ea typeface="Calibri" panose="020F0502020204030204" pitchFamily="34" charset="0"/>
                          <a:cs typeface="Calibri" panose="020F0502020204030204" pitchFamily="34" charset="0"/>
                        </a:rPr>
                        <a:t>prestaciones económicas </a:t>
                      </a:r>
                      <a:r>
                        <a:rPr lang="es-ES_tradnl" sz="1600" dirty="0">
                          <a:solidFill>
                            <a:srgbClr val="000000"/>
                          </a:solidFill>
                          <a:effectLst/>
                          <a:latin typeface="+mn-lt"/>
                          <a:ea typeface="Calibri" panose="020F0502020204030204" pitchFamily="34" charset="0"/>
                          <a:cs typeface="Calibri" panose="020F0502020204030204" pitchFamily="34" charset="0"/>
                        </a:rPr>
                        <a:t>de nivel contributivo y el reconocimiento del derecho a la asistencia sanitaria.</a:t>
                      </a:r>
                      <a:endParaRPr lang="es-ES" sz="1600" dirty="0">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375089"/>
                  </a:ext>
                </a:extLst>
              </a:tr>
              <a:tr h="1211337">
                <a:tc>
                  <a:txBody>
                    <a:bodyPr/>
                    <a:lstStyle/>
                    <a:p>
                      <a:pPr>
                        <a:lnSpc>
                          <a:spcPct val="100000"/>
                        </a:lnSpc>
                        <a:spcAft>
                          <a:spcPts val="0"/>
                        </a:spcAft>
                      </a:pPr>
                      <a:r>
                        <a:rPr lang="es-ES_tradnl" sz="1800" b="1" dirty="0">
                          <a:solidFill>
                            <a:srgbClr val="000000"/>
                          </a:solidFill>
                          <a:effectLst/>
                          <a:latin typeface="+mn-lt"/>
                          <a:ea typeface="Times New Roman" panose="02020603050405020304" pitchFamily="18" charset="0"/>
                          <a:cs typeface="Calibri" panose="020F0502020204030204" pitchFamily="34" charset="0"/>
                        </a:rPr>
                        <a:t>Instituto Nacional de Gestión Sanitaria (INGESA)</a:t>
                      </a:r>
                      <a:endParaRPr lang="es-E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165" algn="just">
                        <a:lnSpc>
                          <a:spcPct val="100000"/>
                        </a:lnSpc>
                        <a:spcAft>
                          <a:spcPts val="0"/>
                        </a:spcAft>
                      </a:pPr>
                      <a:r>
                        <a:rPr lang="es-ES_tradnl" sz="1600" dirty="0">
                          <a:solidFill>
                            <a:srgbClr val="000000"/>
                          </a:solidFill>
                          <a:effectLst/>
                          <a:latin typeface="+mn-lt"/>
                          <a:ea typeface="Calibri" panose="020F0502020204030204" pitchFamily="34" charset="0"/>
                          <a:cs typeface="Calibri" panose="020F0502020204030204" pitchFamily="34" charset="0"/>
                        </a:rPr>
                        <a:t>El </a:t>
                      </a:r>
                      <a:r>
                        <a:rPr lang="es-ES_tradnl" sz="1600" b="1" dirty="0">
                          <a:solidFill>
                            <a:srgbClr val="000000"/>
                          </a:solidFill>
                          <a:effectLst/>
                          <a:latin typeface="+mn-lt"/>
                          <a:ea typeface="Calibri" panose="020F0502020204030204" pitchFamily="34" charset="0"/>
                          <a:cs typeface="Calibri" panose="020F0502020204030204" pitchFamily="34" charset="0"/>
                        </a:rPr>
                        <a:t>Estado </a:t>
                      </a:r>
                      <a:r>
                        <a:rPr lang="es-ES_tradnl" sz="1600" dirty="0">
                          <a:solidFill>
                            <a:srgbClr val="000000"/>
                          </a:solidFill>
                          <a:effectLst/>
                          <a:latin typeface="+mn-lt"/>
                          <a:ea typeface="Calibri" panose="020F0502020204030204" pitchFamily="34" charset="0"/>
                          <a:cs typeface="Calibri" panose="020F0502020204030204" pitchFamily="34" charset="0"/>
                        </a:rPr>
                        <a:t>tiene competencia exclusiva sobre las bases y la coordinación general de la sanidad, en la legislación sobre productos farmacéuticos y en la sanidad exterior.</a:t>
                      </a:r>
                      <a:endParaRPr lang="es-ES" sz="1600" dirty="0">
                        <a:effectLst/>
                        <a:latin typeface="+mn-lt"/>
                        <a:ea typeface="Calibri" panose="020F0502020204030204" pitchFamily="34" charset="0"/>
                        <a:cs typeface="Calibri" panose="020F0502020204030204" pitchFamily="34" charset="0"/>
                      </a:endParaRPr>
                    </a:p>
                    <a:p>
                      <a:pPr marL="50165" algn="just">
                        <a:lnSpc>
                          <a:spcPct val="100000"/>
                        </a:lnSpc>
                        <a:spcAft>
                          <a:spcPts val="0"/>
                        </a:spcAft>
                      </a:pPr>
                      <a:r>
                        <a:rPr lang="es-ES_tradnl" sz="1600" dirty="0">
                          <a:solidFill>
                            <a:srgbClr val="000000"/>
                          </a:solidFill>
                          <a:effectLst/>
                          <a:latin typeface="+mn-lt"/>
                          <a:ea typeface="Calibri" panose="020F0502020204030204" pitchFamily="34" charset="0"/>
                          <a:cs typeface="Calibri" panose="020F0502020204030204" pitchFamily="34" charset="0"/>
                        </a:rPr>
                        <a:t>El INGESA administra las </a:t>
                      </a:r>
                      <a:r>
                        <a:rPr lang="es-ES_tradnl" sz="1600" b="1" dirty="0">
                          <a:solidFill>
                            <a:srgbClr val="000000"/>
                          </a:solidFill>
                          <a:effectLst/>
                          <a:latin typeface="+mn-lt"/>
                          <a:ea typeface="Calibri" panose="020F0502020204030204" pitchFamily="34" charset="0"/>
                          <a:cs typeface="Calibri" panose="020F0502020204030204" pitchFamily="34" charset="0"/>
                        </a:rPr>
                        <a:t>prestaciones sanitarias </a:t>
                      </a:r>
                      <a:r>
                        <a:rPr lang="es-ES_tradnl" sz="1600" dirty="0">
                          <a:solidFill>
                            <a:srgbClr val="000000"/>
                          </a:solidFill>
                          <a:effectLst/>
                          <a:latin typeface="+mn-lt"/>
                          <a:ea typeface="Calibri" panose="020F0502020204030204" pitchFamily="34" charset="0"/>
                          <a:cs typeface="Calibri" panose="020F0502020204030204" pitchFamily="34" charset="0"/>
                        </a:rPr>
                        <a:t>de la SS en el ámbito de las ciudades autónomas de </a:t>
                      </a:r>
                      <a:r>
                        <a:rPr lang="es-ES_tradnl" sz="1600" b="1" dirty="0">
                          <a:solidFill>
                            <a:srgbClr val="000000"/>
                          </a:solidFill>
                          <a:effectLst/>
                          <a:latin typeface="+mn-lt"/>
                          <a:ea typeface="Calibri" panose="020F0502020204030204" pitchFamily="34" charset="0"/>
                          <a:cs typeface="Calibri" panose="020F0502020204030204" pitchFamily="34" charset="0"/>
                        </a:rPr>
                        <a:t>Ceuta y Melilla, </a:t>
                      </a:r>
                      <a:r>
                        <a:rPr lang="es-ES_tradnl" sz="1600" dirty="0">
                          <a:solidFill>
                            <a:srgbClr val="000000"/>
                          </a:solidFill>
                          <a:effectLst/>
                          <a:latin typeface="+mn-lt"/>
                          <a:ea typeface="Calibri" panose="020F0502020204030204" pitchFamily="34" charset="0"/>
                          <a:cs typeface="Calibri" panose="020F0502020204030204" pitchFamily="34" charset="0"/>
                        </a:rPr>
                        <a:t>ya que el resto de las comu­nidades autónomas tienen transferidas dichas competencias.</a:t>
                      </a:r>
                      <a:endParaRPr lang="es-ES" sz="1600" dirty="0">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8284129"/>
                  </a:ext>
                </a:extLst>
              </a:tr>
              <a:tr h="1051160">
                <a:tc>
                  <a:txBody>
                    <a:bodyPr/>
                    <a:lstStyle/>
                    <a:p>
                      <a:pPr>
                        <a:lnSpc>
                          <a:spcPct val="100000"/>
                        </a:lnSpc>
                        <a:spcAft>
                          <a:spcPts val="0"/>
                        </a:spcAft>
                      </a:pPr>
                      <a:r>
                        <a:rPr lang="es-ES_tradnl" sz="1800" b="1">
                          <a:solidFill>
                            <a:srgbClr val="000000"/>
                          </a:solidFill>
                          <a:effectLst/>
                          <a:latin typeface="+mn-lt"/>
                          <a:ea typeface="Times New Roman" panose="02020603050405020304" pitchFamily="18" charset="0"/>
                          <a:cs typeface="Calibri" panose="020F0502020204030204" pitchFamily="34" charset="0"/>
                        </a:rPr>
                        <a:t>Instituto de Mayores y Servicios Sociales (IMSERSO)</a:t>
                      </a:r>
                      <a:endParaRPr lang="es-ES" sz="18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165" algn="just">
                        <a:lnSpc>
                          <a:spcPct val="100000"/>
                        </a:lnSpc>
                        <a:spcAft>
                          <a:spcPts val="0"/>
                        </a:spcAft>
                      </a:pPr>
                      <a:r>
                        <a:rPr lang="es-ES_tradnl" sz="1600" dirty="0">
                          <a:solidFill>
                            <a:srgbClr val="000000"/>
                          </a:solidFill>
                          <a:effectLst/>
                          <a:latin typeface="+mn-lt"/>
                          <a:ea typeface="Calibri" panose="020F0502020204030204" pitchFamily="34" charset="0"/>
                          <a:cs typeface="Calibri" panose="020F0502020204030204" pitchFamily="34" charset="0"/>
                        </a:rPr>
                        <a:t>Gestiona las </a:t>
                      </a:r>
                      <a:r>
                        <a:rPr lang="es-ES_tradnl" sz="1600" b="1" dirty="0">
                          <a:solidFill>
                            <a:srgbClr val="000000"/>
                          </a:solidFill>
                          <a:effectLst/>
                          <a:latin typeface="+mn-lt"/>
                          <a:ea typeface="Calibri" panose="020F0502020204030204" pitchFamily="34" charset="0"/>
                          <a:cs typeface="Calibri" panose="020F0502020204030204" pitchFamily="34" charset="0"/>
                        </a:rPr>
                        <a:t>pensiones </a:t>
                      </a:r>
                      <a:r>
                        <a:rPr lang="es-ES_tradnl" sz="1600" dirty="0">
                          <a:solidFill>
                            <a:srgbClr val="000000"/>
                          </a:solidFill>
                          <a:effectLst/>
                          <a:latin typeface="+mn-lt"/>
                          <a:ea typeface="Calibri" panose="020F0502020204030204" pitchFamily="34" charset="0"/>
                          <a:cs typeface="Calibri" panose="020F0502020204030204" pitchFamily="34" charset="0"/>
                        </a:rPr>
                        <a:t>de invalidez y de jubilación, en sus modalidades no contributivas, así como los servidos complementarios del sistema de la Seguridad Social y los planes, programas y servicios de ámbito estatal para personas mayores y en situación de dependencia, sin perjuicio de la gestión transferida a las comunidades autónomas.</a:t>
                      </a:r>
                      <a:endParaRPr lang="es-ES" sz="1600" dirty="0">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5690903"/>
                  </a:ext>
                </a:extLst>
              </a:tr>
              <a:tr h="1001105">
                <a:tc>
                  <a:txBody>
                    <a:bodyPr/>
                    <a:lstStyle/>
                    <a:p>
                      <a:pPr>
                        <a:lnSpc>
                          <a:spcPct val="100000"/>
                        </a:lnSpc>
                        <a:spcAft>
                          <a:spcPts val="0"/>
                        </a:spcAft>
                      </a:pPr>
                      <a:r>
                        <a:rPr lang="es-ES_tradnl" sz="1800" b="1" dirty="0">
                          <a:solidFill>
                            <a:srgbClr val="000000"/>
                          </a:solidFill>
                          <a:effectLst/>
                          <a:latin typeface="+mn-lt"/>
                          <a:ea typeface="Times New Roman" panose="02020603050405020304" pitchFamily="18" charset="0"/>
                          <a:cs typeface="Calibri" panose="020F0502020204030204" pitchFamily="34" charset="0"/>
                        </a:rPr>
                        <a:t>Instituto Social de la Marina</a:t>
                      </a:r>
                      <a:endParaRPr lang="es-ES" sz="18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s-ES_tradnl" sz="1800" b="1" dirty="0">
                          <a:solidFill>
                            <a:srgbClr val="000000"/>
                          </a:solidFill>
                          <a:effectLst/>
                          <a:latin typeface="+mn-lt"/>
                          <a:ea typeface="Times New Roman" panose="02020603050405020304" pitchFamily="18" charset="0"/>
                          <a:cs typeface="Calibri" panose="020F0502020204030204" pitchFamily="34" charset="0"/>
                        </a:rPr>
                        <a:t>(ISM)</a:t>
                      </a:r>
                      <a:endParaRPr lang="es-E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165" algn="just">
                        <a:lnSpc>
                          <a:spcPct val="100000"/>
                        </a:lnSpc>
                        <a:spcAft>
                          <a:spcPts val="0"/>
                        </a:spcAft>
                      </a:pPr>
                      <a:r>
                        <a:rPr lang="es-ES_tradnl" sz="1600" dirty="0">
                          <a:solidFill>
                            <a:srgbClr val="000000"/>
                          </a:solidFill>
                          <a:effectLst/>
                          <a:latin typeface="+mn-lt"/>
                          <a:ea typeface="Calibri" panose="020F0502020204030204" pitchFamily="34" charset="0"/>
                          <a:cs typeface="Calibri" panose="020F0502020204030204" pitchFamily="34" charset="0"/>
                        </a:rPr>
                        <a:t>Se encarga de la gestión y la administración de las </a:t>
                      </a:r>
                      <a:r>
                        <a:rPr lang="es-ES_tradnl" sz="1600" b="1" dirty="0">
                          <a:solidFill>
                            <a:srgbClr val="000000"/>
                          </a:solidFill>
                          <a:effectLst/>
                          <a:latin typeface="+mn-lt"/>
                          <a:ea typeface="Calibri" panose="020F0502020204030204" pitchFamily="34" charset="0"/>
                          <a:cs typeface="Calibri" panose="020F0502020204030204" pitchFamily="34" charset="0"/>
                        </a:rPr>
                        <a:t>prestaciones </a:t>
                      </a:r>
                      <a:r>
                        <a:rPr lang="es-ES_tradnl" sz="1600" dirty="0">
                          <a:solidFill>
                            <a:srgbClr val="000000"/>
                          </a:solidFill>
                          <a:effectLst/>
                          <a:latin typeface="+mn-lt"/>
                          <a:ea typeface="Calibri" panose="020F0502020204030204" pitchFamily="34" charset="0"/>
                          <a:cs typeface="Calibri" panose="020F0502020204030204" pitchFamily="34" charset="0"/>
                        </a:rPr>
                        <a:t>del </a:t>
                      </a:r>
                      <a:r>
                        <a:rPr lang="es-ES_tradnl" sz="1600" b="1" dirty="0">
                          <a:solidFill>
                            <a:srgbClr val="000000"/>
                          </a:solidFill>
                          <a:effectLst/>
                          <a:latin typeface="+mn-lt"/>
                          <a:ea typeface="Calibri" panose="020F0502020204030204" pitchFamily="34" charset="0"/>
                          <a:cs typeface="Calibri" panose="020F0502020204030204" pitchFamily="34" charset="0"/>
                        </a:rPr>
                        <a:t>sec­tor marítimo y pesquero.</a:t>
                      </a:r>
                      <a:endParaRPr lang="es-ES" sz="1600" dirty="0">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7026345"/>
                  </a:ext>
                </a:extLst>
              </a:tr>
            </a:tbl>
          </a:graphicData>
        </a:graphic>
      </p:graphicFrame>
      <p:pic>
        <p:nvPicPr>
          <p:cNvPr id="6" name="Imagen 5">
            <a:extLst>
              <a:ext uri="{FF2B5EF4-FFF2-40B4-BE49-F238E27FC236}">
                <a16:creationId xmlns:a16="http://schemas.microsoft.com/office/drawing/2014/main" id="{DD526533-BE58-41D7-B819-E548F20C16D3}"/>
              </a:ext>
            </a:extLst>
          </p:cNvPr>
          <p:cNvPicPr/>
          <p:nvPr/>
        </p:nvPicPr>
        <p:blipFill>
          <a:blip r:embed="rId2"/>
          <a:stretch>
            <a:fillRect/>
          </a:stretch>
        </p:blipFill>
        <p:spPr>
          <a:xfrm>
            <a:off x="3181350" y="1933575"/>
            <a:ext cx="1971675" cy="590550"/>
          </a:xfrm>
          <a:prstGeom prst="rect">
            <a:avLst/>
          </a:prstGeom>
        </p:spPr>
      </p:pic>
      <p:pic>
        <p:nvPicPr>
          <p:cNvPr id="7" name="Imagen 6">
            <a:extLst>
              <a:ext uri="{FF2B5EF4-FFF2-40B4-BE49-F238E27FC236}">
                <a16:creationId xmlns:a16="http://schemas.microsoft.com/office/drawing/2014/main" id="{692C7014-EA02-4141-8AEC-ECF250A9AD7C}"/>
              </a:ext>
            </a:extLst>
          </p:cNvPr>
          <p:cNvPicPr/>
          <p:nvPr/>
        </p:nvPicPr>
        <p:blipFill>
          <a:blip r:embed="rId3"/>
          <a:stretch>
            <a:fillRect/>
          </a:stretch>
        </p:blipFill>
        <p:spPr>
          <a:xfrm>
            <a:off x="3371850" y="3035673"/>
            <a:ext cx="1781175" cy="726702"/>
          </a:xfrm>
          <a:prstGeom prst="rect">
            <a:avLst/>
          </a:prstGeom>
        </p:spPr>
      </p:pic>
      <p:pic>
        <p:nvPicPr>
          <p:cNvPr id="8" name="Imagen 7">
            <a:extLst>
              <a:ext uri="{FF2B5EF4-FFF2-40B4-BE49-F238E27FC236}">
                <a16:creationId xmlns:a16="http://schemas.microsoft.com/office/drawing/2014/main" id="{172B655E-D22F-4076-9159-101FD8C216C1}"/>
              </a:ext>
            </a:extLst>
          </p:cNvPr>
          <p:cNvPicPr/>
          <p:nvPr/>
        </p:nvPicPr>
        <p:blipFill>
          <a:blip r:embed="rId4"/>
          <a:stretch>
            <a:fillRect/>
          </a:stretch>
        </p:blipFill>
        <p:spPr>
          <a:xfrm>
            <a:off x="3076099" y="4148602"/>
            <a:ext cx="1781175" cy="847446"/>
          </a:xfrm>
          <a:prstGeom prst="rect">
            <a:avLst/>
          </a:prstGeom>
        </p:spPr>
      </p:pic>
      <p:pic>
        <p:nvPicPr>
          <p:cNvPr id="9" name="Imagen 8">
            <a:extLst>
              <a:ext uri="{FF2B5EF4-FFF2-40B4-BE49-F238E27FC236}">
                <a16:creationId xmlns:a16="http://schemas.microsoft.com/office/drawing/2014/main" id="{BA9F52AB-CCD1-4BF1-B6A2-22B85785AA16}"/>
              </a:ext>
            </a:extLst>
          </p:cNvPr>
          <p:cNvPicPr/>
          <p:nvPr/>
        </p:nvPicPr>
        <p:blipFill>
          <a:blip r:embed="rId5"/>
          <a:stretch>
            <a:fillRect/>
          </a:stretch>
        </p:blipFill>
        <p:spPr>
          <a:xfrm>
            <a:off x="3061811" y="5379822"/>
            <a:ext cx="2182176" cy="726701"/>
          </a:xfrm>
          <a:prstGeom prst="rect">
            <a:avLst/>
          </a:prstGeom>
        </p:spPr>
      </p:pic>
    </p:spTree>
    <p:extLst>
      <p:ext uri="{BB962C8B-B14F-4D97-AF65-F5344CB8AC3E}">
        <p14:creationId xmlns:p14="http://schemas.microsoft.com/office/powerpoint/2010/main" val="378888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14153" y="76248"/>
            <a:ext cx="10963694" cy="891940"/>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Servicios comunes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nSpc>
                <a:spcPct val="100000"/>
              </a:lnSpc>
              <a:spcBef>
                <a:spcPts val="0"/>
              </a:spcBef>
              <a:spcAft>
                <a:spcPts val="0"/>
              </a:spcAft>
            </a:pPr>
            <a:r>
              <a:rPr lang="es-ES" sz="2400" dirty="0">
                <a:solidFill>
                  <a:srgbClr val="0070C0"/>
                </a:solidFill>
              </a:rPr>
              <a:t>La Seguridad Social opera a través de los siguientes servicios comunes:</a:t>
            </a:r>
          </a:p>
          <a:p>
            <a:pP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p:cNvGraphicFramePr>
            <a:graphicFrameLocks noGrp="1"/>
          </p:cNvGraphicFramePr>
          <p:nvPr/>
        </p:nvGraphicFramePr>
        <p:xfrm>
          <a:off x="1151402" y="1635217"/>
          <a:ext cx="9808509" cy="3101281"/>
        </p:xfrm>
        <a:graphic>
          <a:graphicData uri="http://schemas.openxmlformats.org/drawingml/2006/table">
            <a:tbl>
              <a:tblPr/>
              <a:tblGrid>
                <a:gridCol w="1703369">
                  <a:extLst>
                    <a:ext uri="{9D8B030D-6E8A-4147-A177-3AD203B41FA5}">
                      <a16:colId xmlns:a16="http://schemas.microsoft.com/office/drawing/2014/main" val="1427382766"/>
                    </a:ext>
                  </a:extLst>
                </a:gridCol>
                <a:gridCol w="2711060">
                  <a:extLst>
                    <a:ext uri="{9D8B030D-6E8A-4147-A177-3AD203B41FA5}">
                      <a16:colId xmlns:a16="http://schemas.microsoft.com/office/drawing/2014/main" val="1820448645"/>
                    </a:ext>
                  </a:extLst>
                </a:gridCol>
                <a:gridCol w="5394080">
                  <a:extLst>
                    <a:ext uri="{9D8B030D-6E8A-4147-A177-3AD203B41FA5}">
                      <a16:colId xmlns:a16="http://schemas.microsoft.com/office/drawing/2014/main" val="3028577889"/>
                    </a:ext>
                  </a:extLst>
                </a:gridCol>
              </a:tblGrid>
              <a:tr h="326933">
                <a:tc>
                  <a:txBody>
                    <a:bodyPr/>
                    <a:lstStyle/>
                    <a:p>
                      <a:pPr algn="ctr">
                        <a:lnSpc>
                          <a:spcPts val="102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ts val="102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ts val="102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9118101"/>
                  </a:ext>
                </a:extLst>
              </a:tr>
              <a:tr h="1307558">
                <a:tc>
                  <a:txBody>
                    <a:bodyPr/>
                    <a:lstStyle/>
                    <a:p>
                      <a:pPr marL="0" algn="l" defTabSz="914400" rtl="0" eaLnBrk="1" latinLnBrk="0" hangingPunct="1">
                        <a:lnSpc>
                          <a:spcPts val="1200"/>
                        </a:lnSpc>
                        <a:spcAft>
                          <a:spcPts val="0"/>
                        </a:spcAft>
                      </a:pPr>
                      <a:r>
                        <a:rPr lang="es-ES_tradnl" sz="1600" b="1" kern="1200" dirty="0">
                          <a:solidFill>
                            <a:srgbClr val="000000"/>
                          </a:solidFill>
                          <a:effectLst/>
                          <a:latin typeface="Calibri" panose="020F0502020204030204" pitchFamily="34" charset="0"/>
                          <a:ea typeface="+mn-ea"/>
                          <a:cs typeface="Calibri" panose="020F0502020204030204" pitchFamily="34" charset="0"/>
                        </a:rPr>
                        <a:t>Tesorería General de la Seguridad Social</a:t>
                      </a:r>
                      <a:endParaRPr lang="es-ES" sz="16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0325" algn="just">
                        <a:lnSpc>
                          <a:spcPct val="100000"/>
                        </a:lnSpc>
                        <a:spcAft>
                          <a:spcPts val="0"/>
                        </a:spcAft>
                      </a:pPr>
                      <a:r>
                        <a:rPr lang="es-ES_tradnl" sz="1800" kern="1200" dirty="0">
                          <a:solidFill>
                            <a:schemeClr val="tx1"/>
                          </a:solidFill>
                          <a:effectLst/>
                          <a:latin typeface="+mn-lt"/>
                          <a:ea typeface="+mn-ea"/>
                          <a:cs typeface="+mn-cs"/>
                        </a:rPr>
                        <a:t>Tienen como finalidad administrar y gestionar la acción protectora de la Seguridad Social. Se ocupa de la gestión recaudatoria y del pago de las obligaciones de la SS.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375089"/>
                  </a:ext>
                </a:extLst>
              </a:tr>
              <a:tr h="1466790">
                <a:tc>
                  <a:txBody>
                    <a:bodyPr/>
                    <a:lstStyle/>
                    <a:p>
                      <a:pPr>
                        <a:lnSpc>
                          <a:spcPts val="12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Gerencia de informática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0325" algn="just" defTabSz="914400" rtl="0" eaLnBrk="1" latinLnBrk="0" hangingPunct="1">
                        <a:lnSpc>
                          <a:spcPct val="100000"/>
                        </a:lnSpc>
                        <a:spcAft>
                          <a:spcPts val="0"/>
                        </a:spcAft>
                      </a:pPr>
                      <a:r>
                        <a:rPr lang="es-ES_tradnl" sz="1800" kern="1200" dirty="0">
                          <a:solidFill>
                            <a:schemeClr val="tx1"/>
                          </a:solidFill>
                          <a:effectLst/>
                          <a:latin typeface="+mn-lt"/>
                          <a:ea typeface="+mn-ea"/>
                          <a:cs typeface="+mn-cs"/>
                        </a:rPr>
                        <a:t>Es la competente en todo lo relacionado con el uso y aplicación de las nuevas tecnologías de la información y de las comunicaciones en el ámbito de la Seguridad Social.</a:t>
                      </a:r>
                      <a:endParaRPr lang="es-ES" sz="1800" kern="120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8284129"/>
                  </a:ext>
                </a:extLst>
              </a:tr>
            </a:tbl>
          </a:graphicData>
        </a:graphic>
      </p:graphicFrame>
      <p:pic>
        <p:nvPicPr>
          <p:cNvPr id="5" name="Imagen 4">
            <a:extLst>
              <a:ext uri="{FF2B5EF4-FFF2-40B4-BE49-F238E27FC236}">
                <a16:creationId xmlns:a16="http://schemas.microsoft.com/office/drawing/2014/main" id="{6BE99E7C-E247-47AD-BBA1-0397EE7EC4B9}"/>
              </a:ext>
            </a:extLst>
          </p:cNvPr>
          <p:cNvPicPr>
            <a:picLocks noChangeAspect="1"/>
          </p:cNvPicPr>
          <p:nvPr/>
        </p:nvPicPr>
        <p:blipFill>
          <a:blip r:embed="rId2"/>
          <a:stretch>
            <a:fillRect/>
          </a:stretch>
        </p:blipFill>
        <p:spPr>
          <a:xfrm>
            <a:off x="2994493" y="1990166"/>
            <a:ext cx="2493885" cy="1030940"/>
          </a:xfrm>
          <a:prstGeom prst="rect">
            <a:avLst/>
          </a:prstGeom>
        </p:spPr>
      </p:pic>
      <p:pic>
        <p:nvPicPr>
          <p:cNvPr id="6" name="Imagen 5">
            <a:extLst>
              <a:ext uri="{FF2B5EF4-FFF2-40B4-BE49-F238E27FC236}">
                <a16:creationId xmlns:a16="http://schemas.microsoft.com/office/drawing/2014/main" id="{4AD04770-F057-4993-B4F3-48B329A6DE8C}"/>
              </a:ext>
            </a:extLst>
          </p:cNvPr>
          <p:cNvPicPr>
            <a:picLocks noChangeAspect="1"/>
          </p:cNvPicPr>
          <p:nvPr/>
        </p:nvPicPr>
        <p:blipFill>
          <a:blip r:embed="rId3"/>
          <a:stretch>
            <a:fillRect/>
          </a:stretch>
        </p:blipFill>
        <p:spPr>
          <a:xfrm>
            <a:off x="2920830" y="3531688"/>
            <a:ext cx="2567548" cy="963673"/>
          </a:xfrm>
          <a:prstGeom prst="rect">
            <a:avLst/>
          </a:prstGeom>
        </p:spPr>
      </p:pic>
    </p:spTree>
    <p:extLst>
      <p:ext uri="{BB962C8B-B14F-4D97-AF65-F5344CB8AC3E}">
        <p14:creationId xmlns:p14="http://schemas.microsoft.com/office/powerpoint/2010/main" val="2712491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14153" y="76248"/>
            <a:ext cx="10963694" cy="891940"/>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Entidades colaboradoras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nSpc>
                <a:spcPct val="100000"/>
              </a:lnSpc>
              <a:spcBef>
                <a:spcPts val="0"/>
              </a:spcBef>
              <a:spcAft>
                <a:spcPts val="0"/>
              </a:spcAft>
            </a:pPr>
            <a:r>
              <a:rPr lang="es-ES" sz="2400" dirty="0">
                <a:solidFill>
                  <a:srgbClr val="0070C0"/>
                </a:solidFill>
              </a:rPr>
              <a:t>Colaboran en la gestión de la acción protectora de la Seguridad Social:</a:t>
            </a:r>
          </a:p>
          <a:p>
            <a:pP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413680811"/>
              </p:ext>
            </p:extLst>
          </p:nvPr>
        </p:nvGraphicFramePr>
        <p:xfrm>
          <a:off x="1939636" y="1880065"/>
          <a:ext cx="8312727" cy="3492315"/>
        </p:xfrm>
        <a:graphic>
          <a:graphicData uri="http://schemas.openxmlformats.org/drawingml/2006/table">
            <a:tbl>
              <a:tblPr/>
              <a:tblGrid>
                <a:gridCol w="3207583">
                  <a:extLst>
                    <a:ext uri="{9D8B030D-6E8A-4147-A177-3AD203B41FA5}">
                      <a16:colId xmlns:a16="http://schemas.microsoft.com/office/drawing/2014/main" val="1427382766"/>
                    </a:ext>
                  </a:extLst>
                </a:gridCol>
                <a:gridCol w="5105144">
                  <a:extLst>
                    <a:ext uri="{9D8B030D-6E8A-4147-A177-3AD203B41FA5}">
                      <a16:colId xmlns:a16="http://schemas.microsoft.com/office/drawing/2014/main" val="3028577889"/>
                    </a:ext>
                  </a:extLst>
                </a:gridCol>
              </a:tblGrid>
              <a:tr h="200475">
                <a:tc>
                  <a:txBody>
                    <a:bodyPr/>
                    <a:lstStyle/>
                    <a:p>
                      <a:pPr algn="ctr">
                        <a:lnSpc>
                          <a:spcPts val="102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ts val="102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9118101"/>
                  </a:ext>
                </a:extLst>
              </a:tr>
              <a:tr h="1211057">
                <a:tc>
                  <a:txBody>
                    <a:bodyPr/>
                    <a:lstStyle/>
                    <a:p>
                      <a:pPr marL="0" algn="l" defTabSz="914400" rtl="0" eaLnBrk="1" latinLnBrk="0" hangingPunct="1">
                        <a:lnSpc>
                          <a:spcPts val="1200"/>
                        </a:lnSpc>
                        <a:spcAft>
                          <a:spcPts val="0"/>
                        </a:spcAft>
                      </a:pPr>
                      <a:r>
                        <a:rPr lang="es-ES_tradnl" sz="1600" b="1" kern="1200" dirty="0">
                          <a:solidFill>
                            <a:srgbClr val="000000"/>
                          </a:solidFill>
                          <a:effectLst/>
                          <a:latin typeface="Calibri" panose="020F0502020204030204" pitchFamily="34" charset="0"/>
                          <a:ea typeface="+mn-ea"/>
                          <a:cs typeface="Calibri" panose="020F0502020204030204" pitchFamily="34" charset="0"/>
                        </a:rPr>
                        <a:t>Mutuas colaboradoras</a:t>
                      </a:r>
                      <a:endParaRPr lang="es-ES" sz="16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r>
                        <a:rPr lang="es-ES_tradnl" sz="1800" kern="1200" dirty="0">
                          <a:solidFill>
                            <a:schemeClr val="tx1"/>
                          </a:solidFill>
                          <a:effectLst/>
                          <a:latin typeface="+mn-lt"/>
                          <a:ea typeface="+mn-ea"/>
                          <a:cs typeface="+mn-cs"/>
                        </a:rPr>
                        <a:t>Son asociaciones voluntarias de empresas que se agrupan para gestionar una serie de servicios relacionados con los accidentes de trabajo, las enfermedades profesionales y las contingencias comunes.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375089"/>
                  </a:ext>
                </a:extLst>
              </a:tr>
              <a:tr h="1466790">
                <a:tc>
                  <a:txBody>
                    <a:bodyPr/>
                    <a:lstStyle/>
                    <a:p>
                      <a:pPr>
                        <a:lnSpc>
                          <a:spcPts val="12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Empresas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a:lnSpc>
                          <a:spcPct val="100000"/>
                        </a:lnSpc>
                        <a:spcAft>
                          <a:spcPts val="0"/>
                        </a:spcAft>
                      </a:pPr>
                      <a:r>
                        <a:rPr lang="es-ES_tradnl" sz="1800" kern="1200" dirty="0">
                          <a:solidFill>
                            <a:schemeClr val="tx1"/>
                          </a:solidFill>
                          <a:effectLst/>
                          <a:latin typeface="+mn-lt"/>
                          <a:ea typeface="+mn-ea"/>
                          <a:cs typeface="+mn-cs"/>
                        </a:rPr>
                        <a:t>Colaboran en la gestión de la Seguridad Social a través del pago delegado de prestaciones que posteriormente son reintegradas por la Seguridad Social, por ejemplo prestaciones de IT, el empresario abona la prestación que después recuperará descontándolas de la cotizaciones que deba de ingresar.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8284129"/>
                  </a:ext>
                </a:extLst>
              </a:tr>
            </a:tbl>
          </a:graphicData>
        </a:graphic>
      </p:graphicFrame>
    </p:spTree>
    <p:extLst>
      <p:ext uri="{BB962C8B-B14F-4D97-AF65-F5344CB8AC3E}">
        <p14:creationId xmlns:p14="http://schemas.microsoft.com/office/powerpoint/2010/main" val="364329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p:txBody>
          <a:bodyPr>
            <a:normAutofit lnSpcReduction="10000"/>
          </a:bodyPr>
          <a:lstStyle/>
          <a:p>
            <a:pPr algn="just"/>
            <a:r>
              <a:rPr lang="es-ES" sz="3600" dirty="0"/>
              <a:t>El Sistema de la Seguridad Social es un </a:t>
            </a:r>
            <a:r>
              <a:rPr lang="es-ES" sz="3600" dirty="0">
                <a:solidFill>
                  <a:srgbClr val="0070C0"/>
                </a:solidFill>
              </a:rPr>
              <a:t>conjunto de regímenes</a:t>
            </a:r>
            <a:r>
              <a:rPr lang="es-ES" sz="3600" dirty="0"/>
              <a:t> a través de los cuales el </a:t>
            </a:r>
            <a:r>
              <a:rPr lang="es-ES" sz="3600" dirty="0">
                <a:solidFill>
                  <a:srgbClr val="0070C0"/>
                </a:solidFill>
              </a:rPr>
              <a:t>Estado </a:t>
            </a:r>
            <a:r>
              <a:rPr lang="es-ES" sz="3600" b="1" dirty="0">
                <a:solidFill>
                  <a:srgbClr val="0070C0"/>
                </a:solidFill>
              </a:rPr>
              <a:t>garantiza</a:t>
            </a:r>
            <a:r>
              <a:rPr lang="es-ES" sz="3600" dirty="0"/>
              <a:t> a las personas comprendidas en sus respectivos campos de aplicación, por </a:t>
            </a:r>
            <a:r>
              <a:rPr lang="es-ES" sz="3600" dirty="0">
                <a:solidFill>
                  <a:srgbClr val="0070C0"/>
                </a:solidFill>
              </a:rPr>
              <a:t>cumplir los requisitos</a:t>
            </a:r>
            <a:r>
              <a:rPr lang="es-ES" sz="3600" dirty="0"/>
              <a:t> exigidos en las diferentes modalidades , así como a los </a:t>
            </a:r>
            <a:r>
              <a:rPr lang="es-ES" sz="3600" dirty="0">
                <a:solidFill>
                  <a:srgbClr val="0070C0"/>
                </a:solidFill>
              </a:rPr>
              <a:t>familiares o asimilados que tuvieran a su cargo</a:t>
            </a:r>
            <a:r>
              <a:rPr lang="es-ES" sz="3600" dirty="0"/>
              <a:t>, la </a:t>
            </a:r>
            <a:r>
              <a:rPr lang="es-ES" sz="3600" b="1" dirty="0">
                <a:solidFill>
                  <a:srgbClr val="0070C0"/>
                </a:solidFill>
              </a:rPr>
              <a:t>protección</a:t>
            </a:r>
            <a:r>
              <a:rPr lang="es-ES" sz="3600" dirty="0"/>
              <a:t> adecuada frente a las contingencias y en las situaciones que la ley define. </a:t>
            </a:r>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09322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Definición</a:t>
            </a:r>
            <a:endParaRPr lang="es-ES" sz="4000" dirty="0">
              <a:solidFill>
                <a:srgbClr val="0070C0"/>
              </a:solidFill>
            </a:endParaRPr>
          </a:p>
        </p:txBody>
      </p:sp>
    </p:spTree>
    <p:extLst>
      <p:ext uri="{BB962C8B-B14F-4D97-AF65-F5344CB8AC3E}">
        <p14:creationId xmlns:p14="http://schemas.microsoft.com/office/powerpoint/2010/main" val="80993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14153" y="76248"/>
            <a:ext cx="10963694" cy="891940"/>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Organismos autónomos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nSpc>
                <a:spcPct val="100000"/>
              </a:lnSpc>
              <a:spcBef>
                <a:spcPts val="0"/>
              </a:spcBef>
              <a:spcAft>
                <a:spcPts val="0"/>
              </a:spcAft>
            </a:pPr>
            <a:r>
              <a:rPr lang="es-ES" sz="2400" dirty="0">
                <a:solidFill>
                  <a:srgbClr val="0070C0"/>
                </a:solidFill>
              </a:rPr>
              <a:t>Determinadas prestaciones de la Seguridad Social son gestionadas por organismos autónomos con personalidad jurídica y recursos propios, dependientes del Ministerio competente en materia de Seguridad Social.</a:t>
            </a: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269270644"/>
              </p:ext>
            </p:extLst>
          </p:nvPr>
        </p:nvGraphicFramePr>
        <p:xfrm>
          <a:off x="1675176" y="2195000"/>
          <a:ext cx="8312727" cy="3372125"/>
        </p:xfrm>
        <a:graphic>
          <a:graphicData uri="http://schemas.openxmlformats.org/drawingml/2006/table">
            <a:tbl>
              <a:tblPr/>
              <a:tblGrid>
                <a:gridCol w="3207583">
                  <a:extLst>
                    <a:ext uri="{9D8B030D-6E8A-4147-A177-3AD203B41FA5}">
                      <a16:colId xmlns:a16="http://schemas.microsoft.com/office/drawing/2014/main" val="1427382766"/>
                    </a:ext>
                  </a:extLst>
                </a:gridCol>
                <a:gridCol w="5105144">
                  <a:extLst>
                    <a:ext uri="{9D8B030D-6E8A-4147-A177-3AD203B41FA5}">
                      <a16:colId xmlns:a16="http://schemas.microsoft.com/office/drawing/2014/main" val="3028577889"/>
                    </a:ext>
                  </a:extLst>
                </a:gridCol>
              </a:tblGrid>
              <a:tr h="323380">
                <a:tc>
                  <a:txBody>
                    <a:bodyPr/>
                    <a:lstStyle/>
                    <a:p>
                      <a:pPr algn="ctr">
                        <a:lnSpc>
                          <a:spcPts val="1020"/>
                        </a:lnSpc>
                        <a:spcAft>
                          <a:spcPts val="0"/>
                        </a:spcAft>
                      </a:pPr>
                      <a:r>
                        <a:rPr lang="es-ES_tradnl"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Entidad</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ts val="102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9118101"/>
                  </a:ext>
                </a:extLst>
              </a:tr>
              <a:tr h="899155">
                <a:tc>
                  <a:txBody>
                    <a:bodyPr/>
                    <a:lstStyle/>
                    <a:p>
                      <a:pPr>
                        <a:lnSpc>
                          <a:spcPct val="100000"/>
                        </a:lnSpc>
                        <a:spcAft>
                          <a:spcPts val="0"/>
                        </a:spcAft>
                      </a:pPr>
                      <a:r>
                        <a:rPr lang="es-ES_tradnl" sz="1800" b="1" dirty="0">
                          <a:solidFill>
                            <a:srgbClr val="000000"/>
                          </a:solidFill>
                          <a:effectLst/>
                          <a:latin typeface="+mn-lt"/>
                          <a:ea typeface="Times New Roman" panose="02020603050405020304" pitchFamily="18" charset="0"/>
                          <a:cs typeface="Calibri" panose="020F0502020204030204" pitchFamily="34" charset="0"/>
                        </a:rPr>
                        <a:t>Servicio Público de Empleo Estatal (SEPE)</a:t>
                      </a:r>
                      <a:endParaRPr lang="es-ES" sz="18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s-ES_tradnl" sz="1800" dirty="0">
                          <a:solidFill>
                            <a:srgbClr val="000000"/>
                          </a:solidFill>
                          <a:effectLst/>
                          <a:latin typeface="+mn-lt"/>
                          <a:ea typeface="Times New Roman" panose="02020603050405020304" pitchFamily="18" charset="0"/>
                          <a:cs typeface="Calibri" panose="020F0502020204030204" pitchFamily="34" charset="0"/>
                        </a:rPr>
                        <a:t>La Ley de empleo contempla la </a:t>
                      </a:r>
                      <a:r>
                        <a:rPr lang="es-ES_tradnl" sz="1800" kern="1200" dirty="0">
                          <a:solidFill>
                            <a:schemeClr val="tx1"/>
                          </a:solidFill>
                          <a:effectLst/>
                          <a:latin typeface="+mn-lt"/>
                          <a:ea typeface="+mn-ea"/>
                          <a:cs typeface="+mn-cs"/>
                        </a:rPr>
                        <a:t>transformación</a:t>
                      </a:r>
                      <a:r>
                        <a:rPr lang="es-ES_tradnl" sz="1800" dirty="0">
                          <a:solidFill>
                            <a:srgbClr val="000000"/>
                          </a:solidFill>
                          <a:effectLst/>
                          <a:latin typeface="+mn-lt"/>
                          <a:ea typeface="Times New Roman" panose="02020603050405020304" pitchFamily="18" charset="0"/>
                          <a:cs typeface="Calibri" panose="020F0502020204030204" pitchFamily="34" charset="0"/>
                        </a:rPr>
                        <a:t> del SEPE en la Agencia Española de Empleo.</a:t>
                      </a:r>
                      <a:endParaRPr lang="es-E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defTabSz="914400" rtl="0" eaLnBrk="1" latinLnBrk="0" hangingPunct="1">
                        <a:lnSpc>
                          <a:spcPct val="100000"/>
                        </a:lnSpc>
                        <a:spcAft>
                          <a:spcPts val="0"/>
                        </a:spcAft>
                      </a:pPr>
                      <a:r>
                        <a:rPr lang="es-ES_tradnl" sz="1800" kern="1200" dirty="0">
                          <a:solidFill>
                            <a:schemeClr val="tx1"/>
                          </a:solidFill>
                          <a:effectLst/>
                          <a:latin typeface="+mn-lt"/>
                          <a:ea typeface="+mn-ea"/>
                          <a:cs typeface="+mn-cs"/>
                        </a:rPr>
                        <a:t>Organismo autónomo de la Administración del Esta­do cuyas principales funciones son declarar el reco­nocimiento, la suspensión, la reanudación y la extinción del derecho a las prestaciones por desem­pleo, así como la gestión y el control de estas.</a:t>
                      </a:r>
                      <a:endParaRPr lang="es-ES" sz="1800" kern="1200" dirty="0">
                        <a:solidFill>
                          <a:schemeClr val="tx1"/>
                        </a:solidFill>
                        <a:effectLst/>
                        <a:latin typeface="+mn-lt"/>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375089"/>
                  </a:ext>
                </a:extLst>
              </a:tr>
              <a:tr h="681754">
                <a:tc>
                  <a:txBody>
                    <a:bodyPr/>
                    <a:lstStyle/>
                    <a:p>
                      <a:pPr>
                        <a:lnSpc>
                          <a:spcPct val="100000"/>
                        </a:lnSpc>
                        <a:spcAft>
                          <a:spcPts val="0"/>
                        </a:spcAft>
                      </a:pPr>
                      <a:r>
                        <a:rPr lang="es-ES_tradnl" sz="1800" b="1" dirty="0">
                          <a:solidFill>
                            <a:srgbClr val="000000"/>
                          </a:solidFill>
                          <a:effectLst/>
                          <a:latin typeface="+mn-lt"/>
                          <a:ea typeface="Times New Roman" panose="02020603050405020304" pitchFamily="18" charset="0"/>
                          <a:cs typeface="Calibri" panose="020F0502020204030204" pitchFamily="34" charset="0"/>
                        </a:rPr>
                        <a:t>Instituto de Seguridad y Salud en el Trabajo (INSST)</a:t>
                      </a:r>
                      <a:endParaRPr lang="es-E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defTabSz="914400" rtl="0" eaLnBrk="1" latinLnBrk="0" hangingPunct="1">
                        <a:lnSpc>
                          <a:spcPct val="100000"/>
                        </a:lnSpc>
                        <a:spcAft>
                          <a:spcPts val="0"/>
                        </a:spcAft>
                      </a:pPr>
                      <a:r>
                        <a:rPr lang="es-ES_tradnl" sz="1800" kern="1200" dirty="0">
                          <a:solidFill>
                            <a:schemeClr val="tx1"/>
                          </a:solidFill>
                          <a:effectLst/>
                          <a:latin typeface="+mn-lt"/>
                          <a:ea typeface="+mn-ea"/>
                          <a:cs typeface="+mn-cs"/>
                        </a:rPr>
                        <a:t>Tiene carácter administrativo. Su cometido principal consiste en asesorar y controlar las acciones dirigidas a disminuir los riesgos laborales, los accidentes de trabajo </a:t>
                      </a:r>
                      <a:r>
                        <a:rPr lang="es-ES" sz="1800" kern="1200" dirty="0">
                          <a:solidFill>
                            <a:schemeClr val="tx1"/>
                          </a:solidFill>
                          <a:effectLst/>
                          <a:latin typeface="+mn-lt"/>
                          <a:ea typeface="+mn-ea"/>
                          <a:cs typeface="+mn-cs"/>
                        </a:rPr>
                        <a:t>(AT) </a:t>
                      </a:r>
                      <a:r>
                        <a:rPr lang="es-ES_tradnl" sz="1800" kern="1200" dirty="0">
                          <a:solidFill>
                            <a:schemeClr val="tx1"/>
                          </a:solidFill>
                          <a:effectLst/>
                          <a:latin typeface="+mn-lt"/>
                          <a:ea typeface="+mn-ea"/>
                          <a:cs typeface="+mn-cs"/>
                        </a:rPr>
                        <a:t>y las enfermedades profesionales (EP).</a:t>
                      </a:r>
                      <a:endParaRPr lang="es-ES" sz="1800" kern="1200" dirty="0">
                        <a:solidFill>
                          <a:schemeClr val="tx1"/>
                        </a:solidFill>
                        <a:effectLst/>
                        <a:latin typeface="+mn-lt"/>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8284129"/>
                  </a:ext>
                </a:extLst>
              </a:tr>
              <a:tr h="579865">
                <a:tc>
                  <a:txBody>
                    <a:bodyPr/>
                    <a:lstStyle/>
                    <a:p>
                      <a:pPr>
                        <a:lnSpc>
                          <a:spcPct val="100000"/>
                        </a:lnSpc>
                        <a:spcAft>
                          <a:spcPts val="0"/>
                        </a:spcAft>
                      </a:pPr>
                      <a:r>
                        <a:rPr lang="es-ES_tradnl" sz="1800" b="1" dirty="0">
                          <a:solidFill>
                            <a:srgbClr val="000000"/>
                          </a:solidFill>
                          <a:effectLst/>
                          <a:latin typeface="+mn-lt"/>
                          <a:ea typeface="Times New Roman" panose="02020603050405020304" pitchFamily="18" charset="0"/>
                          <a:cs typeface="Calibri" panose="020F0502020204030204" pitchFamily="34" charset="0"/>
                        </a:rPr>
                        <a:t>Inspección de Trabajo y Seguridad Social (ITSS)</a:t>
                      </a:r>
                      <a:endParaRPr lang="es-E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0325" algn="just" defTabSz="914400" rtl="0" eaLnBrk="1" latinLnBrk="0" hangingPunct="1">
                        <a:lnSpc>
                          <a:spcPct val="100000"/>
                        </a:lnSpc>
                        <a:spcAft>
                          <a:spcPts val="0"/>
                        </a:spcAft>
                      </a:pPr>
                      <a:r>
                        <a:rPr lang="es-ES_tradnl" sz="1800" kern="1200" dirty="0">
                          <a:solidFill>
                            <a:schemeClr val="tx1"/>
                          </a:solidFill>
                          <a:effectLst/>
                          <a:latin typeface="+mn-lt"/>
                          <a:ea typeface="+mn-ea"/>
                          <a:cs typeface="+mn-cs"/>
                        </a:rPr>
                        <a:t>Ejerce la vigilancia del cumplimiento de la normativa, exige responsabilidades y presta asesoramiento.</a:t>
                      </a:r>
                      <a:endParaRPr lang="es-ES" sz="1800" kern="1200" dirty="0">
                        <a:solidFill>
                          <a:schemeClr val="tx1"/>
                        </a:solidFill>
                        <a:effectLst/>
                        <a:latin typeface="+mn-lt"/>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5536067"/>
                  </a:ext>
                </a:extLst>
              </a:tr>
            </a:tbl>
          </a:graphicData>
        </a:graphic>
      </p:graphicFrame>
    </p:spTree>
    <p:extLst>
      <p:ext uri="{BB962C8B-B14F-4D97-AF65-F5344CB8AC3E}">
        <p14:creationId xmlns:p14="http://schemas.microsoft.com/office/powerpoint/2010/main" val="2945775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8"/>
            <a:ext cx="10963694" cy="926492"/>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Regímenes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gn="just">
              <a:lnSpc>
                <a:spcPct val="100000"/>
              </a:lnSpc>
              <a:spcBef>
                <a:spcPts val="0"/>
              </a:spcBef>
              <a:spcAft>
                <a:spcPts val="0"/>
              </a:spcAft>
            </a:pPr>
            <a:r>
              <a:rPr lang="es-ES" sz="2400" dirty="0">
                <a:solidFill>
                  <a:schemeClr val="tx1"/>
                </a:solidFill>
              </a:rPr>
              <a:t>Por </a:t>
            </a:r>
            <a:r>
              <a:rPr lang="es-ES" sz="2400" b="1" dirty="0">
                <a:solidFill>
                  <a:srgbClr val="0070C0"/>
                </a:solidFill>
              </a:rPr>
              <a:t>régimen</a:t>
            </a:r>
            <a:r>
              <a:rPr lang="es-ES" sz="2400" dirty="0">
                <a:solidFill>
                  <a:schemeClr val="tx1"/>
                </a:solidFill>
              </a:rPr>
              <a:t> de la Seguridad Social entendemos el conjunto de normas que organizan la afiliación y cotización de los trabajadores en España para garantizarles prestaciones sociales ante contingencias vitales.</a:t>
            </a:r>
          </a:p>
          <a:p>
            <a:pPr algn="ct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a:extLst>
              <a:ext uri="{FF2B5EF4-FFF2-40B4-BE49-F238E27FC236}">
                <a16:creationId xmlns:a16="http://schemas.microsoft.com/office/drawing/2014/main" id="{D4D41D09-7A27-4FDE-B22E-925BE6E8EA61}"/>
              </a:ext>
            </a:extLst>
          </p:cNvPr>
          <p:cNvGraphicFramePr>
            <a:graphicFrameLocks noGrp="1"/>
          </p:cNvGraphicFramePr>
          <p:nvPr>
            <p:extLst>
              <p:ext uri="{D42A27DB-BD31-4B8C-83A1-F6EECF244321}">
                <p14:modId xmlns:p14="http://schemas.microsoft.com/office/powerpoint/2010/main" val="460034930"/>
              </p:ext>
            </p:extLst>
          </p:nvPr>
        </p:nvGraphicFramePr>
        <p:xfrm>
          <a:off x="129987" y="2178424"/>
          <a:ext cx="11851340" cy="3901162"/>
        </p:xfrm>
        <a:graphic>
          <a:graphicData uri="http://schemas.openxmlformats.org/drawingml/2006/table">
            <a:tbl>
              <a:tblPr>
                <a:tableStyleId>{5C22544A-7EE6-4342-B048-85BDC9FD1C3A}</a:tableStyleId>
              </a:tblPr>
              <a:tblGrid>
                <a:gridCol w="1151966">
                  <a:extLst>
                    <a:ext uri="{9D8B030D-6E8A-4147-A177-3AD203B41FA5}">
                      <a16:colId xmlns:a16="http://schemas.microsoft.com/office/drawing/2014/main" val="815821020"/>
                    </a:ext>
                  </a:extLst>
                </a:gridCol>
                <a:gridCol w="2702857">
                  <a:extLst>
                    <a:ext uri="{9D8B030D-6E8A-4147-A177-3AD203B41FA5}">
                      <a16:colId xmlns:a16="http://schemas.microsoft.com/office/drawing/2014/main" val="4079114839"/>
                    </a:ext>
                  </a:extLst>
                </a:gridCol>
                <a:gridCol w="7996517">
                  <a:extLst>
                    <a:ext uri="{9D8B030D-6E8A-4147-A177-3AD203B41FA5}">
                      <a16:colId xmlns:a16="http://schemas.microsoft.com/office/drawing/2014/main" val="2764798155"/>
                    </a:ext>
                  </a:extLst>
                </a:gridCol>
              </a:tblGrid>
              <a:tr h="883642">
                <a:tc rowSpan="2">
                  <a:txBody>
                    <a:bodyPr/>
                    <a:lstStyle/>
                    <a:p>
                      <a:pPr>
                        <a:lnSpc>
                          <a:spcPct val="100000"/>
                        </a:lnSpc>
                        <a:spcAft>
                          <a:spcPts val="0"/>
                        </a:spcAft>
                      </a:pPr>
                      <a:r>
                        <a:rPr lang="es-ES_tradnl" sz="2400" b="1" dirty="0">
                          <a:solidFill>
                            <a:srgbClr val="0070C0"/>
                          </a:solidFill>
                          <a:effectLst/>
                        </a:rPr>
                        <a:t>Régimen general</a:t>
                      </a:r>
                      <a:endParaRPr lang="es-E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103505" algn="just">
                        <a:lnSpc>
                          <a:spcPct val="100000"/>
                        </a:lnSpc>
                        <a:spcAft>
                          <a:spcPts val="0"/>
                        </a:spcAft>
                      </a:pPr>
                      <a:r>
                        <a:rPr lang="es-ES_tradnl" sz="2400" dirty="0">
                          <a:effectLst/>
                        </a:rPr>
                        <a:t>Incluye a la mayoría de las personas trabajadoras por cuenta ajena y que no estén incluidas en algún sistema o régimen especial.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extLst>
                  <a:ext uri="{0D108BD9-81ED-4DB2-BD59-A6C34878D82A}">
                    <a16:rowId xmlns:a16="http://schemas.microsoft.com/office/drawing/2014/main" val="3039705800"/>
                  </a:ext>
                </a:extLst>
              </a:tr>
              <a:tr h="2429425">
                <a:tc vMerge="1">
                  <a:txBody>
                    <a:bodyPr/>
                    <a:lstStyle/>
                    <a:p>
                      <a:pPr>
                        <a:lnSpc>
                          <a:spcPts val="133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0000"/>
                        </a:lnSpc>
                        <a:spcAft>
                          <a:spcPts val="0"/>
                        </a:spcAft>
                      </a:pPr>
                      <a:r>
                        <a:rPr lang="es-E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Sistemas especiales</a:t>
                      </a:r>
                      <a:r>
                        <a:rPr lang="es-E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0000"/>
                        </a:lnSpc>
                        <a:spcAft>
                          <a:spcPts val="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Incluye colectivos con particularidades en materia de afiliación y cotización.</a:t>
                      </a:r>
                    </a:p>
                  </a:txBody>
                  <a:tcPr marL="0" marR="0" marT="0" marB="0" anchor="ctr"/>
                </a:tc>
                <a:tc>
                  <a:txBody>
                    <a:bodyPr/>
                    <a:lstStyle/>
                    <a:p>
                      <a:pPr marL="389255" indent="-285750" algn="just">
                        <a:lnSpc>
                          <a:spcPct val="100000"/>
                        </a:lnSpc>
                        <a:spcAft>
                          <a:spcPts val="0"/>
                        </a:spcAft>
                        <a:buFont typeface="Arial" panose="020B0604020202020204" pitchFamily="34" charset="0"/>
                        <a:buChar char="•"/>
                      </a:pPr>
                      <a:r>
                        <a:rPr lang="es-ES" sz="1800" dirty="0">
                          <a:effectLst/>
                        </a:rPr>
                        <a:t>S.E. de frutas, hortalizas e Industria de conservas vegetales</a:t>
                      </a:r>
                    </a:p>
                    <a:p>
                      <a:pPr marL="389255" indent="-285750" algn="just">
                        <a:lnSpc>
                          <a:spcPct val="100000"/>
                        </a:lnSpc>
                        <a:spcAft>
                          <a:spcPts val="0"/>
                        </a:spcAft>
                        <a:buFont typeface="Arial" panose="020B0604020202020204" pitchFamily="34" charset="0"/>
                        <a:buChar char="•"/>
                      </a:pPr>
                      <a:r>
                        <a:rPr lang="es-ES" sz="1800" dirty="0">
                          <a:effectLst/>
                        </a:rPr>
                        <a:t>S.E. de la Industria resinera</a:t>
                      </a:r>
                    </a:p>
                    <a:p>
                      <a:pPr marL="389255" indent="-285750" algn="just">
                        <a:lnSpc>
                          <a:spcPct val="100000"/>
                        </a:lnSpc>
                        <a:spcAft>
                          <a:spcPts val="0"/>
                        </a:spcAft>
                        <a:buFont typeface="Arial" panose="020B0604020202020204" pitchFamily="34" charset="0"/>
                        <a:buChar char="•"/>
                      </a:pPr>
                      <a:r>
                        <a:rPr lang="es-ES" sz="1800" dirty="0">
                          <a:effectLst/>
                        </a:rPr>
                        <a:t>S.E. de los servicios extraordinarios de hostelería</a:t>
                      </a:r>
                    </a:p>
                    <a:p>
                      <a:pPr marL="389255" indent="-285750" algn="just">
                        <a:lnSpc>
                          <a:spcPct val="100000"/>
                        </a:lnSpc>
                        <a:spcAft>
                          <a:spcPts val="0"/>
                        </a:spcAft>
                        <a:buFont typeface="Arial" panose="020B0604020202020204" pitchFamily="34" charset="0"/>
                        <a:buChar char="•"/>
                      </a:pPr>
                      <a:r>
                        <a:rPr lang="es-ES" sz="1800" dirty="0">
                          <a:effectLst/>
                        </a:rPr>
                        <a:t>S.E. de manipulado y empaquetado del tomate fresco, realizadas por cosecheros exportadores</a:t>
                      </a:r>
                    </a:p>
                    <a:p>
                      <a:pPr marL="389255" indent="-285750" algn="just">
                        <a:lnSpc>
                          <a:spcPct val="100000"/>
                        </a:lnSpc>
                        <a:spcAft>
                          <a:spcPts val="0"/>
                        </a:spcAft>
                        <a:buFont typeface="Arial" panose="020B0604020202020204" pitchFamily="34" charset="0"/>
                        <a:buChar char="•"/>
                      </a:pPr>
                      <a:r>
                        <a:rPr lang="es-ES" sz="1800" dirty="0">
                          <a:effectLst/>
                        </a:rPr>
                        <a:t>S.E. de trabajadores fijos discontinuos de cines, salas de baile y de fiesta y discotecas</a:t>
                      </a:r>
                    </a:p>
                    <a:p>
                      <a:pPr marL="389255" indent="-285750" algn="just">
                        <a:lnSpc>
                          <a:spcPct val="100000"/>
                        </a:lnSpc>
                        <a:spcAft>
                          <a:spcPts val="0"/>
                        </a:spcAft>
                        <a:buFont typeface="Arial" panose="020B0604020202020204" pitchFamily="34" charset="0"/>
                        <a:buChar char="•"/>
                      </a:pPr>
                      <a:r>
                        <a:rPr lang="es-ES" sz="1800" dirty="0">
                          <a:effectLst/>
                        </a:rPr>
                        <a:t>S.E. de trabajadores fijos discontinuos de empresas de estudio de mercado y opinión pública</a:t>
                      </a:r>
                    </a:p>
                    <a:p>
                      <a:pPr marL="389255" indent="-285750" algn="just">
                        <a:lnSpc>
                          <a:spcPct val="100000"/>
                        </a:lnSpc>
                        <a:spcAft>
                          <a:spcPts val="0"/>
                        </a:spcAft>
                        <a:buFont typeface="Arial" panose="020B0604020202020204" pitchFamily="34" charset="0"/>
                        <a:buChar char="•"/>
                      </a:pPr>
                      <a:r>
                        <a:rPr lang="es-ES" sz="1800" dirty="0">
                          <a:effectLst/>
                        </a:rPr>
                        <a:t>S.E. Agrario</a:t>
                      </a:r>
                    </a:p>
                    <a:p>
                      <a:pPr marL="389255" indent="-285750" algn="just">
                        <a:lnSpc>
                          <a:spcPct val="100000"/>
                        </a:lnSpc>
                        <a:spcAft>
                          <a:spcPts val="0"/>
                        </a:spcAft>
                        <a:buFont typeface="Arial" panose="020B0604020202020204" pitchFamily="34" charset="0"/>
                        <a:buChar char="•"/>
                      </a:pPr>
                      <a:r>
                        <a:rPr lang="es-ES" sz="1800" dirty="0">
                          <a:effectLst/>
                        </a:rPr>
                        <a:t>S.E. para Empleados de Hogar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63976546"/>
                  </a:ext>
                </a:extLst>
              </a:tr>
            </a:tbl>
          </a:graphicData>
        </a:graphic>
      </p:graphicFrame>
    </p:spTree>
    <p:extLst>
      <p:ext uri="{BB962C8B-B14F-4D97-AF65-F5344CB8AC3E}">
        <p14:creationId xmlns:p14="http://schemas.microsoft.com/office/powerpoint/2010/main" val="1579934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8"/>
            <a:ext cx="10963694" cy="926492"/>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Regímenes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gn="ct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a:extLst>
              <a:ext uri="{FF2B5EF4-FFF2-40B4-BE49-F238E27FC236}">
                <a16:creationId xmlns:a16="http://schemas.microsoft.com/office/drawing/2014/main" id="{D4D41D09-7A27-4FDE-B22E-925BE6E8EA61}"/>
              </a:ext>
            </a:extLst>
          </p:cNvPr>
          <p:cNvGraphicFramePr>
            <a:graphicFrameLocks noGrp="1"/>
          </p:cNvGraphicFramePr>
          <p:nvPr>
            <p:extLst>
              <p:ext uri="{D42A27DB-BD31-4B8C-83A1-F6EECF244321}">
                <p14:modId xmlns:p14="http://schemas.microsoft.com/office/powerpoint/2010/main" val="2464305000"/>
              </p:ext>
            </p:extLst>
          </p:nvPr>
        </p:nvGraphicFramePr>
        <p:xfrm>
          <a:off x="170330" y="1317812"/>
          <a:ext cx="11851340" cy="4141694"/>
        </p:xfrm>
        <a:graphic>
          <a:graphicData uri="http://schemas.openxmlformats.org/drawingml/2006/table">
            <a:tbl>
              <a:tblPr>
                <a:tableStyleId>{5C22544A-7EE6-4342-B048-85BDC9FD1C3A}</a:tableStyleId>
              </a:tblPr>
              <a:tblGrid>
                <a:gridCol w="1371599">
                  <a:extLst>
                    <a:ext uri="{9D8B030D-6E8A-4147-A177-3AD203B41FA5}">
                      <a16:colId xmlns:a16="http://schemas.microsoft.com/office/drawing/2014/main" val="815821020"/>
                    </a:ext>
                  </a:extLst>
                </a:gridCol>
                <a:gridCol w="10479741">
                  <a:extLst>
                    <a:ext uri="{9D8B030D-6E8A-4147-A177-3AD203B41FA5}">
                      <a16:colId xmlns:a16="http://schemas.microsoft.com/office/drawing/2014/main" val="4079114839"/>
                    </a:ext>
                  </a:extLst>
                </a:gridCol>
              </a:tblGrid>
              <a:tr h="4141694">
                <a:tc>
                  <a:txBody>
                    <a:bodyPr/>
                    <a:lstStyle/>
                    <a:p>
                      <a:pPr>
                        <a:lnSpc>
                          <a:spcPct val="100000"/>
                        </a:lnSpc>
                        <a:spcAft>
                          <a:spcPts val="0"/>
                        </a:spcAft>
                      </a:pPr>
                      <a:r>
                        <a:rPr lang="es-ES_tradnl" sz="2800" b="1" dirty="0">
                          <a:solidFill>
                            <a:srgbClr val="0070C0"/>
                          </a:solidFill>
                          <a:effectLst/>
                        </a:rPr>
                        <a:t>Régimen general</a:t>
                      </a:r>
                      <a:endParaRPr lang="es-E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3505" algn="just">
                        <a:lnSpc>
                          <a:spcPct val="100000"/>
                        </a:lnSpc>
                        <a:spcAft>
                          <a:spcPts val="0"/>
                        </a:spcAft>
                      </a:pPr>
                      <a:r>
                        <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incluyen en este </a:t>
                      </a:r>
                      <a:r>
                        <a:rPr lang="es-E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régimen</a:t>
                      </a:r>
                      <a:r>
                        <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2800" dirty="0">
                          <a:effectLst/>
                          <a:latin typeface="Calibri" panose="020F0502020204030204" pitchFamily="34" charset="0"/>
                          <a:ea typeface="Calibri" panose="020F0502020204030204" pitchFamily="34" charset="0"/>
                          <a:cs typeface="Times New Roman" panose="02020603050405020304" pitchFamily="18" charset="0"/>
                        </a:rPr>
                        <a:t>:</a:t>
                      </a:r>
                    </a:p>
                    <a:p>
                      <a:pPr marL="446405" indent="-342900" algn="just">
                        <a:lnSpc>
                          <a:spcPct val="100000"/>
                        </a:lnSpc>
                        <a:spcAft>
                          <a:spcPts val="0"/>
                        </a:spcAft>
                        <a:buFont typeface="Arial" panose="020B0604020202020204" pitchFamily="34" charset="0"/>
                        <a:buChar char="•"/>
                      </a:pPr>
                      <a:r>
                        <a:rPr lang="es-ES" sz="2800" dirty="0">
                          <a:effectLst/>
                          <a:latin typeface="Calibri" panose="020F0502020204030204" pitchFamily="34" charset="0"/>
                          <a:ea typeface="Calibri" panose="020F0502020204030204" pitchFamily="34" charset="0"/>
                          <a:cs typeface="Times New Roman" panose="02020603050405020304" pitchFamily="18" charset="0"/>
                        </a:rPr>
                        <a:t>Los trabajadores por cuenta ajena de la industria y los servicios y asimilados a los mismos que ejerzan normalmente su actividad en territorio nacional.</a:t>
                      </a:r>
                    </a:p>
                    <a:p>
                      <a:pPr marL="446405" indent="-342900" algn="just">
                        <a:lnSpc>
                          <a:spcPct val="100000"/>
                        </a:lnSpc>
                        <a:spcAft>
                          <a:spcPts val="0"/>
                        </a:spcAft>
                        <a:buFont typeface="Arial" panose="020B0604020202020204" pitchFamily="34" charset="0"/>
                        <a:buChar char="•"/>
                      </a:pPr>
                      <a:r>
                        <a:rPr lang="es-ES" sz="2800" dirty="0">
                          <a:effectLst/>
                          <a:latin typeface="Calibri" panose="020F0502020204030204" pitchFamily="34" charset="0"/>
                          <a:ea typeface="Calibri" panose="020F0502020204030204" pitchFamily="34" charset="0"/>
                          <a:cs typeface="Times New Roman" panose="02020603050405020304" pitchFamily="18" charset="0"/>
                        </a:rPr>
                        <a:t>Los trabajadores por cuenta ajena y los socios trabajadores de sociedades mercantiles capitalistas, aún siendo miembros de su administración, si el desempeño de este cargo no conlleva la realización de las funciones de dirección y gerencia ni posean su control. </a:t>
                      </a:r>
                    </a:p>
                  </a:txBody>
                  <a:tcPr marL="0" marR="0" marT="0" marB="0" anchor="ctr"/>
                </a:tc>
                <a:extLst>
                  <a:ext uri="{0D108BD9-81ED-4DB2-BD59-A6C34878D82A}">
                    <a16:rowId xmlns:a16="http://schemas.microsoft.com/office/drawing/2014/main" val="3039705800"/>
                  </a:ext>
                </a:extLst>
              </a:tr>
            </a:tbl>
          </a:graphicData>
        </a:graphic>
      </p:graphicFrame>
    </p:spTree>
    <p:extLst>
      <p:ext uri="{BB962C8B-B14F-4D97-AF65-F5344CB8AC3E}">
        <p14:creationId xmlns:p14="http://schemas.microsoft.com/office/powerpoint/2010/main" val="66183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424" y="76248"/>
            <a:ext cx="10963694" cy="926492"/>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Regímenes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gn="just">
              <a:lnSpc>
                <a:spcPct val="100000"/>
              </a:lnSpc>
              <a:spcBef>
                <a:spcPts val="0"/>
              </a:spcBef>
              <a:spcAft>
                <a:spcPts val="0"/>
              </a:spcAft>
            </a:pPr>
            <a:r>
              <a:rPr lang="es-ES" sz="2400" dirty="0">
                <a:solidFill>
                  <a:schemeClr val="tx1"/>
                </a:solidFill>
              </a:rPr>
              <a:t>Por </a:t>
            </a:r>
            <a:r>
              <a:rPr lang="es-ES" sz="2400" b="1" dirty="0">
                <a:solidFill>
                  <a:srgbClr val="0070C0"/>
                </a:solidFill>
              </a:rPr>
              <a:t>régimen</a:t>
            </a:r>
            <a:r>
              <a:rPr lang="es-ES" sz="2400" dirty="0">
                <a:solidFill>
                  <a:schemeClr val="tx1"/>
                </a:solidFill>
              </a:rPr>
              <a:t> de la Seguridad Social entendemos el conjunto de normas que organizan la afiliación y cotización de los trabajadores en España para garantizarles prestaciones sociales ante contingencias vitales.</a:t>
            </a:r>
          </a:p>
          <a:p>
            <a:pPr algn="ct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a:extLst>
              <a:ext uri="{FF2B5EF4-FFF2-40B4-BE49-F238E27FC236}">
                <a16:creationId xmlns:a16="http://schemas.microsoft.com/office/drawing/2014/main" id="{D4D41D09-7A27-4FDE-B22E-925BE6E8EA61}"/>
              </a:ext>
            </a:extLst>
          </p:cNvPr>
          <p:cNvGraphicFramePr>
            <a:graphicFrameLocks noGrp="1"/>
          </p:cNvGraphicFramePr>
          <p:nvPr>
            <p:extLst>
              <p:ext uri="{D42A27DB-BD31-4B8C-83A1-F6EECF244321}">
                <p14:modId xmlns:p14="http://schemas.microsoft.com/office/powerpoint/2010/main" val="3073899360"/>
              </p:ext>
            </p:extLst>
          </p:nvPr>
        </p:nvGraphicFramePr>
        <p:xfrm>
          <a:off x="210601" y="2268070"/>
          <a:ext cx="11851340" cy="3606015"/>
        </p:xfrm>
        <a:graphic>
          <a:graphicData uri="http://schemas.openxmlformats.org/drawingml/2006/table">
            <a:tbl>
              <a:tblPr>
                <a:tableStyleId>{5C22544A-7EE6-4342-B048-85BDC9FD1C3A}</a:tableStyleId>
              </a:tblPr>
              <a:tblGrid>
                <a:gridCol w="2644588">
                  <a:extLst>
                    <a:ext uri="{9D8B030D-6E8A-4147-A177-3AD203B41FA5}">
                      <a16:colId xmlns:a16="http://schemas.microsoft.com/office/drawing/2014/main" val="815821020"/>
                    </a:ext>
                  </a:extLst>
                </a:gridCol>
                <a:gridCol w="4531729">
                  <a:extLst>
                    <a:ext uri="{9D8B030D-6E8A-4147-A177-3AD203B41FA5}">
                      <a16:colId xmlns:a16="http://schemas.microsoft.com/office/drawing/2014/main" val="2764798155"/>
                    </a:ext>
                  </a:extLst>
                </a:gridCol>
                <a:gridCol w="4675023">
                  <a:extLst>
                    <a:ext uri="{9D8B030D-6E8A-4147-A177-3AD203B41FA5}">
                      <a16:colId xmlns:a16="http://schemas.microsoft.com/office/drawing/2014/main" val="1047802406"/>
                    </a:ext>
                  </a:extLst>
                </a:gridCol>
              </a:tblGrid>
              <a:tr h="1854108">
                <a:tc rowSpan="3">
                  <a:txBody>
                    <a:bodyPr/>
                    <a:lstStyle/>
                    <a:p>
                      <a:pPr>
                        <a:lnSpc>
                          <a:spcPct val="100000"/>
                        </a:lnSpc>
                        <a:spcAft>
                          <a:spcPts val="0"/>
                        </a:spcAft>
                      </a:pPr>
                      <a:r>
                        <a:rPr lang="es-ES_tradnl" sz="2400" b="1" dirty="0">
                          <a:solidFill>
                            <a:srgbClr val="0070C0"/>
                          </a:solidFill>
                          <a:effectLst/>
                        </a:rPr>
                        <a:t>Regímenes especiales:</a:t>
                      </a:r>
                      <a:endParaRPr lang="es-E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r>
                        <a:rPr lang="es-ES" sz="2400" b="0" i="0" u="sng" kern="1200" dirty="0">
                          <a:solidFill>
                            <a:srgbClr val="0070C0"/>
                          </a:solidFill>
                          <a:effectLst/>
                          <a:latin typeface="+mn-lt"/>
                          <a:ea typeface="+mn-ea"/>
                          <a:cs typeface="+mn-cs"/>
                          <a:hlinkClick r:id="rId2">
                            <a:extLst>
                              <a:ext uri="{A12FA001-AC4F-418D-AE19-62706E023703}">
                                <ahyp:hlinkClr xmlns:ahyp="http://schemas.microsoft.com/office/drawing/2018/hyperlinkcolor" val="tx"/>
                              </a:ext>
                            </a:extLst>
                          </a:hlinkClick>
                        </a:rPr>
                        <a:t>Régimen Especial de Trabajadores Autónomos</a:t>
                      </a:r>
                      <a:br>
                        <a:rPr lang="es-ES" sz="2400" dirty="0"/>
                      </a:br>
                      <a:endParaRPr lang="es-ES" sz="2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70C0"/>
                          </a:solidFill>
                        </a:rPr>
                        <a:t>Sistema Especial para Trabajadores por Cuenta Propia Agrarios</a:t>
                      </a:r>
                    </a:p>
                    <a:p>
                      <a:endParaRPr lang="es-ES" sz="2400" dirty="0"/>
                    </a:p>
                  </a:txBody>
                  <a:tcPr marL="0" marR="0" marT="0" marB="0" anchor="ctr"/>
                </a:tc>
                <a:extLst>
                  <a:ext uri="{0D108BD9-81ED-4DB2-BD59-A6C34878D82A}">
                    <a16:rowId xmlns:a16="http://schemas.microsoft.com/office/drawing/2014/main" val="3039705800"/>
                  </a:ext>
                </a:extLst>
              </a:tr>
              <a:tr h="702246">
                <a:tc vMerge="1">
                  <a:txBody>
                    <a:bodyPr/>
                    <a:lstStyle/>
                    <a:p>
                      <a:endParaRPr lang="es-ES"/>
                    </a:p>
                  </a:txBody>
                  <a:tcPr/>
                </a:tc>
                <a:tc gridSpan="2">
                  <a:txBody>
                    <a:bodyPr/>
                    <a:lstStyle/>
                    <a:p>
                      <a:r>
                        <a:rPr lang="es-ES" sz="2400" b="0" i="0" u="sng" kern="1200" dirty="0">
                          <a:solidFill>
                            <a:srgbClr val="0070C0"/>
                          </a:solidFill>
                          <a:effectLst/>
                          <a:latin typeface="+mn-lt"/>
                          <a:ea typeface="+mn-ea"/>
                          <a:cs typeface="+mn-cs"/>
                          <a:hlinkClick r:id="rId3">
                            <a:extLst>
                              <a:ext uri="{A12FA001-AC4F-418D-AE19-62706E023703}">
                                <ahyp:hlinkClr xmlns:ahyp="http://schemas.microsoft.com/office/drawing/2018/hyperlinkcolor" val="tx"/>
                              </a:ext>
                            </a:extLst>
                          </a:hlinkClick>
                        </a:rPr>
                        <a:t>Régimen Especial de Minería del Carbón</a:t>
                      </a:r>
                      <a:endParaRPr lang="es-ES" sz="2400" dirty="0">
                        <a:solidFill>
                          <a:srgbClr val="0070C0"/>
                        </a:solidFill>
                      </a:endParaRPr>
                    </a:p>
                  </a:txBody>
                  <a:tcPr marL="0" marR="0" marT="0" marB="0" anchor="ctr"/>
                </a:tc>
                <a:tc hMerge="1">
                  <a:txBody>
                    <a:bodyPr/>
                    <a:lstStyle/>
                    <a:p>
                      <a:endParaRPr lang="es-ES"/>
                    </a:p>
                  </a:txBody>
                  <a:tcPr/>
                </a:tc>
                <a:extLst>
                  <a:ext uri="{0D108BD9-81ED-4DB2-BD59-A6C34878D82A}">
                    <a16:rowId xmlns:a16="http://schemas.microsoft.com/office/drawing/2014/main" val="3932634174"/>
                  </a:ext>
                </a:extLst>
              </a:tr>
              <a:tr h="1049661">
                <a:tc vMerge="1">
                  <a:txBody>
                    <a:bodyPr/>
                    <a:lstStyle/>
                    <a:p>
                      <a:endParaRPr lang="es-ES"/>
                    </a:p>
                  </a:txBody>
                  <a:tcPr/>
                </a:tc>
                <a:tc gridSpan="2">
                  <a:txBody>
                    <a:bodyPr/>
                    <a:lstStyle/>
                    <a:p>
                      <a:r>
                        <a:rPr lang="es-ES" sz="2400" b="0" i="0" u="sng" kern="1200" dirty="0">
                          <a:solidFill>
                            <a:srgbClr val="0070C0"/>
                          </a:solidFill>
                          <a:effectLst/>
                          <a:latin typeface="+mn-lt"/>
                          <a:ea typeface="+mn-ea"/>
                          <a:cs typeface="+mn-cs"/>
                          <a:hlinkClick r:id="rId4">
                            <a:extLst>
                              <a:ext uri="{A12FA001-AC4F-418D-AE19-62706E023703}">
                                <ahyp:hlinkClr xmlns:ahyp="http://schemas.microsoft.com/office/drawing/2018/hyperlinkcolor" val="tx"/>
                              </a:ext>
                            </a:extLst>
                          </a:hlinkClick>
                        </a:rPr>
                        <a:t>Régimen Especial de Trabajadores del Mar</a:t>
                      </a:r>
                      <a:endParaRPr lang="es-ES" sz="2400" dirty="0">
                        <a:solidFill>
                          <a:srgbClr val="0070C0"/>
                        </a:solidFill>
                      </a:endParaRPr>
                    </a:p>
                  </a:txBody>
                  <a:tcPr marL="0" marR="0" marT="0" marB="0" anchor="ctr"/>
                </a:tc>
                <a:tc hMerge="1">
                  <a:txBody>
                    <a:bodyPr/>
                    <a:lstStyle/>
                    <a:p>
                      <a:endParaRPr lang="es-ES"/>
                    </a:p>
                  </a:txBody>
                  <a:tcPr/>
                </a:tc>
                <a:extLst>
                  <a:ext uri="{0D108BD9-81ED-4DB2-BD59-A6C34878D82A}">
                    <a16:rowId xmlns:a16="http://schemas.microsoft.com/office/drawing/2014/main" val="4118877711"/>
                  </a:ext>
                </a:extLst>
              </a:tr>
            </a:tbl>
          </a:graphicData>
        </a:graphic>
      </p:graphicFrame>
    </p:spTree>
    <p:extLst>
      <p:ext uri="{BB962C8B-B14F-4D97-AF65-F5344CB8AC3E}">
        <p14:creationId xmlns:p14="http://schemas.microsoft.com/office/powerpoint/2010/main" val="565731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14153" y="76248"/>
            <a:ext cx="10963694" cy="891940"/>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3600" b="1" dirty="0">
                <a:solidFill>
                  <a:srgbClr val="0070C0"/>
                </a:solidFill>
              </a:rPr>
            </a:br>
            <a:r>
              <a:rPr lang="es-ES" sz="3600" b="1" dirty="0">
                <a:solidFill>
                  <a:srgbClr val="0070C0"/>
                </a:solidFill>
              </a:rPr>
              <a:t>Regímenes</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4294967295"/>
          </p:nvPr>
        </p:nvSpPr>
        <p:spPr>
          <a:xfrm>
            <a:off x="89645" y="886198"/>
            <a:ext cx="11932025" cy="5398060"/>
          </a:xfrm>
        </p:spPr>
        <p:txBody>
          <a:bodyPr>
            <a:noAutofit/>
          </a:bodyPr>
          <a:lstStyle/>
          <a:p>
            <a:pPr algn="ctr">
              <a:lnSpc>
                <a:spcPct val="100000"/>
              </a:lnSpc>
              <a:spcBef>
                <a:spcPts val="0"/>
              </a:spcBef>
              <a:spcAft>
                <a:spcPts val="0"/>
              </a:spcAft>
            </a:pPr>
            <a:r>
              <a:rPr lang="es-ES" sz="2400" dirty="0">
                <a:solidFill>
                  <a:schemeClr val="tx1"/>
                </a:solidFill>
              </a:rPr>
              <a:t> </a:t>
            </a:r>
          </a:p>
          <a:p>
            <a:pPr algn="ctr">
              <a:lnSpc>
                <a:spcPct val="100000"/>
              </a:lnSpc>
              <a:spcBef>
                <a:spcPts val="0"/>
              </a:spcBef>
              <a:spcAft>
                <a:spcPts val="0"/>
              </a:spcAft>
            </a:pPr>
            <a:endParaRPr lang="es-ES" sz="3200" dirty="0">
              <a:solidFill>
                <a:srgbClr val="0070C0"/>
              </a:solidFill>
            </a:endParaRPr>
          </a:p>
        </p:txBody>
      </p:sp>
      <p:graphicFrame>
        <p:nvGraphicFramePr>
          <p:cNvPr id="4" name="Tabla 3">
            <a:extLst>
              <a:ext uri="{FF2B5EF4-FFF2-40B4-BE49-F238E27FC236}">
                <a16:creationId xmlns:a16="http://schemas.microsoft.com/office/drawing/2014/main" id="{D4D41D09-7A27-4FDE-B22E-925BE6E8EA61}"/>
              </a:ext>
            </a:extLst>
          </p:cNvPr>
          <p:cNvGraphicFramePr>
            <a:graphicFrameLocks noGrp="1"/>
          </p:cNvGraphicFramePr>
          <p:nvPr>
            <p:extLst>
              <p:ext uri="{D42A27DB-BD31-4B8C-83A1-F6EECF244321}">
                <p14:modId xmlns:p14="http://schemas.microsoft.com/office/powerpoint/2010/main" val="3154291813"/>
              </p:ext>
            </p:extLst>
          </p:nvPr>
        </p:nvGraphicFramePr>
        <p:xfrm>
          <a:off x="129987" y="901564"/>
          <a:ext cx="11851340" cy="5408280"/>
        </p:xfrm>
        <a:graphic>
          <a:graphicData uri="http://schemas.openxmlformats.org/drawingml/2006/table">
            <a:tbl>
              <a:tblPr>
                <a:tableStyleId>{5C22544A-7EE6-4342-B048-85BDC9FD1C3A}</a:tableStyleId>
              </a:tblPr>
              <a:tblGrid>
                <a:gridCol w="1492693">
                  <a:extLst>
                    <a:ext uri="{9D8B030D-6E8A-4147-A177-3AD203B41FA5}">
                      <a16:colId xmlns:a16="http://schemas.microsoft.com/office/drawing/2014/main" val="815821020"/>
                    </a:ext>
                  </a:extLst>
                </a:gridCol>
                <a:gridCol w="2644520">
                  <a:extLst>
                    <a:ext uri="{9D8B030D-6E8A-4147-A177-3AD203B41FA5}">
                      <a16:colId xmlns:a16="http://schemas.microsoft.com/office/drawing/2014/main" val="2764798155"/>
                    </a:ext>
                  </a:extLst>
                </a:gridCol>
                <a:gridCol w="7714127">
                  <a:extLst>
                    <a:ext uri="{9D8B030D-6E8A-4147-A177-3AD203B41FA5}">
                      <a16:colId xmlns:a16="http://schemas.microsoft.com/office/drawing/2014/main" val="1047802406"/>
                    </a:ext>
                  </a:extLst>
                </a:gridCol>
              </a:tblGrid>
              <a:tr h="2420499">
                <a:tc rowSpan="3">
                  <a:txBody>
                    <a:bodyPr/>
                    <a:lstStyle/>
                    <a:p>
                      <a:pPr>
                        <a:lnSpc>
                          <a:spcPct val="100000"/>
                        </a:lnSpc>
                        <a:spcAft>
                          <a:spcPts val="0"/>
                        </a:spcAft>
                      </a:pPr>
                      <a:r>
                        <a:rPr lang="es-ES_tradnl" sz="2400" b="1" dirty="0">
                          <a:solidFill>
                            <a:srgbClr val="0070C0"/>
                          </a:solidFill>
                          <a:effectLst/>
                        </a:rPr>
                        <a:t>Regímenes especiales:</a:t>
                      </a:r>
                      <a:endParaRPr lang="es-E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r>
                        <a:rPr lang="es-ES" sz="2400" b="0" i="0" u="sng" kern="1200" dirty="0">
                          <a:solidFill>
                            <a:srgbClr val="0070C0"/>
                          </a:solidFill>
                          <a:effectLst/>
                          <a:latin typeface="+mn-lt"/>
                          <a:ea typeface="+mn-ea"/>
                          <a:cs typeface="+mn-cs"/>
                          <a:hlinkClick r:id="rId2">
                            <a:extLst>
                              <a:ext uri="{A12FA001-AC4F-418D-AE19-62706E023703}">
                                <ahyp:hlinkClr xmlns:ahyp="http://schemas.microsoft.com/office/drawing/2018/hyperlinkcolor" val="tx"/>
                              </a:ext>
                            </a:extLst>
                          </a:hlinkClick>
                        </a:rPr>
                        <a:t>Régimen Especial de Trabajadores Autónomos</a:t>
                      </a:r>
                      <a:endParaRPr lang="es-ES" sz="2400" dirty="0"/>
                    </a:p>
                  </a:txBody>
                  <a:tcPr marL="0" marR="0" marT="0" marB="0" anchor="ctr"/>
                </a:tc>
                <a:tc>
                  <a:txBody>
                    <a:bodyPr/>
                    <a:lstStyle/>
                    <a:p>
                      <a:pPr marL="285750" indent="-285750" algn="just">
                        <a:buFont typeface="Wingdings" panose="05000000000000000000" pitchFamily="2" charset="2"/>
                        <a:buChar char="§"/>
                      </a:pPr>
                      <a:r>
                        <a:rPr lang="es-ES" sz="1800" dirty="0"/>
                        <a:t>Se </a:t>
                      </a:r>
                      <a:r>
                        <a:rPr lang="es-ES" sz="1800" b="1" dirty="0">
                          <a:solidFill>
                            <a:srgbClr val="0070C0"/>
                          </a:solidFill>
                        </a:rPr>
                        <a:t>entenderá</a:t>
                      </a:r>
                      <a:r>
                        <a:rPr lang="es-ES" sz="1800" dirty="0"/>
                        <a:t> como </a:t>
                      </a:r>
                      <a:r>
                        <a:rPr lang="es-ES" sz="1800" b="1" dirty="0">
                          <a:solidFill>
                            <a:srgbClr val="0070C0"/>
                          </a:solidFill>
                        </a:rPr>
                        <a:t>trabajador por cuenta propia o autónomo</a:t>
                      </a:r>
                      <a:r>
                        <a:rPr lang="es-ES" sz="1800" dirty="0"/>
                        <a:t>, aquel que realiza de forma habitual, personal y directa una actividad económica a título lucrativo, sin sujeción por ella a contrato de trabajo y aunque utilice el servicio remunerado de otras personas, sea o no titular de empresa individual o familiar. </a:t>
                      </a:r>
                    </a:p>
                    <a:p>
                      <a:pPr marL="285750" indent="-285750" algn="just">
                        <a:buFont typeface="Wingdings" panose="05000000000000000000" pitchFamily="2" charset="2"/>
                        <a:buChar char="§"/>
                      </a:pPr>
                      <a:r>
                        <a:rPr lang="es-ES" sz="1800" dirty="0"/>
                        <a:t>Se </a:t>
                      </a:r>
                      <a:r>
                        <a:rPr lang="es-ES" sz="1800" b="1" dirty="0">
                          <a:solidFill>
                            <a:srgbClr val="0070C0"/>
                          </a:solidFill>
                        </a:rPr>
                        <a:t>presumirá</a:t>
                      </a:r>
                      <a:r>
                        <a:rPr lang="es-ES" sz="1800" dirty="0"/>
                        <a:t> que en el interesado concurre la condición de trabajador por cuenta propia o autónomo, si el mismo ostenta la titularidad de un establecimiento abierto al público como: propietario, arrendatario, usufructuario u otro concepto análogo.</a:t>
                      </a:r>
                    </a:p>
                  </a:txBody>
                  <a:tcPr marL="0" marR="0" marT="0" marB="0" anchor="ctr"/>
                </a:tc>
                <a:extLst>
                  <a:ext uri="{0D108BD9-81ED-4DB2-BD59-A6C34878D82A}">
                    <a16:rowId xmlns:a16="http://schemas.microsoft.com/office/drawing/2014/main" val="3039705800"/>
                  </a:ext>
                </a:extLst>
              </a:tr>
              <a:tr h="1907204">
                <a:tc vMerge="1">
                  <a:txBody>
                    <a:bodyPr/>
                    <a:lstStyle/>
                    <a:p>
                      <a:endParaRPr lang="es-ES"/>
                    </a:p>
                  </a:txBody>
                  <a:tcPr/>
                </a:tc>
                <a:tc>
                  <a:txBody>
                    <a:bodyPr/>
                    <a:lstStyle/>
                    <a:p>
                      <a:r>
                        <a:rPr lang="es-ES" sz="2400" b="0" i="0" u="sng" kern="1200" dirty="0">
                          <a:solidFill>
                            <a:srgbClr val="0070C0"/>
                          </a:solidFill>
                          <a:effectLst/>
                          <a:latin typeface="+mn-lt"/>
                          <a:ea typeface="+mn-ea"/>
                          <a:cs typeface="+mn-cs"/>
                          <a:hlinkClick r:id="rId3">
                            <a:extLst>
                              <a:ext uri="{A12FA001-AC4F-418D-AE19-62706E023703}">
                                <ahyp:hlinkClr xmlns:ahyp="http://schemas.microsoft.com/office/drawing/2018/hyperlinkcolor" val="tx"/>
                              </a:ext>
                            </a:extLst>
                          </a:hlinkClick>
                        </a:rPr>
                        <a:t>Régimen Especial de Minería del Carbón</a:t>
                      </a:r>
                      <a:endParaRPr lang="es-ES" sz="2400" dirty="0">
                        <a:solidFill>
                          <a:srgbClr val="0070C0"/>
                        </a:solidFill>
                      </a:endParaRPr>
                    </a:p>
                  </a:txBody>
                  <a:tcPr marL="0" marR="0" marT="0" marB="0" anchor="ctr"/>
                </a:tc>
                <a:tc>
                  <a:txBody>
                    <a:bodyPr/>
                    <a:lstStyle/>
                    <a:p>
                      <a:pPr marL="285750" indent="-285750">
                        <a:buFont typeface="Wingdings" panose="05000000000000000000" pitchFamily="2" charset="2"/>
                        <a:buChar char="§"/>
                      </a:pPr>
                      <a:r>
                        <a:rPr lang="es-ES" dirty="0"/>
                        <a:t>Trabajadores por cuenta ajena que prestan sus servicios a empresas que realicen las siguientes </a:t>
                      </a:r>
                      <a:r>
                        <a:rPr lang="es-ES" b="1" dirty="0">
                          <a:solidFill>
                            <a:srgbClr val="0070C0"/>
                          </a:solidFill>
                        </a:rPr>
                        <a:t>actividades relativas a la Minería del Carbón</a:t>
                      </a:r>
                      <a:r>
                        <a:rPr lang="es-ES" dirty="0"/>
                        <a:t>: Extracción de carbón en minas subterráneas, a cielo abierto, escogido de carbón en escombreras, investigaciones y reconocimientos, fabricación de aglomerados de carbón, aprovechamiento de carbones, transportes fluviales de carbón, hornos de producción de cok, actividades secundarias o complementarias a lo anterior.</a:t>
                      </a:r>
                    </a:p>
                  </a:txBody>
                  <a:tcPr marL="0" marR="0" marT="0" marB="0" anchor="ctr"/>
                </a:tc>
                <a:extLst>
                  <a:ext uri="{0D108BD9-81ED-4DB2-BD59-A6C34878D82A}">
                    <a16:rowId xmlns:a16="http://schemas.microsoft.com/office/drawing/2014/main" val="3932634174"/>
                  </a:ext>
                </a:extLst>
              </a:tr>
              <a:tr h="1032196">
                <a:tc vMerge="1">
                  <a:txBody>
                    <a:bodyPr/>
                    <a:lstStyle/>
                    <a:p>
                      <a:endParaRPr lang="es-ES"/>
                    </a:p>
                  </a:txBody>
                  <a:tcPr/>
                </a:tc>
                <a:tc>
                  <a:txBody>
                    <a:bodyPr/>
                    <a:lstStyle/>
                    <a:p>
                      <a:r>
                        <a:rPr lang="es-ES" sz="2400" b="0" i="0" u="sng" kern="1200" dirty="0">
                          <a:solidFill>
                            <a:srgbClr val="0070C0"/>
                          </a:solidFill>
                          <a:effectLst/>
                          <a:latin typeface="+mn-lt"/>
                          <a:ea typeface="+mn-ea"/>
                          <a:cs typeface="+mn-cs"/>
                          <a:hlinkClick r:id="rId4">
                            <a:extLst>
                              <a:ext uri="{A12FA001-AC4F-418D-AE19-62706E023703}">
                                <ahyp:hlinkClr xmlns:ahyp="http://schemas.microsoft.com/office/drawing/2018/hyperlinkcolor" val="tx"/>
                              </a:ext>
                            </a:extLst>
                          </a:hlinkClick>
                        </a:rPr>
                        <a:t>Régimen Especial de Trabajadores del Mar</a:t>
                      </a:r>
                      <a:endParaRPr lang="es-ES" sz="2400" dirty="0">
                        <a:solidFill>
                          <a:srgbClr val="0070C0"/>
                        </a:solidFill>
                      </a:endParaRPr>
                    </a:p>
                  </a:txBody>
                  <a:tcPr marL="0" marR="0" marT="0" marB="0" anchor="ctr"/>
                </a:tc>
                <a:tc>
                  <a:txBody>
                    <a:bodyPr/>
                    <a:lstStyle/>
                    <a:p>
                      <a:pPr marL="285750" indent="-285750">
                        <a:buFont typeface="Wingdings" panose="05000000000000000000" pitchFamily="2" charset="2"/>
                        <a:buChar char="§"/>
                      </a:pPr>
                      <a:r>
                        <a:rPr lang="es-ES" dirty="0"/>
                        <a:t>Trabajadores por cuenta ajena.</a:t>
                      </a:r>
                    </a:p>
                    <a:p>
                      <a:pPr marL="285750" indent="-285750">
                        <a:buFont typeface="Wingdings" panose="05000000000000000000" pitchFamily="2" charset="2"/>
                        <a:buChar char="§"/>
                      </a:pPr>
                      <a:r>
                        <a:rPr lang="es-ES" dirty="0"/>
                        <a:t>Asimilados a personas trabajadoras por cuenta ajena.</a:t>
                      </a:r>
                    </a:p>
                    <a:p>
                      <a:pPr marL="285750" indent="-285750">
                        <a:buFont typeface="Wingdings" panose="05000000000000000000" pitchFamily="2" charset="2"/>
                        <a:buChar char="§"/>
                      </a:pPr>
                      <a:r>
                        <a:rPr lang="es-ES" dirty="0"/>
                        <a:t>Trabajadores por cuenta propia.</a:t>
                      </a:r>
                    </a:p>
                  </a:txBody>
                  <a:tcPr marL="0" marR="0" marT="0" marB="0" anchor="ctr"/>
                </a:tc>
                <a:extLst>
                  <a:ext uri="{0D108BD9-81ED-4DB2-BD59-A6C34878D82A}">
                    <a16:rowId xmlns:a16="http://schemas.microsoft.com/office/drawing/2014/main" val="4118877711"/>
                  </a:ext>
                </a:extLst>
              </a:tr>
            </a:tbl>
          </a:graphicData>
        </a:graphic>
      </p:graphicFrame>
    </p:spTree>
    <p:extLst>
      <p:ext uri="{BB962C8B-B14F-4D97-AF65-F5344CB8AC3E}">
        <p14:creationId xmlns:p14="http://schemas.microsoft.com/office/powerpoint/2010/main" val="372677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124B-98AB-47C0-9AD6-9963A212FCB8}"/>
              </a:ext>
            </a:extLst>
          </p:cNvPr>
          <p:cNvSpPr>
            <a:spLocks noGrp="1"/>
          </p:cNvSpPr>
          <p:nvPr>
            <p:ph type="ctrTitle" idx="4294967295"/>
          </p:nvPr>
        </p:nvSpPr>
        <p:spPr>
          <a:xfrm>
            <a:off x="125506" y="776755"/>
            <a:ext cx="11940988" cy="2092325"/>
          </a:xfrm>
        </p:spPr>
        <p:txBody>
          <a:bodyPr>
            <a:noAutofit/>
          </a:bodyPr>
          <a:lstStyle/>
          <a:p>
            <a: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br>
              <a:rPr lang="es-ES" sz="480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s-ES" sz="4400" dirty="0">
                <a:solidFill>
                  <a:srgbClr val="0070C0"/>
                </a:solidFill>
                <a:latin typeface="Calibri" panose="020F0502020204030204" pitchFamily="34" charset="0"/>
                <a:ea typeface="Calibri" panose="020F0502020204030204" pitchFamily="34" charset="0"/>
                <a:cs typeface="Calibri" panose="020F0502020204030204" pitchFamily="34" charset="0"/>
              </a:rPr>
              <a:t>Obligaciones de las empresas con la Seguridad Social</a:t>
            </a:r>
          </a:p>
        </p:txBody>
      </p:sp>
    </p:spTree>
    <p:extLst>
      <p:ext uri="{BB962C8B-B14F-4D97-AF65-F5344CB8AC3E}">
        <p14:creationId xmlns:p14="http://schemas.microsoft.com/office/powerpoint/2010/main" val="995463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3"/>
            <a:ext cx="11044517" cy="98638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p>
        </p:txBody>
      </p:sp>
      <p:graphicFrame>
        <p:nvGraphicFramePr>
          <p:cNvPr id="4" name="Marcador de contenido 3">
            <a:extLst>
              <a:ext uri="{FF2B5EF4-FFF2-40B4-BE49-F238E27FC236}">
                <a16:creationId xmlns:a16="http://schemas.microsoft.com/office/drawing/2014/main" id="{CD5E5C44-02F6-46F6-8EC3-00BF5F7E86BF}"/>
              </a:ext>
            </a:extLst>
          </p:cNvPr>
          <p:cNvGraphicFramePr>
            <a:graphicFrameLocks noGrp="1"/>
          </p:cNvGraphicFramePr>
          <p:nvPr>
            <p:ph idx="1"/>
            <p:extLst>
              <p:ext uri="{D42A27DB-BD31-4B8C-83A1-F6EECF244321}">
                <p14:modId xmlns:p14="http://schemas.microsoft.com/office/powerpoint/2010/main" val="2972966599"/>
              </p:ext>
            </p:extLst>
          </p:nvPr>
        </p:nvGraphicFramePr>
        <p:xfrm>
          <a:off x="1192306" y="2097741"/>
          <a:ext cx="9932894" cy="2586101"/>
        </p:xfrm>
        <a:graphic>
          <a:graphicData uri="http://schemas.openxmlformats.org/drawingml/2006/table">
            <a:tbl>
              <a:tblPr>
                <a:tableStyleId>{5C22544A-7EE6-4342-B048-85BDC9FD1C3A}</a:tableStyleId>
              </a:tblPr>
              <a:tblGrid>
                <a:gridCol w="9932894">
                  <a:extLst>
                    <a:ext uri="{9D8B030D-6E8A-4147-A177-3AD203B41FA5}">
                      <a16:colId xmlns:a16="http://schemas.microsoft.com/office/drawing/2014/main" val="1664365725"/>
                    </a:ext>
                  </a:extLst>
                </a:gridCol>
              </a:tblGrid>
              <a:tr h="2465294">
                <a:tc>
                  <a:txBody>
                    <a:bodyPr/>
                    <a:lstStyle/>
                    <a:p>
                      <a:pPr algn="just">
                        <a:lnSpc>
                          <a:spcPct val="107000"/>
                        </a:lnSpc>
                        <a:spcAft>
                          <a:spcPts val="800"/>
                        </a:spcAft>
                      </a:pPr>
                      <a:r>
                        <a:rPr lang="es-ES" sz="3200" noProof="0" dirty="0">
                          <a:effectLst/>
                        </a:rPr>
                        <a:t>La empresa que contrate personal o desarrolle una actividad de manera individual asume una serie de obligaciones con respecto a la Seguridad Social, relativas tanto a su propia inscripción como respecto a la plantilla que incorpora.</a:t>
                      </a:r>
                      <a:endParaRPr lang="es-ES" sz="3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83939755"/>
                  </a:ext>
                </a:extLst>
              </a:tr>
            </a:tbl>
          </a:graphicData>
        </a:graphic>
      </p:graphicFrame>
    </p:spTree>
    <p:extLst>
      <p:ext uri="{BB962C8B-B14F-4D97-AF65-F5344CB8AC3E}">
        <p14:creationId xmlns:p14="http://schemas.microsoft.com/office/powerpoint/2010/main" val="35717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3"/>
            <a:ext cx="11044517" cy="98638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p>
        </p:txBody>
      </p:sp>
      <p:graphicFrame>
        <p:nvGraphicFramePr>
          <p:cNvPr id="6" name="Marcador de contenido 5">
            <a:extLst>
              <a:ext uri="{FF2B5EF4-FFF2-40B4-BE49-F238E27FC236}">
                <a16:creationId xmlns:a16="http://schemas.microsoft.com/office/drawing/2014/main" id="{1AB27D22-C713-4508-9C21-3F7A9873379A}"/>
              </a:ext>
            </a:extLst>
          </p:cNvPr>
          <p:cNvGraphicFramePr>
            <a:graphicFrameLocks noGrp="1"/>
          </p:cNvGraphicFramePr>
          <p:nvPr>
            <p:ph idx="1"/>
            <p:extLst>
              <p:ext uri="{D42A27DB-BD31-4B8C-83A1-F6EECF244321}">
                <p14:modId xmlns:p14="http://schemas.microsoft.com/office/powerpoint/2010/main" val="1452360833"/>
              </p:ext>
            </p:extLst>
          </p:nvPr>
        </p:nvGraphicFramePr>
        <p:xfrm>
          <a:off x="514351" y="1791821"/>
          <a:ext cx="11157696" cy="4369884"/>
        </p:xfrm>
        <a:graphic>
          <a:graphicData uri="http://schemas.openxmlformats.org/drawingml/2006/table">
            <a:tbl>
              <a:tblPr>
                <a:tableStyleId>{5C22544A-7EE6-4342-B048-85BDC9FD1C3A}</a:tableStyleId>
              </a:tblPr>
              <a:tblGrid>
                <a:gridCol w="3103003">
                  <a:extLst>
                    <a:ext uri="{9D8B030D-6E8A-4147-A177-3AD203B41FA5}">
                      <a16:colId xmlns:a16="http://schemas.microsoft.com/office/drawing/2014/main" val="1359655579"/>
                    </a:ext>
                  </a:extLst>
                </a:gridCol>
                <a:gridCol w="8054693">
                  <a:extLst>
                    <a:ext uri="{9D8B030D-6E8A-4147-A177-3AD203B41FA5}">
                      <a16:colId xmlns:a16="http://schemas.microsoft.com/office/drawing/2014/main" val="2189143059"/>
                    </a:ext>
                  </a:extLst>
                </a:gridCol>
              </a:tblGrid>
              <a:tr h="787723">
                <a:tc rowSpan="3">
                  <a:txBody>
                    <a:bodyPr/>
                    <a:lstStyle/>
                    <a:p>
                      <a:pPr>
                        <a:lnSpc>
                          <a:spcPct val="100000"/>
                        </a:lnSpc>
                        <a:spcAft>
                          <a:spcPts val="0"/>
                        </a:spcAft>
                      </a:pPr>
                      <a:r>
                        <a:rPr lang="es-ES_tradnl" sz="2800" dirty="0">
                          <a:effectLst/>
                        </a:rPr>
                        <a:t>Obligaciones de la empresa con la Seguridad Social</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457200" indent="-457200">
                        <a:lnSpc>
                          <a:spcPct val="100000"/>
                        </a:lnSpc>
                        <a:spcAft>
                          <a:spcPts val="0"/>
                        </a:spcAft>
                        <a:buFont typeface="Wingdings" panose="05000000000000000000" pitchFamily="2" charset="2"/>
                        <a:buChar char="§"/>
                        <a:tabLst>
                          <a:tab pos="444500" algn="l"/>
                        </a:tabLst>
                      </a:pPr>
                      <a:r>
                        <a:rPr lang="es-ES_tradnl" sz="2400" dirty="0">
                          <a:effectLst/>
                        </a:rPr>
                        <a:t>Inscripción de la empresa.</a:t>
                      </a:r>
                      <a:endParaRPr lang="es-ES" sz="2400" dirty="0">
                        <a:effectLst/>
                      </a:endParaRPr>
                    </a:p>
                    <a:p>
                      <a:pPr marL="457200" indent="-457200">
                        <a:lnSpc>
                          <a:spcPct val="100000"/>
                        </a:lnSpc>
                        <a:spcAft>
                          <a:spcPts val="0"/>
                        </a:spcAft>
                        <a:buFont typeface="Wingdings" panose="05000000000000000000" pitchFamily="2" charset="2"/>
                        <a:buChar char="§"/>
                        <a:tabLst>
                          <a:tab pos="441325" algn="l"/>
                        </a:tabLst>
                      </a:pPr>
                      <a:r>
                        <a:rPr lang="es-ES_tradnl" sz="2400" dirty="0">
                          <a:effectLst/>
                        </a:rPr>
                        <a:t>Inscripción de las personas trabajadoras por cuenta propia (autónomos).</a:t>
                      </a:r>
                      <a:endParaRPr lang="es-ES" sz="2400" dirty="0">
                        <a:effectLst/>
                      </a:endParaRPr>
                    </a:p>
                    <a:p>
                      <a:pPr marL="457200" indent="-457200">
                        <a:lnSpc>
                          <a:spcPct val="100000"/>
                        </a:lnSpc>
                        <a:spcAft>
                          <a:spcPts val="0"/>
                        </a:spcAft>
                        <a:buFont typeface="Wingdings" panose="05000000000000000000" pitchFamily="2" charset="2"/>
                        <a:buChar char="§"/>
                        <a:tabLst>
                          <a:tab pos="441325" algn="l"/>
                        </a:tabLst>
                      </a:pPr>
                      <a:r>
                        <a:rPr lang="es-ES_tradnl" sz="2400" dirty="0">
                          <a:effectLst/>
                        </a:rPr>
                        <a:t>Formalización de la cobertura de riesgos profesionales.</a:t>
                      </a:r>
                      <a:endParaRPr lang="es-ES" sz="2400" dirty="0">
                        <a:effectLst/>
                      </a:endParaRPr>
                    </a:p>
                    <a:p>
                      <a:pPr marL="457200" indent="-457200">
                        <a:lnSpc>
                          <a:spcPct val="100000"/>
                        </a:lnSpc>
                        <a:spcAft>
                          <a:spcPts val="0"/>
                        </a:spcAft>
                        <a:buFont typeface="Wingdings" panose="05000000000000000000" pitchFamily="2" charset="2"/>
                        <a:buChar char="§"/>
                        <a:tabLst>
                          <a:tab pos="435610" algn="l"/>
                        </a:tabLst>
                      </a:pPr>
                      <a:r>
                        <a:rPr lang="es-ES_tradnl" sz="2400" dirty="0">
                          <a:effectLst/>
                        </a:rPr>
                        <a:t>Variación de datos y cese en la actividad de la empresa.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833793"/>
                  </a:ext>
                </a:extLst>
              </a:tr>
              <a:tr h="1214269">
                <a:tc vMerge="1">
                  <a:txBody>
                    <a:bodyPr/>
                    <a:lstStyle/>
                    <a:p>
                      <a:endParaRPr lang="es-ES"/>
                    </a:p>
                  </a:txBody>
                  <a:tcPr/>
                </a:tc>
                <a:tc>
                  <a:txBody>
                    <a:bodyPr/>
                    <a:lstStyle/>
                    <a:p>
                      <a:pPr marL="457200" indent="-457200">
                        <a:lnSpc>
                          <a:spcPct val="100000"/>
                        </a:lnSpc>
                        <a:spcAft>
                          <a:spcPts val="0"/>
                        </a:spcAft>
                        <a:buFont typeface="Wingdings" panose="05000000000000000000" pitchFamily="2" charset="2"/>
                        <a:buChar char="§"/>
                        <a:tabLst>
                          <a:tab pos="444500" algn="l"/>
                        </a:tabLst>
                      </a:pPr>
                      <a:r>
                        <a:rPr lang="es-ES_tradnl" sz="2400" dirty="0">
                          <a:effectLst/>
                        </a:rPr>
                        <a:t>Afiliación, altas, bajas y variaciones de datos del personal.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385847"/>
                  </a:ext>
                </a:extLst>
              </a:tr>
              <a:tr h="1326815">
                <a:tc vMerge="1">
                  <a:txBody>
                    <a:bodyPr/>
                    <a:lstStyle/>
                    <a:p>
                      <a:endParaRPr lang="es-ES"/>
                    </a:p>
                  </a:txBody>
                  <a:tcPr/>
                </a:tc>
                <a:tc>
                  <a:txBody>
                    <a:bodyPr/>
                    <a:lstStyle/>
                    <a:p>
                      <a:pPr marL="457200" indent="-457200">
                        <a:lnSpc>
                          <a:spcPct val="100000"/>
                        </a:lnSpc>
                        <a:spcAft>
                          <a:spcPts val="0"/>
                        </a:spcAft>
                        <a:buFont typeface="Wingdings" panose="05000000000000000000" pitchFamily="2" charset="2"/>
                        <a:buChar char="§"/>
                      </a:pPr>
                      <a:r>
                        <a:rPr lang="es-ES_tradnl" sz="2400" dirty="0">
                          <a:effectLst/>
                        </a:rPr>
                        <a:t>Cotizar a la Seguridad Social e ingresar las aportaciones propias y las de su personal en la Tesorería Territorial de la Seguridad Social.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631801"/>
                  </a:ext>
                </a:extLst>
              </a:tr>
            </a:tbl>
          </a:graphicData>
        </a:graphic>
      </p:graphicFrame>
    </p:spTree>
    <p:extLst>
      <p:ext uri="{BB962C8B-B14F-4D97-AF65-F5344CB8AC3E}">
        <p14:creationId xmlns:p14="http://schemas.microsoft.com/office/powerpoint/2010/main" val="4205079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2630693747"/>
              </p:ext>
            </p:extLst>
          </p:nvPr>
        </p:nvGraphicFramePr>
        <p:xfrm>
          <a:off x="1021976" y="2294965"/>
          <a:ext cx="10148048" cy="2554941"/>
        </p:xfrm>
        <a:graphic>
          <a:graphicData uri="http://schemas.openxmlformats.org/drawingml/2006/table">
            <a:tbl>
              <a:tblPr>
                <a:tableStyleId>{5C22544A-7EE6-4342-B048-85BDC9FD1C3A}</a:tableStyleId>
              </a:tblPr>
              <a:tblGrid>
                <a:gridCol w="10148048">
                  <a:extLst>
                    <a:ext uri="{9D8B030D-6E8A-4147-A177-3AD203B41FA5}">
                      <a16:colId xmlns:a16="http://schemas.microsoft.com/office/drawing/2014/main" val="4053855429"/>
                    </a:ext>
                  </a:extLst>
                </a:gridCol>
              </a:tblGrid>
              <a:tr h="2554941">
                <a:tc>
                  <a:txBody>
                    <a:bodyPr/>
                    <a:lstStyle/>
                    <a:p>
                      <a:pPr algn="just">
                        <a:lnSpc>
                          <a:spcPct val="100000"/>
                        </a:lnSpc>
                        <a:spcAft>
                          <a:spcPts val="0"/>
                        </a:spcAft>
                      </a:pPr>
                      <a:r>
                        <a:rPr lang="es-ES_tradnl" sz="3200" dirty="0">
                          <a:effectLst/>
                        </a:rPr>
                        <a:t>La </a:t>
                      </a:r>
                      <a:r>
                        <a:rPr lang="es-ES_tradnl" sz="3200" b="1" dirty="0">
                          <a:solidFill>
                            <a:srgbClr val="0070C0"/>
                          </a:solidFill>
                          <a:effectLst/>
                        </a:rPr>
                        <a:t>inscripción</a:t>
                      </a:r>
                      <a:r>
                        <a:rPr lang="es-ES_tradnl" sz="3200" dirty="0">
                          <a:effectLst/>
                        </a:rPr>
                        <a:t> es el acto administrativo por el que la Tesorería General de la Seguridad Social (TGSS) asigna a la empresa un número para su identificación y el control de sus obligaciones en el régimen correspondiente del sistema de la Seguridad Social.</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609697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573881" y="375"/>
            <a:ext cx="11044237" cy="1531937"/>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graphicFrame>
        <p:nvGraphicFramePr>
          <p:cNvPr id="6" name="Marcador de contenido 5">
            <a:extLst>
              <a:ext uri="{FF2B5EF4-FFF2-40B4-BE49-F238E27FC236}">
                <a16:creationId xmlns:a16="http://schemas.microsoft.com/office/drawing/2014/main" id="{EE3CCFDF-CF25-46C2-9FA0-6C26F227BB14}"/>
              </a:ext>
            </a:extLst>
          </p:cNvPr>
          <p:cNvGraphicFramePr>
            <a:graphicFrameLocks noGrp="1"/>
          </p:cNvGraphicFramePr>
          <p:nvPr>
            <p:ph idx="4294967295"/>
            <p:extLst>
              <p:ext uri="{D42A27DB-BD31-4B8C-83A1-F6EECF244321}">
                <p14:modId xmlns:p14="http://schemas.microsoft.com/office/powerpoint/2010/main" val="1091216619"/>
              </p:ext>
            </p:extLst>
          </p:nvPr>
        </p:nvGraphicFramePr>
        <p:xfrm>
          <a:off x="123825" y="1532312"/>
          <a:ext cx="11953875" cy="4754187"/>
        </p:xfrm>
        <a:graphic>
          <a:graphicData uri="http://schemas.openxmlformats.org/drawingml/2006/table">
            <a:tbl>
              <a:tblPr>
                <a:tableStyleId>{5C22544A-7EE6-4342-B048-85BDC9FD1C3A}</a:tableStyleId>
              </a:tblPr>
              <a:tblGrid>
                <a:gridCol w="1458129">
                  <a:extLst>
                    <a:ext uri="{9D8B030D-6E8A-4147-A177-3AD203B41FA5}">
                      <a16:colId xmlns:a16="http://schemas.microsoft.com/office/drawing/2014/main" val="2909447067"/>
                    </a:ext>
                  </a:extLst>
                </a:gridCol>
                <a:gridCol w="10495746">
                  <a:extLst>
                    <a:ext uri="{9D8B030D-6E8A-4147-A177-3AD203B41FA5}">
                      <a16:colId xmlns:a16="http://schemas.microsoft.com/office/drawing/2014/main" val="3550370194"/>
                    </a:ext>
                  </a:extLst>
                </a:gridCol>
              </a:tblGrid>
              <a:tr h="363589">
                <a:tc gridSpan="2">
                  <a:txBody>
                    <a:bodyPr/>
                    <a:lstStyle/>
                    <a:p>
                      <a:pPr algn="ctr">
                        <a:lnSpc>
                          <a:spcPts val="2000"/>
                        </a:lnSpc>
                        <a:spcAft>
                          <a:spcPts val="0"/>
                        </a:spcAft>
                      </a:pPr>
                      <a:r>
                        <a:rPr lang="es-ES_tradnl" sz="2400" b="1" dirty="0">
                          <a:effectLst/>
                        </a:rPr>
                        <a:t>Requisitos y trámites para la inscripción de las empresas en la Seguridad Social</a:t>
                      </a:r>
                      <a:r>
                        <a:rPr lang="es-ES_tradnl" sz="2800" b="1" dirty="0">
                          <a:effectLst/>
                        </a:rPr>
                        <a:t>.</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S"/>
                    </a:p>
                  </a:txBody>
                  <a:tcPr/>
                </a:tc>
                <a:extLst>
                  <a:ext uri="{0D108BD9-81ED-4DB2-BD59-A6C34878D82A}">
                    <a16:rowId xmlns:a16="http://schemas.microsoft.com/office/drawing/2014/main" val="1329319806"/>
                  </a:ext>
                </a:extLst>
              </a:tr>
              <a:tr h="2068873">
                <a:tc>
                  <a:txBody>
                    <a:bodyPr/>
                    <a:lstStyle/>
                    <a:p>
                      <a:pPr>
                        <a:lnSpc>
                          <a:spcPts val="2000"/>
                        </a:lnSpc>
                        <a:spcAft>
                          <a:spcPts val="0"/>
                        </a:spcAft>
                      </a:pPr>
                      <a:r>
                        <a:rPr lang="es-ES_tradnl" sz="2400" b="1" dirty="0">
                          <a:effectLst/>
                        </a:rPr>
                        <a:t>Objeto de inscripción</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2000" algn="just">
                        <a:lnSpc>
                          <a:spcPts val="2300"/>
                        </a:lnSpc>
                        <a:spcAft>
                          <a:spcPts val="0"/>
                        </a:spcAft>
                      </a:pPr>
                      <a:r>
                        <a:rPr lang="es-ES_tradnl" sz="2300" b="0" dirty="0">
                          <a:effectLst/>
                        </a:rPr>
                        <a:t>La asignación de un número a la empresa por parte de la Tesorería General para su identificación y control de sus obligaciones, es considerado el </a:t>
                      </a:r>
                      <a:r>
                        <a:rPr lang="es-ES_tradnl" sz="2300" b="1" dirty="0">
                          <a:solidFill>
                            <a:srgbClr val="0070C0"/>
                          </a:solidFill>
                          <a:effectLst/>
                        </a:rPr>
                        <a:t>principal código de cuenta de cotización</a:t>
                      </a:r>
                      <a:r>
                        <a:rPr lang="es-ES_tradnl" sz="2300" b="0" dirty="0">
                          <a:effectLst/>
                        </a:rPr>
                        <a:t>.</a:t>
                      </a:r>
                      <a:endParaRPr lang="es-ES" sz="2300" b="0" dirty="0">
                        <a:effectLst/>
                      </a:endParaRPr>
                    </a:p>
                    <a:p>
                      <a:pPr marL="252000" algn="just">
                        <a:lnSpc>
                          <a:spcPts val="2300"/>
                        </a:lnSpc>
                        <a:spcAft>
                          <a:spcPts val="0"/>
                        </a:spcAft>
                      </a:pPr>
                      <a:r>
                        <a:rPr lang="es-ES_tradnl" sz="2300" b="0" dirty="0">
                          <a:effectLst/>
                        </a:rPr>
                        <a:t>Se solicitará un código de cuenta de cotización en </a:t>
                      </a:r>
                      <a:r>
                        <a:rPr lang="es-ES_tradnl" sz="2300" b="0" dirty="0">
                          <a:solidFill>
                            <a:srgbClr val="0070C0"/>
                          </a:solidFill>
                          <a:effectLst/>
                        </a:rPr>
                        <a:t>cada provincia</a:t>
                      </a:r>
                      <a:r>
                        <a:rPr lang="es-ES_tradnl" sz="2300" b="0" dirty="0">
                          <a:effectLst/>
                        </a:rPr>
                        <a:t> donde ejerza su actividad, que se vinculará al código principal, y cuando sea necesario identificar personas trabajadoras con </a:t>
                      </a:r>
                      <a:r>
                        <a:rPr lang="es-ES_tradnl" sz="2300" b="0" dirty="0">
                          <a:solidFill>
                            <a:srgbClr val="0070C0"/>
                          </a:solidFill>
                          <a:effectLst/>
                        </a:rPr>
                        <a:t>peculiari­dades de cotización</a:t>
                      </a:r>
                      <a:r>
                        <a:rPr lang="es-ES_tradnl" sz="2300" b="0" dirty="0">
                          <a:effectLst/>
                        </a:rPr>
                        <a:t>. Indicará</a:t>
                      </a:r>
                      <a:r>
                        <a:rPr lang="es-ES" sz="2300" b="0" dirty="0">
                          <a:effectLst/>
                        </a:rPr>
                        <a:t> su </a:t>
                      </a:r>
                      <a:r>
                        <a:rPr lang="es-ES" sz="2300" b="0" dirty="0">
                          <a:solidFill>
                            <a:srgbClr val="0070C0"/>
                          </a:solidFill>
                          <a:effectLst/>
                        </a:rPr>
                        <a:t>opción para cubrir </a:t>
                      </a:r>
                      <a:r>
                        <a:rPr lang="es-ES" sz="2300" b="0" dirty="0">
                          <a:effectLst/>
                        </a:rPr>
                        <a:t>los accidentes AT y las enfermedades profesionales EP (INSS o mutua colaboradora).</a:t>
                      </a:r>
                      <a:endParaRPr lang="es-ES" sz="2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79119"/>
                  </a:ext>
                </a:extLst>
              </a:tr>
              <a:tr h="836252">
                <a:tc>
                  <a:txBody>
                    <a:bodyPr/>
                    <a:lstStyle/>
                    <a:p>
                      <a:pPr>
                        <a:lnSpc>
                          <a:spcPts val="2000"/>
                        </a:lnSpc>
                        <a:spcAft>
                          <a:spcPts val="0"/>
                        </a:spcAft>
                      </a:pPr>
                      <a:r>
                        <a:rPr lang="es-ES_tradnl" sz="2400" b="1" dirty="0">
                          <a:effectLst/>
                        </a:rPr>
                        <a:t>¿Quién debe inscribirse?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2000" algn="just">
                        <a:lnSpc>
                          <a:spcPts val="2300"/>
                        </a:lnSpc>
                        <a:spcAft>
                          <a:spcPts val="0"/>
                        </a:spcAft>
                      </a:pPr>
                      <a:r>
                        <a:rPr lang="es-ES_tradnl" sz="2300" b="0" dirty="0">
                          <a:effectLst/>
                        </a:rPr>
                        <a:t>El </a:t>
                      </a:r>
                      <a:r>
                        <a:rPr lang="es-ES_tradnl" sz="2300" b="1" dirty="0">
                          <a:solidFill>
                            <a:srgbClr val="0070C0"/>
                          </a:solidFill>
                          <a:effectLst/>
                        </a:rPr>
                        <a:t>empresario</a:t>
                      </a:r>
                      <a:r>
                        <a:rPr lang="es-ES_tradnl" sz="2300" b="0" dirty="0">
                          <a:effectLst/>
                        </a:rPr>
                        <a:t>, persona natural o jurídica, que por primera vez vaya a contratar personas trabajadoras, debe solicitar </a:t>
                      </a:r>
                      <a:r>
                        <a:rPr lang="es-ES_tradnl" sz="2300" b="0" dirty="0">
                          <a:solidFill>
                            <a:srgbClr val="0070C0"/>
                          </a:solidFill>
                          <a:effectLst/>
                        </a:rPr>
                        <a:t>su propia inscripción como requisito previo</a:t>
                      </a:r>
                      <a:r>
                        <a:rPr lang="es-ES_tradnl" sz="2300" b="0" dirty="0">
                          <a:effectLst/>
                        </a:rPr>
                        <a:t>.</a:t>
                      </a:r>
                      <a:endParaRPr lang="es-ES" sz="23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07326"/>
                  </a:ext>
                </a:extLst>
              </a:tr>
              <a:tr h="1485473">
                <a:tc>
                  <a:txBody>
                    <a:bodyPr/>
                    <a:lstStyle/>
                    <a:p>
                      <a:pPr>
                        <a:lnSpc>
                          <a:spcPts val="2000"/>
                        </a:lnSpc>
                        <a:spcAft>
                          <a:spcPts val="0"/>
                        </a:spcAft>
                      </a:pPr>
                      <a:r>
                        <a:rPr lang="es-ES_tradnl" sz="2400" b="1" dirty="0">
                          <a:effectLst/>
                        </a:rPr>
                        <a:t>¿Cuándo?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2000" algn="just">
                        <a:lnSpc>
                          <a:spcPts val="2300"/>
                        </a:lnSpc>
                        <a:spcAft>
                          <a:spcPts val="0"/>
                        </a:spcAft>
                      </a:pPr>
                      <a:r>
                        <a:rPr lang="es-ES_tradnl" sz="2300" b="1" dirty="0">
                          <a:solidFill>
                            <a:srgbClr val="0070C0"/>
                          </a:solidFill>
                          <a:effectLst/>
                        </a:rPr>
                        <a:t>Antes del inicio de la actividad</a:t>
                      </a:r>
                      <a:r>
                        <a:rPr lang="es-ES_tradnl" sz="2300" b="0" dirty="0">
                          <a:effectLst/>
                        </a:rPr>
                        <a:t>.</a:t>
                      </a:r>
                      <a:endParaRPr lang="es-ES" sz="2300" b="0" dirty="0">
                        <a:effectLst/>
                      </a:endParaRPr>
                    </a:p>
                    <a:p>
                      <a:pPr marL="252000" algn="just">
                        <a:lnSpc>
                          <a:spcPts val="2300"/>
                        </a:lnSpc>
                        <a:spcAft>
                          <a:spcPts val="0"/>
                        </a:spcAft>
                      </a:pPr>
                      <a:r>
                        <a:rPr lang="es-ES_tradnl" sz="2300" b="0" dirty="0">
                          <a:effectLst/>
                        </a:rPr>
                        <a:t>Los documentos formalizados respecto de la </a:t>
                      </a:r>
                      <a:r>
                        <a:rPr lang="es-ES_tradnl" sz="2300" b="0" dirty="0">
                          <a:solidFill>
                            <a:srgbClr val="0070C0"/>
                          </a:solidFill>
                          <a:effectLst/>
                        </a:rPr>
                        <a:t>cobertura de los riesgos </a:t>
                      </a:r>
                      <a:r>
                        <a:rPr lang="es-ES_tradnl" sz="2300" b="0" dirty="0">
                          <a:effectLst/>
                        </a:rPr>
                        <a:t>profesionales y de la prestación económica de la incapacidad tem­poral derivada de contingencias comunes mantendrán su </a:t>
                      </a:r>
                      <a:r>
                        <a:rPr lang="es-ES_tradnl" sz="2300" b="0" dirty="0">
                          <a:solidFill>
                            <a:srgbClr val="0070C0"/>
                          </a:solidFill>
                          <a:effectLst/>
                        </a:rPr>
                        <a:t>vigencia por el periodo de un año</a:t>
                      </a:r>
                      <a:r>
                        <a:rPr lang="es-ES_tradnl" sz="2300" b="0" dirty="0">
                          <a:effectLst/>
                        </a:rPr>
                        <a:t> y se entenderán </a:t>
                      </a:r>
                      <a:r>
                        <a:rPr lang="es-ES_tradnl" sz="2300" b="0" dirty="0">
                          <a:solidFill>
                            <a:srgbClr val="0070C0"/>
                          </a:solidFill>
                          <a:effectLst/>
                        </a:rPr>
                        <a:t>prorrogados por periodos de igual duración.</a:t>
                      </a:r>
                      <a:endParaRPr lang="es-ES" sz="23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539867"/>
                  </a:ext>
                </a:extLst>
              </a:tr>
            </a:tbl>
          </a:graphicData>
        </a:graphic>
      </p:graphicFrame>
    </p:spTree>
    <p:extLst>
      <p:ext uri="{BB962C8B-B14F-4D97-AF65-F5344CB8AC3E}">
        <p14:creationId xmlns:p14="http://schemas.microsoft.com/office/powerpoint/2010/main" val="424726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A09DA31A-F5BE-4807-9D56-3233E7513A92}"/>
              </a:ext>
            </a:extLst>
          </p:cNvPr>
          <p:cNvGraphicFramePr>
            <a:graphicFrameLocks noGrp="1"/>
          </p:cNvGraphicFramePr>
          <p:nvPr>
            <p:ph idx="1"/>
            <p:extLst>
              <p:ext uri="{D42A27DB-BD31-4B8C-83A1-F6EECF244321}">
                <p14:modId xmlns:p14="http://schemas.microsoft.com/office/powerpoint/2010/main" val="669399987"/>
              </p:ext>
            </p:extLst>
          </p:nvPr>
        </p:nvGraphicFramePr>
        <p:xfrm>
          <a:off x="493059" y="766460"/>
          <a:ext cx="11501717" cy="5588000"/>
        </p:xfrm>
        <a:graphic>
          <a:graphicData uri="http://schemas.openxmlformats.org/drawingml/2006/table">
            <a:tbl>
              <a:tblPr>
                <a:tableStyleId>{5C22544A-7EE6-4342-B048-85BDC9FD1C3A}</a:tableStyleId>
              </a:tblPr>
              <a:tblGrid>
                <a:gridCol w="11501717">
                  <a:extLst>
                    <a:ext uri="{9D8B030D-6E8A-4147-A177-3AD203B41FA5}">
                      <a16:colId xmlns:a16="http://schemas.microsoft.com/office/drawing/2014/main" val="703294825"/>
                    </a:ext>
                  </a:extLst>
                </a:gridCol>
              </a:tblGrid>
              <a:tr h="5513294">
                <a:tc>
                  <a:txBody>
                    <a:bodyPr/>
                    <a:lstStyle/>
                    <a:p>
                      <a:pPr marL="228600" indent="-228600" algn="ctr">
                        <a:lnSpc>
                          <a:spcPts val="4000"/>
                        </a:lnSpc>
                        <a:spcAft>
                          <a:spcPts val="0"/>
                        </a:spcAft>
                      </a:pPr>
                      <a:r>
                        <a:rPr lang="es-ES_tradnl" sz="3000" b="1" dirty="0">
                          <a:solidFill>
                            <a:srgbClr val="0070C0"/>
                          </a:solidFill>
                          <a:effectLst/>
                        </a:rPr>
                        <a:t>Antecedentes de la Seguridad Social española</a:t>
                      </a:r>
                      <a:endParaRPr lang="es-ES" sz="3000" b="1" dirty="0">
                        <a:solidFill>
                          <a:srgbClr val="0070C0"/>
                        </a:solidFill>
                        <a:effectLst/>
                      </a:endParaRPr>
                    </a:p>
                    <a:p>
                      <a:pPr marL="457200" indent="-457200">
                        <a:lnSpc>
                          <a:spcPts val="4000"/>
                        </a:lnSpc>
                        <a:spcAft>
                          <a:spcPts val="0"/>
                        </a:spcAft>
                        <a:buFont typeface="Wingdings" panose="05000000000000000000" pitchFamily="2" charset="2"/>
                        <a:buChar char="q"/>
                      </a:pPr>
                      <a:r>
                        <a:rPr lang="es-ES_tradnl" sz="3000" dirty="0">
                          <a:effectLst/>
                        </a:rPr>
                        <a:t>1900. Seguro de Accidentes de Trabajo.</a:t>
                      </a:r>
                      <a:endParaRPr lang="es-ES" sz="3000" dirty="0">
                        <a:effectLst/>
                      </a:endParaRPr>
                    </a:p>
                    <a:p>
                      <a:pPr marL="457200" lvl="0" indent="-457200">
                        <a:lnSpc>
                          <a:spcPts val="4000"/>
                        </a:lnSpc>
                        <a:spcAft>
                          <a:spcPts val="0"/>
                        </a:spcAft>
                        <a:buFont typeface="Wingdings" panose="05000000000000000000" pitchFamily="2" charset="2"/>
                        <a:buChar char="q"/>
                        <a:tabLst>
                          <a:tab pos="103505" algn="l"/>
                        </a:tabLst>
                      </a:pPr>
                      <a:r>
                        <a:rPr lang="es-ES_tradnl" sz="3000" dirty="0">
                          <a:effectLst/>
                        </a:rPr>
                        <a:t>1908. Se crea el Instituto Nacional de Previsión.</a:t>
                      </a:r>
                      <a:endParaRPr lang="es-ES" sz="3000" dirty="0">
                        <a:effectLst/>
                      </a:endParaRPr>
                    </a:p>
                    <a:p>
                      <a:pPr marL="457200" lvl="0" indent="-457200">
                        <a:lnSpc>
                          <a:spcPts val="4000"/>
                        </a:lnSpc>
                        <a:spcAft>
                          <a:spcPts val="0"/>
                        </a:spcAft>
                        <a:buFont typeface="Wingdings" panose="05000000000000000000" pitchFamily="2" charset="2"/>
                        <a:buChar char="q"/>
                        <a:tabLst>
                          <a:tab pos="103505" algn="l"/>
                        </a:tabLst>
                      </a:pPr>
                      <a:r>
                        <a:rPr lang="es-ES_tradnl" sz="3000" dirty="0">
                          <a:effectLst/>
                        </a:rPr>
                        <a:t>1942. Seguro de Enferme­dad.</a:t>
                      </a:r>
                      <a:endParaRPr lang="es-ES" sz="3000" dirty="0">
                        <a:effectLst/>
                      </a:endParaRPr>
                    </a:p>
                    <a:p>
                      <a:pPr marL="457200" lvl="0" indent="-457200">
                        <a:lnSpc>
                          <a:spcPts val="4000"/>
                        </a:lnSpc>
                        <a:spcAft>
                          <a:spcPts val="0"/>
                        </a:spcAft>
                        <a:buFont typeface="Wingdings" panose="05000000000000000000" pitchFamily="2" charset="2"/>
                        <a:buChar char="q"/>
                        <a:tabLst>
                          <a:tab pos="103505" algn="l"/>
                        </a:tabLst>
                      </a:pPr>
                      <a:r>
                        <a:rPr lang="es-ES_tradnl" sz="3000" dirty="0">
                          <a:effectLst/>
                        </a:rPr>
                        <a:t>1947. Seguro Obligatorio de Vejez e Invalidez (SOVI).</a:t>
                      </a:r>
                      <a:endParaRPr lang="es-ES" sz="3000" dirty="0">
                        <a:effectLst/>
                      </a:endParaRPr>
                    </a:p>
                    <a:p>
                      <a:pPr marL="457200" lvl="0" indent="-457200">
                        <a:lnSpc>
                          <a:spcPts val="4000"/>
                        </a:lnSpc>
                        <a:spcAft>
                          <a:spcPts val="0"/>
                        </a:spcAft>
                        <a:buFont typeface="Wingdings" panose="05000000000000000000" pitchFamily="2" charset="2"/>
                        <a:buChar char="q"/>
                        <a:tabLst>
                          <a:tab pos="103505" algn="l"/>
                        </a:tabLst>
                      </a:pPr>
                      <a:r>
                        <a:rPr lang="es-ES_tradnl" sz="3000" dirty="0">
                          <a:effectLst/>
                        </a:rPr>
                        <a:t>1963. Ley de Bases de la Seguridad Social.</a:t>
                      </a:r>
                      <a:endParaRPr lang="es-ES" sz="3000" dirty="0">
                        <a:effectLst/>
                      </a:endParaRPr>
                    </a:p>
                    <a:p>
                      <a:pPr marL="457200" lvl="0" indent="-457200">
                        <a:lnSpc>
                          <a:spcPts val="4000"/>
                        </a:lnSpc>
                        <a:spcAft>
                          <a:spcPts val="0"/>
                        </a:spcAft>
                        <a:buFont typeface="Wingdings" panose="05000000000000000000" pitchFamily="2" charset="2"/>
                        <a:buChar char="q"/>
                        <a:tabLst>
                          <a:tab pos="103505" algn="l"/>
                        </a:tabLst>
                      </a:pPr>
                      <a:r>
                        <a:rPr lang="es-ES_tradnl" sz="3000" dirty="0">
                          <a:effectLst/>
                        </a:rPr>
                        <a:t>1966. Ley General de la Seguridad Social.</a:t>
                      </a:r>
                    </a:p>
                    <a:p>
                      <a:pPr marL="457200" lvl="0" indent="-457200">
                        <a:lnSpc>
                          <a:spcPts val="4000"/>
                        </a:lnSpc>
                        <a:spcAft>
                          <a:spcPts val="0"/>
                        </a:spcAft>
                        <a:buFont typeface="Wingdings" panose="05000000000000000000" pitchFamily="2" charset="2"/>
                        <a:buChar char="q"/>
                        <a:tabLst>
                          <a:tab pos="103505" algn="l"/>
                        </a:tabLst>
                      </a:pPr>
                      <a:r>
                        <a:rPr lang="es-ES" sz="3000" dirty="0">
                          <a:effectLst/>
                          <a:latin typeface="Calibri" panose="020F0502020204030204" pitchFamily="34" charset="0"/>
                          <a:ea typeface="Calibri" panose="020F0502020204030204" pitchFamily="34" charset="0"/>
                          <a:cs typeface="Times New Roman" panose="02020603050405020304" pitchFamily="18" charset="0"/>
                        </a:rPr>
                        <a:t>Decreto 2065/1974, de 30 de mayo, por el que se aprueba el texto refundido de la Ley General de la Seguridad Social.</a:t>
                      </a:r>
                    </a:p>
                    <a:p>
                      <a:pPr marL="457200" lvl="0" indent="-457200">
                        <a:lnSpc>
                          <a:spcPts val="4000"/>
                        </a:lnSpc>
                        <a:spcAft>
                          <a:spcPts val="0"/>
                        </a:spcAft>
                        <a:buFont typeface="Wingdings" panose="05000000000000000000" pitchFamily="2" charset="2"/>
                        <a:buChar char="q"/>
                        <a:tabLst>
                          <a:tab pos="103505" algn="l"/>
                        </a:tabLst>
                      </a:pPr>
                      <a:r>
                        <a:rPr lang="es-ES" sz="3000" dirty="0">
                          <a:effectLst/>
                          <a:latin typeface="Calibri" panose="020F0502020204030204" pitchFamily="34" charset="0"/>
                          <a:ea typeface="Calibri" panose="020F0502020204030204" pitchFamily="34" charset="0"/>
                          <a:cs typeface="Times New Roman" panose="02020603050405020304" pitchFamily="18" charset="0"/>
                        </a:rPr>
                        <a:t>RD Legislativo 1/1994, de 20 de junio, por el que se aprueba el TR de la Ley General de la Seguridad Social (hasta enero de 2016)</a:t>
                      </a:r>
                    </a:p>
                  </a:txBody>
                  <a:tcPr marL="0" marR="0" marT="0" marB="0"/>
                </a:tc>
                <a:extLst>
                  <a:ext uri="{0D108BD9-81ED-4DB2-BD59-A6C34878D82A}">
                    <a16:rowId xmlns:a16="http://schemas.microsoft.com/office/drawing/2014/main" val="3461126117"/>
                  </a:ext>
                </a:extLst>
              </a:tr>
            </a:tbl>
          </a:graphicData>
        </a:graphic>
      </p:graphicFrame>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102896"/>
            <a:ext cx="11501717" cy="70167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endParaRPr lang="es-ES" sz="4000" dirty="0">
              <a:solidFill>
                <a:srgbClr val="0070C0"/>
              </a:solidFill>
            </a:endParaRPr>
          </a:p>
        </p:txBody>
      </p:sp>
    </p:spTree>
    <p:extLst>
      <p:ext uri="{BB962C8B-B14F-4D97-AF65-F5344CB8AC3E}">
        <p14:creationId xmlns:p14="http://schemas.microsoft.com/office/powerpoint/2010/main" val="4125294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654704" y="80963"/>
            <a:ext cx="11044237" cy="1531937"/>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graphicFrame>
        <p:nvGraphicFramePr>
          <p:cNvPr id="6" name="Marcador de contenido 5">
            <a:extLst>
              <a:ext uri="{FF2B5EF4-FFF2-40B4-BE49-F238E27FC236}">
                <a16:creationId xmlns:a16="http://schemas.microsoft.com/office/drawing/2014/main" id="{EE3CCFDF-CF25-46C2-9FA0-6C26F227BB14}"/>
              </a:ext>
            </a:extLst>
          </p:cNvPr>
          <p:cNvGraphicFramePr>
            <a:graphicFrameLocks noGrp="1"/>
          </p:cNvGraphicFramePr>
          <p:nvPr>
            <p:ph idx="4294967295"/>
            <p:extLst>
              <p:ext uri="{D42A27DB-BD31-4B8C-83A1-F6EECF244321}">
                <p14:modId xmlns:p14="http://schemas.microsoft.com/office/powerpoint/2010/main" val="1874517967"/>
              </p:ext>
            </p:extLst>
          </p:nvPr>
        </p:nvGraphicFramePr>
        <p:xfrm>
          <a:off x="66675" y="1612900"/>
          <a:ext cx="12058650" cy="4664075"/>
        </p:xfrm>
        <a:graphic>
          <a:graphicData uri="http://schemas.openxmlformats.org/drawingml/2006/table">
            <a:tbl>
              <a:tblPr>
                <a:tableStyleId>{5C22544A-7EE6-4342-B048-85BDC9FD1C3A}</a:tableStyleId>
              </a:tblPr>
              <a:tblGrid>
                <a:gridCol w="1618094">
                  <a:extLst>
                    <a:ext uri="{9D8B030D-6E8A-4147-A177-3AD203B41FA5}">
                      <a16:colId xmlns:a16="http://schemas.microsoft.com/office/drawing/2014/main" val="2909447067"/>
                    </a:ext>
                  </a:extLst>
                </a:gridCol>
                <a:gridCol w="10440556">
                  <a:extLst>
                    <a:ext uri="{9D8B030D-6E8A-4147-A177-3AD203B41FA5}">
                      <a16:colId xmlns:a16="http://schemas.microsoft.com/office/drawing/2014/main" val="3550370194"/>
                    </a:ext>
                  </a:extLst>
                </a:gridCol>
              </a:tblGrid>
              <a:tr h="698992">
                <a:tc gridSpan="2">
                  <a:txBody>
                    <a:bodyPr/>
                    <a:lstStyle/>
                    <a:p>
                      <a:pPr algn="ctr">
                        <a:lnSpc>
                          <a:spcPts val="1225"/>
                        </a:lnSpc>
                        <a:spcAft>
                          <a:spcPts val="0"/>
                        </a:spcAft>
                      </a:pPr>
                      <a:r>
                        <a:rPr lang="es-ES_tradnl" sz="2400" b="1" dirty="0">
                          <a:effectLst/>
                        </a:rPr>
                        <a:t>Requisitos y trámites para la inscripción de las empresas en la Seguridad Social.</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S"/>
                    </a:p>
                  </a:txBody>
                  <a:tcPr/>
                </a:tc>
                <a:extLst>
                  <a:ext uri="{0D108BD9-81ED-4DB2-BD59-A6C34878D82A}">
                    <a16:rowId xmlns:a16="http://schemas.microsoft.com/office/drawing/2014/main" val="1329319806"/>
                  </a:ext>
                </a:extLst>
              </a:tr>
              <a:tr h="1263174">
                <a:tc>
                  <a:txBody>
                    <a:bodyPr/>
                    <a:lstStyle/>
                    <a:p>
                      <a:pPr>
                        <a:lnSpc>
                          <a:spcPts val="1920"/>
                        </a:lnSpc>
                        <a:spcAft>
                          <a:spcPts val="0"/>
                        </a:spcAft>
                      </a:pPr>
                      <a:r>
                        <a:rPr lang="es-ES_tradnl" sz="2400" b="1" dirty="0">
                          <a:effectLst/>
                        </a:rPr>
                        <a:t>¿Dónde?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2000" lvl="0" indent="-252000">
                        <a:lnSpc>
                          <a:spcPts val="2300"/>
                        </a:lnSpc>
                        <a:spcAft>
                          <a:spcPts val="0"/>
                        </a:spcAft>
                        <a:buClr>
                          <a:srgbClr val="000000"/>
                        </a:buClr>
                        <a:buSzPts val="850"/>
                        <a:buFont typeface="Wingdings" panose="05000000000000000000" pitchFamily="2" charset="2"/>
                        <a:buChar char="q"/>
                        <a:tabLst>
                          <a:tab pos="100330" algn="l"/>
                        </a:tabLst>
                      </a:pPr>
                      <a:r>
                        <a:rPr lang="es-ES_tradnl" sz="2400" b="0" u="none" strike="noStrike" spc="0" dirty="0">
                          <a:effectLst/>
                        </a:rPr>
                        <a:t>Vía presencial: en la Tesorería General de la Seguridad Social de la provincia en la que radique el domicilio del centro de trabajo.</a:t>
                      </a:r>
                      <a:endParaRPr lang="es-ES" sz="2400" b="0" u="none" strike="noStrike" spc="0" dirty="0">
                        <a:effectLst/>
                      </a:endParaRPr>
                    </a:p>
                    <a:p>
                      <a:pPr marL="252000" lvl="0" indent="-252000">
                        <a:lnSpc>
                          <a:spcPts val="2300"/>
                        </a:lnSpc>
                        <a:spcAft>
                          <a:spcPts val="0"/>
                        </a:spcAft>
                        <a:buClr>
                          <a:srgbClr val="000000"/>
                        </a:buClr>
                        <a:buSzPts val="850"/>
                        <a:buFont typeface="Wingdings" panose="05000000000000000000" pitchFamily="2" charset="2"/>
                        <a:buChar char="q"/>
                        <a:tabLst>
                          <a:tab pos="103505" algn="l"/>
                        </a:tabLst>
                      </a:pPr>
                      <a:r>
                        <a:rPr lang="es-ES_tradnl" sz="2400" b="0" u="none" strike="noStrike" spc="0" dirty="0">
                          <a:effectLst/>
                        </a:rPr>
                        <a:t>A través del Sistema RED.</a:t>
                      </a:r>
                      <a:endParaRPr lang="es-ES" sz="2400" b="0" u="none" strike="noStrike" spc="0" dirty="0">
                        <a:effectLst/>
                      </a:endParaRPr>
                    </a:p>
                    <a:p>
                      <a:pPr marL="252000" lvl="0" indent="-252000">
                        <a:lnSpc>
                          <a:spcPts val="2300"/>
                        </a:lnSpc>
                        <a:spcAft>
                          <a:spcPts val="0"/>
                        </a:spcAft>
                        <a:buClr>
                          <a:srgbClr val="000000"/>
                        </a:buClr>
                        <a:buSzPts val="850"/>
                        <a:buFont typeface="Wingdings" panose="05000000000000000000" pitchFamily="2" charset="2"/>
                        <a:buChar char="q"/>
                        <a:tabLst>
                          <a:tab pos="100330" algn="l"/>
                        </a:tabLst>
                      </a:pPr>
                      <a:r>
                        <a:rPr lang="es-ES_tradnl" sz="2400" b="0" u="none" strike="noStrike" spc="0" dirty="0">
                          <a:effectLst/>
                        </a:rPr>
                        <a:t>Vía telemática: a través de la Sede Electrónica, si se dispone de certificado digital.</a:t>
                      </a:r>
                      <a:endParaRPr lang="es-ES" sz="2400" b="0" u="none" strike="noStrike" spc="0" dirty="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242529"/>
                  </a:ext>
                </a:extLst>
              </a:tr>
              <a:tr h="2701909">
                <a:tc>
                  <a:txBody>
                    <a:bodyPr/>
                    <a:lstStyle/>
                    <a:p>
                      <a:pPr>
                        <a:lnSpc>
                          <a:spcPts val="1920"/>
                        </a:lnSpc>
                        <a:spcAft>
                          <a:spcPts val="0"/>
                        </a:spcAft>
                      </a:pPr>
                      <a:r>
                        <a:rPr lang="es-ES_tradnl" sz="2400" b="1" dirty="0">
                          <a:effectLst/>
                        </a:rPr>
                        <a:t>Documentos que debe aportar</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2000" lvl="0" indent="-252000">
                        <a:lnSpc>
                          <a:spcPts val="2300"/>
                        </a:lnSpc>
                        <a:spcAft>
                          <a:spcPts val="0"/>
                        </a:spcAft>
                        <a:buClr>
                          <a:srgbClr val="000000"/>
                        </a:buClr>
                        <a:buSzPts val="800"/>
                        <a:buFont typeface="Wingdings" panose="05000000000000000000" pitchFamily="2" charset="2"/>
                        <a:buChar char="q"/>
                        <a:tabLst>
                          <a:tab pos="106680" algn="l"/>
                        </a:tabLst>
                      </a:pPr>
                      <a:r>
                        <a:rPr lang="es-ES_tradnl" sz="2400" b="0" u="none" strike="noStrike" spc="0" dirty="0">
                          <a:effectLst/>
                        </a:rPr>
                        <a:t>Solicitud de inscripción en el sistema de la Seguridad Social. </a:t>
                      </a:r>
                      <a:r>
                        <a:rPr lang="es-ES_tradnl" sz="2400" b="0" u="none" strike="noStrike" spc="0" dirty="0">
                          <a:solidFill>
                            <a:srgbClr val="0070C0"/>
                          </a:solidFill>
                          <a:effectLst/>
                          <a:hlinkClick r:id="rId2">
                            <a:extLst>
                              <a:ext uri="{A12FA001-AC4F-418D-AE19-62706E023703}">
                                <ahyp:hlinkClr xmlns:ahyp="http://schemas.microsoft.com/office/drawing/2018/hyperlinkcolor" val="tx"/>
                              </a:ext>
                            </a:extLst>
                          </a:hlinkClick>
                        </a:rPr>
                        <a:t>Impreso TA.6</a:t>
                      </a:r>
                      <a:r>
                        <a:rPr lang="es-ES_tradnl" sz="2400" b="0" u="none" strike="noStrike" spc="0" dirty="0">
                          <a:effectLst/>
                        </a:rPr>
                        <a:t>, por triplicado.</a:t>
                      </a:r>
                      <a:endParaRPr lang="es-ES" sz="2400" b="0" u="none" strike="noStrike" spc="0" dirty="0">
                        <a:effectLst/>
                      </a:endParaRPr>
                    </a:p>
                    <a:p>
                      <a:pPr marL="252000" lvl="0" indent="-252000">
                        <a:lnSpc>
                          <a:spcPts val="2300"/>
                        </a:lnSpc>
                        <a:spcAft>
                          <a:spcPts val="0"/>
                        </a:spcAft>
                        <a:buClr>
                          <a:srgbClr val="000000"/>
                        </a:buClr>
                        <a:buSzPts val="800"/>
                        <a:buFont typeface="Wingdings" panose="05000000000000000000" pitchFamily="2" charset="2"/>
                        <a:buChar char="q"/>
                        <a:tabLst>
                          <a:tab pos="106680" algn="l"/>
                        </a:tabLst>
                      </a:pPr>
                      <a:r>
                        <a:rPr lang="es-ES_tradnl" sz="2400" b="0" u="none" strike="noStrike" spc="0" dirty="0">
                          <a:effectLst/>
                        </a:rPr>
                        <a:t>Póliza de accidentes de trabajo </a:t>
                      </a:r>
                      <a:r>
                        <a:rPr lang="en-US" sz="2400" b="0" u="none" strike="noStrike" spc="0" dirty="0">
                          <a:effectLst/>
                        </a:rPr>
                        <a:t>(AT) </a:t>
                      </a:r>
                      <a:r>
                        <a:rPr lang="es-ES_tradnl" sz="2400" b="0" u="none" strike="noStrike" spc="0" dirty="0">
                          <a:effectLst/>
                        </a:rPr>
                        <a:t>concertada con el INSS o con cualquier mutua colaboradora de accidentes de trabajo, por triplicado.</a:t>
                      </a:r>
                      <a:endParaRPr lang="es-ES" sz="2400" b="0" u="none" strike="noStrike" spc="0" dirty="0">
                        <a:effectLst/>
                      </a:endParaRPr>
                    </a:p>
                    <a:p>
                      <a:pPr marL="252000" lvl="0" indent="-252000">
                        <a:lnSpc>
                          <a:spcPts val="2300"/>
                        </a:lnSpc>
                        <a:spcAft>
                          <a:spcPts val="0"/>
                        </a:spcAft>
                        <a:buClr>
                          <a:srgbClr val="000000"/>
                        </a:buClr>
                        <a:buSzPts val="800"/>
                        <a:buFont typeface="Wingdings" panose="05000000000000000000" pitchFamily="2" charset="2"/>
                        <a:buChar char="q"/>
                        <a:tabLst>
                          <a:tab pos="106680" algn="l"/>
                        </a:tabLst>
                      </a:pPr>
                      <a:r>
                        <a:rPr lang="es-ES_tradnl" sz="2400" b="0" u="none" strike="noStrike" spc="0" dirty="0">
                          <a:effectLst/>
                        </a:rPr>
                        <a:t>Empresario persona física: NIF.</a:t>
                      </a:r>
                      <a:endParaRPr lang="es-ES" sz="2400" b="0" u="none" strike="noStrike" spc="0" dirty="0">
                        <a:effectLst/>
                      </a:endParaRPr>
                    </a:p>
                    <a:p>
                      <a:pPr marL="252000" lvl="0" indent="-252000">
                        <a:lnSpc>
                          <a:spcPts val="2300"/>
                        </a:lnSpc>
                        <a:spcAft>
                          <a:spcPts val="0"/>
                        </a:spcAft>
                        <a:buClr>
                          <a:srgbClr val="000000"/>
                        </a:buClr>
                        <a:buSzPts val="800"/>
                        <a:buFont typeface="Wingdings" panose="05000000000000000000" pitchFamily="2" charset="2"/>
                        <a:buChar char="q"/>
                        <a:tabLst>
                          <a:tab pos="109855" algn="l"/>
                        </a:tabLst>
                      </a:pPr>
                      <a:r>
                        <a:rPr lang="es-ES_tradnl" sz="2400" b="0" u="none" strike="noStrike" spc="0" dirty="0">
                          <a:effectLst/>
                        </a:rPr>
                        <a:t>Empresario persona jurídica: NIF del representante legal y fotocopia de la escritura de constitución de la empresa.</a:t>
                      </a:r>
                      <a:endParaRPr lang="es-ES" sz="2400" b="0" u="none" strike="noStrike" spc="0" dirty="0">
                        <a:effectLst/>
                      </a:endParaRPr>
                    </a:p>
                    <a:p>
                      <a:pPr marL="252000" lvl="0" indent="-252000">
                        <a:lnSpc>
                          <a:spcPts val="2300"/>
                        </a:lnSpc>
                        <a:spcAft>
                          <a:spcPts val="0"/>
                        </a:spcAft>
                        <a:buClr>
                          <a:srgbClr val="000000"/>
                        </a:buClr>
                        <a:buSzPts val="800"/>
                        <a:buFont typeface="Wingdings" panose="05000000000000000000" pitchFamily="2" charset="2"/>
                        <a:buChar char="q"/>
                        <a:tabLst>
                          <a:tab pos="103505" algn="l"/>
                        </a:tabLst>
                      </a:pPr>
                      <a:r>
                        <a:rPr lang="es-ES_tradnl" sz="2400" b="0" u="none" strike="noStrike" spc="0" dirty="0">
                          <a:effectLst/>
                        </a:rPr>
                        <a:t>Alta en el impuesto sobre actividades económicas (IAE).</a:t>
                      </a:r>
                      <a:endParaRPr lang="es-ES" sz="2400" b="0" u="none" strike="noStrike" spc="0" dirty="0">
                        <a:effectLst/>
                      </a:endParaRPr>
                    </a:p>
                    <a:p>
                      <a:pPr marL="252000" lvl="0" indent="-252000">
                        <a:lnSpc>
                          <a:spcPts val="2300"/>
                        </a:lnSpc>
                        <a:spcAft>
                          <a:spcPts val="0"/>
                        </a:spcAft>
                        <a:buClr>
                          <a:srgbClr val="000000"/>
                        </a:buClr>
                        <a:buSzPts val="800"/>
                        <a:buFont typeface="Wingdings" panose="05000000000000000000" pitchFamily="2" charset="2"/>
                        <a:buChar char="q"/>
                        <a:tabLst>
                          <a:tab pos="100330" algn="l"/>
                        </a:tabLst>
                      </a:pPr>
                      <a:r>
                        <a:rPr lang="es-ES_tradnl" sz="2400" b="0" u="none" strike="noStrike" spc="0" dirty="0">
                          <a:effectLst/>
                        </a:rPr>
                        <a:t>Alta del personal contratado.</a:t>
                      </a:r>
                      <a:endParaRPr lang="es-ES" sz="2400" b="0" u="none" strike="noStrike" spc="0" dirty="0">
                        <a:effectLst/>
                        <a:latin typeface="Calibri" panose="020F0502020204030204" pitchFamily="34" charset="0"/>
                        <a:ea typeface="Calibri" panose="020F0502020204030204" pitchFamily="34" charset="0"/>
                        <a:cs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389233"/>
                  </a:ext>
                </a:extLst>
              </a:tr>
            </a:tbl>
          </a:graphicData>
        </a:graphic>
      </p:graphicFrame>
    </p:spTree>
    <p:extLst>
      <p:ext uri="{BB962C8B-B14F-4D97-AF65-F5344CB8AC3E}">
        <p14:creationId xmlns:p14="http://schemas.microsoft.com/office/powerpoint/2010/main" val="1497561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sp>
        <p:nvSpPr>
          <p:cNvPr id="4" name="Marcador de contenido 3">
            <a:extLst>
              <a:ext uri="{FF2B5EF4-FFF2-40B4-BE49-F238E27FC236}">
                <a16:creationId xmlns:a16="http://schemas.microsoft.com/office/drawing/2014/main" id="{34A417F9-0C04-454D-AAF9-176A725C273E}"/>
              </a:ext>
            </a:extLst>
          </p:cNvPr>
          <p:cNvSpPr>
            <a:spLocks noGrp="1"/>
          </p:cNvSpPr>
          <p:nvPr>
            <p:ph idx="1"/>
          </p:nvPr>
        </p:nvSpPr>
        <p:spPr>
          <a:xfrm>
            <a:off x="1097280" y="1845733"/>
            <a:ext cx="10058400" cy="4384737"/>
          </a:xfrm>
        </p:spPr>
        <p:txBody>
          <a:bodyPr/>
          <a:lstStyle/>
          <a:p>
            <a:pPr marL="0" indent="0">
              <a:lnSpc>
                <a:spcPct val="100000"/>
              </a:lnSpc>
              <a:spcBef>
                <a:spcPts val="0"/>
              </a:spcBef>
              <a:spcAft>
                <a:spcPts val="0"/>
              </a:spcAft>
            </a:pPr>
            <a:r>
              <a:rPr lang="es-ES" sz="2400" b="1" dirty="0">
                <a:solidFill>
                  <a:srgbClr val="0070C0"/>
                </a:solidFill>
              </a:rPr>
              <a:t>Código de cuenta de cotización (CCC):</a:t>
            </a:r>
          </a:p>
          <a:p>
            <a:pPr marL="0" indent="0">
              <a:lnSpc>
                <a:spcPct val="100000"/>
              </a:lnSpc>
              <a:spcBef>
                <a:spcPts val="0"/>
              </a:spcBef>
              <a:spcAft>
                <a:spcPts val="0"/>
              </a:spcAft>
            </a:pPr>
            <a:r>
              <a:rPr lang="es-ES" sz="2400" dirty="0"/>
              <a:t>Tras la inscripción de la empresa, la Tesorería General de la Seguridad Social asignará el código cuenta de cotización para su identificación numérica y para el control del cumplimiento de sus obligaciones.</a:t>
            </a:r>
          </a:p>
          <a:p>
            <a:pPr marL="0" indent="0">
              <a:lnSpc>
                <a:spcPct val="100000"/>
              </a:lnSpc>
              <a:spcBef>
                <a:spcPts val="0"/>
              </a:spcBef>
              <a:spcAft>
                <a:spcPts val="0"/>
              </a:spcAft>
            </a:pPr>
            <a:r>
              <a:rPr lang="es-ES" sz="2400" dirty="0"/>
              <a:t>El código consta de </a:t>
            </a:r>
            <a:r>
              <a:rPr lang="es-ES" sz="2400" b="1" dirty="0">
                <a:solidFill>
                  <a:srgbClr val="0070C0"/>
                </a:solidFill>
              </a:rPr>
              <a:t>once cifras</a:t>
            </a:r>
            <a:r>
              <a:rPr lang="es-ES" sz="2400" dirty="0"/>
              <a:t>:</a:t>
            </a:r>
          </a:p>
          <a:p>
            <a:pPr marL="0" indent="0">
              <a:lnSpc>
                <a:spcPct val="100000"/>
              </a:lnSpc>
              <a:spcBef>
                <a:spcPts val="0"/>
              </a:spcBef>
              <a:spcAft>
                <a:spcPts val="0"/>
              </a:spcAft>
            </a:pPr>
            <a:r>
              <a:rPr lang="es-ES" sz="2400" dirty="0"/>
              <a:t>1.	Número de orden de la provincia (dos cifras).</a:t>
            </a:r>
          </a:p>
          <a:p>
            <a:pPr marL="0" indent="0">
              <a:lnSpc>
                <a:spcPct val="100000"/>
              </a:lnSpc>
              <a:spcBef>
                <a:spcPts val="0"/>
              </a:spcBef>
              <a:spcAft>
                <a:spcPts val="0"/>
              </a:spcAft>
            </a:pPr>
            <a:r>
              <a:rPr lang="es-ES" sz="2400" dirty="0"/>
              <a:t>2.	Número correspondiente a la empresa (siete cifras; si es preciso, se 	completa con ceros a la izquierda).</a:t>
            </a:r>
          </a:p>
          <a:p>
            <a:pPr marL="0" indent="0">
              <a:lnSpc>
                <a:spcPct val="100000"/>
              </a:lnSpc>
              <a:spcBef>
                <a:spcPts val="0"/>
              </a:spcBef>
              <a:spcAft>
                <a:spcPts val="0"/>
              </a:spcAft>
            </a:pPr>
            <a:r>
              <a:rPr lang="es-ES" sz="2400" dirty="0"/>
              <a:t>3.	Código de control (dos cifras).</a:t>
            </a:r>
          </a:p>
          <a:p>
            <a:pPr algn="ctr"/>
            <a:endParaRPr lang="es-ES" dirty="0"/>
          </a:p>
        </p:txBody>
      </p:sp>
      <p:graphicFrame>
        <p:nvGraphicFramePr>
          <p:cNvPr id="6" name="Tabla 5">
            <a:extLst>
              <a:ext uri="{FF2B5EF4-FFF2-40B4-BE49-F238E27FC236}">
                <a16:creationId xmlns:a16="http://schemas.microsoft.com/office/drawing/2014/main" id="{4BE277EF-53EA-4D0C-9D9E-69C45B2AA6E3}"/>
              </a:ext>
            </a:extLst>
          </p:cNvPr>
          <p:cNvGraphicFramePr>
            <a:graphicFrameLocks noGrp="1"/>
          </p:cNvGraphicFramePr>
          <p:nvPr>
            <p:extLst>
              <p:ext uri="{D42A27DB-BD31-4B8C-83A1-F6EECF244321}">
                <p14:modId xmlns:p14="http://schemas.microsoft.com/office/powerpoint/2010/main" val="2500018644"/>
              </p:ext>
            </p:extLst>
          </p:nvPr>
        </p:nvGraphicFramePr>
        <p:xfrm>
          <a:off x="2057400" y="5432612"/>
          <a:ext cx="8077200" cy="645458"/>
        </p:xfrm>
        <a:graphic>
          <a:graphicData uri="http://schemas.openxmlformats.org/drawingml/2006/table">
            <a:tbl>
              <a:tblPr>
                <a:tableStyleId>{5C22544A-7EE6-4342-B048-85BDC9FD1C3A}</a:tableStyleId>
              </a:tblPr>
              <a:tblGrid>
                <a:gridCol w="2590101">
                  <a:extLst>
                    <a:ext uri="{9D8B030D-6E8A-4147-A177-3AD203B41FA5}">
                      <a16:colId xmlns:a16="http://schemas.microsoft.com/office/drawing/2014/main" val="2130294361"/>
                    </a:ext>
                  </a:extLst>
                </a:gridCol>
                <a:gridCol w="2911416">
                  <a:extLst>
                    <a:ext uri="{9D8B030D-6E8A-4147-A177-3AD203B41FA5}">
                      <a16:colId xmlns:a16="http://schemas.microsoft.com/office/drawing/2014/main" val="2199116641"/>
                    </a:ext>
                  </a:extLst>
                </a:gridCol>
                <a:gridCol w="2575683">
                  <a:extLst>
                    <a:ext uri="{9D8B030D-6E8A-4147-A177-3AD203B41FA5}">
                      <a16:colId xmlns:a16="http://schemas.microsoft.com/office/drawing/2014/main" val="302581018"/>
                    </a:ext>
                  </a:extLst>
                </a:gridCol>
              </a:tblGrid>
              <a:tr h="355577">
                <a:tc>
                  <a:txBody>
                    <a:bodyPr/>
                    <a:lstStyle/>
                    <a:p>
                      <a:pPr algn="ctr">
                        <a:lnSpc>
                          <a:spcPts val="960"/>
                        </a:lnSpc>
                        <a:spcAft>
                          <a:spcPts val="0"/>
                        </a:spcAft>
                      </a:pPr>
                      <a:r>
                        <a:rPr lang="es-ES_tradnl" sz="2400" dirty="0">
                          <a:effectLst/>
                        </a:rPr>
                        <a:t>Código provincial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ts val="960"/>
                        </a:lnSpc>
                        <a:spcAft>
                          <a:spcPts val="0"/>
                        </a:spcAft>
                      </a:pPr>
                      <a:r>
                        <a:rPr lang="es-ES_tradnl" sz="2400" dirty="0">
                          <a:effectLst/>
                        </a:rPr>
                        <a:t>Número de inscripción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ts val="960"/>
                        </a:lnSpc>
                        <a:spcAft>
                          <a:spcPts val="0"/>
                        </a:spcAft>
                      </a:pPr>
                      <a:r>
                        <a:rPr lang="es-ES_tradnl" sz="2400" dirty="0">
                          <a:effectLst/>
                        </a:rPr>
                        <a:t>Código de control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175972786"/>
                  </a:ext>
                </a:extLst>
              </a:tr>
              <a:tr h="289881">
                <a:tc>
                  <a:txBody>
                    <a:bodyPr/>
                    <a:lstStyle/>
                    <a:p>
                      <a:pPr algn="ctr">
                        <a:lnSpc>
                          <a:spcPts val="960"/>
                        </a:lnSpc>
                        <a:spcAft>
                          <a:spcPts val="0"/>
                        </a:spcAft>
                      </a:pPr>
                      <a:r>
                        <a:rPr lang="es-ES_tradnl" sz="2400" dirty="0">
                          <a:effectLst/>
                        </a:rPr>
                        <a:t>36</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960"/>
                        </a:lnSpc>
                        <a:spcAft>
                          <a:spcPts val="0"/>
                        </a:spcAft>
                      </a:pPr>
                      <a:r>
                        <a:rPr lang="es-ES_tradnl" sz="2400" dirty="0">
                          <a:effectLst/>
                        </a:rPr>
                        <a:t>0200022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960"/>
                        </a:lnSpc>
                        <a:spcAft>
                          <a:spcPts val="0"/>
                        </a:spcAft>
                      </a:pPr>
                      <a:r>
                        <a:rPr lang="es-ES_tradnl" sz="2400" dirty="0">
                          <a:effectLst/>
                        </a:rPr>
                        <a:t>02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8813768"/>
                  </a:ext>
                </a:extLst>
              </a:tr>
            </a:tbl>
          </a:graphicData>
        </a:graphic>
      </p:graphicFrame>
    </p:spTree>
    <p:extLst>
      <p:ext uri="{BB962C8B-B14F-4D97-AF65-F5344CB8AC3E}">
        <p14:creationId xmlns:p14="http://schemas.microsoft.com/office/powerpoint/2010/main" val="535009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sp>
        <p:nvSpPr>
          <p:cNvPr id="4" name="Marcador de contenido 3">
            <a:extLst>
              <a:ext uri="{FF2B5EF4-FFF2-40B4-BE49-F238E27FC236}">
                <a16:creationId xmlns:a16="http://schemas.microsoft.com/office/drawing/2014/main" id="{34A417F9-0C04-454D-AAF9-176A725C273E}"/>
              </a:ext>
            </a:extLst>
          </p:cNvPr>
          <p:cNvSpPr>
            <a:spLocks noGrp="1"/>
          </p:cNvSpPr>
          <p:nvPr>
            <p:ph idx="1"/>
          </p:nvPr>
        </p:nvSpPr>
        <p:spPr>
          <a:xfrm>
            <a:off x="1097280" y="1845733"/>
            <a:ext cx="10058400" cy="4384737"/>
          </a:xfrm>
        </p:spPr>
        <p:txBody>
          <a:bodyPr/>
          <a:lstStyle/>
          <a:p>
            <a:pPr marL="0" indent="0">
              <a:lnSpc>
                <a:spcPct val="100000"/>
              </a:lnSpc>
              <a:spcBef>
                <a:spcPts val="0"/>
              </a:spcBef>
              <a:spcAft>
                <a:spcPts val="0"/>
              </a:spcAft>
            </a:pPr>
            <a:r>
              <a:rPr lang="es-ES" sz="2400" b="1" dirty="0">
                <a:solidFill>
                  <a:srgbClr val="0070C0"/>
                </a:solidFill>
              </a:rPr>
              <a:t>Variación de datos y cese en la actividad de la empresa:</a:t>
            </a:r>
          </a:p>
          <a:p>
            <a:pPr algn="ctr"/>
            <a:endParaRPr lang="es-ES" dirty="0"/>
          </a:p>
        </p:txBody>
      </p:sp>
      <p:graphicFrame>
        <p:nvGraphicFramePr>
          <p:cNvPr id="3" name="Tabla 2">
            <a:extLst>
              <a:ext uri="{FF2B5EF4-FFF2-40B4-BE49-F238E27FC236}">
                <a16:creationId xmlns:a16="http://schemas.microsoft.com/office/drawing/2014/main" id="{84B958EE-8748-4C10-B7B8-3999047F65E1}"/>
              </a:ext>
            </a:extLst>
          </p:cNvPr>
          <p:cNvGraphicFramePr>
            <a:graphicFrameLocks noGrp="1"/>
          </p:cNvGraphicFramePr>
          <p:nvPr>
            <p:extLst>
              <p:ext uri="{D42A27DB-BD31-4B8C-83A1-F6EECF244321}">
                <p14:modId xmlns:p14="http://schemas.microsoft.com/office/powerpoint/2010/main" val="655345966"/>
              </p:ext>
            </p:extLst>
          </p:nvPr>
        </p:nvGraphicFramePr>
        <p:xfrm>
          <a:off x="1237129" y="2402541"/>
          <a:ext cx="9857591" cy="2926080"/>
        </p:xfrm>
        <a:graphic>
          <a:graphicData uri="http://schemas.openxmlformats.org/drawingml/2006/table">
            <a:tbl>
              <a:tblPr>
                <a:tableStyleId>{5C22544A-7EE6-4342-B048-85BDC9FD1C3A}</a:tableStyleId>
              </a:tblPr>
              <a:tblGrid>
                <a:gridCol w="9857591">
                  <a:extLst>
                    <a:ext uri="{9D8B030D-6E8A-4147-A177-3AD203B41FA5}">
                      <a16:colId xmlns:a16="http://schemas.microsoft.com/office/drawing/2014/main" val="1001121668"/>
                    </a:ext>
                  </a:extLst>
                </a:gridCol>
              </a:tblGrid>
              <a:tr h="1026459">
                <a:tc>
                  <a:txBody>
                    <a:bodyPr/>
                    <a:lstStyle/>
                    <a:p>
                      <a:pPr algn="just">
                        <a:lnSpc>
                          <a:spcPct val="100000"/>
                        </a:lnSpc>
                        <a:spcAft>
                          <a:spcPts val="0"/>
                        </a:spcAft>
                      </a:pPr>
                      <a:r>
                        <a:rPr lang="es-ES_tradnl" sz="3200" dirty="0">
                          <a:effectLst/>
                        </a:rPr>
                        <a:t>Las empresas deberán comunicar cualquier </a:t>
                      </a:r>
                      <a:r>
                        <a:rPr lang="es-ES_tradnl" sz="3200" b="1" dirty="0">
                          <a:solidFill>
                            <a:srgbClr val="0070C0"/>
                          </a:solidFill>
                          <a:effectLst/>
                        </a:rPr>
                        <a:t>variación</a:t>
                      </a:r>
                      <a:r>
                        <a:rPr lang="es-ES_tradnl" sz="3200" dirty="0">
                          <a:effectLst/>
                        </a:rPr>
                        <a:t> que se produzca en los datos que aportaron a la Tesorería Territorial de la Seguridad Social en el plazo de tres días naturales, contados a partir de la fecha en que se realizó dicha variación. </a:t>
                      </a:r>
                      <a:r>
                        <a:rPr lang="es-ES" sz="3200" dirty="0">
                          <a:effectLst/>
                        </a:rPr>
                        <a:t>Tanto las variaciones de datos como el cese de la actividad se comunicarán con el </a:t>
                      </a:r>
                      <a:r>
                        <a:rPr lang="es-ES" sz="3200" b="1" dirty="0">
                          <a:solidFill>
                            <a:srgbClr val="0070C0"/>
                          </a:solidFill>
                          <a:effectLst/>
                          <a:hlinkClick r:id="rId2">
                            <a:extLst>
                              <a:ext uri="{A12FA001-AC4F-418D-AE19-62706E023703}">
                                <ahyp:hlinkClr xmlns:ahyp="http://schemas.microsoft.com/office/drawing/2018/hyperlinkcolor" val="tx"/>
                              </a:ext>
                            </a:extLst>
                          </a:hlinkClick>
                        </a:rPr>
                        <a:t>impreso TA.7</a:t>
                      </a:r>
                      <a:endPar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81398944"/>
                  </a:ext>
                </a:extLst>
              </a:tr>
            </a:tbl>
          </a:graphicData>
        </a:graphic>
      </p:graphicFrame>
    </p:spTree>
    <p:extLst>
      <p:ext uri="{BB962C8B-B14F-4D97-AF65-F5344CB8AC3E}">
        <p14:creationId xmlns:p14="http://schemas.microsoft.com/office/powerpoint/2010/main" val="1061005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sp>
        <p:nvSpPr>
          <p:cNvPr id="4" name="Marcador de contenido 3">
            <a:extLst>
              <a:ext uri="{FF2B5EF4-FFF2-40B4-BE49-F238E27FC236}">
                <a16:creationId xmlns:a16="http://schemas.microsoft.com/office/drawing/2014/main" id="{34A417F9-0C04-454D-AAF9-176A725C273E}"/>
              </a:ext>
            </a:extLst>
          </p:cNvPr>
          <p:cNvSpPr>
            <a:spLocks noGrp="1"/>
          </p:cNvSpPr>
          <p:nvPr>
            <p:ph idx="1"/>
          </p:nvPr>
        </p:nvSpPr>
        <p:spPr>
          <a:xfrm>
            <a:off x="1097280" y="1845733"/>
            <a:ext cx="10058400" cy="4384737"/>
          </a:xfrm>
        </p:spPr>
        <p:txBody>
          <a:bodyPr/>
          <a:lstStyle/>
          <a:p>
            <a:pPr marL="0" indent="0">
              <a:lnSpc>
                <a:spcPct val="100000"/>
              </a:lnSpc>
              <a:spcBef>
                <a:spcPts val="0"/>
              </a:spcBef>
              <a:spcAft>
                <a:spcPts val="0"/>
              </a:spcAft>
            </a:pPr>
            <a:r>
              <a:rPr lang="es-ES" sz="2400" b="1" dirty="0">
                <a:solidFill>
                  <a:srgbClr val="0070C0"/>
                </a:solidFill>
              </a:rPr>
              <a:t>Variación de datos y cese en la actividad de la empresa:</a:t>
            </a:r>
          </a:p>
          <a:p>
            <a:pPr marL="0" indent="0" algn="ctr">
              <a:lnSpc>
                <a:spcPct val="100000"/>
              </a:lnSpc>
              <a:spcBef>
                <a:spcPts val="0"/>
              </a:spcBef>
              <a:spcAft>
                <a:spcPts val="0"/>
              </a:spcAft>
            </a:pPr>
            <a:endParaRPr lang="es-ES" sz="2400" b="1" dirty="0">
              <a:solidFill>
                <a:srgbClr val="0070C0"/>
              </a:solidFill>
            </a:endParaRPr>
          </a:p>
          <a:p>
            <a:pPr algn="ctr"/>
            <a:endParaRPr lang="es-ES" dirty="0"/>
          </a:p>
        </p:txBody>
      </p:sp>
      <p:graphicFrame>
        <p:nvGraphicFramePr>
          <p:cNvPr id="5" name="Tabla 4">
            <a:extLst>
              <a:ext uri="{FF2B5EF4-FFF2-40B4-BE49-F238E27FC236}">
                <a16:creationId xmlns:a16="http://schemas.microsoft.com/office/drawing/2014/main" id="{E60CF529-B71C-4582-BF6A-071F3D41369D}"/>
              </a:ext>
            </a:extLst>
          </p:cNvPr>
          <p:cNvGraphicFramePr>
            <a:graphicFrameLocks noGrp="1"/>
          </p:cNvGraphicFramePr>
          <p:nvPr>
            <p:extLst>
              <p:ext uri="{D42A27DB-BD31-4B8C-83A1-F6EECF244321}">
                <p14:modId xmlns:p14="http://schemas.microsoft.com/office/powerpoint/2010/main" val="3288016204"/>
              </p:ext>
            </p:extLst>
          </p:nvPr>
        </p:nvGraphicFramePr>
        <p:xfrm>
          <a:off x="421341" y="2453421"/>
          <a:ext cx="11465859" cy="3621740"/>
        </p:xfrm>
        <a:graphic>
          <a:graphicData uri="http://schemas.openxmlformats.org/drawingml/2006/table">
            <a:tbl>
              <a:tblPr>
                <a:tableStyleId>{5C22544A-7EE6-4342-B048-85BDC9FD1C3A}</a:tableStyleId>
              </a:tblPr>
              <a:tblGrid>
                <a:gridCol w="4893074">
                  <a:extLst>
                    <a:ext uri="{9D8B030D-6E8A-4147-A177-3AD203B41FA5}">
                      <a16:colId xmlns:a16="http://schemas.microsoft.com/office/drawing/2014/main" val="3244369347"/>
                    </a:ext>
                  </a:extLst>
                </a:gridCol>
                <a:gridCol w="6572785">
                  <a:extLst>
                    <a:ext uri="{9D8B030D-6E8A-4147-A177-3AD203B41FA5}">
                      <a16:colId xmlns:a16="http://schemas.microsoft.com/office/drawing/2014/main" val="2889157662"/>
                    </a:ext>
                  </a:extLst>
                </a:gridCol>
              </a:tblGrid>
              <a:tr h="431179">
                <a:tc gridSpan="2">
                  <a:txBody>
                    <a:bodyPr/>
                    <a:lstStyle/>
                    <a:p>
                      <a:pPr algn="ctr">
                        <a:lnSpc>
                          <a:spcPts val="850"/>
                        </a:lnSpc>
                        <a:spcAft>
                          <a:spcPts val="0"/>
                        </a:spcAft>
                      </a:pPr>
                      <a:r>
                        <a:rPr lang="es-ES_tradnl" sz="2400" b="1" dirty="0">
                          <a:effectLst/>
                        </a:rPr>
                        <a:t>Resumen de los plazos para notificar las variaciones de datos y el cese de actividad.</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916820788"/>
                  </a:ext>
                </a:extLst>
              </a:tr>
              <a:tr h="431179">
                <a:tc>
                  <a:txBody>
                    <a:bodyPr/>
                    <a:lstStyle/>
                    <a:p>
                      <a:pPr algn="ctr">
                        <a:lnSpc>
                          <a:spcPts val="1055"/>
                        </a:lnSpc>
                        <a:spcAft>
                          <a:spcPts val="0"/>
                        </a:spcAft>
                      </a:pPr>
                      <a:r>
                        <a:rPr lang="es-ES_tradnl" sz="2400" b="1" dirty="0">
                          <a:effectLst/>
                        </a:rPr>
                        <a:t>Tipo de eventualidad</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ts val="850"/>
                        </a:lnSpc>
                        <a:spcAft>
                          <a:spcPts val="0"/>
                        </a:spcAft>
                      </a:pPr>
                      <a:r>
                        <a:rPr lang="es-ES_tradnl" sz="2400" b="1" dirty="0">
                          <a:effectLst/>
                        </a:rPr>
                        <a:t>Plazo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40683539"/>
                  </a:ext>
                </a:extLst>
              </a:tr>
              <a:tr h="463332">
                <a:tc>
                  <a:txBody>
                    <a:bodyPr/>
                    <a:lstStyle/>
                    <a:p>
                      <a:pPr marL="72000">
                        <a:lnSpc>
                          <a:spcPct val="100000"/>
                        </a:lnSpc>
                        <a:spcAft>
                          <a:spcPts val="0"/>
                        </a:spcAft>
                      </a:pPr>
                      <a:r>
                        <a:rPr lang="es-ES_tradnl" sz="2800" dirty="0">
                          <a:effectLst/>
                        </a:rPr>
                        <a:t>Cualquier tipo de variación.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Aft>
                          <a:spcPts val="0"/>
                        </a:spcAft>
                      </a:pPr>
                      <a:r>
                        <a:rPr lang="es-ES_tradnl" sz="2800" dirty="0">
                          <a:effectLst/>
                        </a:rPr>
                        <a:t>En los tres días siguientes.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591312"/>
                  </a:ext>
                </a:extLst>
              </a:tr>
              <a:tr h="1314149">
                <a:tc>
                  <a:txBody>
                    <a:bodyPr/>
                    <a:lstStyle/>
                    <a:p>
                      <a:pPr marL="72000">
                        <a:lnSpc>
                          <a:spcPct val="100000"/>
                        </a:lnSpc>
                        <a:spcAft>
                          <a:spcPts val="0"/>
                        </a:spcAft>
                      </a:pPr>
                      <a:r>
                        <a:rPr lang="es-ES_tradnl" sz="2800" dirty="0">
                          <a:effectLst/>
                        </a:rPr>
                        <a:t>Cambio de entidad de accidentes de trabajo (AT) y enfermedades profesionales (EP).</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Aft>
                          <a:spcPts val="0"/>
                        </a:spcAft>
                      </a:pPr>
                      <a:r>
                        <a:rPr lang="es-ES_tradnl" sz="2800" dirty="0">
                          <a:effectLst/>
                        </a:rPr>
                        <a:t>Con diez días de antelación.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367560"/>
                  </a:ext>
                </a:extLst>
              </a:tr>
              <a:tr h="981901">
                <a:tc>
                  <a:txBody>
                    <a:bodyPr/>
                    <a:lstStyle/>
                    <a:p>
                      <a:pPr marL="72000">
                        <a:lnSpc>
                          <a:spcPct val="100000"/>
                        </a:lnSpc>
                        <a:spcAft>
                          <a:spcPts val="0"/>
                        </a:spcAft>
                      </a:pPr>
                      <a:r>
                        <a:rPr lang="es-ES_tradnl" sz="2800">
                          <a:effectLst/>
                        </a:rPr>
                        <a:t>Cese en la actividad.</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nSpc>
                          <a:spcPct val="100000"/>
                        </a:lnSpc>
                        <a:spcAft>
                          <a:spcPts val="0"/>
                        </a:spcAft>
                      </a:pPr>
                      <a:r>
                        <a:rPr lang="es-ES_tradnl" sz="2800" dirty="0">
                          <a:effectLst/>
                        </a:rPr>
                        <a:t>En los tres días siguientes. Se acompañará de los partes de baja del personal.</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530123"/>
                  </a:ext>
                </a:extLst>
              </a:tr>
            </a:tbl>
          </a:graphicData>
        </a:graphic>
      </p:graphicFrame>
    </p:spTree>
    <p:extLst>
      <p:ext uri="{BB962C8B-B14F-4D97-AF65-F5344CB8AC3E}">
        <p14:creationId xmlns:p14="http://schemas.microsoft.com/office/powerpoint/2010/main" val="480845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Inscripción de las empresas</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nvPr>
        </p:nvGraphicFramePr>
        <p:xfrm>
          <a:off x="1021976" y="2294965"/>
          <a:ext cx="10148048" cy="2554941"/>
        </p:xfrm>
        <a:graphic>
          <a:graphicData uri="http://schemas.openxmlformats.org/drawingml/2006/table">
            <a:tbl>
              <a:tblPr>
                <a:tableStyleId>{5C22544A-7EE6-4342-B048-85BDC9FD1C3A}</a:tableStyleId>
              </a:tblPr>
              <a:tblGrid>
                <a:gridCol w="10148048">
                  <a:extLst>
                    <a:ext uri="{9D8B030D-6E8A-4147-A177-3AD203B41FA5}">
                      <a16:colId xmlns:a16="http://schemas.microsoft.com/office/drawing/2014/main" val="4053855429"/>
                    </a:ext>
                  </a:extLst>
                </a:gridCol>
              </a:tblGrid>
              <a:tr h="2554941">
                <a:tc>
                  <a:txBody>
                    <a:bodyPr/>
                    <a:lstStyle/>
                    <a:p>
                      <a:pPr algn="just">
                        <a:lnSpc>
                          <a:spcPct val="100000"/>
                        </a:lnSpc>
                        <a:spcAft>
                          <a:spcPts val="0"/>
                        </a:spcAft>
                      </a:pPr>
                      <a:r>
                        <a:rPr lang="es-ES_tradnl" sz="3200" dirty="0">
                          <a:effectLst/>
                        </a:rPr>
                        <a:t>La </a:t>
                      </a:r>
                      <a:r>
                        <a:rPr lang="es-ES_tradnl" sz="3200" b="1" dirty="0">
                          <a:solidFill>
                            <a:srgbClr val="0070C0"/>
                          </a:solidFill>
                          <a:effectLst/>
                        </a:rPr>
                        <a:t>inscripción</a:t>
                      </a:r>
                      <a:r>
                        <a:rPr lang="es-ES_tradnl" sz="3200" dirty="0">
                          <a:effectLst/>
                        </a:rPr>
                        <a:t> es el acto administrativo por el que la Tesorería General de la Seguridad Social (TGSS) asigna a la empresa un número para su identificación y el control de sus obligaciones en el régimen correspondiente del sistema de la Seguridad Social.</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1322641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1621337129"/>
              </p:ext>
            </p:extLst>
          </p:nvPr>
        </p:nvGraphicFramePr>
        <p:xfrm>
          <a:off x="1021976" y="2294965"/>
          <a:ext cx="10148048" cy="3413760"/>
        </p:xfrm>
        <a:graphic>
          <a:graphicData uri="http://schemas.openxmlformats.org/drawingml/2006/table">
            <a:tbl>
              <a:tblPr>
                <a:tableStyleId>{5C22544A-7EE6-4342-B048-85BDC9FD1C3A}</a:tableStyleId>
              </a:tblPr>
              <a:tblGrid>
                <a:gridCol w="10148048">
                  <a:extLst>
                    <a:ext uri="{9D8B030D-6E8A-4147-A177-3AD203B41FA5}">
                      <a16:colId xmlns:a16="http://schemas.microsoft.com/office/drawing/2014/main" val="4053855429"/>
                    </a:ext>
                  </a:extLst>
                </a:gridCol>
              </a:tblGrid>
              <a:tr h="2554941">
                <a:tc>
                  <a:txBody>
                    <a:bodyPr/>
                    <a:lstStyle/>
                    <a:p>
                      <a:pPr algn="just">
                        <a:lnSpc>
                          <a:spcPct val="100000"/>
                        </a:lnSpc>
                        <a:spcAft>
                          <a:spcPts val="0"/>
                        </a:spcAft>
                      </a:pPr>
                      <a:r>
                        <a:rPr lang="es-ES" sz="3200" dirty="0">
                          <a:effectLst/>
                        </a:rPr>
                        <a:t>La forma más habitual de llevar a cabo una actividad empresarial o profesional por cuenta propia es actuando como </a:t>
                      </a:r>
                      <a:r>
                        <a:rPr lang="es-ES" sz="3200" b="1" dirty="0">
                          <a:solidFill>
                            <a:srgbClr val="0070C0"/>
                          </a:solidFill>
                          <a:effectLst/>
                        </a:rPr>
                        <a:t>empresario individual</a:t>
                      </a:r>
                      <a:r>
                        <a:rPr lang="es-ES" sz="3200" dirty="0">
                          <a:effectLst/>
                        </a:rPr>
                        <a:t>.</a:t>
                      </a:r>
                    </a:p>
                    <a:p>
                      <a:pPr algn="just">
                        <a:lnSpc>
                          <a:spcPct val="100000"/>
                        </a:lnSpc>
                        <a:spcAft>
                          <a:spcPts val="0"/>
                        </a:spcAft>
                      </a:pPr>
                      <a:r>
                        <a:rPr lang="es-ES" sz="3200" dirty="0">
                          <a:effectLst/>
                        </a:rPr>
                        <a:t>Esto conlleva la obligación de darse de alta en el </a:t>
                      </a:r>
                      <a:r>
                        <a:rPr lang="es-ES" sz="3200" b="1" dirty="0">
                          <a:solidFill>
                            <a:srgbClr val="0070C0"/>
                          </a:solidFill>
                          <a:effectLst/>
                        </a:rPr>
                        <a:t>RETA</a:t>
                      </a:r>
                      <a:r>
                        <a:rPr lang="es-ES" sz="3200" dirty="0">
                          <a:effectLst/>
                        </a:rPr>
                        <a:t> (Régimen Especial de Trabajadores Autónomos). Este régimen regula la cotización a la Seguridad Social de las </a:t>
                      </a:r>
                      <a:r>
                        <a:rPr lang="es-ES" sz="3200" b="1" dirty="0">
                          <a:solidFill>
                            <a:srgbClr val="0070C0"/>
                          </a:solidFill>
                          <a:effectLst/>
                        </a:rPr>
                        <a:t>personas trabajadoras autónomas</a:t>
                      </a:r>
                      <a:r>
                        <a:rPr lang="es-ES" sz="3200" dirty="0">
                          <a:effectLst/>
                        </a:rPr>
                        <a:t>.</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1192045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2785024840"/>
              </p:ext>
            </p:extLst>
          </p:nvPr>
        </p:nvGraphicFramePr>
        <p:xfrm>
          <a:off x="627530" y="1828800"/>
          <a:ext cx="11044516" cy="4328160"/>
        </p:xfrm>
        <a:graphic>
          <a:graphicData uri="http://schemas.openxmlformats.org/drawingml/2006/table">
            <a:tbl>
              <a:tblPr>
                <a:tableStyleId>{5C22544A-7EE6-4342-B048-85BDC9FD1C3A}</a:tableStyleId>
              </a:tblPr>
              <a:tblGrid>
                <a:gridCol w="11044516">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a:t>
                      </a:r>
                    </a:p>
                    <a:p>
                      <a:pPr marL="529200" indent="-457200" algn="just">
                        <a:lnSpc>
                          <a:spcPct val="100000"/>
                        </a:lnSpc>
                        <a:spcAft>
                          <a:spcPts val="0"/>
                        </a:spcAft>
                        <a:buFont typeface="Wingdings" panose="05000000000000000000" pitchFamily="2" charset="2"/>
                        <a:buChar char="q"/>
                      </a:pPr>
                      <a:r>
                        <a:rPr lang="es-ES" sz="2800" dirty="0">
                          <a:effectLst/>
                          <a:latin typeface="Calibri" panose="020F0502020204030204" pitchFamily="34" charset="0"/>
                          <a:ea typeface="Calibri" panose="020F0502020204030204" pitchFamily="34" charset="0"/>
                          <a:cs typeface="Times New Roman" panose="02020603050405020304" pitchFamily="18" charset="0"/>
                        </a:rPr>
                        <a:t>Ley 20/2007, de 11 de julio, del Estatuto del Trabajo Autónomo, modificada por:</a:t>
                      </a:r>
                    </a:p>
                    <a:p>
                      <a:pPr marL="529200" indent="-457200" algn="just">
                        <a:lnSpc>
                          <a:spcPct val="100000"/>
                        </a:lnSpc>
                        <a:spcAft>
                          <a:spcPts val="0"/>
                        </a:spcAft>
                        <a:buFont typeface="Wingdings" panose="05000000000000000000" pitchFamily="2" charset="2"/>
                        <a:buChar char="q"/>
                      </a:pPr>
                      <a:r>
                        <a:rPr lang="es-ES" sz="2800" dirty="0">
                          <a:effectLst/>
                          <a:latin typeface="Calibri" panose="020F0502020204030204" pitchFamily="34" charset="0"/>
                          <a:ea typeface="Calibri" panose="020F0502020204030204" pitchFamily="34" charset="0"/>
                          <a:cs typeface="Times New Roman" panose="02020603050405020304" pitchFamily="18" charset="0"/>
                        </a:rPr>
                        <a:t>Real Decreto-ley 13/2022, de 26 de julio, por el que se establece un nuevo sistema de cotización para los trabajadores por cuenta propia o autónomos y se mejora la protección por cese de actividad, y</a:t>
                      </a:r>
                    </a:p>
                    <a:p>
                      <a:pPr marL="529200" indent="-457200" algn="just">
                        <a:lnSpc>
                          <a:spcPct val="100000"/>
                        </a:lnSpc>
                        <a:spcAft>
                          <a:spcPts val="0"/>
                        </a:spcAft>
                        <a:buFont typeface="Wingdings" panose="05000000000000000000" pitchFamily="2" charset="2"/>
                        <a:buChar char="q"/>
                      </a:pPr>
                      <a:r>
                        <a:rPr lang="es-ES" sz="2800" dirty="0">
                          <a:effectLst/>
                          <a:latin typeface="Calibri" panose="020F0502020204030204" pitchFamily="34" charset="0"/>
                          <a:ea typeface="Calibri" panose="020F0502020204030204" pitchFamily="34" charset="0"/>
                          <a:cs typeface="Times New Roman" panose="02020603050405020304" pitchFamily="18" charset="0"/>
                        </a:rPr>
                        <a:t>Real Decreto-ley 14/2022, de 1 de agosto, de medidas de sostenibilidad económica en el ámbito del transporte, en materia de becas y ayudas al estudio, así como de medidas de ahorro, eficiencia energética y de reducción de la dependencia energética del gas natural.</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2097530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3944411460"/>
              </p:ext>
            </p:extLst>
          </p:nvPr>
        </p:nvGraphicFramePr>
        <p:xfrm>
          <a:off x="1021976" y="1828800"/>
          <a:ext cx="10148048" cy="3901440"/>
        </p:xfrm>
        <a:graphic>
          <a:graphicData uri="http://schemas.openxmlformats.org/drawingml/2006/table">
            <a:tbl>
              <a:tblPr>
                <a:tableStyleId>{5C22544A-7EE6-4342-B048-85BDC9FD1C3A}</a:tableStyleId>
              </a:tblPr>
              <a:tblGrid>
                <a:gridCol w="10148048">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¿Quien es autónomo?: </a:t>
                      </a:r>
                      <a:r>
                        <a:rPr lang="es-ES" sz="3200" dirty="0">
                          <a:effectLst/>
                          <a:latin typeface="Calibri" panose="020F0502020204030204" pitchFamily="34" charset="0"/>
                          <a:ea typeface="Calibri" panose="020F0502020204030204" pitchFamily="34" charset="0"/>
                          <a:cs typeface="Times New Roman" panose="02020603050405020304" pitchFamily="18" charset="0"/>
                        </a:rPr>
                        <a:t>Artículo 1. Supuestos incluidos.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La presente ley se aplicará a las </a:t>
                      </a:r>
                      <a:r>
                        <a:rPr lang="es-ES" sz="3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personas físicas </a:t>
                      </a:r>
                      <a:r>
                        <a:rPr lang="es-ES" sz="3200" dirty="0">
                          <a:effectLst/>
                          <a:latin typeface="Calibri" panose="020F0502020204030204" pitchFamily="34" charset="0"/>
                          <a:ea typeface="Calibri" panose="020F0502020204030204" pitchFamily="34" charset="0"/>
                          <a:cs typeface="Times New Roman" panose="02020603050405020304" pitchFamily="18" charset="0"/>
                        </a:rPr>
                        <a:t>que realicen de forma habitual, personal, directa, por cuenta propia y fuera del ámbito de dirección y organización de otra persona, una actividad económica o profesional a título lucrativo, den o no ocupación a trabajadores por cuenta ajena.</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1328593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3017020110"/>
              </p:ext>
            </p:extLst>
          </p:nvPr>
        </p:nvGraphicFramePr>
        <p:xfrm>
          <a:off x="1021976" y="2294965"/>
          <a:ext cx="10148048" cy="3413760"/>
        </p:xfrm>
        <a:graphic>
          <a:graphicData uri="http://schemas.openxmlformats.org/drawingml/2006/table">
            <a:tbl>
              <a:tblPr>
                <a:tableStyleId>{5C22544A-7EE6-4342-B048-85BDC9FD1C3A}</a:tableStyleId>
              </a:tblPr>
              <a:tblGrid>
                <a:gridCol w="10148048">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marR="0" lvl="0" indent="0" algn="just" defTabSz="914400" rtl="0" eaLnBrk="1" fontAlgn="auto" latinLnBrk="0" hangingPunct="1">
                        <a:lnSpc>
                          <a:spcPct val="100000"/>
                        </a:lnSpc>
                        <a:spcBef>
                          <a:spcPts val="0"/>
                        </a:spcBef>
                        <a:spcAft>
                          <a:spcPts val="0"/>
                        </a:spcAft>
                        <a:buClrTx/>
                        <a:buSzTx/>
                        <a:buFontTx/>
                        <a:buNone/>
                        <a:tabLst/>
                        <a:defRPr/>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¿Quien es autónomo?: </a:t>
                      </a:r>
                      <a:r>
                        <a:rPr lang="es-ES" sz="3200" dirty="0">
                          <a:effectLst/>
                          <a:latin typeface="Calibri" panose="020F0502020204030204" pitchFamily="34" charset="0"/>
                          <a:ea typeface="Calibri" panose="020F0502020204030204" pitchFamily="34" charset="0"/>
                          <a:cs typeface="Times New Roman" panose="02020603050405020304" pitchFamily="18" charset="0"/>
                        </a:rPr>
                        <a:t>Artículo 1. Supuestos incluidos.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También será de aplicación esta ley a los trabajos, realizados de forma habitual, por familiares de las personas definidas en el párrafo anterior que no tengan la condición de trabajadores por cuenta ajena, conforme a lo establecido en el artículo 1.3.e) del TRET.</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348066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2243053525"/>
              </p:ext>
            </p:extLst>
          </p:nvPr>
        </p:nvGraphicFramePr>
        <p:xfrm>
          <a:off x="627529" y="1794633"/>
          <a:ext cx="10940493" cy="4389120"/>
        </p:xfrm>
        <a:graphic>
          <a:graphicData uri="http://schemas.openxmlformats.org/drawingml/2006/table">
            <a:tbl>
              <a:tblPr>
                <a:tableStyleId>{5C22544A-7EE6-4342-B048-85BDC9FD1C3A}</a:tableStyleId>
              </a:tblPr>
              <a:tblGrid>
                <a:gridCol w="10940493">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marR="0" lvl="0" indent="0" algn="just" defTabSz="914400" rtl="0" eaLnBrk="1" fontAlgn="auto" latinLnBrk="0" hangingPunct="1">
                        <a:lnSpc>
                          <a:spcPct val="100000"/>
                        </a:lnSpc>
                        <a:spcBef>
                          <a:spcPts val="0"/>
                        </a:spcBef>
                        <a:spcAft>
                          <a:spcPts val="0"/>
                        </a:spcAft>
                        <a:buClrTx/>
                        <a:buSzTx/>
                        <a:buFontTx/>
                        <a:buNone/>
                        <a:tabLst/>
                        <a:defRPr/>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¿Quien es autónomo?: </a:t>
                      </a:r>
                      <a:r>
                        <a:rPr lang="es-ES" sz="3200" dirty="0">
                          <a:effectLst/>
                          <a:latin typeface="Calibri" panose="020F0502020204030204" pitchFamily="34" charset="0"/>
                          <a:ea typeface="Calibri" panose="020F0502020204030204" pitchFamily="34" charset="0"/>
                          <a:cs typeface="Times New Roman" panose="02020603050405020304" pitchFamily="18" charset="0"/>
                        </a:rPr>
                        <a:t>Artículo 1. Supuestos incluidos.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Se declaran expresamente comprendidos en el ámbito de aplicación de esta Ley, si cumplen los requisitos anteriores: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a) Los socios industriales de sociedades regulares colectivas y de sociedades comanditarias.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b) Los comuneros de las comunidades de bienes y los socios de sociedades civiles irregulares, salvo que su actividad se limite a la mera administración de los bienes puestos en común.</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405587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36BCA5-1C36-4CA1-88DE-9B9B06B640BC}"/>
              </a:ext>
            </a:extLst>
          </p:cNvPr>
          <p:cNvSpPr>
            <a:spLocks noGrp="1"/>
          </p:cNvSpPr>
          <p:nvPr>
            <p:ph idx="1"/>
          </p:nvPr>
        </p:nvSpPr>
        <p:spPr/>
        <p:txBody>
          <a:bodyPr>
            <a:normAutofit/>
          </a:bodyPr>
          <a:lstStyle/>
          <a:p>
            <a:pPr algn="just"/>
            <a:endParaRPr lang="es-ES" sz="3600" dirty="0"/>
          </a:p>
          <a:p>
            <a:pPr algn="just"/>
            <a:r>
              <a:rPr lang="es-ES" sz="3600" dirty="0"/>
              <a:t>Es un </a:t>
            </a:r>
            <a:r>
              <a:rPr lang="es-ES" sz="3600" dirty="0">
                <a:solidFill>
                  <a:schemeClr val="tx1"/>
                </a:solidFill>
              </a:rPr>
              <a:t>sistema público constituido por la </a:t>
            </a:r>
            <a:r>
              <a:rPr lang="es-ES" sz="3600" dirty="0">
                <a:solidFill>
                  <a:srgbClr val="0070C0"/>
                </a:solidFill>
              </a:rPr>
              <a:t>acción protectora</a:t>
            </a:r>
            <a:r>
              <a:rPr lang="es-ES" sz="3600" dirty="0">
                <a:solidFill>
                  <a:schemeClr val="tx1"/>
                </a:solidFill>
              </a:rPr>
              <a:t> </a:t>
            </a:r>
            <a:r>
              <a:rPr lang="es-ES" sz="3600" dirty="0"/>
              <a:t>dirigida a las personas y sus familias, que permite hacer efectivo el </a:t>
            </a:r>
            <a:r>
              <a:rPr lang="es-ES" sz="3600" dirty="0">
                <a:solidFill>
                  <a:srgbClr val="0070C0"/>
                </a:solidFill>
              </a:rPr>
              <a:t>carácter social</a:t>
            </a:r>
            <a:r>
              <a:rPr lang="es-ES" sz="3600" dirty="0"/>
              <a:t> del Estado español establecido por la Constitución de 1978. </a:t>
            </a:r>
          </a:p>
        </p:txBody>
      </p:sp>
      <p:sp>
        <p:nvSpPr>
          <p:cNvPr id="4" name="Título 1">
            <a:extLst>
              <a:ext uri="{FF2B5EF4-FFF2-40B4-BE49-F238E27FC236}">
                <a16:creationId xmlns:a16="http://schemas.microsoft.com/office/drawing/2014/main" id="{14D19557-8D03-4D6B-8F73-CAC72E73EA3B}"/>
              </a:ext>
            </a:extLst>
          </p:cNvPr>
          <p:cNvSpPr txBox="1">
            <a:spLocks/>
          </p:cNvSpPr>
          <p:nvPr/>
        </p:nvSpPr>
        <p:spPr>
          <a:xfrm>
            <a:off x="493059" y="376985"/>
            <a:ext cx="11501717" cy="115598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a:t>
            </a:r>
          </a:p>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Finalidad</a:t>
            </a:r>
            <a:endParaRPr lang="es-ES" sz="4000" dirty="0">
              <a:solidFill>
                <a:srgbClr val="0070C0"/>
              </a:solidFill>
            </a:endParaRPr>
          </a:p>
        </p:txBody>
      </p:sp>
    </p:spTree>
    <p:extLst>
      <p:ext uri="{BB962C8B-B14F-4D97-AF65-F5344CB8AC3E}">
        <p14:creationId xmlns:p14="http://schemas.microsoft.com/office/powerpoint/2010/main" val="1450599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nvPr>
        </p:nvGraphicFramePr>
        <p:xfrm>
          <a:off x="627529" y="1794633"/>
          <a:ext cx="10940493" cy="4389120"/>
        </p:xfrm>
        <a:graphic>
          <a:graphicData uri="http://schemas.openxmlformats.org/drawingml/2006/table">
            <a:tbl>
              <a:tblPr>
                <a:tableStyleId>{5C22544A-7EE6-4342-B048-85BDC9FD1C3A}</a:tableStyleId>
              </a:tblPr>
              <a:tblGrid>
                <a:gridCol w="10940493">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marR="0" lvl="0" indent="0" algn="just" defTabSz="914400" rtl="0" eaLnBrk="1" fontAlgn="auto" latinLnBrk="0" hangingPunct="1">
                        <a:lnSpc>
                          <a:spcPct val="100000"/>
                        </a:lnSpc>
                        <a:spcBef>
                          <a:spcPts val="0"/>
                        </a:spcBef>
                        <a:spcAft>
                          <a:spcPts val="0"/>
                        </a:spcAft>
                        <a:buClrTx/>
                        <a:buSzTx/>
                        <a:buFontTx/>
                        <a:buNone/>
                        <a:tabLst/>
                        <a:defRPr/>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¿Quien es autónomo?: </a:t>
                      </a:r>
                      <a:r>
                        <a:rPr lang="es-ES" sz="3200" dirty="0">
                          <a:effectLst/>
                          <a:latin typeface="Calibri" panose="020F0502020204030204" pitchFamily="34" charset="0"/>
                          <a:ea typeface="Calibri" panose="020F0502020204030204" pitchFamily="34" charset="0"/>
                          <a:cs typeface="Times New Roman" panose="02020603050405020304" pitchFamily="18" charset="0"/>
                        </a:rPr>
                        <a:t>Artículo 1. Supuestos incluidos.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Se declaran expresamente comprendidos en el ámbito de aplicación de esta Ley, si cumplen los requisitos anteriores: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c) Quienes ejerzan las funciones de dirección y gerencia que conlleva el desempeño del cargo de consejero o administrador, o presten otros servicios para una sociedad mercantil capitalista, a título lucrativo y de forma habitual, personal y directa, cuando posean el control efectivo, directo o indirecto de aquélla.</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4511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2081945187"/>
              </p:ext>
            </p:extLst>
          </p:nvPr>
        </p:nvGraphicFramePr>
        <p:xfrm>
          <a:off x="627529" y="1794633"/>
          <a:ext cx="10940493" cy="3901440"/>
        </p:xfrm>
        <a:graphic>
          <a:graphicData uri="http://schemas.openxmlformats.org/drawingml/2006/table">
            <a:tbl>
              <a:tblPr>
                <a:tableStyleId>{5C22544A-7EE6-4342-B048-85BDC9FD1C3A}</a:tableStyleId>
              </a:tblPr>
              <a:tblGrid>
                <a:gridCol w="10940493">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marR="0" lvl="0" indent="0" algn="just" defTabSz="914400" rtl="0" eaLnBrk="1" fontAlgn="auto" latinLnBrk="0" hangingPunct="1">
                        <a:lnSpc>
                          <a:spcPct val="100000"/>
                        </a:lnSpc>
                        <a:spcBef>
                          <a:spcPts val="0"/>
                        </a:spcBef>
                        <a:spcAft>
                          <a:spcPts val="0"/>
                        </a:spcAft>
                        <a:buClrTx/>
                        <a:buSzTx/>
                        <a:buFontTx/>
                        <a:buNone/>
                        <a:tabLst/>
                        <a:defRPr/>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¿Quien es autónomo?: </a:t>
                      </a:r>
                      <a:r>
                        <a:rPr lang="es-ES" sz="3200" dirty="0">
                          <a:effectLst/>
                          <a:latin typeface="Calibri" panose="020F0502020204030204" pitchFamily="34" charset="0"/>
                          <a:ea typeface="Calibri" panose="020F0502020204030204" pitchFamily="34" charset="0"/>
                          <a:cs typeface="Times New Roman" panose="02020603050405020304" pitchFamily="18" charset="0"/>
                        </a:rPr>
                        <a:t>Artículo 1. Supuestos incluidos.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Se declaran expresamente comprendidos en el ámbito de aplicación de esta Ley, si cumplen los requisitos anteriores: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d) Los trabajadores autónomos económicamente dependientes a los que se refiere el Capítulo III del Título II de la presente Ley.</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e) Cualquier otra persona que cumpla con los requisitos indicados anteriormente.</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1769954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548996942"/>
              </p:ext>
            </p:extLst>
          </p:nvPr>
        </p:nvGraphicFramePr>
        <p:xfrm>
          <a:off x="379562" y="1794633"/>
          <a:ext cx="11292483" cy="3901440"/>
        </p:xfrm>
        <a:graphic>
          <a:graphicData uri="http://schemas.openxmlformats.org/drawingml/2006/table">
            <a:tbl>
              <a:tblPr>
                <a:tableStyleId>{5C22544A-7EE6-4342-B048-85BDC9FD1C3A}</a:tableStyleId>
              </a:tblPr>
              <a:tblGrid>
                <a:gridCol w="11292483">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marR="0" lvl="0" indent="0" algn="just" defTabSz="914400" rtl="0" eaLnBrk="1" fontAlgn="auto" latinLnBrk="0" hangingPunct="1">
                        <a:lnSpc>
                          <a:spcPct val="100000"/>
                        </a:lnSpc>
                        <a:spcBef>
                          <a:spcPts val="0"/>
                        </a:spcBef>
                        <a:spcAft>
                          <a:spcPts val="0"/>
                        </a:spcAft>
                        <a:buClrTx/>
                        <a:buSzTx/>
                        <a:buFontTx/>
                        <a:buNone/>
                        <a:tabLst/>
                        <a:defRPr/>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Trabajador económicamente dependiente (TRADE): </a:t>
                      </a:r>
                      <a:r>
                        <a:rPr lang="es-E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Figura creada para proteger a las per­sonas trabajadoras autónomas que trabajan para </a:t>
                      </a:r>
                      <a:r>
                        <a:rPr lang="es-ES" sz="3200" b="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un cliente</a:t>
                      </a:r>
                      <a:r>
                        <a:rPr lang="es-E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que perciben </a:t>
                      </a:r>
                      <a:r>
                        <a:rPr lang="es-ES" sz="3200" b="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al menos el 75 % </a:t>
                      </a:r>
                      <a:r>
                        <a:rPr lang="es-E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sus ingresos por rendimien­to de trabajo y de actividades económicas y profesionales y con el que están vinculados mediante un </a:t>
                      </a:r>
                      <a:r>
                        <a:rPr lang="es-ES" sz="3200" b="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contrato</a:t>
                      </a:r>
                      <a:r>
                        <a:rPr lang="es-E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escrito. El TRADE </a:t>
                      </a:r>
                      <a:r>
                        <a:rPr lang="es-ES" sz="3200" b="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no puede tener perso­nal</a:t>
                      </a:r>
                      <a:r>
                        <a:rPr lang="es-E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su cargo </a:t>
                      </a:r>
                      <a:r>
                        <a:rPr lang="es-ES" sz="3200" b="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ni contratar o subcontratar</a:t>
                      </a:r>
                      <a:r>
                        <a:rPr lang="es-E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parte o todo el tra­bajo que realiza.</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3782178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graphicFrame>
        <p:nvGraphicFramePr>
          <p:cNvPr id="5" name="Marcador de contenido 4">
            <a:extLst>
              <a:ext uri="{FF2B5EF4-FFF2-40B4-BE49-F238E27FC236}">
                <a16:creationId xmlns:a16="http://schemas.microsoft.com/office/drawing/2014/main" id="{17ED9F9D-7576-4CEF-837B-1F7ECC5063AD}"/>
              </a:ext>
            </a:extLst>
          </p:cNvPr>
          <p:cNvGraphicFramePr>
            <a:graphicFrameLocks noGrp="1"/>
          </p:cNvGraphicFramePr>
          <p:nvPr>
            <p:ph idx="1"/>
            <p:extLst>
              <p:ext uri="{D42A27DB-BD31-4B8C-83A1-F6EECF244321}">
                <p14:modId xmlns:p14="http://schemas.microsoft.com/office/powerpoint/2010/main" val="23076891"/>
              </p:ext>
            </p:extLst>
          </p:nvPr>
        </p:nvGraphicFramePr>
        <p:xfrm>
          <a:off x="625753" y="2200075"/>
          <a:ext cx="10940493" cy="2926080"/>
        </p:xfrm>
        <a:graphic>
          <a:graphicData uri="http://schemas.openxmlformats.org/drawingml/2006/table">
            <a:tbl>
              <a:tblPr>
                <a:tableStyleId>{5C22544A-7EE6-4342-B048-85BDC9FD1C3A}</a:tableStyleId>
              </a:tblPr>
              <a:tblGrid>
                <a:gridCol w="10940493">
                  <a:extLst>
                    <a:ext uri="{9D8B030D-6E8A-4147-A177-3AD203B41FA5}">
                      <a16:colId xmlns:a16="http://schemas.microsoft.com/office/drawing/2014/main" val="4053855429"/>
                    </a:ext>
                  </a:extLst>
                </a:gridCol>
              </a:tblGrid>
              <a:tr h="2554941">
                <a:tc>
                  <a:txBody>
                    <a:bodyPr/>
                    <a:lstStyle/>
                    <a:p>
                      <a:pPr marL="72000" algn="just">
                        <a:lnSpc>
                          <a:spcPct val="100000"/>
                        </a:lnSpc>
                        <a:spcAft>
                          <a:spcPts val="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Regulación</a:t>
                      </a:r>
                      <a:r>
                        <a:rPr lang="es-ES" sz="3200" dirty="0">
                          <a:effectLst/>
                          <a:latin typeface="Calibri" panose="020F0502020204030204" pitchFamily="34" charset="0"/>
                          <a:ea typeface="Calibri" panose="020F0502020204030204" pitchFamily="34" charset="0"/>
                          <a:cs typeface="Times New Roman" panose="02020603050405020304" pitchFamily="18" charset="0"/>
                        </a:rPr>
                        <a:t>: Ley 20/2007, de 11 de julio.</a:t>
                      </a:r>
                    </a:p>
                    <a:p>
                      <a:pPr marL="72000" marR="0" lvl="0" indent="0" algn="just" defTabSz="914400" rtl="0" eaLnBrk="1" fontAlgn="auto" latinLnBrk="0" hangingPunct="1">
                        <a:lnSpc>
                          <a:spcPct val="100000"/>
                        </a:lnSpc>
                        <a:spcBef>
                          <a:spcPts val="0"/>
                        </a:spcBef>
                        <a:spcAft>
                          <a:spcPts val="0"/>
                        </a:spcAft>
                        <a:buClrTx/>
                        <a:buSzTx/>
                        <a:buFontTx/>
                        <a:buNone/>
                        <a:tabLst/>
                        <a:defRPr/>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¿Quien es autónomo?: </a:t>
                      </a:r>
                      <a:r>
                        <a:rPr lang="es-ES" sz="3200" dirty="0">
                          <a:effectLst/>
                          <a:latin typeface="Calibri" panose="020F0502020204030204" pitchFamily="34" charset="0"/>
                          <a:ea typeface="Calibri" panose="020F0502020204030204" pitchFamily="34" charset="0"/>
                          <a:cs typeface="Times New Roman" panose="02020603050405020304" pitchFamily="18" charset="0"/>
                        </a:rPr>
                        <a:t>Artículo 1. Supuestos incluidos.</a:t>
                      </a:r>
                    </a:p>
                    <a:p>
                      <a:pPr marL="72000" algn="just">
                        <a:lnSpc>
                          <a:spcPct val="100000"/>
                        </a:lnSpc>
                        <a:spcAft>
                          <a:spcPts val="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También será de aplicación a los trabajadores autónomos extranjeros que reúnan los requisitos previstos en la Ley Orgánica 4/2000, de 11 de enero, de derechos y libertades de los extranjeros en España y su integración social</a:t>
                      </a:r>
                    </a:p>
                  </a:txBody>
                  <a:tcPr marL="0" marR="0" marT="0" marB="0"/>
                </a:tc>
                <a:extLst>
                  <a:ext uri="{0D108BD9-81ED-4DB2-BD59-A6C34878D82A}">
                    <a16:rowId xmlns:a16="http://schemas.microsoft.com/office/drawing/2014/main" val="3811284987"/>
                  </a:ext>
                </a:extLst>
              </a:tr>
            </a:tbl>
          </a:graphicData>
        </a:graphic>
      </p:graphicFrame>
    </p:spTree>
    <p:extLst>
      <p:ext uri="{BB962C8B-B14F-4D97-AF65-F5344CB8AC3E}">
        <p14:creationId xmlns:p14="http://schemas.microsoft.com/office/powerpoint/2010/main" val="2665273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a:t>
            </a:r>
            <a:r>
              <a:rPr lang="es-ES" sz="3600" b="1" dirty="0">
                <a:solidFill>
                  <a:schemeClr val="tx1"/>
                </a:solidFill>
                <a:hlinkClick r:id="rId2">
                  <a:extLst>
                    <a:ext uri="{A12FA001-AC4F-418D-AE19-62706E023703}">
                      <ahyp:hlinkClr xmlns:ahyp="http://schemas.microsoft.com/office/drawing/2018/hyperlinkcolor" val="tx"/>
                    </a:ext>
                  </a:extLst>
                </a:hlinkClick>
              </a:rPr>
              <a:t>empresario individual</a:t>
            </a:r>
            <a:endParaRPr lang="es-ES" sz="3600" b="1" dirty="0">
              <a:solidFill>
                <a:schemeClr val="tx1"/>
              </a:solidFill>
            </a:endParaRP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p:txBody>
          <a:bodyPr>
            <a:normAutofit lnSpcReduction="10000"/>
          </a:bodyPr>
          <a:lstStyle/>
          <a:p>
            <a:r>
              <a:rPr lang="es-ES" sz="2800" b="1" dirty="0">
                <a:solidFill>
                  <a:srgbClr val="0070C0"/>
                </a:solidFill>
              </a:rPr>
              <a:t>Inscripción de personas trabajadoras autónomas:</a:t>
            </a:r>
          </a:p>
          <a:p>
            <a:pPr algn="just">
              <a:buFont typeface="Wingdings" panose="05000000000000000000" pitchFamily="2" charset="2"/>
              <a:buChar char="q"/>
            </a:pPr>
            <a:r>
              <a:rPr lang="es-ES" sz="2800" dirty="0">
                <a:solidFill>
                  <a:schemeClr val="tx1"/>
                </a:solidFill>
              </a:rPr>
              <a:t>Antes de iniciar la actividad, deberán inscribirse en el Régimen Especial de Trabajadores Autónomos (RETA) de la Seguridad Social. </a:t>
            </a:r>
          </a:p>
          <a:p>
            <a:pPr algn="just">
              <a:buFont typeface="Wingdings" panose="05000000000000000000" pitchFamily="2" charset="2"/>
              <a:buChar char="q"/>
            </a:pPr>
            <a:r>
              <a:rPr lang="es-ES" sz="2800" dirty="0">
                <a:solidFill>
                  <a:schemeClr val="tx1"/>
                </a:solidFill>
              </a:rPr>
              <a:t>El </a:t>
            </a:r>
            <a:r>
              <a:rPr lang="es-ES" sz="2800" b="1" dirty="0">
                <a:solidFill>
                  <a:schemeClr val="accent2"/>
                </a:solidFill>
              </a:rPr>
              <a:t>número de cuenta de cotización</a:t>
            </a:r>
            <a:r>
              <a:rPr lang="es-ES" sz="2800" dirty="0">
                <a:solidFill>
                  <a:schemeClr val="tx1"/>
                </a:solidFill>
              </a:rPr>
              <a:t> asignado a la persona trabajadora por cuen­ta propia o autónomo será su número de la Seguridad Social o, en su defecto, el número de afiliación a la Seguridad Social que se le asigne.</a:t>
            </a:r>
          </a:p>
          <a:p>
            <a:pPr algn="just">
              <a:buFont typeface="Wingdings" panose="05000000000000000000" pitchFamily="2" charset="2"/>
              <a:buChar char="q"/>
            </a:pPr>
            <a:r>
              <a:rPr lang="es-ES" sz="2800" dirty="0">
                <a:solidFill>
                  <a:schemeClr val="tx1"/>
                </a:solidFill>
              </a:rPr>
              <a:t>Si se desempeñan </a:t>
            </a:r>
            <a:r>
              <a:rPr lang="es-ES" sz="2800" b="1" dirty="0">
                <a:solidFill>
                  <a:schemeClr val="accent2"/>
                </a:solidFill>
              </a:rPr>
              <a:t>varias actividades </a:t>
            </a:r>
            <a:r>
              <a:rPr lang="es-ES" sz="2800" dirty="0">
                <a:solidFill>
                  <a:schemeClr val="tx1"/>
                </a:solidFill>
              </a:rPr>
              <a:t>por cuenta propia, solo hay que darse de alta una vez.</a:t>
            </a:r>
          </a:p>
        </p:txBody>
      </p:sp>
    </p:spTree>
    <p:extLst>
      <p:ext uri="{BB962C8B-B14F-4D97-AF65-F5344CB8AC3E}">
        <p14:creationId xmlns:p14="http://schemas.microsoft.com/office/powerpoint/2010/main" val="1574803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p:txBody>
          <a:bodyPr>
            <a:normAutofit/>
          </a:bodyPr>
          <a:lstStyle/>
          <a:p>
            <a:r>
              <a:rPr lang="es-ES" sz="2800" b="1" dirty="0">
                <a:solidFill>
                  <a:srgbClr val="0070C0"/>
                </a:solidFill>
              </a:rPr>
              <a:t>Inscripción de personas trabajadoras autónomas:</a:t>
            </a:r>
          </a:p>
          <a:p>
            <a:pPr algn="ctr"/>
            <a:endParaRPr lang="es-ES" sz="2800" b="1" dirty="0">
              <a:solidFill>
                <a:srgbClr val="0070C0"/>
              </a:solidFill>
            </a:endParaRPr>
          </a:p>
        </p:txBody>
      </p:sp>
      <p:graphicFrame>
        <p:nvGraphicFramePr>
          <p:cNvPr id="3" name="Tabla 2">
            <a:extLst>
              <a:ext uri="{FF2B5EF4-FFF2-40B4-BE49-F238E27FC236}">
                <a16:creationId xmlns:a16="http://schemas.microsoft.com/office/drawing/2014/main" id="{7CDD37C0-3DB3-4556-A5C4-3A93A3F68CDA}"/>
              </a:ext>
            </a:extLst>
          </p:cNvPr>
          <p:cNvGraphicFramePr>
            <a:graphicFrameLocks noGrp="1"/>
          </p:cNvGraphicFramePr>
          <p:nvPr>
            <p:extLst>
              <p:ext uri="{D42A27DB-BD31-4B8C-83A1-F6EECF244321}">
                <p14:modId xmlns:p14="http://schemas.microsoft.com/office/powerpoint/2010/main" val="423780936"/>
              </p:ext>
            </p:extLst>
          </p:nvPr>
        </p:nvGraphicFramePr>
        <p:xfrm>
          <a:off x="1097280" y="2263700"/>
          <a:ext cx="10058400" cy="4023361"/>
        </p:xfrm>
        <a:graphic>
          <a:graphicData uri="http://schemas.openxmlformats.org/drawingml/2006/table">
            <a:tbl>
              <a:tblPr>
                <a:tableStyleId>{5C22544A-7EE6-4342-B048-85BDC9FD1C3A}</a:tableStyleId>
              </a:tblPr>
              <a:tblGrid>
                <a:gridCol w="1816249">
                  <a:extLst>
                    <a:ext uri="{9D8B030D-6E8A-4147-A177-3AD203B41FA5}">
                      <a16:colId xmlns:a16="http://schemas.microsoft.com/office/drawing/2014/main" val="3049208608"/>
                    </a:ext>
                  </a:extLst>
                </a:gridCol>
                <a:gridCol w="8242151">
                  <a:extLst>
                    <a:ext uri="{9D8B030D-6E8A-4147-A177-3AD203B41FA5}">
                      <a16:colId xmlns:a16="http://schemas.microsoft.com/office/drawing/2014/main" val="1388711642"/>
                    </a:ext>
                  </a:extLst>
                </a:gridCol>
              </a:tblGrid>
              <a:tr h="288481">
                <a:tc gridSpan="2">
                  <a:txBody>
                    <a:bodyPr/>
                    <a:lstStyle/>
                    <a:p>
                      <a:pPr marL="72000" algn="ctr">
                        <a:lnSpc>
                          <a:spcPct val="100000"/>
                        </a:lnSpc>
                        <a:spcAft>
                          <a:spcPts val="0"/>
                        </a:spcAft>
                        <a:tabLst>
                          <a:tab pos="-7620" algn="l"/>
                        </a:tabLst>
                      </a:pPr>
                      <a:r>
                        <a:rPr lang="es-ES_tradnl" sz="1800" dirty="0">
                          <a:effectLst/>
                        </a:rPr>
                        <a:t>Régimen Especial de Trabajadores Autónomos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hMerge="1">
                  <a:txBody>
                    <a:bodyPr/>
                    <a:lstStyle/>
                    <a:p>
                      <a:endParaRPr lang="es-ES"/>
                    </a:p>
                  </a:txBody>
                  <a:tcPr/>
                </a:tc>
                <a:extLst>
                  <a:ext uri="{0D108BD9-81ED-4DB2-BD59-A6C34878D82A}">
                    <a16:rowId xmlns:a16="http://schemas.microsoft.com/office/drawing/2014/main" val="1538510661"/>
                  </a:ext>
                </a:extLst>
              </a:tr>
              <a:tr h="1417955">
                <a:tc>
                  <a:txBody>
                    <a:bodyPr/>
                    <a:lstStyle/>
                    <a:p>
                      <a:pPr marL="72000">
                        <a:lnSpc>
                          <a:spcPct val="100000"/>
                        </a:lnSpc>
                        <a:spcAft>
                          <a:spcPts val="0"/>
                        </a:spcAft>
                      </a:pPr>
                      <a:r>
                        <a:rPr lang="es-ES_tradnl" sz="1800" dirty="0">
                          <a:effectLst/>
                        </a:rPr>
                        <a:t>Plazos de presentación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algn="just">
                        <a:lnSpc>
                          <a:spcPct val="100000"/>
                        </a:lnSpc>
                        <a:spcAft>
                          <a:spcPts val="0"/>
                        </a:spcAft>
                        <a:tabLst>
                          <a:tab pos="109855" algn="l"/>
                        </a:tabLst>
                      </a:pPr>
                      <a:r>
                        <a:rPr lang="es-ES_tradnl" sz="1800" dirty="0">
                          <a:effectLst/>
                        </a:rPr>
                        <a:t>La afiliación y el alta se llevarán a cabo previamente al inicio de la actividad, hasta 60 días antes </a:t>
                      </a:r>
                      <a:r>
                        <a:rPr lang="es-ES_tradnl" sz="1800" b="1" dirty="0">
                          <a:solidFill>
                            <a:schemeClr val="accent2"/>
                          </a:solidFill>
                          <a:effectLst/>
                        </a:rPr>
                        <a:t>(</a:t>
                      </a:r>
                      <a:r>
                        <a:rPr lang="es-ES_tradnl" sz="1800" b="1" dirty="0">
                          <a:solidFill>
                            <a:srgbClr val="0070C0"/>
                          </a:solidFill>
                          <a:effectLst/>
                          <a:hlinkClick r:id="rId2">
                            <a:extLst>
                              <a:ext uri="{A12FA001-AC4F-418D-AE19-62706E023703}">
                                <ahyp:hlinkClr xmlns:ahyp="http://schemas.microsoft.com/office/drawing/2018/hyperlinkcolor" val="tx"/>
                              </a:ext>
                            </a:extLst>
                          </a:hlinkClick>
                        </a:rPr>
                        <a:t>Modelo TA.0521</a:t>
                      </a:r>
                      <a:r>
                        <a:rPr lang="es-ES_tradnl" sz="1800" b="1" dirty="0">
                          <a:solidFill>
                            <a:schemeClr val="accent2"/>
                          </a:solidFill>
                          <a:effectLst/>
                        </a:rPr>
                        <a:t>)</a:t>
                      </a:r>
                      <a:r>
                        <a:rPr lang="es-ES_tradnl" sz="1800" dirty="0">
                          <a:effectLst/>
                        </a:rPr>
                        <a:t>.</a:t>
                      </a:r>
                      <a:endParaRPr lang="es-ES" sz="1800" dirty="0">
                        <a:effectLst/>
                      </a:endParaRPr>
                    </a:p>
                    <a:p>
                      <a:pPr marL="72000" algn="just">
                        <a:lnSpc>
                          <a:spcPct val="100000"/>
                        </a:lnSpc>
                        <a:spcAft>
                          <a:spcPts val="0"/>
                        </a:spcAft>
                      </a:pPr>
                      <a:r>
                        <a:rPr lang="es-ES_tradnl" sz="1800" dirty="0">
                          <a:effectLst/>
                        </a:rPr>
                        <a:t>Las bajas y variaciones deberán notificarse antes de </a:t>
                      </a:r>
                      <a:r>
                        <a:rPr lang="es-ES_tradnl" sz="1800" b="1" dirty="0">
                          <a:solidFill>
                            <a:schemeClr val="accent2"/>
                          </a:solidFill>
                          <a:effectLst/>
                        </a:rPr>
                        <a:t>tres días </a:t>
                      </a:r>
                      <a:r>
                        <a:rPr lang="es-ES_tradnl" sz="1800" dirty="0">
                          <a:effectLst/>
                        </a:rPr>
                        <a:t>naturales.</a:t>
                      </a:r>
                    </a:p>
                    <a:p>
                      <a:pPr marL="72000" algn="just">
                        <a:lnSpc>
                          <a:spcPct val="100000"/>
                        </a:lnSpc>
                        <a:spcAft>
                          <a:spcPts val="0"/>
                        </a:spcAft>
                      </a:pPr>
                      <a:r>
                        <a:rPr lang="es-ES_tradnl" sz="1800" kern="1200" dirty="0">
                          <a:solidFill>
                            <a:schemeClr val="dk1"/>
                          </a:solidFill>
                          <a:effectLst/>
                          <a:latin typeface="+mn-lt"/>
                          <a:ea typeface="+mn-ea"/>
                          <a:cs typeface="+mn-cs"/>
                        </a:rPr>
                        <a:t>Se debe indicar la entidad gestora o mutua que cubrirá los accidentes de trabajo y las enferme­dades profesionales.</a:t>
                      </a:r>
                      <a:endParaRPr lang="es-ES" sz="18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705229473"/>
                  </a:ext>
                </a:extLst>
              </a:tr>
              <a:tr h="603504">
                <a:tc>
                  <a:txBody>
                    <a:bodyPr/>
                    <a:lstStyle/>
                    <a:p>
                      <a:pPr marL="72000">
                        <a:lnSpc>
                          <a:spcPct val="100000"/>
                        </a:lnSpc>
                        <a:spcAft>
                          <a:spcPts val="0"/>
                        </a:spcAft>
                      </a:pPr>
                      <a:r>
                        <a:rPr lang="es-ES_tradnl" sz="1800" dirty="0">
                          <a:effectLst/>
                        </a:rPr>
                        <a:t>Lugar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algn="just">
                        <a:lnSpc>
                          <a:spcPct val="100000"/>
                        </a:lnSpc>
                        <a:spcAft>
                          <a:spcPts val="0"/>
                        </a:spcAft>
                      </a:pPr>
                      <a:r>
                        <a:rPr lang="es-ES_tradnl" sz="1800" dirty="0">
                          <a:effectLst/>
                        </a:rPr>
                        <a:t>Agencias y oficinas de la TGSS de la localidad del domi­cilio de la empresa o en el Registro Electrónico de Solicitudes de Alta RETA, en la Sede Electrónica.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64291188"/>
                  </a:ext>
                </a:extLst>
              </a:tr>
              <a:tr h="1713421">
                <a:tc>
                  <a:txBody>
                    <a:bodyPr/>
                    <a:lstStyle/>
                    <a:p>
                      <a:pPr marL="72000">
                        <a:lnSpc>
                          <a:spcPct val="100000"/>
                        </a:lnSpc>
                        <a:spcAft>
                          <a:spcPts val="0"/>
                        </a:spcAft>
                      </a:pPr>
                      <a:r>
                        <a:rPr lang="es-ES_tradnl" sz="1800" dirty="0">
                          <a:effectLst/>
                        </a:rPr>
                        <a:t>Documentación a aportar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57750" lvl="0" indent="-285750" algn="just">
                        <a:lnSpc>
                          <a:spcPct val="100000"/>
                        </a:lnSpc>
                        <a:spcAft>
                          <a:spcPts val="0"/>
                        </a:spcAft>
                        <a:buClr>
                          <a:srgbClr val="000000"/>
                        </a:buClr>
                        <a:buSzPts val="900"/>
                        <a:buFont typeface="Wingdings" panose="05000000000000000000" pitchFamily="2" charset="2"/>
                        <a:buChar char="q"/>
                        <a:tabLst>
                          <a:tab pos="-4445" algn="l"/>
                        </a:tabLst>
                      </a:pPr>
                      <a:r>
                        <a:rPr lang="es-ES_tradnl" sz="1800" u="none" strike="noStrike" spc="0" dirty="0">
                          <a:effectLst/>
                        </a:rPr>
                        <a:t>Número de Seguridad Social </a:t>
                      </a:r>
                      <a:r>
                        <a:rPr lang="es-ES_tradnl" sz="1800" b="1" u="none" strike="noStrike" spc="0" dirty="0">
                          <a:solidFill>
                            <a:schemeClr val="accent2"/>
                          </a:solidFill>
                          <a:effectLst/>
                        </a:rPr>
                        <a:t>(NUSS)</a:t>
                      </a:r>
                      <a:r>
                        <a:rPr lang="es-ES_tradnl" sz="1800" u="none" strike="noStrike" spc="0" dirty="0">
                          <a:effectLst/>
                        </a:rPr>
                        <a:t> o Número de Afiliación </a:t>
                      </a:r>
                      <a:r>
                        <a:rPr lang="es-ES_tradnl" sz="1800" b="1" u="none" strike="noStrike" spc="0" dirty="0">
                          <a:solidFill>
                            <a:schemeClr val="accent2"/>
                          </a:solidFill>
                          <a:effectLst/>
                        </a:rPr>
                        <a:t>(NAF).</a:t>
                      </a:r>
                      <a:endParaRPr lang="es-ES" sz="1800" b="1" u="none" strike="noStrike" spc="0" dirty="0">
                        <a:solidFill>
                          <a:schemeClr val="accent2"/>
                        </a:solidFill>
                        <a:effectLst/>
                      </a:endParaRPr>
                    </a:p>
                    <a:p>
                      <a:pPr marL="357750" lvl="0" indent="-285750" algn="just">
                        <a:lnSpc>
                          <a:spcPct val="100000"/>
                        </a:lnSpc>
                        <a:spcAft>
                          <a:spcPts val="0"/>
                        </a:spcAft>
                        <a:buClr>
                          <a:srgbClr val="000000"/>
                        </a:buClr>
                        <a:buSzPts val="900"/>
                        <a:buFont typeface="Wingdings" panose="05000000000000000000" pitchFamily="2" charset="2"/>
                        <a:buChar char="q"/>
                        <a:tabLst>
                          <a:tab pos="-4445" algn="l"/>
                        </a:tabLst>
                      </a:pPr>
                      <a:r>
                        <a:rPr lang="es-ES_tradnl" sz="1800" u="none" strike="noStrike" spc="0" dirty="0">
                          <a:effectLst/>
                        </a:rPr>
                        <a:t>Documento de identidad de la persona solicitante (DNI o NIE).</a:t>
                      </a:r>
                      <a:endParaRPr lang="es-ES" sz="1800" u="none" strike="noStrike" spc="0" dirty="0">
                        <a:effectLst/>
                      </a:endParaRPr>
                    </a:p>
                    <a:p>
                      <a:pPr marL="357750" lvl="0" indent="-285750" algn="just">
                        <a:lnSpc>
                          <a:spcPct val="100000"/>
                        </a:lnSpc>
                        <a:spcAft>
                          <a:spcPts val="0"/>
                        </a:spcAft>
                        <a:buClr>
                          <a:srgbClr val="000000"/>
                        </a:buClr>
                        <a:buSzPts val="900"/>
                        <a:buFont typeface="Wingdings" panose="05000000000000000000" pitchFamily="2" charset="2"/>
                        <a:buChar char="q"/>
                        <a:tabLst>
                          <a:tab pos="-7620" algn="l"/>
                        </a:tabLst>
                      </a:pPr>
                      <a:r>
                        <a:rPr lang="es-ES_tradnl" sz="1800" u="none" strike="noStrike" spc="0" dirty="0">
                          <a:effectLst/>
                        </a:rPr>
                        <a:t>La fecha de inicio y el domicilio de la actividad.</a:t>
                      </a:r>
                      <a:endParaRPr lang="es-ES" sz="1800" u="none" strike="noStrike" spc="0" dirty="0">
                        <a:effectLst/>
                      </a:endParaRPr>
                    </a:p>
                    <a:p>
                      <a:pPr marL="357750" lvl="0" indent="-285750" algn="just">
                        <a:lnSpc>
                          <a:spcPct val="100000"/>
                        </a:lnSpc>
                        <a:spcAft>
                          <a:spcPts val="0"/>
                        </a:spcAft>
                        <a:buClr>
                          <a:srgbClr val="000000"/>
                        </a:buClr>
                        <a:buSzPts val="900"/>
                        <a:buFont typeface="Wingdings" panose="05000000000000000000" pitchFamily="2" charset="2"/>
                        <a:buChar char="q"/>
                        <a:tabLst>
                          <a:tab pos="-4445" algn="l"/>
                        </a:tabLst>
                      </a:pPr>
                      <a:r>
                        <a:rPr lang="es-ES_tradnl" sz="1800" u="none" strike="noStrike" spc="0" dirty="0">
                          <a:effectLst/>
                        </a:rPr>
                        <a:t>Código IAE, código CNAE y la Administración Tributaria a la que se pertenece.</a:t>
                      </a:r>
                      <a:endParaRPr lang="es-ES" sz="1800" u="none" strike="noStrike" spc="0" dirty="0">
                        <a:effectLst/>
                      </a:endParaRPr>
                    </a:p>
                    <a:p>
                      <a:pPr marL="357750" lvl="0" indent="-285750" algn="just">
                        <a:lnSpc>
                          <a:spcPct val="100000"/>
                        </a:lnSpc>
                        <a:spcAft>
                          <a:spcPts val="0"/>
                        </a:spcAft>
                        <a:buClr>
                          <a:srgbClr val="000000"/>
                        </a:buClr>
                        <a:buSzPts val="900"/>
                        <a:buFont typeface="Wingdings" panose="05000000000000000000" pitchFamily="2" charset="2"/>
                        <a:buChar char="q"/>
                        <a:tabLst>
                          <a:tab pos="-10795" algn="l"/>
                        </a:tabLst>
                      </a:pPr>
                      <a:r>
                        <a:rPr lang="es-ES_tradnl" sz="1800" u="none" strike="noStrike" spc="0" dirty="0">
                          <a:effectLst/>
                        </a:rPr>
                        <a:t>Datos de Cuenta bancaria y autorización y documento de identificación del titular en caso de no se titular de la cuenta aportada.</a:t>
                      </a:r>
                      <a:endParaRPr lang="es-ES" sz="1800" u="none" strike="noStrike" spc="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98561490"/>
                  </a:ext>
                </a:extLst>
              </a:tr>
            </a:tbl>
          </a:graphicData>
        </a:graphic>
      </p:graphicFrame>
    </p:spTree>
    <p:extLst>
      <p:ext uri="{BB962C8B-B14F-4D97-AF65-F5344CB8AC3E}">
        <p14:creationId xmlns:p14="http://schemas.microsoft.com/office/powerpoint/2010/main" val="3329173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1120587" y="2105710"/>
            <a:ext cx="10058400" cy="4023360"/>
          </a:xfrm>
        </p:spPr>
        <p:txBody>
          <a:bodyPr>
            <a:noAutofit/>
          </a:bodyPr>
          <a:lstStyle/>
          <a:p>
            <a:r>
              <a:rPr lang="es-ES" sz="2800" b="1" dirty="0">
                <a:solidFill>
                  <a:srgbClr val="0070C0"/>
                </a:solidFill>
              </a:rPr>
              <a:t>Cotización de las personas trabajadoras autónomas:</a:t>
            </a:r>
          </a:p>
          <a:p>
            <a:pPr algn="just">
              <a:buFont typeface="Wingdings" panose="05000000000000000000" pitchFamily="2" charset="2"/>
              <a:buChar char="q"/>
            </a:pPr>
            <a:r>
              <a:rPr lang="es-ES" sz="2800" b="1" dirty="0">
                <a:solidFill>
                  <a:schemeClr val="accent2"/>
                </a:solidFill>
              </a:rPr>
              <a:t>Cotización de los autónomos</a:t>
            </a:r>
            <a:r>
              <a:rPr lang="es-ES" sz="2800" dirty="0">
                <a:solidFill>
                  <a:schemeClr val="tx1"/>
                </a:solidFill>
              </a:rPr>
              <a:t>. La persona trabajadora autónoma debe cotizar a la Segu­ridad Social en función de sus ingresos reales </a:t>
            </a:r>
            <a:r>
              <a:rPr lang="es-ES" sz="2800" dirty="0">
                <a:solidFill>
                  <a:schemeClr val="accent2"/>
                </a:solidFill>
              </a:rPr>
              <a:t>(rendimientos netos anuales)</a:t>
            </a:r>
            <a:r>
              <a:rPr lang="es-ES" sz="2800" dirty="0">
                <a:solidFill>
                  <a:schemeClr val="tx1"/>
                </a:solidFill>
              </a:rPr>
              <a:t> que se calcularán de acuerdo con lo previsto en las normas de </a:t>
            </a:r>
            <a:r>
              <a:rPr lang="es-ES" sz="2800" dirty="0">
                <a:solidFill>
                  <a:schemeClr val="accent2"/>
                </a:solidFill>
              </a:rPr>
              <a:t>IRPF</a:t>
            </a:r>
            <a:r>
              <a:rPr lang="es-ES" sz="2800" dirty="0">
                <a:solidFill>
                  <a:schemeClr val="tx1"/>
                </a:solidFill>
              </a:rPr>
              <a:t>. El importe de la cuota deberá </a:t>
            </a:r>
            <a:r>
              <a:rPr lang="es-ES" sz="2800" dirty="0">
                <a:solidFill>
                  <a:schemeClr val="accent2"/>
                </a:solidFill>
              </a:rPr>
              <a:t>ingresarla en las entidades financieras </a:t>
            </a:r>
            <a:r>
              <a:rPr lang="es-ES" sz="2800" dirty="0">
                <a:solidFill>
                  <a:schemeClr val="tx1"/>
                </a:solidFill>
              </a:rPr>
              <a:t>autorizadas a cola­borar con la Tesorería General de la Seguridad Social.</a:t>
            </a:r>
          </a:p>
        </p:txBody>
      </p:sp>
    </p:spTree>
    <p:extLst>
      <p:ext uri="{BB962C8B-B14F-4D97-AF65-F5344CB8AC3E}">
        <p14:creationId xmlns:p14="http://schemas.microsoft.com/office/powerpoint/2010/main" val="763248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1097280" y="1845733"/>
            <a:ext cx="10058400" cy="4417043"/>
          </a:xfrm>
        </p:spPr>
        <p:txBody>
          <a:bodyPr>
            <a:noAutofit/>
          </a:bodyPr>
          <a:lstStyle/>
          <a:p>
            <a:r>
              <a:rPr lang="es-ES" sz="2800" b="1" dirty="0">
                <a:solidFill>
                  <a:srgbClr val="0070C0"/>
                </a:solidFill>
              </a:rPr>
              <a:t>Cotización de las personas trabajadoras autónomas :</a:t>
            </a:r>
          </a:p>
          <a:p>
            <a:pPr algn="just">
              <a:buFont typeface="Wingdings" panose="05000000000000000000" pitchFamily="2" charset="2"/>
              <a:buChar char="q"/>
            </a:pPr>
            <a:r>
              <a:rPr lang="es-ES" sz="2800" b="1" dirty="0">
                <a:solidFill>
                  <a:schemeClr val="accent2"/>
                </a:solidFill>
              </a:rPr>
              <a:t>Cotización de los autónomos</a:t>
            </a:r>
            <a:r>
              <a:rPr lang="es-ES" sz="2800" dirty="0">
                <a:solidFill>
                  <a:schemeClr val="tx1"/>
                </a:solidFill>
              </a:rPr>
              <a:t>. De cara a 2026, hay que prestar atención a dos factores:</a:t>
            </a:r>
          </a:p>
          <a:p>
            <a:pPr algn="just">
              <a:buFont typeface="Wingdings" panose="05000000000000000000" pitchFamily="2" charset="2"/>
              <a:buChar char="ü"/>
            </a:pPr>
            <a:r>
              <a:rPr lang="es-ES" sz="2800" dirty="0">
                <a:solidFill>
                  <a:schemeClr val="tx1"/>
                </a:solidFill>
              </a:rPr>
              <a:t>El </a:t>
            </a:r>
            <a:r>
              <a:rPr lang="es-ES" sz="2800" b="1" dirty="0">
                <a:solidFill>
                  <a:schemeClr val="accent2"/>
                </a:solidFill>
              </a:rPr>
              <a:t>aumento del MEI</a:t>
            </a:r>
            <a:r>
              <a:rPr lang="es-ES" sz="2800" dirty="0">
                <a:solidFill>
                  <a:schemeClr val="tx1"/>
                </a:solidFill>
              </a:rPr>
              <a:t>: el tipo de cotización del MEI pasa del 0,8% (2025) al 0,9% (2026). Esto encarecerá muy levemente la cuota final a pagar.</a:t>
            </a:r>
          </a:p>
          <a:p>
            <a:pPr algn="just">
              <a:buFont typeface="Wingdings" panose="05000000000000000000" pitchFamily="2" charset="2"/>
              <a:buChar char="ü"/>
            </a:pPr>
            <a:r>
              <a:rPr lang="es-ES" sz="2800" b="1" dirty="0">
                <a:solidFill>
                  <a:schemeClr val="accent2"/>
                </a:solidFill>
              </a:rPr>
              <a:t>Finalización del periodo transitorio</a:t>
            </a:r>
            <a:r>
              <a:rPr lang="es-ES" sz="2800" dirty="0">
                <a:solidFill>
                  <a:schemeClr val="tx1"/>
                </a:solidFill>
              </a:rPr>
              <a:t>: 2026 marca el inicio de una nueva etapa en las tablas de cotización, por lo que las bases mínimas y máximas pueden sufrir ajustes.</a:t>
            </a:r>
          </a:p>
        </p:txBody>
      </p:sp>
    </p:spTree>
    <p:extLst>
      <p:ext uri="{BB962C8B-B14F-4D97-AF65-F5344CB8AC3E}">
        <p14:creationId xmlns:p14="http://schemas.microsoft.com/office/powerpoint/2010/main" val="56904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1097280" y="1845733"/>
            <a:ext cx="10058400" cy="4417043"/>
          </a:xfrm>
        </p:spPr>
        <p:txBody>
          <a:bodyPr>
            <a:noAutofit/>
          </a:bodyPr>
          <a:lstStyle/>
          <a:p>
            <a:r>
              <a:rPr lang="es-ES" sz="2800" b="1" dirty="0">
                <a:solidFill>
                  <a:srgbClr val="0070C0"/>
                </a:solidFill>
              </a:rPr>
              <a:t>Cotización de las personas trabajadoras autónomas</a:t>
            </a:r>
          </a:p>
        </p:txBody>
      </p:sp>
      <p:graphicFrame>
        <p:nvGraphicFramePr>
          <p:cNvPr id="3" name="Tabla 2">
            <a:extLst>
              <a:ext uri="{FF2B5EF4-FFF2-40B4-BE49-F238E27FC236}">
                <a16:creationId xmlns:a16="http://schemas.microsoft.com/office/drawing/2014/main" id="{22805025-E4B7-4EDE-9BE5-3F185DDD9030}"/>
              </a:ext>
            </a:extLst>
          </p:cNvPr>
          <p:cNvGraphicFramePr>
            <a:graphicFrameLocks noGrp="1"/>
          </p:cNvGraphicFramePr>
          <p:nvPr>
            <p:extLst>
              <p:ext uri="{D42A27DB-BD31-4B8C-83A1-F6EECF244321}">
                <p14:modId xmlns:p14="http://schemas.microsoft.com/office/powerpoint/2010/main" val="1474554205"/>
              </p:ext>
            </p:extLst>
          </p:nvPr>
        </p:nvGraphicFramePr>
        <p:xfrm>
          <a:off x="259080" y="2303929"/>
          <a:ext cx="11734800" cy="3843693"/>
        </p:xfrm>
        <a:graphic>
          <a:graphicData uri="http://schemas.openxmlformats.org/drawingml/2006/table">
            <a:tbl>
              <a:tblPr>
                <a:tableStyleId>{5C22544A-7EE6-4342-B048-85BDC9FD1C3A}</a:tableStyleId>
              </a:tblPr>
              <a:tblGrid>
                <a:gridCol w="2405342">
                  <a:extLst>
                    <a:ext uri="{9D8B030D-6E8A-4147-A177-3AD203B41FA5}">
                      <a16:colId xmlns:a16="http://schemas.microsoft.com/office/drawing/2014/main" val="1518430865"/>
                    </a:ext>
                  </a:extLst>
                </a:gridCol>
                <a:gridCol w="9329458">
                  <a:extLst>
                    <a:ext uri="{9D8B030D-6E8A-4147-A177-3AD203B41FA5}">
                      <a16:colId xmlns:a16="http://schemas.microsoft.com/office/drawing/2014/main" val="3466713233"/>
                    </a:ext>
                  </a:extLst>
                </a:gridCol>
              </a:tblGrid>
              <a:tr h="304800">
                <a:tc gridSpan="2">
                  <a:txBody>
                    <a:bodyPr/>
                    <a:lstStyle/>
                    <a:p>
                      <a:pPr algn="ctr">
                        <a:lnSpc>
                          <a:spcPts val="1030"/>
                        </a:lnSpc>
                        <a:spcAft>
                          <a:spcPts val="0"/>
                        </a:spcAft>
                      </a:pPr>
                      <a:r>
                        <a:rPr lang="es-ES_tradnl" sz="2000" b="1" dirty="0">
                          <a:effectLst/>
                        </a:rPr>
                        <a:t>Cotización en el Régimen Especial de Trabajadores Autónomos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rgbClr val="00B0F0"/>
                    </a:solidFill>
                  </a:tcPr>
                </a:tc>
                <a:tc hMerge="1">
                  <a:txBody>
                    <a:bodyPr/>
                    <a:lstStyle/>
                    <a:p>
                      <a:endParaRPr lang="es-ES"/>
                    </a:p>
                  </a:txBody>
                  <a:tcPr/>
                </a:tc>
                <a:extLst>
                  <a:ext uri="{0D108BD9-81ED-4DB2-BD59-A6C34878D82A}">
                    <a16:rowId xmlns:a16="http://schemas.microsoft.com/office/drawing/2014/main" val="3702534656"/>
                  </a:ext>
                </a:extLst>
              </a:tr>
              <a:tr h="643435">
                <a:tc>
                  <a:txBody>
                    <a:bodyPr/>
                    <a:lstStyle/>
                    <a:p>
                      <a:pPr>
                        <a:lnSpc>
                          <a:spcPct val="100000"/>
                        </a:lnSpc>
                        <a:spcAft>
                          <a:spcPts val="0"/>
                        </a:spcAft>
                      </a:pPr>
                      <a:r>
                        <a:rPr lang="es-ES_tradnl" sz="2000" b="1" dirty="0">
                          <a:effectLst/>
                        </a:rPr>
                        <a:t>Cálculo de la cuota a pagar</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rgbClr val="00B0F0"/>
                    </a:solidFill>
                  </a:tcPr>
                </a:tc>
                <a:tc>
                  <a:txBody>
                    <a:bodyPr/>
                    <a:lstStyle/>
                    <a:p>
                      <a:pPr marL="72000" algn="just">
                        <a:lnSpc>
                          <a:spcPct val="100000"/>
                        </a:lnSpc>
                        <a:spcAft>
                          <a:spcPts val="0"/>
                        </a:spcAft>
                      </a:pPr>
                      <a:r>
                        <a:rPr lang="es-ES_tradnl" sz="2000" dirty="0">
                          <a:effectLst/>
                        </a:rPr>
                        <a:t>La cuota a pagar se calcula en función de los rendimientos netos anuales que se estima conseguir a lo largo del año.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8796824"/>
                  </a:ext>
                </a:extLst>
              </a:tr>
              <a:tr h="2895458">
                <a:tc>
                  <a:txBody>
                    <a:bodyPr/>
                    <a:lstStyle/>
                    <a:p>
                      <a:pPr>
                        <a:lnSpc>
                          <a:spcPct val="100000"/>
                        </a:lnSpc>
                        <a:spcAft>
                          <a:spcPts val="0"/>
                        </a:spcAft>
                      </a:pPr>
                      <a:r>
                        <a:rPr lang="es-ES_tradnl" sz="2000" b="1" dirty="0">
                          <a:effectLst/>
                        </a:rPr>
                        <a:t>¿Cómo calcular el promedio mensual de los rendimientos?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414900" lvl="0" indent="-342900" algn="just">
                        <a:lnSpc>
                          <a:spcPct val="100000"/>
                        </a:lnSpc>
                        <a:spcAft>
                          <a:spcPts val="0"/>
                        </a:spcAft>
                        <a:buClr>
                          <a:srgbClr val="000000"/>
                        </a:buClr>
                        <a:buSzPts val="900"/>
                        <a:buFont typeface="Wingdings" panose="05000000000000000000" pitchFamily="2" charset="2"/>
                        <a:buChar char="q"/>
                        <a:tabLst>
                          <a:tab pos="5080" algn="l"/>
                        </a:tabLst>
                      </a:pPr>
                      <a:r>
                        <a:rPr lang="es-ES_tradnl" sz="2000" u="none" strike="noStrike" spc="0" dirty="0">
                          <a:effectLst/>
                        </a:rPr>
                        <a:t>Hay que tener en cuenta todos los rendimientos netos obtenidos de las distintas actividades realizadas como persona trabajadora por cuenta propia, para cuyo cálculo se tendrá en cuenta el importe de las cuotas abonadas a la Seguridad Social.</a:t>
                      </a:r>
                      <a:endParaRPr lang="es-ES" sz="2000" u="none" strike="noStrike" spc="0" dirty="0">
                        <a:effectLst/>
                      </a:endParaRPr>
                    </a:p>
                    <a:p>
                      <a:pPr marL="414900" lvl="0" indent="-342900" algn="just">
                        <a:lnSpc>
                          <a:spcPct val="100000"/>
                        </a:lnSpc>
                        <a:spcAft>
                          <a:spcPts val="0"/>
                        </a:spcAft>
                        <a:buClr>
                          <a:srgbClr val="000000"/>
                        </a:buClr>
                        <a:buSzPts val="900"/>
                        <a:buFont typeface="Wingdings" panose="05000000000000000000" pitchFamily="2" charset="2"/>
                        <a:buChar char="q"/>
                        <a:tabLst>
                          <a:tab pos="5080" algn="l"/>
                        </a:tabLst>
                      </a:pPr>
                      <a:r>
                        <a:rPr lang="es-ES_tradnl" sz="2000" u="none" strike="noStrike" spc="0" dirty="0">
                          <a:effectLst/>
                        </a:rPr>
                        <a:t>El cálculo de estos rendimientos netos se realizará según lo previsto en la normativa sobre el impuesto sobre la renta de las personas físicas, y con algunas particularidades en función del colectivo al que se pertenece.</a:t>
                      </a:r>
                    </a:p>
                    <a:p>
                      <a:pPr marL="414900" lvl="0" indent="-342900" algn="just">
                        <a:lnSpc>
                          <a:spcPct val="100000"/>
                        </a:lnSpc>
                        <a:spcAft>
                          <a:spcPts val="0"/>
                        </a:spcAft>
                        <a:buClr>
                          <a:srgbClr val="000000"/>
                        </a:buClr>
                        <a:buSzPts val="900"/>
                        <a:buFont typeface="Wingdings" panose="05000000000000000000" pitchFamily="2" charset="2"/>
                        <a:buChar char="q"/>
                        <a:tabLst>
                          <a:tab pos="5080" algn="l"/>
                        </a:tabLst>
                      </a:pPr>
                      <a:r>
                        <a:rPr lang="es-ES_tradnl" sz="2000" u="none" strike="noStrike" spc="0" dirty="0">
                          <a:effectLst/>
                        </a:rPr>
                        <a:t>Siempre que se haya estado de alta en el régimen especial de autónomos un mínimo de 90 días, se aplicará a estos rendimientos netos una deducción por gastos genéricos del 7% porcentaje que en el caso de los socios mercantiles se reduce a un 3 </a:t>
                      </a:r>
                      <a:r>
                        <a:rPr lang="es-ES_tradnl" sz="2000" u="none" strike="noStrike" spc="50" dirty="0">
                          <a:effectLst/>
                        </a:rPr>
                        <a:t>%.</a:t>
                      </a:r>
                      <a:endParaRPr lang="es-ES" sz="2000" u="none" strike="noStrike" spc="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04717245"/>
                  </a:ext>
                </a:extLst>
              </a:tr>
            </a:tbl>
          </a:graphicData>
        </a:graphic>
      </p:graphicFrame>
    </p:spTree>
    <p:extLst>
      <p:ext uri="{BB962C8B-B14F-4D97-AF65-F5344CB8AC3E}">
        <p14:creationId xmlns:p14="http://schemas.microsoft.com/office/powerpoint/2010/main" val="3969154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1097280" y="1845733"/>
            <a:ext cx="10058400" cy="4417043"/>
          </a:xfrm>
        </p:spPr>
        <p:txBody>
          <a:bodyPr>
            <a:noAutofit/>
          </a:bodyPr>
          <a:lstStyle/>
          <a:p>
            <a:r>
              <a:rPr lang="es-ES" sz="2800" b="1" dirty="0">
                <a:solidFill>
                  <a:srgbClr val="7030A0"/>
                </a:solidFill>
                <a:hlinkClick r:id="rId2">
                  <a:extLst>
                    <a:ext uri="{A12FA001-AC4F-418D-AE19-62706E023703}">
                      <ahyp:hlinkClr xmlns:ahyp="http://schemas.microsoft.com/office/drawing/2018/hyperlinkcolor" val="tx"/>
                    </a:ext>
                  </a:extLst>
                </a:hlinkClick>
              </a:rPr>
              <a:t>Cotización</a:t>
            </a:r>
            <a:r>
              <a:rPr lang="es-ES" sz="2800" b="1" dirty="0">
                <a:solidFill>
                  <a:srgbClr val="0070C0"/>
                </a:solidFill>
              </a:rPr>
              <a:t> de las personas trabajadoras autónomas :</a:t>
            </a:r>
          </a:p>
          <a:p>
            <a:pPr algn="ctr"/>
            <a:endParaRPr lang="es-ES" sz="2800" b="1" dirty="0">
              <a:solidFill>
                <a:srgbClr val="0070C0"/>
              </a:solidFill>
            </a:endParaRPr>
          </a:p>
        </p:txBody>
      </p:sp>
      <p:graphicFrame>
        <p:nvGraphicFramePr>
          <p:cNvPr id="3" name="Tabla 2">
            <a:extLst>
              <a:ext uri="{FF2B5EF4-FFF2-40B4-BE49-F238E27FC236}">
                <a16:creationId xmlns:a16="http://schemas.microsoft.com/office/drawing/2014/main" id="{22805025-E4B7-4EDE-9BE5-3F185DDD9030}"/>
              </a:ext>
            </a:extLst>
          </p:cNvPr>
          <p:cNvGraphicFramePr>
            <a:graphicFrameLocks noGrp="1"/>
          </p:cNvGraphicFramePr>
          <p:nvPr>
            <p:extLst>
              <p:ext uri="{D42A27DB-BD31-4B8C-83A1-F6EECF244321}">
                <p14:modId xmlns:p14="http://schemas.microsoft.com/office/powerpoint/2010/main" val="3243927771"/>
              </p:ext>
            </p:extLst>
          </p:nvPr>
        </p:nvGraphicFramePr>
        <p:xfrm>
          <a:off x="188259" y="2240052"/>
          <a:ext cx="11940988" cy="4022724"/>
        </p:xfrm>
        <a:graphic>
          <a:graphicData uri="http://schemas.openxmlformats.org/drawingml/2006/table">
            <a:tbl>
              <a:tblPr>
                <a:tableStyleId>{5C22544A-7EE6-4342-B048-85BDC9FD1C3A}</a:tableStyleId>
              </a:tblPr>
              <a:tblGrid>
                <a:gridCol w="2447605">
                  <a:extLst>
                    <a:ext uri="{9D8B030D-6E8A-4147-A177-3AD203B41FA5}">
                      <a16:colId xmlns:a16="http://schemas.microsoft.com/office/drawing/2014/main" val="1518430865"/>
                    </a:ext>
                  </a:extLst>
                </a:gridCol>
                <a:gridCol w="9493383">
                  <a:extLst>
                    <a:ext uri="{9D8B030D-6E8A-4147-A177-3AD203B41FA5}">
                      <a16:colId xmlns:a16="http://schemas.microsoft.com/office/drawing/2014/main" val="3466713233"/>
                    </a:ext>
                  </a:extLst>
                </a:gridCol>
              </a:tblGrid>
              <a:tr h="327306">
                <a:tc gridSpan="2">
                  <a:txBody>
                    <a:bodyPr/>
                    <a:lstStyle/>
                    <a:p>
                      <a:pPr algn="ctr">
                        <a:lnSpc>
                          <a:spcPts val="1030"/>
                        </a:lnSpc>
                        <a:spcAft>
                          <a:spcPts val="0"/>
                        </a:spcAft>
                      </a:pPr>
                      <a:r>
                        <a:rPr lang="es-ES_tradnl" sz="2000" b="1" dirty="0">
                          <a:effectLst/>
                        </a:rPr>
                        <a:t>Cotización en el Régimen Especial de Trabajadores Autónomos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rgbClr val="00B0F0"/>
                    </a:solidFill>
                  </a:tcPr>
                </a:tc>
                <a:tc hMerge="1">
                  <a:txBody>
                    <a:bodyPr/>
                    <a:lstStyle/>
                    <a:p>
                      <a:endParaRPr lang="es-ES"/>
                    </a:p>
                  </a:txBody>
                  <a:tcPr/>
                </a:tc>
                <a:extLst>
                  <a:ext uri="{0D108BD9-81ED-4DB2-BD59-A6C34878D82A}">
                    <a16:rowId xmlns:a16="http://schemas.microsoft.com/office/drawing/2014/main" val="3702534656"/>
                  </a:ext>
                </a:extLst>
              </a:tr>
              <a:tr h="3695418">
                <a:tc>
                  <a:txBody>
                    <a:bodyPr/>
                    <a:lstStyle/>
                    <a:p>
                      <a:pPr>
                        <a:lnSpc>
                          <a:spcPct val="100000"/>
                        </a:lnSpc>
                        <a:spcAft>
                          <a:spcPts val="0"/>
                        </a:spcAft>
                      </a:pPr>
                      <a:r>
                        <a:rPr lang="es-ES_tradnl" sz="2000" b="1" dirty="0">
                          <a:effectLst/>
                        </a:rPr>
                        <a:t>Tipo de cotización</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72000" algn="just">
                        <a:lnSpc>
                          <a:spcPct val="100000"/>
                        </a:lnSpc>
                        <a:spcAft>
                          <a:spcPts val="0"/>
                        </a:spcAft>
                      </a:pPr>
                      <a:r>
                        <a:rPr lang="es-ES_tradnl" sz="2000" dirty="0">
                          <a:effectLst/>
                        </a:rPr>
                        <a:t>El porcentaje (tipo de cotización) aplicado a la base de cotización para calcular la cuota se desglo­sa de la siguiente manera:</a:t>
                      </a:r>
                      <a:endParaRPr lang="es-ES" sz="2000" dirty="0">
                        <a:effectLst/>
                      </a:endParaRPr>
                    </a:p>
                    <a:p>
                      <a:pPr marL="342900" lvl="0" indent="-342900" algn="just">
                        <a:lnSpc>
                          <a:spcPct val="100000"/>
                        </a:lnSpc>
                        <a:spcAft>
                          <a:spcPts val="0"/>
                        </a:spcAft>
                        <a:buClr>
                          <a:srgbClr val="000000"/>
                        </a:buClr>
                        <a:buSzPts val="900"/>
                        <a:buFont typeface="Wingdings" panose="05000000000000000000" pitchFamily="2" charset="2"/>
                        <a:buChar char="q"/>
                        <a:tabLst>
                          <a:tab pos="1905" algn="l"/>
                        </a:tabLst>
                      </a:pPr>
                      <a:r>
                        <a:rPr lang="es-ES_tradnl" sz="2000" b="1" u="none" strike="noStrike" spc="0" dirty="0">
                          <a:solidFill>
                            <a:schemeClr val="accent2"/>
                          </a:solidFill>
                          <a:effectLst/>
                        </a:rPr>
                        <a:t>28,30 %</a:t>
                      </a:r>
                      <a:r>
                        <a:rPr lang="es-ES_tradnl" sz="2000" u="none" strike="noStrike" spc="0" dirty="0">
                          <a:effectLst/>
                        </a:rPr>
                        <a:t> por </a:t>
                      </a:r>
                      <a:r>
                        <a:rPr lang="es-ES_tradnl" sz="2000" b="1" u="none" strike="noStrike" spc="0" dirty="0">
                          <a:solidFill>
                            <a:schemeClr val="accent2"/>
                          </a:solidFill>
                          <a:effectLst/>
                        </a:rPr>
                        <a:t>contingencias comunes</a:t>
                      </a:r>
                      <a:r>
                        <a:rPr lang="es-ES_tradnl" sz="2000" u="none" strike="noStrike" spc="0" dirty="0">
                          <a:effectLst/>
                        </a:rPr>
                        <a:t>. Asegura frente a accidente o enfermedad común.</a:t>
                      </a:r>
                      <a:endParaRPr lang="es-ES" sz="2000" u="none" strike="noStrike" spc="0" dirty="0">
                        <a:effectLst/>
                      </a:endParaRPr>
                    </a:p>
                    <a:p>
                      <a:pPr marL="342900" lvl="0" indent="-342900" algn="just">
                        <a:lnSpc>
                          <a:spcPct val="100000"/>
                        </a:lnSpc>
                        <a:spcAft>
                          <a:spcPts val="0"/>
                        </a:spcAft>
                        <a:buClr>
                          <a:srgbClr val="000000"/>
                        </a:buClr>
                        <a:buSzPts val="900"/>
                        <a:buFont typeface="Wingdings" panose="05000000000000000000" pitchFamily="2" charset="2"/>
                        <a:buChar char="q"/>
                        <a:tabLst>
                          <a:tab pos="5080" algn="l"/>
                        </a:tabLst>
                      </a:pPr>
                      <a:r>
                        <a:rPr lang="es-ES_tradnl" sz="2000" b="1" u="none" strike="noStrike" spc="0" dirty="0">
                          <a:solidFill>
                            <a:schemeClr val="accent2"/>
                          </a:solidFill>
                          <a:effectLst/>
                        </a:rPr>
                        <a:t>1,3 %</a:t>
                      </a:r>
                      <a:r>
                        <a:rPr lang="es-ES_tradnl" sz="2000" u="none" strike="noStrike" spc="0" dirty="0">
                          <a:effectLst/>
                        </a:rPr>
                        <a:t> por </a:t>
                      </a:r>
                      <a:r>
                        <a:rPr lang="es-ES_tradnl" sz="2000" b="1" u="none" strike="noStrike" spc="0" dirty="0">
                          <a:solidFill>
                            <a:schemeClr val="accent2"/>
                          </a:solidFill>
                          <a:effectLst/>
                        </a:rPr>
                        <a:t>contingencias profesionales</a:t>
                      </a:r>
                      <a:r>
                        <a:rPr lang="es-ES_tradnl" sz="2000" u="none" strike="noStrike" spc="0" dirty="0">
                          <a:effectLst/>
                        </a:rPr>
                        <a:t>. Cubre en caso de accidente laboral o enfermedad profesional.</a:t>
                      </a:r>
                      <a:endParaRPr lang="es-ES" sz="2000" u="none" strike="noStrike" spc="0" dirty="0">
                        <a:effectLst/>
                      </a:endParaRPr>
                    </a:p>
                    <a:p>
                      <a:pPr marL="342900" lvl="0" indent="-342900" algn="just">
                        <a:lnSpc>
                          <a:spcPct val="100000"/>
                        </a:lnSpc>
                        <a:spcAft>
                          <a:spcPts val="0"/>
                        </a:spcAft>
                        <a:buClr>
                          <a:srgbClr val="000000"/>
                        </a:buClr>
                        <a:buSzPts val="900"/>
                        <a:buFont typeface="Wingdings" panose="05000000000000000000" pitchFamily="2" charset="2"/>
                        <a:buChar char="q"/>
                        <a:tabLst>
                          <a:tab pos="1905" algn="l"/>
                        </a:tabLst>
                      </a:pPr>
                      <a:r>
                        <a:rPr lang="es-ES_tradnl" sz="2000" b="1" u="none" strike="noStrike" spc="0" dirty="0">
                          <a:solidFill>
                            <a:schemeClr val="accent2"/>
                          </a:solidFill>
                          <a:effectLst/>
                        </a:rPr>
                        <a:t>0,9 </a:t>
                      </a:r>
                      <a:r>
                        <a:rPr lang="es-ES_tradnl" sz="2000" b="1" u="none" strike="noStrike" spc="50" dirty="0">
                          <a:solidFill>
                            <a:schemeClr val="accent2"/>
                          </a:solidFill>
                          <a:effectLst/>
                        </a:rPr>
                        <a:t>%</a:t>
                      </a:r>
                      <a:r>
                        <a:rPr lang="es-ES_tradnl" sz="2000" u="none" strike="noStrike" spc="50" dirty="0">
                          <a:effectLst/>
                        </a:rPr>
                        <a:t> </a:t>
                      </a:r>
                      <a:r>
                        <a:rPr lang="es-ES_tradnl" sz="2000" u="none" strike="noStrike" spc="0" dirty="0">
                          <a:effectLst/>
                        </a:rPr>
                        <a:t>por </a:t>
                      </a:r>
                      <a:r>
                        <a:rPr lang="es-ES_tradnl" sz="2000" b="1" u="none" strike="noStrike" spc="0" dirty="0">
                          <a:solidFill>
                            <a:schemeClr val="accent2"/>
                          </a:solidFill>
                          <a:effectLst/>
                        </a:rPr>
                        <a:t>cese de actividad</a:t>
                      </a:r>
                      <a:r>
                        <a:rPr lang="es-ES_tradnl" sz="2000" u="none" strike="noStrike" spc="0" dirty="0">
                          <a:effectLst/>
                        </a:rPr>
                        <a:t>. Cubre en caso de fin definitivo de la actividad.</a:t>
                      </a:r>
                      <a:endParaRPr lang="es-ES" sz="2000" u="none" strike="noStrike" spc="0" dirty="0">
                        <a:effectLst/>
                      </a:endParaRPr>
                    </a:p>
                    <a:p>
                      <a:pPr marL="342900" lvl="0" indent="-342900" algn="just">
                        <a:lnSpc>
                          <a:spcPct val="100000"/>
                        </a:lnSpc>
                        <a:spcAft>
                          <a:spcPts val="0"/>
                        </a:spcAft>
                        <a:buClr>
                          <a:srgbClr val="000000"/>
                        </a:buClr>
                        <a:buSzPts val="900"/>
                        <a:buFont typeface="Wingdings" panose="05000000000000000000" pitchFamily="2" charset="2"/>
                        <a:buChar char="q"/>
                        <a:tabLst>
                          <a:tab pos="1905" algn="l"/>
                        </a:tabLst>
                      </a:pPr>
                      <a:r>
                        <a:rPr lang="es-ES_tradnl" sz="2000" b="1" u="none" strike="noStrike" spc="0" dirty="0">
                          <a:solidFill>
                            <a:schemeClr val="accent2"/>
                          </a:solidFill>
                          <a:effectLst/>
                        </a:rPr>
                        <a:t>0,1 %</a:t>
                      </a:r>
                      <a:r>
                        <a:rPr lang="es-ES_tradnl" sz="2000" u="none" strike="noStrike" spc="0" dirty="0">
                          <a:effectLst/>
                        </a:rPr>
                        <a:t> por </a:t>
                      </a:r>
                      <a:r>
                        <a:rPr lang="es-ES_tradnl" sz="2000" b="1" u="none" strike="noStrike" spc="0" dirty="0">
                          <a:solidFill>
                            <a:schemeClr val="accent2"/>
                          </a:solidFill>
                          <a:effectLst/>
                        </a:rPr>
                        <a:t>formación profesional</a:t>
                      </a:r>
                      <a:r>
                        <a:rPr lang="es-ES_tradnl" sz="2000" u="none" strike="noStrike" spc="0" dirty="0">
                          <a:effectLst/>
                        </a:rPr>
                        <a:t>. Cotización orientada al acceso a formación que facilite la inser­ción.</a:t>
                      </a:r>
                      <a:endParaRPr lang="es-ES" sz="2000" u="none" strike="noStrike" spc="0" dirty="0">
                        <a:effectLst/>
                      </a:endParaRPr>
                    </a:p>
                    <a:p>
                      <a:pPr marL="342900" lvl="0" indent="-342900" algn="just">
                        <a:lnSpc>
                          <a:spcPct val="100000"/>
                        </a:lnSpc>
                        <a:spcAft>
                          <a:spcPts val="0"/>
                        </a:spcAft>
                        <a:buClr>
                          <a:srgbClr val="000000"/>
                        </a:buClr>
                        <a:buSzPts val="900"/>
                        <a:buFont typeface="Wingdings" panose="05000000000000000000" pitchFamily="2" charset="2"/>
                        <a:buChar char="q"/>
                        <a:tabLst>
                          <a:tab pos="1905" algn="l"/>
                        </a:tabLst>
                      </a:pPr>
                      <a:r>
                        <a:rPr lang="es-ES_tradnl" sz="2000" b="1" u="none" strike="noStrike" spc="0" dirty="0">
                          <a:solidFill>
                            <a:schemeClr val="accent2"/>
                          </a:solidFill>
                          <a:effectLst/>
                        </a:rPr>
                        <a:t>0,8 (</a:t>
                      </a:r>
                      <a:r>
                        <a:rPr lang="es-ES_tradnl" sz="2000" b="1" u="none" strike="sngStrike" spc="0" dirty="0">
                          <a:solidFill>
                            <a:srgbClr val="FF0000"/>
                          </a:solidFill>
                          <a:effectLst/>
                        </a:rPr>
                        <a:t>0,9</a:t>
                      </a:r>
                      <a:r>
                        <a:rPr lang="es-ES_tradnl" sz="2000" b="1" u="none" strike="noStrike" spc="0" dirty="0">
                          <a:solidFill>
                            <a:schemeClr val="accent2"/>
                          </a:solidFill>
                          <a:effectLst/>
                        </a:rPr>
                        <a:t>) %</a:t>
                      </a:r>
                      <a:r>
                        <a:rPr lang="es-ES_tradnl" sz="2000" u="none" strike="noStrike" spc="0" dirty="0">
                          <a:effectLst/>
                        </a:rPr>
                        <a:t> por mecanismo de equidad intergeneracional </a:t>
                      </a:r>
                      <a:r>
                        <a:rPr lang="es-ES_tradnl" sz="2000" b="1" u="none" strike="noStrike" spc="0" dirty="0">
                          <a:solidFill>
                            <a:schemeClr val="accent2"/>
                          </a:solidFill>
                          <a:effectLst/>
                        </a:rPr>
                        <a:t>(MEI)</a:t>
                      </a:r>
                      <a:r>
                        <a:rPr lang="es-ES_tradnl" sz="2000" u="none" strike="noStrike" spc="0" dirty="0">
                          <a:effectLst/>
                        </a:rPr>
                        <a:t>. Esta cotización pretende mantener la sostenibilidad del sistema de la Seguridad Social.</a:t>
                      </a:r>
                      <a:endParaRPr lang="es-ES" sz="2000" u="none" strike="noStrike" spc="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40521072"/>
                  </a:ext>
                </a:extLst>
              </a:tr>
            </a:tbl>
          </a:graphicData>
        </a:graphic>
      </p:graphicFrame>
    </p:spTree>
    <p:extLst>
      <p:ext uri="{BB962C8B-B14F-4D97-AF65-F5344CB8AC3E}">
        <p14:creationId xmlns:p14="http://schemas.microsoft.com/office/powerpoint/2010/main" val="408145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286604"/>
            <a:ext cx="11044517" cy="1102926"/>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900" dirty="0">
                <a:solidFill>
                  <a:srgbClr val="0070C0"/>
                </a:solidFill>
                <a:latin typeface="Calibri" panose="020F0502020204030204" pitchFamily="34" charset="0"/>
                <a:ea typeface="Calibri" panose="020F0502020204030204" pitchFamily="34" charset="0"/>
                <a:cs typeface="Calibri" panose="020F0502020204030204" pitchFamily="34" charset="0"/>
              </a:rPr>
              <a:t>Acción protectora</a:t>
            </a:r>
          </a:p>
        </p:txBody>
      </p:sp>
      <p:sp>
        <p:nvSpPr>
          <p:cNvPr id="3" name="Marcador de contenido 2">
            <a:extLst>
              <a:ext uri="{FF2B5EF4-FFF2-40B4-BE49-F238E27FC236}">
                <a16:creationId xmlns:a16="http://schemas.microsoft.com/office/drawing/2014/main" id="{EE9D31D8-BC27-4F45-9D95-F412AF1897A4}"/>
              </a:ext>
            </a:extLst>
          </p:cNvPr>
          <p:cNvSpPr>
            <a:spLocks noGrp="1"/>
          </p:cNvSpPr>
          <p:nvPr>
            <p:ph idx="1"/>
          </p:nvPr>
        </p:nvSpPr>
        <p:spPr>
          <a:xfrm>
            <a:off x="197224" y="1908486"/>
            <a:ext cx="11779623" cy="4393701"/>
          </a:xfrm>
        </p:spPr>
        <p:txBody>
          <a:bodyPr>
            <a:noAutofit/>
          </a:bodyPr>
          <a:lstStyle/>
          <a:p>
            <a:pPr algn="just"/>
            <a:r>
              <a:rPr lang="es-ES" sz="2800" dirty="0">
                <a:solidFill>
                  <a:srgbClr val="000000"/>
                </a:solidFill>
                <a:latin typeface="verdana" panose="020B0604030504040204" pitchFamily="34" charset="0"/>
              </a:rPr>
              <a:t>La acción protectora se desarrolla a través de dos </a:t>
            </a:r>
            <a:r>
              <a:rPr lang="es-ES" sz="2800" dirty="0">
                <a:solidFill>
                  <a:srgbClr val="0070C0"/>
                </a:solidFill>
                <a:latin typeface="verdana" panose="020B0604030504040204" pitchFamily="34" charset="0"/>
              </a:rPr>
              <a:t>modalidades</a:t>
            </a:r>
            <a:r>
              <a:rPr lang="es-ES" sz="2800" dirty="0">
                <a:solidFill>
                  <a:srgbClr val="000000"/>
                </a:solidFill>
                <a:latin typeface="verdana" panose="020B0604030504040204" pitchFamily="34" charset="0"/>
              </a:rPr>
              <a:t>:</a:t>
            </a:r>
          </a:p>
          <a:p>
            <a:pPr algn="just">
              <a:lnSpc>
                <a:spcPct val="100000"/>
              </a:lnSpc>
              <a:spcBef>
                <a:spcPts val="0"/>
              </a:spcBef>
              <a:spcAft>
                <a:spcPts val="0"/>
              </a:spcAft>
            </a:pPr>
            <a:r>
              <a:rPr lang="es-ES" sz="2800" dirty="0">
                <a:solidFill>
                  <a:srgbClr val="000000"/>
                </a:solidFill>
                <a:latin typeface="verdana" panose="020B0604030504040204" pitchFamily="34" charset="0"/>
              </a:rPr>
              <a:t>1. La modalidad </a:t>
            </a:r>
            <a:r>
              <a:rPr lang="es-ES" sz="2800" dirty="0">
                <a:solidFill>
                  <a:srgbClr val="0070C0"/>
                </a:solidFill>
                <a:latin typeface="verdana" panose="020B0604030504040204" pitchFamily="34" charset="0"/>
              </a:rPr>
              <a:t>contributiva</a:t>
            </a:r>
            <a:r>
              <a:rPr lang="es-ES" sz="2800" dirty="0">
                <a:solidFill>
                  <a:srgbClr val="000000"/>
                </a:solidFill>
                <a:latin typeface="verdana" panose="020B0604030504040204" pitchFamily="34" charset="0"/>
              </a:rPr>
              <a:t>, con carácter eminentemente profesional. Está destinada a la protección de las personas trabajadoras que integran y cotizan por los  diferentes regímenes.</a:t>
            </a:r>
          </a:p>
          <a:p>
            <a:pPr algn="just">
              <a:lnSpc>
                <a:spcPct val="100000"/>
              </a:lnSpc>
              <a:spcBef>
                <a:spcPts val="0"/>
              </a:spcBef>
              <a:spcAft>
                <a:spcPts val="0"/>
              </a:spcAft>
            </a:pPr>
            <a:r>
              <a:rPr lang="es-ES" sz="2800" dirty="0">
                <a:solidFill>
                  <a:srgbClr val="000000"/>
                </a:solidFill>
                <a:latin typeface="verdana" panose="020B0604030504040204" pitchFamily="34" charset="0"/>
              </a:rPr>
              <a:t>2. La modalidad </a:t>
            </a:r>
            <a:r>
              <a:rPr lang="es-ES" sz="2800" dirty="0">
                <a:solidFill>
                  <a:srgbClr val="0070C0"/>
                </a:solidFill>
                <a:latin typeface="verdana" panose="020B0604030504040204" pitchFamily="34" charset="0"/>
              </a:rPr>
              <a:t>no contributiva</a:t>
            </a:r>
            <a:r>
              <a:rPr lang="es-ES" sz="2800" dirty="0">
                <a:solidFill>
                  <a:srgbClr val="000000"/>
                </a:solidFill>
                <a:latin typeface="verdana" panose="020B0604030504040204" pitchFamily="34" charset="0"/>
              </a:rPr>
              <a:t>, se dirige a la protección de quienes, acreditando una situación de carencia o insuficiencia de </a:t>
            </a:r>
          </a:p>
          <a:p>
            <a:pPr algn="just">
              <a:lnSpc>
                <a:spcPct val="100000"/>
              </a:lnSpc>
              <a:spcBef>
                <a:spcPts val="0"/>
              </a:spcBef>
              <a:spcAft>
                <a:spcPts val="0"/>
              </a:spcAft>
            </a:pPr>
            <a:r>
              <a:rPr lang="es-ES" sz="2800" dirty="0">
                <a:solidFill>
                  <a:srgbClr val="000000"/>
                </a:solidFill>
                <a:latin typeface="verdana" panose="020B0604030504040204" pitchFamily="34" charset="0"/>
              </a:rPr>
              <a:t>recursos, no han cotizado nunca al Sistema de la Seguridad Social o no han cotizado lo suficiente para acceder a prestaciones contributivas.</a:t>
            </a:r>
            <a:endParaRPr lang="es-ES" sz="28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211301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394447" y="1845733"/>
            <a:ext cx="11421035" cy="4477429"/>
          </a:xfrm>
        </p:spPr>
        <p:txBody>
          <a:bodyPr>
            <a:noAutofit/>
          </a:bodyPr>
          <a:lstStyle/>
          <a:p>
            <a:r>
              <a:rPr lang="es-ES" sz="2800" b="1" dirty="0">
                <a:solidFill>
                  <a:srgbClr val="0070C0"/>
                </a:solidFill>
              </a:rPr>
              <a:t>Bonificaciones para las personas trabajadoras autónomas:</a:t>
            </a:r>
          </a:p>
          <a:p>
            <a:pPr algn="just">
              <a:buFont typeface="Wingdings" panose="05000000000000000000" pitchFamily="2" charset="2"/>
              <a:buChar char="q"/>
            </a:pPr>
            <a:r>
              <a:rPr lang="es-ES" sz="24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400" dirty="0">
                <a:solidFill>
                  <a:schemeClr val="tx1"/>
                </a:solidFill>
              </a:rPr>
              <a:t>. Existen bonificaciones y descuentos en la cuota de la Seguridad Social a los que pueden acogerse las personas trabajadoras autónomas, en función de su perfil, se tramitan con la solicitud de alta:</a:t>
            </a:r>
          </a:p>
          <a:p>
            <a:pPr lvl="1" algn="just">
              <a:buFont typeface="Wingdings" panose="05000000000000000000" pitchFamily="2" charset="2"/>
              <a:buChar char="ü"/>
            </a:pPr>
            <a:r>
              <a:rPr lang="es-ES" sz="2400" b="1" dirty="0">
                <a:solidFill>
                  <a:schemeClr val="accent2"/>
                </a:solidFill>
              </a:rPr>
              <a:t>Bonificación en la cuota para nuevos autónomos (Tarifa Plana Reducida):</a:t>
            </a:r>
          </a:p>
          <a:p>
            <a:pPr marL="201168" lvl="1" indent="0" algn="just">
              <a:buNone/>
            </a:pPr>
            <a:r>
              <a:rPr lang="es-ES" sz="2000" dirty="0">
                <a:solidFill>
                  <a:schemeClr val="tx1"/>
                </a:solidFill>
              </a:rPr>
              <a:t>Cuota fija para todas las personas que se den de alta, siempre que cumplan los requisitos, consiste en:</a:t>
            </a:r>
          </a:p>
          <a:p>
            <a:pPr lvl="1" algn="just">
              <a:buFont typeface="Arial" panose="020B0604020202020204" pitchFamily="34" charset="0"/>
              <a:buChar char="•"/>
            </a:pPr>
            <a:r>
              <a:rPr lang="es-ES" sz="2000" b="1" dirty="0">
                <a:solidFill>
                  <a:schemeClr val="accent2"/>
                </a:solidFill>
              </a:rPr>
              <a:t>80 euros/mes </a:t>
            </a:r>
            <a:r>
              <a:rPr lang="es-ES" sz="2000" dirty="0">
                <a:solidFill>
                  <a:schemeClr val="tx1"/>
                </a:solidFill>
              </a:rPr>
              <a:t>durante los </a:t>
            </a:r>
            <a:r>
              <a:rPr lang="es-ES" sz="2000" b="1" dirty="0">
                <a:solidFill>
                  <a:schemeClr val="accent2"/>
                </a:solidFill>
              </a:rPr>
              <a:t>12</a:t>
            </a:r>
            <a:r>
              <a:rPr lang="es-ES" sz="2000" dirty="0">
                <a:solidFill>
                  <a:schemeClr val="tx1"/>
                </a:solidFill>
              </a:rPr>
              <a:t> primeros meses de actividad. En supuestos especiales (discapacidad &gt;33%, víctimas de violencia de género o terrorismo) </a:t>
            </a:r>
            <a:r>
              <a:rPr lang="es-ES" sz="2000" b="1" dirty="0">
                <a:solidFill>
                  <a:schemeClr val="accent2"/>
                </a:solidFill>
              </a:rPr>
              <a:t>dos</a:t>
            </a:r>
            <a:r>
              <a:rPr lang="es-ES" sz="2000" dirty="0">
                <a:solidFill>
                  <a:schemeClr val="accent2"/>
                </a:solidFill>
              </a:rPr>
              <a:t> primeros años</a:t>
            </a:r>
            <a:r>
              <a:rPr lang="es-ES" sz="2000" dirty="0">
                <a:solidFill>
                  <a:schemeClr val="tx1"/>
                </a:solidFill>
              </a:rPr>
              <a:t>. </a:t>
            </a:r>
          </a:p>
          <a:p>
            <a:pPr lvl="1" algn="just">
              <a:buFont typeface="Arial" panose="020B0604020202020204" pitchFamily="34" charset="0"/>
              <a:buChar char="•"/>
            </a:pPr>
            <a:r>
              <a:rPr lang="es-ES" sz="2000" dirty="0">
                <a:solidFill>
                  <a:schemeClr val="tx1"/>
                </a:solidFill>
              </a:rPr>
              <a:t>La bonificación se puede </a:t>
            </a:r>
            <a:r>
              <a:rPr lang="es-ES" sz="2000" b="1" dirty="0">
                <a:solidFill>
                  <a:schemeClr val="accent2"/>
                </a:solidFill>
              </a:rPr>
              <a:t>ampliar 12 meses </a:t>
            </a:r>
            <a:r>
              <a:rPr lang="es-ES" sz="2000" dirty="0">
                <a:solidFill>
                  <a:schemeClr val="tx1"/>
                </a:solidFill>
              </a:rPr>
              <a:t>más si el autónomo prevé unos rendimientos netos durante el </a:t>
            </a:r>
            <a:r>
              <a:rPr lang="es-ES" sz="2000" dirty="0">
                <a:solidFill>
                  <a:schemeClr val="accent2"/>
                </a:solidFill>
              </a:rPr>
              <a:t>segundo año </a:t>
            </a:r>
            <a:r>
              <a:rPr lang="es-ES" sz="2000" dirty="0">
                <a:solidFill>
                  <a:schemeClr val="tx1"/>
                </a:solidFill>
              </a:rPr>
              <a:t>(</a:t>
            </a:r>
            <a:r>
              <a:rPr lang="es-ES" sz="2000" dirty="0">
                <a:solidFill>
                  <a:schemeClr val="accent2"/>
                </a:solidFill>
              </a:rPr>
              <a:t>especiales: tercero</a:t>
            </a:r>
            <a:r>
              <a:rPr lang="es-ES" sz="2000" dirty="0">
                <a:solidFill>
                  <a:schemeClr val="tx1"/>
                </a:solidFill>
              </a:rPr>
              <a:t>) </a:t>
            </a:r>
            <a:r>
              <a:rPr lang="es-ES" sz="2000" dirty="0">
                <a:solidFill>
                  <a:schemeClr val="accent2"/>
                </a:solidFill>
              </a:rPr>
              <a:t>por debajo del SMI</a:t>
            </a:r>
            <a:r>
              <a:rPr lang="es-ES" sz="2000" dirty="0">
                <a:solidFill>
                  <a:schemeClr val="tx1"/>
                </a:solidFill>
              </a:rPr>
              <a:t>.</a:t>
            </a:r>
          </a:p>
          <a:p>
            <a:pPr marL="201168" lvl="1" indent="0" algn="just">
              <a:buNone/>
            </a:pPr>
            <a:r>
              <a:rPr lang="es-ES" sz="2000" b="1" dirty="0">
                <a:solidFill>
                  <a:schemeClr val="accent2"/>
                </a:solidFill>
              </a:rPr>
              <a:t>Requisitos</a:t>
            </a:r>
            <a:r>
              <a:rPr lang="es-ES" sz="2000" dirty="0">
                <a:solidFill>
                  <a:schemeClr val="tx1"/>
                </a:solidFill>
              </a:rPr>
              <a:t>: Ser </a:t>
            </a:r>
            <a:r>
              <a:rPr lang="es-ES" sz="2000" dirty="0">
                <a:solidFill>
                  <a:schemeClr val="accent2"/>
                </a:solidFill>
              </a:rPr>
              <a:t>nuevo autónomo</a:t>
            </a:r>
            <a:r>
              <a:rPr lang="es-ES" sz="2000" dirty="0">
                <a:solidFill>
                  <a:schemeClr val="tx1"/>
                </a:solidFill>
              </a:rPr>
              <a:t>. Llevar al menos </a:t>
            </a:r>
            <a:r>
              <a:rPr lang="es-ES" sz="2000" dirty="0">
                <a:solidFill>
                  <a:schemeClr val="accent2"/>
                </a:solidFill>
              </a:rPr>
              <a:t>dos años </a:t>
            </a:r>
            <a:r>
              <a:rPr lang="es-ES" sz="2000" dirty="0">
                <a:solidFill>
                  <a:schemeClr val="tx1"/>
                </a:solidFill>
              </a:rPr>
              <a:t>sin estar de alta en RETA o </a:t>
            </a:r>
            <a:r>
              <a:rPr lang="es-ES" sz="2000" dirty="0">
                <a:solidFill>
                  <a:schemeClr val="accent2"/>
                </a:solidFill>
              </a:rPr>
              <a:t>tres años</a:t>
            </a:r>
            <a:r>
              <a:rPr lang="es-ES" sz="2000" dirty="0">
                <a:solidFill>
                  <a:schemeClr val="tx1"/>
                </a:solidFill>
              </a:rPr>
              <a:t>, en caso de que en la última alta se accediera a la bonificación. Estar al corriente de pago con la </a:t>
            </a:r>
            <a:r>
              <a:rPr lang="es-ES" sz="2000" dirty="0" err="1">
                <a:solidFill>
                  <a:schemeClr val="tx1"/>
                </a:solidFill>
              </a:rPr>
              <a:t>SSocial</a:t>
            </a:r>
            <a:r>
              <a:rPr lang="es-ES" sz="2000" dirty="0">
                <a:solidFill>
                  <a:schemeClr val="tx1"/>
                </a:solidFill>
              </a:rPr>
              <a:t>. El TS confirmó, en 2020, que los </a:t>
            </a:r>
            <a:r>
              <a:rPr lang="es-ES" sz="2000" b="1" dirty="0">
                <a:solidFill>
                  <a:schemeClr val="accent2"/>
                </a:solidFill>
              </a:rPr>
              <a:t>autónomos societarios </a:t>
            </a:r>
            <a:r>
              <a:rPr lang="es-ES" sz="2000" dirty="0">
                <a:solidFill>
                  <a:schemeClr val="tx1"/>
                </a:solidFill>
              </a:rPr>
              <a:t>tienen derecho a solicitar y beneficiarse de esta bonificación.</a:t>
            </a:r>
          </a:p>
        </p:txBody>
      </p:sp>
    </p:spTree>
    <p:extLst>
      <p:ext uri="{BB962C8B-B14F-4D97-AF65-F5344CB8AC3E}">
        <p14:creationId xmlns:p14="http://schemas.microsoft.com/office/powerpoint/2010/main" val="672099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741872" y="1845733"/>
            <a:ext cx="10860656" cy="4434297"/>
          </a:xfrm>
        </p:spPr>
        <p:txBody>
          <a:bodyPr>
            <a:noAutofit/>
          </a:bodyPr>
          <a:lstStyle/>
          <a:p>
            <a:r>
              <a:rPr lang="es-ES" sz="2800" b="1" dirty="0">
                <a:solidFill>
                  <a:srgbClr val="0070C0"/>
                </a:solidFill>
              </a:rPr>
              <a:t>Bonificaciones para las personas trabajadoras autónomas :</a:t>
            </a:r>
          </a:p>
          <a:p>
            <a:pPr algn="just">
              <a:buFont typeface="Wingdings" panose="05000000000000000000" pitchFamily="2" charset="2"/>
              <a:buChar char="q"/>
            </a:pPr>
            <a:r>
              <a:rPr lang="es-ES" sz="24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400" dirty="0">
                <a:solidFill>
                  <a:schemeClr val="accent2"/>
                </a:solidFill>
              </a:rPr>
              <a:t>:</a:t>
            </a:r>
          </a:p>
          <a:p>
            <a:pPr lvl="1" algn="just">
              <a:buFont typeface="Wingdings" panose="05000000000000000000" pitchFamily="2" charset="2"/>
              <a:buChar char="ü"/>
            </a:pPr>
            <a:r>
              <a:rPr lang="es-ES" sz="2400" b="1" dirty="0">
                <a:solidFill>
                  <a:schemeClr val="accent2"/>
                </a:solidFill>
              </a:rPr>
              <a:t>Bonificación en la cuota por cuidado de menores o familiares a cargo</a:t>
            </a:r>
          </a:p>
          <a:p>
            <a:pPr lvl="1" algn="just">
              <a:buFont typeface="Arial" panose="020B0604020202020204" pitchFamily="34" charset="0"/>
              <a:buChar char="•"/>
            </a:pPr>
            <a:r>
              <a:rPr lang="es-ES" sz="2400" dirty="0">
                <a:solidFill>
                  <a:schemeClr val="tx1"/>
                </a:solidFill>
              </a:rPr>
              <a:t>Bonificación del 100% de la base por contingencias comunes que tuviera el autónomo en los últimos doce meses, por un </a:t>
            </a:r>
            <a:r>
              <a:rPr lang="es-ES" sz="2400" dirty="0">
                <a:solidFill>
                  <a:schemeClr val="accent2"/>
                </a:solidFill>
              </a:rPr>
              <a:t>plazo de un año</a:t>
            </a:r>
            <a:r>
              <a:rPr lang="es-ES" sz="2400" dirty="0">
                <a:solidFill>
                  <a:schemeClr val="tx1"/>
                </a:solidFill>
              </a:rPr>
              <a:t>. El autónomo no pagará la parte principal de su cuota.</a:t>
            </a:r>
          </a:p>
          <a:p>
            <a:pPr lvl="1" algn="just">
              <a:buFont typeface="Arial" panose="020B0604020202020204" pitchFamily="34" charset="0"/>
              <a:buChar char="•"/>
            </a:pPr>
            <a:r>
              <a:rPr lang="es-ES" sz="2600" b="1" dirty="0">
                <a:solidFill>
                  <a:schemeClr val="accent2"/>
                </a:solidFill>
              </a:rPr>
              <a:t>Supuestos válidos</a:t>
            </a:r>
            <a:r>
              <a:rPr lang="es-ES" sz="2600" dirty="0">
                <a:solidFill>
                  <a:schemeClr val="tx1"/>
                </a:solidFill>
              </a:rPr>
              <a:t>:</a:t>
            </a:r>
          </a:p>
          <a:p>
            <a:pPr lvl="1" algn="just">
              <a:buFont typeface="Arial" panose="020B0604020202020204" pitchFamily="34" charset="0"/>
              <a:buChar char="•"/>
            </a:pPr>
            <a:r>
              <a:rPr lang="es-ES" dirty="0">
                <a:solidFill>
                  <a:schemeClr val="tx1"/>
                </a:solidFill>
              </a:rPr>
              <a:t>Cuidado de </a:t>
            </a:r>
            <a:r>
              <a:rPr lang="es-ES" dirty="0">
                <a:solidFill>
                  <a:schemeClr val="accent2"/>
                </a:solidFill>
              </a:rPr>
              <a:t>menores de 12 </a:t>
            </a:r>
            <a:r>
              <a:rPr lang="es-ES" dirty="0">
                <a:solidFill>
                  <a:schemeClr val="tx1"/>
                </a:solidFill>
              </a:rPr>
              <a:t>años a su cargo.</a:t>
            </a:r>
          </a:p>
          <a:p>
            <a:pPr lvl="1" algn="just">
              <a:buFont typeface="Arial" panose="020B0604020202020204" pitchFamily="34" charset="0"/>
              <a:buChar char="•"/>
            </a:pPr>
            <a:r>
              <a:rPr lang="es-ES" dirty="0">
                <a:solidFill>
                  <a:schemeClr val="tx1"/>
                </a:solidFill>
              </a:rPr>
              <a:t>Familiar (</a:t>
            </a:r>
            <a:r>
              <a:rPr lang="es-ES" dirty="0">
                <a:solidFill>
                  <a:schemeClr val="accent2"/>
                </a:solidFill>
              </a:rPr>
              <a:t>hasta 2º grado</a:t>
            </a:r>
            <a:r>
              <a:rPr lang="es-ES" dirty="0">
                <a:solidFill>
                  <a:schemeClr val="tx1"/>
                </a:solidFill>
              </a:rPr>
              <a:t>) en situación de </a:t>
            </a:r>
            <a:r>
              <a:rPr lang="es-ES" dirty="0">
                <a:solidFill>
                  <a:schemeClr val="accent2"/>
                </a:solidFill>
              </a:rPr>
              <a:t>dependencia acreditada</a:t>
            </a:r>
            <a:r>
              <a:rPr lang="es-ES" dirty="0">
                <a:solidFill>
                  <a:schemeClr val="tx1"/>
                </a:solidFill>
              </a:rPr>
              <a:t>.</a:t>
            </a:r>
          </a:p>
          <a:p>
            <a:pPr lvl="1" algn="just">
              <a:buFont typeface="Arial" panose="020B0604020202020204" pitchFamily="34" charset="0"/>
              <a:buChar char="•"/>
            </a:pPr>
            <a:r>
              <a:rPr lang="es-ES" dirty="0">
                <a:solidFill>
                  <a:schemeClr val="tx1"/>
                </a:solidFill>
              </a:rPr>
              <a:t>Familiar (</a:t>
            </a:r>
            <a:r>
              <a:rPr lang="es-ES" dirty="0">
                <a:solidFill>
                  <a:schemeClr val="accent2"/>
                </a:solidFill>
              </a:rPr>
              <a:t>hasta 2º grado</a:t>
            </a:r>
            <a:r>
              <a:rPr lang="es-ES" dirty="0">
                <a:solidFill>
                  <a:schemeClr val="tx1"/>
                </a:solidFill>
              </a:rPr>
              <a:t>) con parálisis cerebral, enfermedad mental o discapacidad intelectual </a:t>
            </a:r>
            <a:r>
              <a:rPr lang="es-ES" dirty="0">
                <a:solidFill>
                  <a:schemeClr val="accent2"/>
                </a:solidFill>
              </a:rPr>
              <a:t>(≥33%) </a:t>
            </a:r>
            <a:r>
              <a:rPr lang="es-ES" dirty="0">
                <a:solidFill>
                  <a:schemeClr val="tx1"/>
                </a:solidFill>
              </a:rPr>
              <a:t>o física/sensorial </a:t>
            </a:r>
            <a:r>
              <a:rPr lang="es-ES" dirty="0">
                <a:solidFill>
                  <a:schemeClr val="accent2"/>
                </a:solidFill>
              </a:rPr>
              <a:t>(≥65%)</a:t>
            </a:r>
            <a:r>
              <a:rPr lang="es-ES" dirty="0">
                <a:solidFill>
                  <a:schemeClr val="tx1"/>
                </a:solidFill>
              </a:rPr>
              <a:t>, siempre que </a:t>
            </a:r>
            <a:r>
              <a:rPr lang="es-ES" dirty="0">
                <a:solidFill>
                  <a:schemeClr val="accent2"/>
                </a:solidFill>
              </a:rPr>
              <a:t>no desempeñe actividad retribuida</a:t>
            </a:r>
            <a:r>
              <a:rPr lang="es-ES" dirty="0">
                <a:solidFill>
                  <a:schemeClr val="tx1"/>
                </a:solidFill>
              </a:rPr>
              <a:t>.</a:t>
            </a:r>
          </a:p>
        </p:txBody>
      </p:sp>
    </p:spTree>
    <p:extLst>
      <p:ext uri="{BB962C8B-B14F-4D97-AF65-F5344CB8AC3E}">
        <p14:creationId xmlns:p14="http://schemas.microsoft.com/office/powerpoint/2010/main" val="901578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741872" y="1845733"/>
            <a:ext cx="10860656" cy="4434297"/>
          </a:xfrm>
        </p:spPr>
        <p:txBody>
          <a:bodyPr>
            <a:noAutofit/>
          </a:bodyPr>
          <a:lstStyle/>
          <a:p>
            <a:r>
              <a:rPr lang="es-ES" sz="2800" b="1" dirty="0">
                <a:solidFill>
                  <a:srgbClr val="0070C0"/>
                </a:solidFill>
              </a:rPr>
              <a:t>Bonificaciones para las personas trabajadoras autónomas :</a:t>
            </a:r>
          </a:p>
          <a:p>
            <a:pPr algn="just">
              <a:buFont typeface="Wingdings" panose="05000000000000000000" pitchFamily="2" charset="2"/>
              <a:buChar char="q"/>
            </a:pPr>
            <a:r>
              <a:rPr lang="es-ES" sz="24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400" dirty="0">
                <a:solidFill>
                  <a:schemeClr val="accent2"/>
                </a:solidFill>
              </a:rPr>
              <a:t>:</a:t>
            </a:r>
          </a:p>
          <a:p>
            <a:pPr lvl="1" algn="just">
              <a:buFont typeface="Wingdings" panose="05000000000000000000" pitchFamily="2" charset="2"/>
              <a:buChar char="ü"/>
            </a:pPr>
            <a:r>
              <a:rPr lang="es-ES" sz="2400" b="1" dirty="0">
                <a:solidFill>
                  <a:schemeClr val="accent2"/>
                </a:solidFill>
              </a:rPr>
              <a:t>Bonificación en la cuota para autónomos de Ceuta y Melilla</a:t>
            </a:r>
          </a:p>
          <a:p>
            <a:pPr marL="201168" lvl="1" indent="0" algn="just">
              <a:buNone/>
            </a:pPr>
            <a:r>
              <a:rPr lang="es-ES" sz="2400" dirty="0">
                <a:solidFill>
                  <a:schemeClr val="tx1"/>
                </a:solidFill>
              </a:rPr>
              <a:t>Esta bonificación busca incentivar la actividad en las ciudades autónomas. Consiste en una </a:t>
            </a:r>
            <a:r>
              <a:rPr lang="es-ES" sz="2400" dirty="0">
                <a:solidFill>
                  <a:schemeClr val="accent2"/>
                </a:solidFill>
              </a:rPr>
              <a:t>reducción del 50% </a:t>
            </a:r>
            <a:r>
              <a:rPr lang="es-ES" sz="2400" dirty="0">
                <a:solidFill>
                  <a:schemeClr val="tx1"/>
                </a:solidFill>
              </a:rPr>
              <a:t>de la base mínima por contingencias comunes.</a:t>
            </a:r>
          </a:p>
          <a:p>
            <a:pPr marL="201168" lvl="1" indent="0" algn="just">
              <a:buNone/>
            </a:pPr>
            <a:r>
              <a:rPr lang="es-ES" sz="2400" b="1" dirty="0">
                <a:solidFill>
                  <a:schemeClr val="accent2"/>
                </a:solidFill>
              </a:rPr>
              <a:t>Sectores beneficiarios:</a:t>
            </a:r>
          </a:p>
          <a:p>
            <a:pPr lvl="1" algn="just">
              <a:buFont typeface="Arial" panose="020B0604020202020204" pitchFamily="34" charset="0"/>
              <a:buChar char="•"/>
            </a:pPr>
            <a:r>
              <a:rPr lang="es-ES" sz="2400" dirty="0">
                <a:solidFill>
                  <a:schemeClr val="tx1"/>
                </a:solidFill>
              </a:rPr>
              <a:t>Agricultura, pesca y acuicultura.</a:t>
            </a:r>
          </a:p>
          <a:p>
            <a:pPr lvl="1" algn="just">
              <a:buFont typeface="Arial" panose="020B0604020202020204" pitchFamily="34" charset="0"/>
              <a:buChar char="•"/>
            </a:pPr>
            <a:r>
              <a:rPr lang="es-ES" sz="2400" dirty="0">
                <a:solidFill>
                  <a:schemeClr val="tx1"/>
                </a:solidFill>
              </a:rPr>
              <a:t>Industria (excepto energía y agua).</a:t>
            </a:r>
          </a:p>
          <a:p>
            <a:pPr lvl="1" algn="just">
              <a:buFont typeface="Arial" panose="020B0604020202020204" pitchFamily="34" charset="0"/>
              <a:buChar char="•"/>
            </a:pPr>
            <a:r>
              <a:rPr lang="es-ES" sz="2400" dirty="0">
                <a:solidFill>
                  <a:schemeClr val="tx1"/>
                </a:solidFill>
              </a:rPr>
              <a:t>Comercio, Turismo y Hostelería.</a:t>
            </a:r>
          </a:p>
          <a:p>
            <a:pPr lvl="1" algn="just">
              <a:buFont typeface="Arial" panose="020B0604020202020204" pitchFamily="34" charset="0"/>
              <a:buChar char="•"/>
            </a:pPr>
            <a:r>
              <a:rPr lang="es-ES" sz="2400" dirty="0">
                <a:solidFill>
                  <a:schemeClr val="tx1"/>
                </a:solidFill>
              </a:rPr>
              <a:t>Resto de servicios (excepto transporte aéreo y otros específicos).</a:t>
            </a:r>
            <a:endParaRPr lang="es-ES" dirty="0">
              <a:solidFill>
                <a:schemeClr val="tx1"/>
              </a:solidFill>
            </a:endParaRPr>
          </a:p>
        </p:txBody>
      </p:sp>
    </p:spTree>
    <p:extLst>
      <p:ext uri="{BB962C8B-B14F-4D97-AF65-F5344CB8AC3E}">
        <p14:creationId xmlns:p14="http://schemas.microsoft.com/office/powerpoint/2010/main" val="2409053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719459" y="1785348"/>
            <a:ext cx="10860656" cy="4520561"/>
          </a:xfrm>
        </p:spPr>
        <p:txBody>
          <a:bodyPr>
            <a:noAutofit/>
          </a:bodyPr>
          <a:lstStyle/>
          <a:p>
            <a:r>
              <a:rPr lang="es-ES" sz="2800" b="1" dirty="0">
                <a:solidFill>
                  <a:srgbClr val="0070C0"/>
                </a:solidFill>
              </a:rPr>
              <a:t>Bonificaciones para las personas trabajadoras autónomas :</a:t>
            </a:r>
          </a:p>
          <a:p>
            <a:pPr algn="just">
              <a:buFont typeface="Wingdings" panose="05000000000000000000" pitchFamily="2" charset="2"/>
              <a:buChar char="q"/>
            </a:pPr>
            <a:r>
              <a:rPr lang="es-ES" sz="24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400" dirty="0">
                <a:solidFill>
                  <a:schemeClr val="accent2"/>
                </a:solidFill>
              </a:rPr>
              <a:t>:</a:t>
            </a:r>
          </a:p>
          <a:p>
            <a:pPr lvl="1" algn="just">
              <a:buFont typeface="Wingdings" panose="05000000000000000000" pitchFamily="2" charset="2"/>
              <a:buChar char="ü"/>
            </a:pPr>
            <a:r>
              <a:rPr lang="es-ES" sz="2300" b="1" dirty="0">
                <a:solidFill>
                  <a:schemeClr val="accent2"/>
                </a:solidFill>
              </a:rPr>
              <a:t>Bonificación en la cuota para autónomos durante el descanso por nacimiento</a:t>
            </a:r>
          </a:p>
          <a:p>
            <a:pPr marL="201168" lvl="1" indent="0" algn="just">
              <a:buNone/>
            </a:pPr>
            <a:r>
              <a:rPr lang="es-ES" sz="2300" dirty="0">
                <a:solidFill>
                  <a:schemeClr val="tx1"/>
                </a:solidFill>
              </a:rPr>
              <a:t>Durante la baja por maternidad, paternidad, adopción o riesgo durante el embarazo, los autónomos tienen derecho a una </a:t>
            </a:r>
            <a:r>
              <a:rPr lang="es-ES" sz="2300" dirty="0">
                <a:solidFill>
                  <a:srgbClr val="0070C0"/>
                </a:solidFill>
              </a:rPr>
              <a:t>bonificación del 100% </a:t>
            </a:r>
            <a:r>
              <a:rPr lang="es-ES" sz="2300" dirty="0">
                <a:solidFill>
                  <a:schemeClr val="tx1"/>
                </a:solidFill>
              </a:rPr>
              <a:t>de la cuota por contingencias comunes correspondiente a la base media del último año.</a:t>
            </a:r>
          </a:p>
          <a:p>
            <a:pPr lvl="1" algn="just">
              <a:buFont typeface="Arial" panose="020B0604020202020204" pitchFamily="34" charset="0"/>
              <a:buChar char="•"/>
            </a:pPr>
            <a:r>
              <a:rPr lang="es-ES" sz="2300" b="1" dirty="0">
                <a:solidFill>
                  <a:srgbClr val="0070C0"/>
                </a:solidFill>
              </a:rPr>
              <a:t>Duración</a:t>
            </a:r>
            <a:r>
              <a:rPr lang="es-ES" sz="2300" dirty="0">
                <a:solidFill>
                  <a:schemeClr val="tx1"/>
                </a:solidFill>
              </a:rPr>
              <a:t>: Lo que dure el periodo de descanso (actualmente 19 semanas).</a:t>
            </a:r>
          </a:p>
          <a:p>
            <a:pPr lvl="1" algn="just">
              <a:buFont typeface="Arial" panose="020B0604020202020204" pitchFamily="34" charset="0"/>
              <a:buChar char="•"/>
            </a:pPr>
            <a:r>
              <a:rPr lang="es-ES" sz="2300" b="1" dirty="0">
                <a:solidFill>
                  <a:srgbClr val="0070C0"/>
                </a:solidFill>
              </a:rPr>
              <a:t>Coste</a:t>
            </a:r>
            <a:r>
              <a:rPr lang="es-ES" sz="2300" dirty="0">
                <a:solidFill>
                  <a:schemeClr val="tx1"/>
                </a:solidFill>
              </a:rPr>
              <a:t>: El coste será muy bajo.</a:t>
            </a:r>
          </a:p>
          <a:p>
            <a:pPr lvl="1" algn="just">
              <a:buFont typeface="Wingdings" panose="05000000000000000000" pitchFamily="2" charset="2"/>
              <a:buChar char="ü"/>
            </a:pPr>
            <a:r>
              <a:rPr lang="es-ES" sz="2300" b="1" dirty="0">
                <a:solidFill>
                  <a:schemeClr val="accent2"/>
                </a:solidFill>
              </a:rPr>
              <a:t>Bonificación en la cuota para víctimas de violencia de género</a:t>
            </a:r>
          </a:p>
          <a:p>
            <a:pPr marL="201168" lvl="1" indent="0" algn="just">
              <a:buNone/>
            </a:pPr>
            <a:r>
              <a:rPr lang="es-ES" sz="2300" dirty="0">
                <a:solidFill>
                  <a:schemeClr val="tx1"/>
                </a:solidFill>
              </a:rPr>
              <a:t>Las víctimas de violencia de género que deban cesar su actividad para hacer efectiva su protección, tienen derecho a una suspensión de la obligación de cotizar </a:t>
            </a:r>
            <a:r>
              <a:rPr lang="es-ES" sz="2300" b="1" dirty="0">
                <a:solidFill>
                  <a:schemeClr val="accent2"/>
                </a:solidFill>
              </a:rPr>
              <a:t>durante seis meses</a:t>
            </a:r>
            <a:r>
              <a:rPr lang="es-ES" sz="2300" dirty="0">
                <a:solidFill>
                  <a:schemeClr val="tx1"/>
                </a:solidFill>
              </a:rPr>
              <a:t>. El periodo </a:t>
            </a:r>
            <a:r>
              <a:rPr lang="es-ES" sz="2300" dirty="0">
                <a:solidFill>
                  <a:schemeClr val="accent2"/>
                </a:solidFill>
              </a:rPr>
              <a:t>se considera como cotizado </a:t>
            </a:r>
            <a:r>
              <a:rPr lang="es-ES" sz="2300" dirty="0">
                <a:solidFill>
                  <a:schemeClr val="tx1"/>
                </a:solidFill>
              </a:rPr>
              <a:t>efectivamente a efectos de prestaciones SS</a:t>
            </a:r>
          </a:p>
        </p:txBody>
      </p:sp>
    </p:spTree>
    <p:extLst>
      <p:ext uri="{BB962C8B-B14F-4D97-AF65-F5344CB8AC3E}">
        <p14:creationId xmlns:p14="http://schemas.microsoft.com/office/powerpoint/2010/main" val="3361320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558011" y="1845733"/>
            <a:ext cx="11114035" cy="4434297"/>
          </a:xfrm>
        </p:spPr>
        <p:txBody>
          <a:bodyPr>
            <a:noAutofit/>
          </a:bodyPr>
          <a:lstStyle/>
          <a:p>
            <a:r>
              <a:rPr lang="es-ES" sz="2400" b="1" dirty="0">
                <a:solidFill>
                  <a:srgbClr val="0070C0"/>
                </a:solidFill>
              </a:rPr>
              <a:t>Bonificaciones para las personas trabajadoras autónomas :</a:t>
            </a:r>
          </a:p>
          <a:p>
            <a:pPr algn="just">
              <a:buFont typeface="Wingdings" panose="05000000000000000000" pitchFamily="2" charset="2"/>
              <a:buChar char="q"/>
            </a:pPr>
            <a:r>
              <a:rPr lang="es-ES" sz="24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400" dirty="0">
                <a:solidFill>
                  <a:schemeClr val="accent2"/>
                </a:solidFill>
              </a:rPr>
              <a:t>:</a:t>
            </a:r>
          </a:p>
          <a:p>
            <a:pPr lvl="1" algn="just">
              <a:buFont typeface="Wingdings" panose="05000000000000000000" pitchFamily="2" charset="2"/>
              <a:buChar char="ü"/>
            </a:pPr>
            <a:r>
              <a:rPr lang="es-ES" sz="2400" b="1" dirty="0">
                <a:solidFill>
                  <a:schemeClr val="accent2"/>
                </a:solidFill>
              </a:rPr>
              <a:t>Bonificación en la cuota para autónomas que se reincorporan tras el nacimiento de su hijo, adopción, guarda con fines de adopción, acogimiento y tutela y vuelvan a realizar una actividad por cuenta propia en los 2 años siguientes a la fecha efectiva de cese</a:t>
            </a:r>
          </a:p>
          <a:p>
            <a:pPr marL="201168" lvl="1" indent="0" algn="just">
              <a:buNone/>
            </a:pPr>
            <a:r>
              <a:rPr lang="es-ES" sz="2400" dirty="0">
                <a:solidFill>
                  <a:schemeClr val="tx1"/>
                </a:solidFill>
              </a:rPr>
              <a:t>Las autónomas que vuelvan a la actividad tienen derecho, durante los </a:t>
            </a:r>
            <a:r>
              <a:rPr lang="es-ES" sz="2400" dirty="0">
                <a:solidFill>
                  <a:schemeClr val="accent2"/>
                </a:solidFill>
              </a:rPr>
              <a:t>dos años siguientes a la reincorporación</a:t>
            </a:r>
            <a:r>
              <a:rPr lang="es-ES" sz="2400" dirty="0">
                <a:solidFill>
                  <a:schemeClr val="tx1"/>
                </a:solidFill>
              </a:rPr>
              <a:t>, a una </a:t>
            </a:r>
            <a:r>
              <a:rPr lang="es-ES" sz="2400" b="1" dirty="0">
                <a:solidFill>
                  <a:schemeClr val="accent2"/>
                </a:solidFill>
              </a:rPr>
              <a:t>bonificación del 80% </a:t>
            </a:r>
            <a:r>
              <a:rPr lang="es-ES" sz="2400" dirty="0">
                <a:solidFill>
                  <a:schemeClr val="tx1"/>
                </a:solidFill>
              </a:rPr>
              <a:t>de su cuota por contingencias comunes. En la práctica, esto suele traducirse en una cuota mensual muy reducida durante esos 24 meses.</a:t>
            </a:r>
          </a:p>
        </p:txBody>
      </p:sp>
    </p:spTree>
    <p:extLst>
      <p:ext uri="{BB962C8B-B14F-4D97-AF65-F5344CB8AC3E}">
        <p14:creationId xmlns:p14="http://schemas.microsoft.com/office/powerpoint/2010/main" val="74848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558011" y="1845733"/>
            <a:ext cx="11114035" cy="4434297"/>
          </a:xfrm>
        </p:spPr>
        <p:txBody>
          <a:bodyPr>
            <a:noAutofit/>
          </a:bodyPr>
          <a:lstStyle/>
          <a:p>
            <a:r>
              <a:rPr lang="es-ES" sz="2400" b="1" dirty="0">
                <a:solidFill>
                  <a:srgbClr val="0070C0"/>
                </a:solidFill>
              </a:rPr>
              <a:t>Bonificaciones para las personas trabajadoras autónomas :</a:t>
            </a:r>
          </a:p>
          <a:p>
            <a:pPr algn="just">
              <a:buFont typeface="Wingdings" panose="05000000000000000000" pitchFamily="2" charset="2"/>
              <a:buChar char="q"/>
            </a:pPr>
            <a:r>
              <a:rPr lang="es-ES" sz="24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400" dirty="0">
                <a:solidFill>
                  <a:schemeClr val="accent2"/>
                </a:solidFill>
              </a:rPr>
              <a:t>:</a:t>
            </a:r>
          </a:p>
          <a:p>
            <a:pPr lvl="1" algn="just">
              <a:buFont typeface="Wingdings" panose="05000000000000000000" pitchFamily="2" charset="2"/>
              <a:buChar char="ü"/>
            </a:pPr>
            <a:r>
              <a:rPr lang="es-ES" sz="2400" b="1" dirty="0">
                <a:solidFill>
                  <a:schemeClr val="accent2"/>
                </a:solidFill>
              </a:rPr>
              <a:t>Bonificación en la cuota de autónomo por cuidado de menor afectado por cáncer</a:t>
            </a:r>
          </a:p>
          <a:p>
            <a:pPr marL="201168" lvl="1" indent="0" algn="just">
              <a:buNone/>
            </a:pPr>
            <a:r>
              <a:rPr lang="es-ES" sz="2400" dirty="0">
                <a:solidFill>
                  <a:schemeClr val="tx1"/>
                </a:solidFill>
              </a:rPr>
              <a:t>Esta prestación cubre a los autónomos que deben cuidar de un menor con cáncer u otra enfermedad grave. Una bonificación del 75% de la cuota por contingencias comunes durante el periodo que dure la prestación. Pagarían solo el 25% restante y otras cuotas.</a:t>
            </a:r>
          </a:p>
          <a:p>
            <a:pPr lvl="1" algn="just">
              <a:buFont typeface="Wingdings" panose="05000000000000000000" pitchFamily="2" charset="2"/>
              <a:buChar char="ü"/>
            </a:pPr>
            <a:r>
              <a:rPr lang="es-ES" sz="2400" b="1" dirty="0">
                <a:solidFill>
                  <a:schemeClr val="accent2"/>
                </a:solidFill>
              </a:rPr>
              <a:t>Trabajadores autónomos por poseer el control efectivo, directo o indirecto, de una empresa emergente regulada en la Ley 28/2022, de 21 de diciembre, de fomento del ecosistema de las empresas emergentes, y que, de forma simultánea, trabajen por cuenta ajena para otro empleador.</a:t>
            </a:r>
          </a:p>
          <a:p>
            <a:pPr marL="201168" lvl="1" indent="0" algn="just">
              <a:buNone/>
            </a:pPr>
            <a:r>
              <a:rPr lang="es-ES" sz="2400" dirty="0">
                <a:solidFill>
                  <a:schemeClr val="tx1"/>
                </a:solidFill>
              </a:rPr>
              <a:t>Bonificación del 100% de la cuota correspondiente a la base mínima establecida con carácter general durante los tres primeros años, si cesa la </a:t>
            </a:r>
            <a:r>
              <a:rPr lang="es-ES" sz="2400" dirty="0" err="1">
                <a:solidFill>
                  <a:schemeClr val="tx1"/>
                </a:solidFill>
              </a:rPr>
              <a:t>pluriactividad</a:t>
            </a:r>
            <a:r>
              <a:rPr lang="es-ES" sz="2400" dirty="0">
                <a:solidFill>
                  <a:schemeClr val="tx1"/>
                </a:solidFill>
              </a:rPr>
              <a:t> se extingue.</a:t>
            </a:r>
          </a:p>
          <a:p>
            <a:pPr marL="201168" lvl="1" indent="0" algn="just">
              <a:buNone/>
            </a:pPr>
            <a:endParaRPr lang="es-ES" sz="2400" dirty="0">
              <a:solidFill>
                <a:schemeClr val="tx1"/>
              </a:solidFill>
            </a:endParaRPr>
          </a:p>
          <a:p>
            <a:pPr marL="201168" lvl="1" indent="0" algn="just">
              <a:buNone/>
            </a:pPr>
            <a:endParaRPr lang="es-ES" sz="2400" dirty="0">
              <a:solidFill>
                <a:schemeClr val="tx1"/>
              </a:solidFill>
            </a:endParaRPr>
          </a:p>
        </p:txBody>
      </p:sp>
    </p:spTree>
    <p:extLst>
      <p:ext uri="{BB962C8B-B14F-4D97-AF65-F5344CB8AC3E}">
        <p14:creationId xmlns:p14="http://schemas.microsoft.com/office/powerpoint/2010/main" val="4225428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251012" y="1845733"/>
            <a:ext cx="11681013" cy="4434297"/>
          </a:xfrm>
        </p:spPr>
        <p:txBody>
          <a:bodyPr>
            <a:noAutofit/>
          </a:bodyPr>
          <a:lstStyle/>
          <a:p>
            <a:r>
              <a:rPr lang="es-ES" sz="2400" b="1" dirty="0">
                <a:solidFill>
                  <a:srgbClr val="0070C0"/>
                </a:solidFill>
              </a:rPr>
              <a:t>Alta en la Seguridad Social de los familiares que colaboran con el empresario individual:</a:t>
            </a:r>
          </a:p>
          <a:p>
            <a:pPr algn="ctr"/>
            <a:endParaRPr lang="es-ES" sz="2400" b="1" dirty="0">
              <a:solidFill>
                <a:srgbClr val="0070C0"/>
              </a:solidFill>
            </a:endParaRPr>
          </a:p>
        </p:txBody>
      </p:sp>
      <p:graphicFrame>
        <p:nvGraphicFramePr>
          <p:cNvPr id="3" name="Tabla 2">
            <a:extLst>
              <a:ext uri="{FF2B5EF4-FFF2-40B4-BE49-F238E27FC236}">
                <a16:creationId xmlns:a16="http://schemas.microsoft.com/office/drawing/2014/main" id="{8C7ABCAF-08B0-44A3-BBE0-A1A66E9F9262}"/>
              </a:ext>
            </a:extLst>
          </p:cNvPr>
          <p:cNvGraphicFramePr>
            <a:graphicFrameLocks noGrp="1"/>
          </p:cNvGraphicFramePr>
          <p:nvPr>
            <p:extLst>
              <p:ext uri="{D42A27DB-BD31-4B8C-83A1-F6EECF244321}">
                <p14:modId xmlns:p14="http://schemas.microsoft.com/office/powerpoint/2010/main" val="1995609044"/>
              </p:ext>
            </p:extLst>
          </p:nvPr>
        </p:nvGraphicFramePr>
        <p:xfrm>
          <a:off x="448235" y="2378590"/>
          <a:ext cx="11483790" cy="3901440"/>
        </p:xfrm>
        <a:graphic>
          <a:graphicData uri="http://schemas.openxmlformats.org/drawingml/2006/table">
            <a:tbl>
              <a:tblPr>
                <a:tableStyleId>{5C22544A-7EE6-4342-B048-85BDC9FD1C3A}</a:tableStyleId>
              </a:tblPr>
              <a:tblGrid>
                <a:gridCol w="11483790">
                  <a:extLst>
                    <a:ext uri="{9D8B030D-6E8A-4147-A177-3AD203B41FA5}">
                      <a16:colId xmlns:a16="http://schemas.microsoft.com/office/drawing/2014/main" val="1492055551"/>
                    </a:ext>
                  </a:extLst>
                </a:gridCol>
              </a:tblGrid>
              <a:tr h="2590800">
                <a:tc>
                  <a:txBody>
                    <a:bodyPr/>
                    <a:lstStyle/>
                    <a:p>
                      <a:pPr marL="529200" indent="-457200" algn="just">
                        <a:lnSpc>
                          <a:spcPct val="100000"/>
                        </a:lnSpc>
                        <a:spcAft>
                          <a:spcPts val="0"/>
                        </a:spcAft>
                        <a:buFont typeface="Wingdings" panose="05000000000000000000" pitchFamily="2" charset="2"/>
                        <a:buChar char="q"/>
                      </a:pPr>
                      <a:r>
                        <a:rPr lang="es-ES_tradnl" sz="3200" dirty="0">
                          <a:effectLst/>
                        </a:rPr>
                        <a:t>Los familiares que colaboran con el empresario individual, </a:t>
                      </a:r>
                      <a:r>
                        <a:rPr lang="es-ES_tradnl" sz="3200" dirty="0">
                          <a:solidFill>
                            <a:schemeClr val="accent2"/>
                          </a:solidFill>
                          <a:effectLst/>
                        </a:rPr>
                        <a:t>relación no laboral</a:t>
                      </a:r>
                      <a:r>
                        <a:rPr lang="es-ES_tradnl" sz="3200" dirty="0">
                          <a:effectLst/>
                        </a:rPr>
                        <a:t>, tienen que ser dados de alta en el Régimen Especial de Trabajadores Autónomos </a:t>
                      </a:r>
                      <a:r>
                        <a:rPr lang="es-ES_tradnl" sz="3200" dirty="0">
                          <a:solidFill>
                            <a:schemeClr val="accent2"/>
                          </a:solidFill>
                          <a:effectLst/>
                        </a:rPr>
                        <a:t>(Autónomo colaborador)</a:t>
                      </a:r>
                      <a:r>
                        <a:rPr lang="es-ES_tradnl" sz="3200" dirty="0">
                          <a:effectLst/>
                        </a:rPr>
                        <a:t>.</a:t>
                      </a:r>
                    </a:p>
                    <a:p>
                      <a:pPr marL="529200" indent="-457200" algn="just">
                        <a:lnSpc>
                          <a:spcPct val="100000"/>
                        </a:lnSpc>
                        <a:spcAft>
                          <a:spcPts val="0"/>
                        </a:spcAft>
                        <a:buFont typeface="Wingdings" panose="05000000000000000000" pitchFamily="2" charset="2"/>
                        <a:buChar char="q"/>
                      </a:pPr>
                      <a:r>
                        <a:rPr lang="es-ES_tradnl" sz="3200" dirty="0">
                          <a:effectLst/>
                        </a:rPr>
                        <a:t>A estos efectos, se consideran familiares el cónyuge, los descendientes, los ascendientes y los parientes por consanguinidad o afinidad, hasta segundo grado inclusive, cuando convivan con el empresario, se admite convivencia en sentido económico y  no físico</a:t>
                      </a:r>
                      <a:r>
                        <a:rPr lang="pt-BR" sz="3200" dirty="0">
                          <a:effectLst/>
                        </a:rPr>
                        <a:t>.</a:t>
                      </a:r>
                      <a:r>
                        <a:rPr lang="es-ES_tradnl" sz="3200" dirty="0">
                          <a:effectLst/>
                        </a:rPr>
                        <a:t>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7281628"/>
                  </a:ext>
                </a:extLst>
              </a:tr>
            </a:tbl>
          </a:graphicData>
        </a:graphic>
      </p:graphicFrame>
    </p:spTree>
    <p:extLst>
      <p:ext uri="{BB962C8B-B14F-4D97-AF65-F5344CB8AC3E}">
        <p14:creationId xmlns:p14="http://schemas.microsoft.com/office/powerpoint/2010/main" val="805308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251012" y="1845733"/>
            <a:ext cx="11681013" cy="4434297"/>
          </a:xfrm>
        </p:spPr>
        <p:txBody>
          <a:bodyPr>
            <a:noAutofit/>
          </a:bodyPr>
          <a:lstStyle/>
          <a:p>
            <a:r>
              <a:rPr lang="es-ES" sz="2400" b="1" dirty="0">
                <a:solidFill>
                  <a:srgbClr val="0070C0"/>
                </a:solidFill>
              </a:rPr>
              <a:t>Alta en la Seguridad Social de los familiares que colaboran con el empresario individual:</a:t>
            </a:r>
          </a:p>
          <a:p>
            <a:pPr algn="ctr"/>
            <a:endParaRPr lang="es-ES" sz="2400" b="1" dirty="0">
              <a:solidFill>
                <a:srgbClr val="0070C0"/>
              </a:solidFill>
            </a:endParaRPr>
          </a:p>
        </p:txBody>
      </p:sp>
      <p:graphicFrame>
        <p:nvGraphicFramePr>
          <p:cNvPr id="3" name="Tabla 2">
            <a:extLst>
              <a:ext uri="{FF2B5EF4-FFF2-40B4-BE49-F238E27FC236}">
                <a16:creationId xmlns:a16="http://schemas.microsoft.com/office/drawing/2014/main" id="{8C7ABCAF-08B0-44A3-BBE0-A1A66E9F9262}"/>
              </a:ext>
            </a:extLst>
          </p:cNvPr>
          <p:cNvGraphicFramePr>
            <a:graphicFrameLocks noGrp="1"/>
          </p:cNvGraphicFramePr>
          <p:nvPr>
            <p:extLst>
              <p:ext uri="{D42A27DB-BD31-4B8C-83A1-F6EECF244321}">
                <p14:modId xmlns:p14="http://schemas.microsoft.com/office/powerpoint/2010/main" val="885906845"/>
              </p:ext>
            </p:extLst>
          </p:nvPr>
        </p:nvGraphicFramePr>
        <p:xfrm>
          <a:off x="457198" y="2244915"/>
          <a:ext cx="11107271" cy="3901440"/>
        </p:xfrm>
        <a:graphic>
          <a:graphicData uri="http://schemas.openxmlformats.org/drawingml/2006/table">
            <a:tbl>
              <a:tblPr>
                <a:tableStyleId>{5C22544A-7EE6-4342-B048-85BDC9FD1C3A}</a:tableStyleId>
              </a:tblPr>
              <a:tblGrid>
                <a:gridCol w="11107271">
                  <a:extLst>
                    <a:ext uri="{9D8B030D-6E8A-4147-A177-3AD203B41FA5}">
                      <a16:colId xmlns:a16="http://schemas.microsoft.com/office/drawing/2014/main" val="1492055551"/>
                    </a:ext>
                  </a:extLst>
                </a:gridCol>
              </a:tblGrid>
              <a:tr h="3901440">
                <a:tc>
                  <a:txBody>
                    <a:bodyPr/>
                    <a:lstStyle/>
                    <a:p>
                      <a:pPr marL="529200" indent="-457200" algn="just">
                        <a:lnSpc>
                          <a:spcPct val="100000"/>
                        </a:lnSpc>
                        <a:spcAft>
                          <a:spcPts val="0"/>
                        </a:spcAft>
                        <a:buFont typeface="Wingdings" panose="05000000000000000000" pitchFamily="2" charset="2"/>
                        <a:buChar char="q"/>
                      </a:pPr>
                      <a:r>
                        <a:rPr lang="es-ES" sz="2800" dirty="0">
                          <a:effectLst/>
                          <a:latin typeface="Calibri" panose="020F0502020204030204" pitchFamily="34" charset="0"/>
                          <a:ea typeface="Calibri" panose="020F0502020204030204" pitchFamily="34" charset="0"/>
                          <a:cs typeface="Times New Roman" panose="02020603050405020304" pitchFamily="18" charset="0"/>
                        </a:rPr>
                        <a:t>Los </a:t>
                      </a:r>
                      <a:r>
                        <a:rPr lang="es-ES"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familiares que sean asalariados </a:t>
                      </a:r>
                      <a:r>
                        <a:rPr lang="es-ES" sz="2800" dirty="0">
                          <a:effectLst/>
                          <a:latin typeface="Calibri" panose="020F0502020204030204" pitchFamily="34" charset="0"/>
                          <a:ea typeface="Calibri" panose="020F0502020204030204" pitchFamily="34" charset="0"/>
                          <a:cs typeface="Times New Roman" panose="02020603050405020304" pitchFamily="18" charset="0"/>
                        </a:rPr>
                        <a:t>pueden darse de alta en el </a:t>
                      </a:r>
                      <a:r>
                        <a:rPr lang="es-ES"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Régimen General</a:t>
                      </a:r>
                      <a:r>
                        <a:rPr lang="es-ES" sz="2800" dirty="0">
                          <a:effectLst/>
                          <a:latin typeface="Calibri" panose="020F0502020204030204" pitchFamily="34" charset="0"/>
                          <a:ea typeface="Calibri" panose="020F0502020204030204" pitchFamily="34" charset="0"/>
                          <a:cs typeface="Times New Roman" panose="02020603050405020304" pitchFamily="18" charset="0"/>
                        </a:rPr>
                        <a:t> de la Seguridad Social. Para ello, será necesario probar la condición de asalariado mediante el contrato de trabajo y la existencia de pagos mensuales.</a:t>
                      </a:r>
                    </a:p>
                    <a:p>
                      <a:pPr marL="529200" indent="-457200" algn="just">
                        <a:lnSpc>
                          <a:spcPct val="100000"/>
                        </a:lnSpc>
                        <a:spcAft>
                          <a:spcPts val="0"/>
                        </a:spcAft>
                        <a:buFont typeface="Wingdings" panose="05000000000000000000" pitchFamily="2" charset="2"/>
                        <a:buChar char="q"/>
                      </a:pPr>
                      <a:r>
                        <a:rPr lang="es-ES" sz="2800" dirty="0">
                          <a:effectLst/>
                          <a:latin typeface="Calibri" panose="020F0502020204030204" pitchFamily="34" charset="0"/>
                          <a:ea typeface="Calibri" panose="020F0502020204030204" pitchFamily="34" charset="0"/>
                          <a:cs typeface="Times New Roman" panose="02020603050405020304" pitchFamily="18" charset="0"/>
                        </a:rPr>
                        <a:t>Las personas autónomas podrán contratar como </a:t>
                      </a:r>
                      <a:r>
                        <a:rPr lang="es-ES"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trabajadores por cuenta ajena</a:t>
                      </a:r>
                      <a:r>
                        <a:rPr lang="es-ES"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aunque convivan con ellos</a:t>
                      </a:r>
                      <a:r>
                        <a:rPr lang="es-ES" sz="2800" dirty="0">
                          <a:effectLst/>
                          <a:latin typeface="Calibri" panose="020F0502020204030204" pitchFamily="34" charset="0"/>
                          <a:ea typeface="Calibri" panose="020F0502020204030204" pitchFamily="34" charset="0"/>
                          <a:cs typeface="Times New Roman" panose="02020603050405020304" pitchFamily="18" charset="0"/>
                        </a:rPr>
                        <a:t>, a sus </a:t>
                      </a:r>
                      <a:r>
                        <a:rPr lang="es-ES"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hijos</a:t>
                      </a:r>
                      <a:r>
                        <a:rPr lang="es-ES" sz="2800" dirty="0">
                          <a:effectLst/>
                          <a:latin typeface="Calibri" panose="020F0502020204030204" pitchFamily="34" charset="0"/>
                          <a:ea typeface="Calibri" panose="020F0502020204030204" pitchFamily="34" charset="0"/>
                          <a:cs typeface="Times New Roman" panose="02020603050405020304" pitchFamily="18" charset="0"/>
                        </a:rPr>
                        <a:t> </a:t>
                      </a:r>
                      <a:r>
                        <a:rPr lang="es-ES"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menores de 30 años y a los mayores de esa edad con especiales dificultades</a:t>
                      </a:r>
                      <a:r>
                        <a:rPr lang="es-ES" sz="2800" dirty="0">
                          <a:effectLst/>
                          <a:latin typeface="Calibri" panose="020F0502020204030204" pitchFamily="34" charset="0"/>
                          <a:ea typeface="Calibri" panose="020F0502020204030204" pitchFamily="34" charset="0"/>
                          <a:cs typeface="Times New Roman" panose="02020603050405020304" pitchFamily="18" charset="0"/>
                        </a:rPr>
                        <a:t> para su inserción laboral por razón de discapacidad. En este caso, la cobertura por desempleo quedará excluida del ámbito de la acción protectora.</a:t>
                      </a:r>
                    </a:p>
                  </a:txBody>
                  <a:tcPr marL="0" marR="0" marT="0" marB="0" anchor="ctr"/>
                </a:tc>
                <a:extLst>
                  <a:ext uri="{0D108BD9-81ED-4DB2-BD59-A6C34878D82A}">
                    <a16:rowId xmlns:a16="http://schemas.microsoft.com/office/drawing/2014/main" val="677281628"/>
                  </a:ext>
                </a:extLst>
              </a:tr>
            </a:tbl>
          </a:graphicData>
        </a:graphic>
      </p:graphicFrame>
    </p:spTree>
    <p:extLst>
      <p:ext uri="{BB962C8B-B14F-4D97-AF65-F5344CB8AC3E}">
        <p14:creationId xmlns:p14="http://schemas.microsoft.com/office/powerpoint/2010/main" val="2971623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Trámites con la Seguridad Social del empresario individual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719459" y="1793974"/>
            <a:ext cx="10860656" cy="4481320"/>
          </a:xfrm>
        </p:spPr>
        <p:txBody>
          <a:bodyPr>
            <a:noAutofit/>
          </a:bodyPr>
          <a:lstStyle/>
          <a:p>
            <a:r>
              <a:rPr lang="es-ES" sz="2800" b="1" dirty="0">
                <a:solidFill>
                  <a:srgbClr val="0070C0"/>
                </a:solidFill>
              </a:rPr>
              <a:t>Inscripción de personas trabajadoras autónomas:</a:t>
            </a:r>
          </a:p>
          <a:p>
            <a:pPr algn="just">
              <a:buFont typeface="Wingdings" panose="05000000000000000000" pitchFamily="2" charset="2"/>
              <a:buChar char="q"/>
            </a:pPr>
            <a:r>
              <a:rPr lang="es-ES" sz="2200" b="1" dirty="0">
                <a:solidFill>
                  <a:schemeClr val="accent2"/>
                </a:solidFill>
                <a:hlinkClick r:id="rId2">
                  <a:extLst>
                    <a:ext uri="{A12FA001-AC4F-418D-AE19-62706E023703}">
                      <ahyp:hlinkClr xmlns:ahyp="http://schemas.microsoft.com/office/drawing/2018/hyperlinkcolor" val="tx"/>
                    </a:ext>
                  </a:extLst>
                </a:hlinkClick>
              </a:rPr>
              <a:t>Bonificaciones</a:t>
            </a:r>
            <a:r>
              <a:rPr lang="es-ES" sz="2200" dirty="0">
                <a:solidFill>
                  <a:schemeClr val="accent2"/>
                </a:solidFill>
              </a:rPr>
              <a:t>:</a:t>
            </a:r>
          </a:p>
          <a:p>
            <a:pPr lvl="1" algn="just">
              <a:buFont typeface="Wingdings" panose="05000000000000000000" pitchFamily="2" charset="2"/>
              <a:buChar char="ü"/>
            </a:pPr>
            <a:r>
              <a:rPr lang="es-ES" sz="2400" b="1" dirty="0">
                <a:solidFill>
                  <a:schemeClr val="accent2"/>
                </a:solidFill>
              </a:rPr>
              <a:t>Bonificación en la cuota para autónomos familiares colaboradores:</a:t>
            </a:r>
          </a:p>
          <a:p>
            <a:pPr marL="201168" lvl="1" indent="0" algn="just">
              <a:buNone/>
            </a:pPr>
            <a:r>
              <a:rPr lang="es-ES" sz="2400" dirty="0">
                <a:solidFill>
                  <a:schemeClr val="tx1"/>
                </a:solidFill>
              </a:rPr>
              <a:t>Los </a:t>
            </a:r>
            <a:r>
              <a:rPr lang="es-ES" sz="2400" b="1" dirty="0">
                <a:solidFill>
                  <a:schemeClr val="accent2"/>
                </a:solidFill>
              </a:rPr>
              <a:t>autónomos colaboradores </a:t>
            </a:r>
            <a:r>
              <a:rPr lang="es-ES" sz="2400" dirty="0">
                <a:solidFill>
                  <a:schemeClr val="tx1"/>
                </a:solidFill>
              </a:rPr>
              <a:t>(familiares del dueño del negocio que se dan de alta para ayudar).</a:t>
            </a:r>
          </a:p>
          <a:p>
            <a:pPr lvl="1" algn="just">
              <a:buFont typeface="Arial" panose="020B0604020202020204" pitchFamily="34" charset="0"/>
              <a:buChar char="•"/>
            </a:pPr>
            <a:r>
              <a:rPr lang="es-ES" sz="2400" dirty="0">
                <a:solidFill>
                  <a:schemeClr val="tx1"/>
                </a:solidFill>
              </a:rPr>
              <a:t>Tienen derecho a una bonificación durante el primer año y medio (</a:t>
            </a:r>
            <a:r>
              <a:rPr lang="es-ES" sz="2400" dirty="0">
                <a:solidFill>
                  <a:schemeClr val="accent2"/>
                </a:solidFill>
              </a:rPr>
              <a:t>18 meses</a:t>
            </a:r>
            <a:r>
              <a:rPr lang="es-ES" sz="2400" dirty="0">
                <a:solidFill>
                  <a:schemeClr val="tx1"/>
                </a:solidFill>
              </a:rPr>
              <a:t>) del </a:t>
            </a:r>
            <a:r>
              <a:rPr lang="es-ES" sz="2400" b="1" dirty="0">
                <a:solidFill>
                  <a:schemeClr val="accent2"/>
                </a:solidFill>
              </a:rPr>
              <a:t>50%</a:t>
            </a:r>
            <a:r>
              <a:rPr lang="es-ES" sz="2400" dirty="0">
                <a:solidFill>
                  <a:schemeClr val="accent2"/>
                </a:solidFill>
              </a:rPr>
              <a:t> de la base por contingencias comunes </a:t>
            </a:r>
            <a:r>
              <a:rPr lang="es-ES" sz="2400" dirty="0">
                <a:solidFill>
                  <a:schemeClr val="tx1"/>
                </a:solidFill>
              </a:rPr>
              <a:t>correspondiente a la cuota mínima.</a:t>
            </a:r>
          </a:p>
          <a:p>
            <a:pPr lvl="1" algn="just">
              <a:buFont typeface="Arial" panose="020B0604020202020204" pitchFamily="34" charset="0"/>
              <a:buChar char="•"/>
            </a:pPr>
            <a:r>
              <a:rPr lang="es-ES" sz="2400" dirty="0">
                <a:solidFill>
                  <a:schemeClr val="tx1"/>
                </a:solidFill>
              </a:rPr>
              <a:t>Después, durante </a:t>
            </a:r>
            <a:r>
              <a:rPr lang="es-ES" sz="2400" dirty="0">
                <a:solidFill>
                  <a:schemeClr val="accent2"/>
                </a:solidFill>
              </a:rPr>
              <a:t>los siguientes seis meses </a:t>
            </a:r>
            <a:r>
              <a:rPr lang="es-ES" sz="2400" dirty="0">
                <a:solidFill>
                  <a:schemeClr val="tx1"/>
                </a:solidFill>
              </a:rPr>
              <a:t>(hasta cumplir dos años de alta), tienen derecho a una bonificación del </a:t>
            </a:r>
            <a:r>
              <a:rPr lang="es-ES" sz="2400" b="1" dirty="0">
                <a:solidFill>
                  <a:schemeClr val="accent2"/>
                </a:solidFill>
              </a:rPr>
              <a:t>25%</a:t>
            </a:r>
            <a:r>
              <a:rPr lang="es-ES" sz="2400" dirty="0">
                <a:solidFill>
                  <a:schemeClr val="tx1"/>
                </a:solidFill>
              </a:rPr>
              <a:t>.</a:t>
            </a:r>
          </a:p>
          <a:p>
            <a:pPr marL="201168" lvl="1" indent="0" algn="just">
              <a:buNone/>
            </a:pPr>
            <a:r>
              <a:rPr lang="es-ES" sz="2400" b="1" dirty="0">
                <a:solidFill>
                  <a:schemeClr val="accent2"/>
                </a:solidFill>
              </a:rPr>
              <a:t>Requisitos</a:t>
            </a:r>
            <a:r>
              <a:rPr lang="es-ES" sz="2400" dirty="0">
                <a:solidFill>
                  <a:schemeClr val="tx1"/>
                </a:solidFill>
              </a:rPr>
              <a:t>: Ser cónyuge o pareja de hecho, familiar por consanguinidad o afinidad hasta 2º grado. No haber estado dado de alta como autónomo en los últimos 5 años.</a:t>
            </a:r>
          </a:p>
          <a:p>
            <a:pPr marL="201168" lvl="1" indent="0" algn="just">
              <a:buNone/>
            </a:pPr>
            <a:endParaRPr lang="es-ES" sz="2600" dirty="0">
              <a:solidFill>
                <a:schemeClr val="tx1"/>
              </a:solidFill>
            </a:endParaRPr>
          </a:p>
        </p:txBody>
      </p:sp>
    </p:spTree>
    <p:extLst>
      <p:ext uri="{BB962C8B-B14F-4D97-AF65-F5344CB8AC3E}">
        <p14:creationId xmlns:p14="http://schemas.microsoft.com/office/powerpoint/2010/main" val="1911416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Afiliación de personal, altas y bajas en la Seguridad Social</a:t>
            </a:r>
          </a:p>
        </p:txBody>
      </p:sp>
      <p:graphicFrame>
        <p:nvGraphicFramePr>
          <p:cNvPr id="6" name="Marcador de contenido 5">
            <a:extLst>
              <a:ext uri="{FF2B5EF4-FFF2-40B4-BE49-F238E27FC236}">
                <a16:creationId xmlns:a16="http://schemas.microsoft.com/office/drawing/2014/main" id="{07B78B92-FFB4-4652-AC4E-915013BB60B6}"/>
              </a:ext>
            </a:extLst>
          </p:cNvPr>
          <p:cNvGraphicFramePr>
            <a:graphicFrameLocks noGrp="1"/>
          </p:cNvGraphicFramePr>
          <p:nvPr>
            <p:ph idx="1"/>
            <p:extLst>
              <p:ext uri="{D42A27DB-BD31-4B8C-83A1-F6EECF244321}">
                <p14:modId xmlns:p14="http://schemas.microsoft.com/office/powerpoint/2010/main" val="4090012780"/>
              </p:ext>
            </p:extLst>
          </p:nvPr>
        </p:nvGraphicFramePr>
        <p:xfrm>
          <a:off x="129988" y="1981200"/>
          <a:ext cx="11932024" cy="4267200"/>
        </p:xfrm>
        <a:graphic>
          <a:graphicData uri="http://schemas.openxmlformats.org/drawingml/2006/table">
            <a:tbl>
              <a:tblPr>
                <a:tableStyleId>{5C22544A-7EE6-4342-B048-85BDC9FD1C3A}</a:tableStyleId>
              </a:tblPr>
              <a:tblGrid>
                <a:gridCol w="11932024">
                  <a:extLst>
                    <a:ext uri="{9D8B030D-6E8A-4147-A177-3AD203B41FA5}">
                      <a16:colId xmlns:a16="http://schemas.microsoft.com/office/drawing/2014/main" val="109327853"/>
                    </a:ext>
                  </a:extLst>
                </a:gridCol>
              </a:tblGrid>
              <a:tr h="3854823">
                <a:tc>
                  <a:txBody>
                    <a:bodyPr/>
                    <a:lstStyle/>
                    <a:p>
                      <a:pPr marL="529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_tradnl" sz="2800" dirty="0">
                          <a:effectLst/>
                        </a:rPr>
                        <a:t>Las empresas están </a:t>
                      </a:r>
                      <a:r>
                        <a:rPr lang="es-ES_tradnl" sz="2800" b="1" dirty="0">
                          <a:solidFill>
                            <a:schemeClr val="accent2"/>
                          </a:solidFill>
                          <a:effectLst/>
                        </a:rPr>
                        <a:t>obligadas a realizar la afiliación</a:t>
                      </a:r>
                      <a:r>
                        <a:rPr lang="es-ES_tradnl" sz="2800" dirty="0">
                          <a:effectLst/>
                        </a:rPr>
                        <a:t>, a todo el per­sonal que contraten</a:t>
                      </a:r>
                      <a:r>
                        <a:rPr lang="es-ES" sz="2800" dirty="0">
                          <a:effectLst/>
                        </a:rPr>
                        <a:t>, </a:t>
                      </a:r>
                      <a:r>
                        <a:rPr lang="es-ES_tradnl" sz="2800" b="1" dirty="0">
                          <a:solidFill>
                            <a:schemeClr val="accent2"/>
                          </a:solidFill>
                          <a:effectLst/>
                        </a:rPr>
                        <a:t>modelo TA.1</a:t>
                      </a:r>
                      <a:r>
                        <a:rPr lang="es-ES_tradnl" sz="2800" dirty="0">
                          <a:effectLst/>
                        </a:rPr>
                        <a:t>. La </a:t>
                      </a:r>
                      <a:r>
                        <a:rPr lang="es-ES_tradnl" sz="2800" b="1" dirty="0">
                          <a:solidFill>
                            <a:schemeClr val="accent2"/>
                          </a:solidFill>
                          <a:effectLst/>
                        </a:rPr>
                        <a:t>afiliación inicial </a:t>
                      </a:r>
                      <a:r>
                        <a:rPr lang="es-ES_tradnl" sz="2800" dirty="0">
                          <a:effectLst/>
                        </a:rPr>
                        <a:t>de la persona trabajadora implica su </a:t>
                      </a:r>
                      <a:r>
                        <a:rPr lang="es-ES_tradnl" sz="2800" dirty="0">
                          <a:solidFill>
                            <a:schemeClr val="accent2"/>
                          </a:solidFill>
                          <a:effectLst/>
                        </a:rPr>
                        <a:t>alta en la Seguridad Social</a:t>
                      </a:r>
                      <a:r>
                        <a:rPr lang="es-ES_tradnl" sz="2800" dirty="0">
                          <a:effectLst/>
                        </a:rPr>
                        <a:t>, que deberá cursarse </a:t>
                      </a:r>
                      <a:r>
                        <a:rPr lang="es-ES_tradnl" sz="2800" dirty="0">
                          <a:solidFill>
                            <a:schemeClr val="accent2"/>
                          </a:solidFill>
                          <a:effectLst/>
                        </a:rPr>
                        <a:t>con anterioridad al inicio </a:t>
                      </a:r>
                      <a:r>
                        <a:rPr lang="es-ES_tradnl" sz="2800" dirty="0">
                          <a:effectLst/>
                        </a:rPr>
                        <a:t>de la relación laboral.</a:t>
                      </a:r>
                    </a:p>
                    <a:p>
                      <a:pPr marL="529200" indent="-457200" algn="just">
                        <a:lnSpc>
                          <a:spcPct val="100000"/>
                        </a:lnSpc>
                        <a:spcAft>
                          <a:spcPts val="0"/>
                        </a:spcAft>
                        <a:buFont typeface="Wingdings" panose="05000000000000000000" pitchFamily="2" charset="2"/>
                        <a:buChar char="q"/>
                      </a:pPr>
                      <a:r>
                        <a:rPr lang="es-ES" sz="2800" b="0" dirty="0">
                          <a:solidFill>
                            <a:schemeClr val="tx1"/>
                          </a:solidFill>
                          <a:effectLst/>
                        </a:rPr>
                        <a:t>Si </a:t>
                      </a:r>
                      <a:r>
                        <a:rPr lang="es-ES" sz="2800" b="1" dirty="0">
                          <a:solidFill>
                            <a:srgbClr val="0070C0"/>
                          </a:solidFill>
                          <a:effectLst/>
                        </a:rPr>
                        <a:t>no lo hiciese</a:t>
                      </a:r>
                      <a:r>
                        <a:rPr lang="es-ES" sz="2800" dirty="0">
                          <a:effectLst/>
                        </a:rPr>
                        <a:t>, podrá ser solicitada por las propias </a:t>
                      </a:r>
                      <a:r>
                        <a:rPr lang="es-ES" sz="2800" dirty="0">
                          <a:solidFill>
                            <a:srgbClr val="0070C0"/>
                          </a:solidFill>
                          <a:effectLst/>
                        </a:rPr>
                        <a:t>personas trabajadoras, </a:t>
                      </a:r>
                      <a:r>
                        <a:rPr lang="es-ES" sz="2800" dirty="0">
                          <a:solidFill>
                            <a:schemeClr val="tx1"/>
                          </a:solidFill>
                          <a:effectLst/>
                        </a:rPr>
                        <a:t>la</a:t>
                      </a:r>
                      <a:r>
                        <a:rPr lang="es-ES" sz="2800" dirty="0">
                          <a:solidFill>
                            <a:srgbClr val="0070C0"/>
                          </a:solidFill>
                          <a:effectLst/>
                        </a:rPr>
                        <a:t> Inspección de trabajo </a:t>
                      </a:r>
                      <a:r>
                        <a:rPr lang="es-ES" sz="2800" dirty="0">
                          <a:effectLst/>
                        </a:rPr>
                        <a:t>o practicarse </a:t>
                      </a:r>
                      <a:r>
                        <a:rPr lang="es-ES" sz="2800" dirty="0">
                          <a:solidFill>
                            <a:srgbClr val="0070C0"/>
                          </a:solidFill>
                          <a:effectLst/>
                        </a:rPr>
                        <a:t>de oficio </a:t>
                      </a:r>
                      <a:r>
                        <a:rPr lang="es-ES" sz="2800" dirty="0">
                          <a:effectLst/>
                        </a:rPr>
                        <a:t>por la Tesorería General de la SS.</a:t>
                      </a:r>
                      <a:endParaRPr lang="es-ES_tradnl" sz="2800" dirty="0">
                        <a:effectLst/>
                      </a:endParaRPr>
                    </a:p>
                    <a:p>
                      <a:pPr marL="529200" indent="-457200" algn="just">
                        <a:lnSpc>
                          <a:spcPct val="100000"/>
                        </a:lnSpc>
                        <a:spcAft>
                          <a:spcPts val="0"/>
                        </a:spcAft>
                        <a:buFont typeface="Wingdings" panose="05000000000000000000" pitchFamily="2" charset="2"/>
                        <a:buChar char="q"/>
                      </a:pPr>
                      <a:r>
                        <a:rPr lang="es-ES_tradnl" sz="2800" dirty="0">
                          <a:effectLst/>
                        </a:rPr>
                        <a:t>La afiliación es obligatoria para </a:t>
                      </a:r>
                      <a:r>
                        <a:rPr lang="es-ES_tradnl" sz="2800" b="1" dirty="0">
                          <a:solidFill>
                            <a:schemeClr val="accent2"/>
                          </a:solidFill>
                          <a:effectLst/>
                        </a:rPr>
                        <a:t>todo el personal incluido en el campo de aplicación de la Seguridad Social </a:t>
                      </a:r>
                      <a:r>
                        <a:rPr lang="es-ES_tradnl" sz="2800" dirty="0">
                          <a:effectLst/>
                        </a:rPr>
                        <a:t>y es </a:t>
                      </a:r>
                      <a:r>
                        <a:rPr lang="es-ES_tradnl" sz="2800" dirty="0">
                          <a:solidFill>
                            <a:schemeClr val="accent2"/>
                          </a:solidFill>
                          <a:effectLst/>
                        </a:rPr>
                        <a:t>única para toda la vida</a:t>
                      </a:r>
                      <a:r>
                        <a:rPr lang="es-ES_tradnl" sz="2800" dirty="0">
                          <a:effectLst/>
                        </a:rPr>
                        <a:t>, sin perjuicio de las altas, bajas y variaciones que puedan producirse con posterioridad.</a:t>
                      </a:r>
                      <a:endParaRPr lang="es-ES" sz="2800" dirty="0">
                        <a:effectLst/>
                      </a:endParaRPr>
                    </a:p>
                    <a:p>
                      <a:pPr marL="529200" indent="-457200" algn="just">
                        <a:lnSpc>
                          <a:spcPct val="100000"/>
                        </a:lnSpc>
                        <a:spcAft>
                          <a:spcPts val="0"/>
                        </a:spcAft>
                        <a:buFont typeface="Wingdings" panose="05000000000000000000" pitchFamily="2" charset="2"/>
                        <a:buChar char="q"/>
                      </a:pPr>
                      <a:r>
                        <a:rPr lang="es-ES_tradnl" sz="2800" dirty="0">
                          <a:effectLst/>
                        </a:rPr>
                        <a:t>La solicitud </a:t>
                      </a:r>
                      <a:r>
                        <a:rPr lang="es-ES_tradnl" sz="2800" b="1" dirty="0">
                          <a:solidFill>
                            <a:schemeClr val="accent2"/>
                          </a:solidFill>
                          <a:effectLst/>
                        </a:rPr>
                        <a:t>fuera de plazo </a:t>
                      </a:r>
                      <a:r>
                        <a:rPr lang="es-ES_tradnl" sz="2800" dirty="0">
                          <a:effectLst/>
                        </a:rPr>
                        <a:t>tendrá efecto desde el </a:t>
                      </a:r>
                      <a:r>
                        <a:rPr lang="es-ES_tradnl" sz="2800" dirty="0">
                          <a:solidFill>
                            <a:schemeClr val="accent2"/>
                          </a:solidFill>
                          <a:effectLst/>
                        </a:rPr>
                        <a:t>día de su presentación</a:t>
                      </a:r>
                      <a:r>
                        <a:rPr lang="es-ES_tradnl" sz="2800" dirty="0">
                          <a:effectLst/>
                        </a:rPr>
                        <a:t>.</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9821604"/>
                  </a:ext>
                </a:extLst>
              </a:tr>
            </a:tbl>
          </a:graphicData>
        </a:graphic>
      </p:graphicFrame>
    </p:spTree>
    <p:extLst>
      <p:ext uri="{BB962C8B-B14F-4D97-AF65-F5344CB8AC3E}">
        <p14:creationId xmlns:p14="http://schemas.microsoft.com/office/powerpoint/2010/main" val="284200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56F79-2E9F-4BF2-B794-516E1FB7DEC9}"/>
              </a:ext>
            </a:extLst>
          </p:cNvPr>
          <p:cNvSpPr>
            <a:spLocks noGrp="1"/>
          </p:cNvSpPr>
          <p:nvPr>
            <p:ph type="title" idx="4294967295"/>
          </p:nvPr>
        </p:nvSpPr>
        <p:spPr>
          <a:xfrm>
            <a:off x="493059" y="376985"/>
            <a:ext cx="11501717" cy="701675"/>
          </a:xfrm>
        </p:spPr>
        <p:txBody>
          <a:bodyPr>
            <a:normAutofit fontScale="90000"/>
          </a:body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 Fundamento</a:t>
            </a:r>
            <a:endParaRPr lang="es-ES" sz="4000" dirty="0">
              <a:solidFill>
                <a:srgbClr val="0070C0"/>
              </a:solidFill>
            </a:endParaRPr>
          </a:p>
        </p:txBody>
      </p:sp>
      <p:sp>
        <p:nvSpPr>
          <p:cNvPr id="3" name="Marcador de contenido 2">
            <a:extLst>
              <a:ext uri="{FF2B5EF4-FFF2-40B4-BE49-F238E27FC236}">
                <a16:creationId xmlns:a16="http://schemas.microsoft.com/office/drawing/2014/main" id="{4DE9D061-7C1A-4BFD-AC74-8AF21D64CBD2}"/>
              </a:ext>
            </a:extLst>
          </p:cNvPr>
          <p:cNvSpPr>
            <a:spLocks noGrp="1"/>
          </p:cNvSpPr>
          <p:nvPr>
            <p:ph idx="4294967295"/>
          </p:nvPr>
        </p:nvSpPr>
        <p:spPr>
          <a:xfrm>
            <a:off x="1066800" y="1078660"/>
            <a:ext cx="10058400" cy="5044234"/>
          </a:xfrm>
        </p:spPr>
        <p:txBody>
          <a:bodyPr>
            <a:normAutofit/>
          </a:bodyPr>
          <a:lstStyle/>
          <a:p>
            <a:pPr algn="ctr"/>
            <a:r>
              <a:rPr lang="es-ES" sz="3200" b="1" dirty="0"/>
              <a:t>CONSTITUCIÓN ESPAÑOLA DE 1978</a:t>
            </a:r>
          </a:p>
          <a:p>
            <a:pPr algn="ctr"/>
            <a:r>
              <a:rPr lang="es-ES" sz="3200" b="1" dirty="0"/>
              <a:t>TÍTULO PRELIMINAR</a:t>
            </a:r>
          </a:p>
          <a:p>
            <a:pPr algn="just"/>
            <a:r>
              <a:rPr lang="es-ES" sz="3600" b="1" dirty="0"/>
              <a:t>Artículo 1</a:t>
            </a:r>
          </a:p>
          <a:p>
            <a:pPr algn="just"/>
            <a:r>
              <a:rPr lang="es-ES" sz="3600" dirty="0"/>
              <a:t>1. España se constituye en un </a:t>
            </a:r>
            <a:r>
              <a:rPr lang="es-ES" sz="3600" b="1" dirty="0">
                <a:solidFill>
                  <a:srgbClr val="0070C0"/>
                </a:solidFill>
              </a:rPr>
              <a:t>Estado social</a:t>
            </a:r>
            <a:r>
              <a:rPr lang="es-ES" sz="3600" dirty="0"/>
              <a:t> y democrático de Derecho, que propugna como valores superiores de su ordenamiento jurídico la libertad, la </a:t>
            </a:r>
            <a:r>
              <a:rPr lang="es-ES" sz="3600" dirty="0">
                <a:solidFill>
                  <a:srgbClr val="0070C0"/>
                </a:solidFill>
              </a:rPr>
              <a:t>justicia</a:t>
            </a:r>
            <a:r>
              <a:rPr lang="es-ES" sz="3600" dirty="0"/>
              <a:t>, la igualdad y el pluralismo político……</a:t>
            </a:r>
          </a:p>
        </p:txBody>
      </p:sp>
    </p:spTree>
    <p:extLst>
      <p:ext uri="{BB962C8B-B14F-4D97-AF65-F5344CB8AC3E}">
        <p14:creationId xmlns:p14="http://schemas.microsoft.com/office/powerpoint/2010/main" val="2143594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Afiliación de personal, altas y bajas en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45733"/>
            <a:ext cx="11044516" cy="4617819"/>
          </a:xfrm>
        </p:spPr>
        <p:txBody>
          <a:bodyPr>
            <a:noAutofit/>
          </a:bodyPr>
          <a:lstStyle/>
          <a:p>
            <a:r>
              <a:rPr lang="es-ES" sz="2800" b="1" dirty="0">
                <a:solidFill>
                  <a:srgbClr val="0070C0"/>
                </a:solidFill>
              </a:rPr>
              <a:t>Número de la Seguridad Social</a:t>
            </a:r>
          </a:p>
          <a:p>
            <a:pPr marL="529200" indent="-457200" algn="just">
              <a:lnSpc>
                <a:spcPct val="110000"/>
              </a:lnSpc>
              <a:spcBef>
                <a:spcPts val="0"/>
              </a:spcBef>
              <a:spcAft>
                <a:spcPts val="0"/>
              </a:spcAft>
              <a:buFont typeface="Wingdings" panose="05000000000000000000" pitchFamily="2" charset="2"/>
              <a:buChar char="q"/>
            </a:pPr>
            <a:r>
              <a:rPr lang="es-ES" sz="2800" dirty="0">
                <a:solidFill>
                  <a:schemeClr val="tx1"/>
                </a:solidFill>
              </a:rPr>
              <a:t>Al solicitar la afiliación, la TGSS asigna </a:t>
            </a:r>
            <a:r>
              <a:rPr lang="es-ES" sz="2800" b="1" dirty="0">
                <a:solidFill>
                  <a:srgbClr val="0070C0"/>
                </a:solidFill>
              </a:rPr>
              <a:t>un número a cada ciudadano </a:t>
            </a:r>
            <a:r>
              <a:rPr lang="es-ES" sz="2800" dirty="0">
                <a:solidFill>
                  <a:schemeClr val="tx1"/>
                </a:solidFill>
              </a:rPr>
              <a:t>para identificarlo en sus relaciones con la SS como persona trabajadora afiliada y en alta en cualquiera de los regímenes, sea por cuenta propia o ajena.</a:t>
            </a:r>
          </a:p>
          <a:p>
            <a:pPr marL="529200" indent="-457200" algn="just">
              <a:lnSpc>
                <a:spcPct val="110000"/>
              </a:lnSpc>
              <a:spcBef>
                <a:spcPts val="0"/>
              </a:spcBef>
              <a:spcAft>
                <a:spcPts val="0"/>
              </a:spcAft>
              <a:buFont typeface="Wingdings" panose="05000000000000000000" pitchFamily="2" charset="2"/>
              <a:buChar char="q"/>
            </a:pPr>
            <a:r>
              <a:rPr lang="es-ES" sz="2800" dirty="0">
                <a:solidFill>
                  <a:schemeClr val="tx1"/>
                </a:solidFill>
              </a:rPr>
              <a:t>Es </a:t>
            </a:r>
            <a:r>
              <a:rPr lang="es-ES" sz="2800" b="1" dirty="0">
                <a:solidFill>
                  <a:srgbClr val="0070C0"/>
                </a:solidFill>
              </a:rPr>
              <a:t>obligatorio solicitar el número</a:t>
            </a:r>
            <a:r>
              <a:rPr lang="es-ES" sz="2800" dirty="0">
                <a:solidFill>
                  <a:schemeClr val="tx1"/>
                </a:solidFill>
              </a:rPr>
              <a:t> tanto en la modalidad contributiva como en la no contributiva.</a:t>
            </a:r>
          </a:p>
          <a:p>
            <a:pPr marL="529200" indent="-457200" algn="just">
              <a:lnSpc>
                <a:spcPct val="110000"/>
              </a:lnSpc>
              <a:spcBef>
                <a:spcPts val="0"/>
              </a:spcBef>
              <a:spcAft>
                <a:spcPts val="0"/>
              </a:spcAft>
              <a:buFont typeface="Wingdings" panose="05000000000000000000" pitchFamily="2" charset="2"/>
              <a:buChar char="q"/>
            </a:pPr>
            <a:r>
              <a:rPr lang="es-ES" sz="2800" dirty="0">
                <a:solidFill>
                  <a:schemeClr val="tx1"/>
                </a:solidFill>
              </a:rPr>
              <a:t>Consta de </a:t>
            </a:r>
            <a:r>
              <a:rPr lang="es-ES" sz="2800" b="1" dirty="0">
                <a:solidFill>
                  <a:srgbClr val="0070C0"/>
                </a:solidFill>
              </a:rPr>
              <a:t>doce cifras</a:t>
            </a:r>
            <a:r>
              <a:rPr lang="es-ES" sz="2800" dirty="0">
                <a:solidFill>
                  <a:schemeClr val="tx1"/>
                </a:solidFill>
              </a:rPr>
              <a:t>:</a:t>
            </a:r>
          </a:p>
        </p:txBody>
      </p:sp>
      <p:pic>
        <p:nvPicPr>
          <p:cNvPr id="7" name="Imagen 6">
            <a:extLst>
              <a:ext uri="{FF2B5EF4-FFF2-40B4-BE49-F238E27FC236}">
                <a16:creationId xmlns:a16="http://schemas.microsoft.com/office/drawing/2014/main" id="{0DCA48B6-A330-4D16-B804-9732A350D528}"/>
              </a:ext>
            </a:extLst>
          </p:cNvPr>
          <p:cNvPicPr/>
          <p:nvPr/>
        </p:nvPicPr>
        <p:blipFill>
          <a:blip r:embed="rId2"/>
          <a:stretch>
            <a:fillRect/>
          </a:stretch>
        </p:blipFill>
        <p:spPr>
          <a:xfrm>
            <a:off x="6149787" y="4688541"/>
            <a:ext cx="4697505" cy="1528371"/>
          </a:xfrm>
          <a:prstGeom prst="rect">
            <a:avLst/>
          </a:prstGeom>
        </p:spPr>
      </p:pic>
    </p:spTree>
    <p:extLst>
      <p:ext uri="{BB962C8B-B14F-4D97-AF65-F5344CB8AC3E}">
        <p14:creationId xmlns:p14="http://schemas.microsoft.com/office/powerpoint/2010/main" val="745786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Afiliación de personal, altas y bajas en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277906" y="1800911"/>
            <a:ext cx="11636188" cy="4492314"/>
          </a:xfrm>
        </p:spPr>
        <p:txBody>
          <a:bodyPr>
            <a:noAutofit/>
          </a:bodyPr>
          <a:lstStyle/>
          <a:p>
            <a:pPr algn="just"/>
            <a:r>
              <a:rPr lang="es-ES" sz="3200" b="1" dirty="0">
                <a:solidFill>
                  <a:srgbClr val="0070C0"/>
                </a:solidFill>
              </a:rPr>
              <a:t>Altas, bajas y variaciones de datos de personal</a:t>
            </a:r>
          </a:p>
          <a:p>
            <a:pPr algn="ctr"/>
            <a:endParaRPr lang="es-ES" sz="3200" b="1" dirty="0">
              <a:solidFill>
                <a:srgbClr val="0070C0"/>
              </a:solidFill>
            </a:endParaRPr>
          </a:p>
        </p:txBody>
      </p:sp>
      <p:graphicFrame>
        <p:nvGraphicFramePr>
          <p:cNvPr id="3" name="Tabla 2">
            <a:extLst>
              <a:ext uri="{FF2B5EF4-FFF2-40B4-BE49-F238E27FC236}">
                <a16:creationId xmlns:a16="http://schemas.microsoft.com/office/drawing/2014/main" id="{E0228E9D-4D6F-4747-B665-FE01FE63F88B}"/>
              </a:ext>
            </a:extLst>
          </p:cNvPr>
          <p:cNvGraphicFramePr>
            <a:graphicFrameLocks noGrp="1"/>
          </p:cNvGraphicFramePr>
          <p:nvPr>
            <p:extLst>
              <p:ext uri="{D42A27DB-BD31-4B8C-83A1-F6EECF244321}">
                <p14:modId xmlns:p14="http://schemas.microsoft.com/office/powerpoint/2010/main" val="2693830568"/>
              </p:ext>
            </p:extLst>
          </p:nvPr>
        </p:nvGraphicFramePr>
        <p:xfrm>
          <a:off x="215154" y="2286000"/>
          <a:ext cx="11824446" cy="3935505"/>
        </p:xfrm>
        <a:graphic>
          <a:graphicData uri="http://schemas.openxmlformats.org/drawingml/2006/table">
            <a:tbl>
              <a:tblPr>
                <a:tableStyleId>{5C22544A-7EE6-4342-B048-85BDC9FD1C3A}</a:tableStyleId>
              </a:tblPr>
              <a:tblGrid>
                <a:gridCol w="5835783">
                  <a:extLst>
                    <a:ext uri="{9D8B030D-6E8A-4147-A177-3AD203B41FA5}">
                      <a16:colId xmlns:a16="http://schemas.microsoft.com/office/drawing/2014/main" val="2829779742"/>
                    </a:ext>
                  </a:extLst>
                </a:gridCol>
                <a:gridCol w="5988663">
                  <a:extLst>
                    <a:ext uri="{9D8B030D-6E8A-4147-A177-3AD203B41FA5}">
                      <a16:colId xmlns:a16="http://schemas.microsoft.com/office/drawing/2014/main" val="3025679051"/>
                    </a:ext>
                  </a:extLst>
                </a:gridCol>
              </a:tblGrid>
              <a:tr h="396545">
                <a:tc>
                  <a:txBody>
                    <a:bodyPr/>
                    <a:lstStyle/>
                    <a:p>
                      <a:pPr algn="ctr">
                        <a:lnSpc>
                          <a:spcPct val="100000"/>
                        </a:lnSpc>
                        <a:spcAft>
                          <a:spcPts val="0"/>
                        </a:spcAft>
                      </a:pPr>
                      <a:r>
                        <a:rPr lang="es-ES_tradnl" sz="2400" b="1" dirty="0">
                          <a:effectLst/>
                        </a:rPr>
                        <a:t>Altas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chemeClr val="accent1"/>
                    </a:solidFill>
                  </a:tcPr>
                </a:tc>
                <a:tc>
                  <a:txBody>
                    <a:bodyPr/>
                    <a:lstStyle/>
                    <a:p>
                      <a:pPr algn="ctr">
                        <a:lnSpc>
                          <a:spcPct val="100000"/>
                        </a:lnSpc>
                        <a:spcAft>
                          <a:spcPts val="0"/>
                        </a:spcAft>
                      </a:pPr>
                      <a:r>
                        <a:rPr lang="es-ES_tradnl" sz="2400" b="1" dirty="0">
                          <a:effectLst/>
                        </a:rPr>
                        <a:t>Bajas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solidFill>
                      <a:schemeClr val="accent1"/>
                    </a:solidFill>
                  </a:tcPr>
                </a:tc>
                <a:extLst>
                  <a:ext uri="{0D108BD9-81ED-4DB2-BD59-A6C34878D82A}">
                    <a16:rowId xmlns:a16="http://schemas.microsoft.com/office/drawing/2014/main" val="82128950"/>
                  </a:ext>
                </a:extLst>
              </a:tr>
              <a:tr h="3538960">
                <a:tc>
                  <a:txBody>
                    <a:bodyPr/>
                    <a:lstStyle/>
                    <a:p>
                      <a:pPr marL="144000" lvl="0" indent="-180000" algn="just">
                        <a:lnSpc>
                          <a:spcPct val="100000"/>
                        </a:lnSpc>
                        <a:spcAft>
                          <a:spcPts val="0"/>
                        </a:spcAft>
                        <a:buClr>
                          <a:srgbClr val="000000"/>
                        </a:buClr>
                        <a:buSzPts val="850"/>
                        <a:buFont typeface="Wingdings" panose="05000000000000000000" pitchFamily="2" charset="2"/>
                        <a:buChar char="q"/>
                        <a:tabLst>
                          <a:tab pos="8255" algn="l"/>
                        </a:tabLst>
                      </a:pPr>
                      <a:r>
                        <a:rPr lang="es-ES_tradnl" sz="2400" u="none" strike="noStrike" spc="0" dirty="0">
                          <a:effectLst/>
                        </a:rPr>
                        <a:t>Alta cada vez que comienzan una </a:t>
                      </a:r>
                      <a:r>
                        <a:rPr lang="es-ES_tradnl" sz="2400" u="none" strike="noStrike" spc="0" dirty="0">
                          <a:solidFill>
                            <a:srgbClr val="0070C0"/>
                          </a:solidFill>
                          <a:effectLst/>
                        </a:rPr>
                        <a:t>nueva relación laboral</a:t>
                      </a:r>
                      <a:r>
                        <a:rPr lang="es-ES_tradnl" sz="2400" u="none" strike="noStrike" spc="0" dirty="0">
                          <a:effectLst/>
                        </a:rPr>
                        <a:t>, misma empresa o diferente.</a:t>
                      </a:r>
                      <a:endParaRPr lang="es-ES" sz="2400" u="none" strike="noStrike" spc="0" dirty="0">
                        <a:effectLst/>
                      </a:endParaRPr>
                    </a:p>
                    <a:p>
                      <a:pPr marL="144000" lvl="0" indent="-180000" algn="just">
                        <a:lnSpc>
                          <a:spcPct val="100000"/>
                        </a:lnSpc>
                        <a:spcAft>
                          <a:spcPts val="0"/>
                        </a:spcAft>
                        <a:buClr>
                          <a:srgbClr val="000000"/>
                        </a:buClr>
                        <a:buSzPts val="850"/>
                        <a:buFont typeface="Wingdings" panose="05000000000000000000" pitchFamily="2" charset="2"/>
                        <a:buChar char="q"/>
                        <a:tabLst>
                          <a:tab pos="8255" algn="l"/>
                        </a:tabLst>
                      </a:pPr>
                      <a:r>
                        <a:rPr lang="es-ES_tradnl" sz="2400" u="none" strike="noStrike" spc="0" dirty="0">
                          <a:effectLst/>
                        </a:rPr>
                        <a:t>Las altas se presentarán </a:t>
                      </a:r>
                      <a:r>
                        <a:rPr lang="es-ES_tradnl" sz="2400" u="none" strike="noStrike" spc="0" dirty="0">
                          <a:solidFill>
                            <a:srgbClr val="0070C0"/>
                          </a:solidFill>
                          <a:effectLst/>
                        </a:rPr>
                        <a:t>antes de iniciar </a:t>
                      </a:r>
                      <a:r>
                        <a:rPr lang="es-ES_tradnl" sz="2400" u="none" strike="noStrike" spc="0" dirty="0">
                          <a:effectLst/>
                        </a:rPr>
                        <a:t>la rela­ción laboral (hasta 60 días antes).</a:t>
                      </a:r>
                    </a:p>
                    <a:p>
                      <a:pPr marL="144000" lvl="0" indent="-180000" algn="just">
                        <a:lnSpc>
                          <a:spcPct val="100000"/>
                        </a:lnSpc>
                        <a:spcAft>
                          <a:spcPts val="0"/>
                        </a:spcAft>
                        <a:buClr>
                          <a:srgbClr val="000000"/>
                        </a:buClr>
                        <a:buSzPts val="850"/>
                        <a:buFont typeface="Wingdings" panose="05000000000000000000" pitchFamily="2" charset="2"/>
                        <a:buChar char="q"/>
                        <a:tabLst>
                          <a:tab pos="8255" algn="l"/>
                        </a:tabLst>
                      </a:pPr>
                      <a:r>
                        <a:rPr lang="es-ES_tradnl" sz="2400" u="none" strike="noStrike" spc="0" dirty="0">
                          <a:solidFill>
                            <a:srgbClr val="0070C0"/>
                          </a:solidFill>
                          <a:effectLst/>
                        </a:rPr>
                        <a:t>Fuera de plazo</a:t>
                      </a:r>
                      <a:r>
                        <a:rPr lang="es-ES_tradnl" sz="2400" u="none" strike="noStrike" spc="0" dirty="0">
                          <a:effectLst/>
                        </a:rPr>
                        <a:t>, la solicitud tendrá efecto desde el día de su presentación.</a:t>
                      </a:r>
                      <a:endParaRPr lang="es-ES" sz="2400" u="none" strike="noStrike" spc="0" dirty="0">
                        <a:effectLst/>
                      </a:endParaRPr>
                    </a:p>
                    <a:p>
                      <a:pPr marL="144000" lvl="0" indent="-180000" algn="just">
                        <a:lnSpc>
                          <a:spcPct val="100000"/>
                        </a:lnSpc>
                        <a:spcAft>
                          <a:spcPts val="0"/>
                        </a:spcAft>
                        <a:buClr>
                          <a:srgbClr val="000000"/>
                        </a:buClr>
                        <a:buSzPts val="850"/>
                        <a:buFont typeface="Wingdings" panose="05000000000000000000" pitchFamily="2" charset="2"/>
                        <a:buChar char="q"/>
                        <a:tabLst>
                          <a:tab pos="8255" algn="l"/>
                        </a:tabLst>
                      </a:pPr>
                      <a:r>
                        <a:rPr lang="es-ES_tradnl" sz="2400" u="none" strike="noStrike" spc="0" dirty="0">
                          <a:effectLst/>
                        </a:rPr>
                        <a:t>La afiliación y el alta se formalizarán </a:t>
                      </a:r>
                      <a:r>
                        <a:rPr lang="es-ES_tradnl" sz="2400" u="none" strike="noStrike" spc="0" dirty="0">
                          <a:solidFill>
                            <a:srgbClr val="0070C0"/>
                          </a:solidFill>
                          <a:effectLst/>
                        </a:rPr>
                        <a:t>a nombre de cada per­sona trabajadora</a:t>
                      </a:r>
                      <a:r>
                        <a:rPr lang="es-ES_tradnl" sz="2400" u="none" strike="noStrike" spc="0" dirty="0">
                          <a:effectLst/>
                        </a:rPr>
                        <a:t>, bien de forma presencial o telemática.</a:t>
                      </a:r>
                      <a:endParaRPr lang="es-ES" sz="24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tc>
                <a:tc>
                  <a:txBody>
                    <a:bodyPr/>
                    <a:lstStyle/>
                    <a:p>
                      <a:pPr marL="144000" lvl="0" indent="-180000" algn="just">
                        <a:lnSpc>
                          <a:spcPct val="100000"/>
                        </a:lnSpc>
                        <a:spcAft>
                          <a:spcPts val="0"/>
                        </a:spcAft>
                        <a:buClr>
                          <a:srgbClr val="000000"/>
                        </a:buClr>
                        <a:buSzPts val="850"/>
                        <a:buFont typeface="Wingdings" panose="05000000000000000000" pitchFamily="2" charset="2"/>
                        <a:buChar char="q"/>
                        <a:tabLst>
                          <a:tab pos="-83820" algn="l"/>
                        </a:tabLst>
                      </a:pPr>
                      <a:r>
                        <a:rPr lang="es-ES_tradnl" sz="2400" u="none" strike="noStrike" spc="0" dirty="0">
                          <a:effectLst/>
                        </a:rPr>
                        <a:t>Cuando una persona trabajadora </a:t>
                      </a:r>
                      <a:r>
                        <a:rPr lang="es-ES_tradnl" sz="2400" u="none" strike="noStrike" spc="0" dirty="0">
                          <a:solidFill>
                            <a:srgbClr val="0070C0"/>
                          </a:solidFill>
                          <a:effectLst/>
                        </a:rPr>
                        <a:t>finalice una relación laboral</a:t>
                      </a:r>
                      <a:r>
                        <a:rPr lang="es-ES_tradnl" sz="2400" u="none" strike="noStrike" spc="0" dirty="0">
                          <a:effectLst/>
                        </a:rPr>
                        <a:t>, deberá ser dado de baja.</a:t>
                      </a:r>
                      <a:endParaRPr lang="es-ES" sz="2400" u="none" strike="noStrike" spc="0" dirty="0">
                        <a:effectLst/>
                      </a:endParaRPr>
                    </a:p>
                    <a:p>
                      <a:pPr marL="144000" lvl="0" indent="-180000" algn="just">
                        <a:lnSpc>
                          <a:spcPct val="100000"/>
                        </a:lnSpc>
                        <a:spcAft>
                          <a:spcPts val="0"/>
                        </a:spcAft>
                        <a:buClr>
                          <a:srgbClr val="000000"/>
                        </a:buClr>
                        <a:buSzPts val="850"/>
                        <a:buFont typeface="Wingdings" panose="05000000000000000000" pitchFamily="2" charset="2"/>
                        <a:buChar char="q"/>
                        <a:tabLst>
                          <a:tab pos="-83820" algn="l"/>
                        </a:tabLst>
                      </a:pPr>
                      <a:r>
                        <a:rPr lang="es-ES_tradnl" sz="2400" u="none" strike="noStrike" spc="0" dirty="0">
                          <a:effectLst/>
                        </a:rPr>
                        <a:t>Las bajas y las variaciones, deben comunicarse dentro de los </a:t>
                      </a:r>
                      <a:r>
                        <a:rPr lang="es-ES_tradnl" sz="2400" u="none" strike="noStrike" spc="0" dirty="0">
                          <a:solidFill>
                            <a:srgbClr val="0070C0"/>
                          </a:solidFill>
                          <a:effectLst/>
                        </a:rPr>
                        <a:t>tres días </a:t>
                      </a:r>
                      <a:r>
                        <a:rPr lang="es-ES_tradnl" sz="2400" u="none" strike="noStrike" spc="0" dirty="0">
                          <a:effectLst/>
                        </a:rPr>
                        <a:t>naturales siguientes.</a:t>
                      </a:r>
                      <a:endParaRPr lang="es-ES" sz="2400" u="none" strike="noStrike" spc="0" dirty="0">
                        <a:effectLst/>
                      </a:endParaRPr>
                    </a:p>
                    <a:p>
                      <a:pPr marL="144000" lvl="0" indent="-180000" algn="just">
                        <a:lnSpc>
                          <a:spcPct val="100000"/>
                        </a:lnSpc>
                        <a:spcAft>
                          <a:spcPts val="0"/>
                        </a:spcAft>
                        <a:buClr>
                          <a:srgbClr val="000000"/>
                        </a:buClr>
                        <a:buSzPts val="850"/>
                        <a:buFont typeface="Wingdings" panose="05000000000000000000" pitchFamily="2" charset="2"/>
                        <a:buChar char="q"/>
                        <a:tabLst>
                          <a:tab pos="-86995" algn="l"/>
                        </a:tabLst>
                      </a:pPr>
                      <a:r>
                        <a:rPr lang="es-ES_tradnl" sz="2400" u="none" strike="noStrike" spc="0" dirty="0">
                          <a:effectLst/>
                        </a:rPr>
                        <a:t>Si la baja se tramita </a:t>
                      </a:r>
                      <a:r>
                        <a:rPr lang="es-ES_tradnl" sz="2400" u="none" strike="noStrike" spc="0" dirty="0">
                          <a:solidFill>
                            <a:srgbClr val="0070C0"/>
                          </a:solidFill>
                          <a:effectLst/>
                        </a:rPr>
                        <a:t>en el plazo </a:t>
                      </a:r>
                      <a:r>
                        <a:rPr lang="es-ES_tradnl" sz="2400" u="none" strike="noStrike" spc="0" dirty="0">
                          <a:effectLst/>
                        </a:rPr>
                        <a:t>y en la forma establecidos, se extingue la obligación de cotizar. </a:t>
                      </a:r>
                      <a:r>
                        <a:rPr lang="es-ES_tradnl" sz="2400" u="none" strike="noStrike" spc="0" dirty="0">
                          <a:solidFill>
                            <a:srgbClr val="0070C0"/>
                          </a:solidFill>
                          <a:effectLst/>
                        </a:rPr>
                        <a:t>Fuera de plazo</a:t>
                      </a:r>
                      <a:r>
                        <a:rPr lang="es-ES_tradnl" sz="2400" u="none" strike="noStrike" spc="0" dirty="0">
                          <a:effectLst/>
                        </a:rPr>
                        <a:t>, no se extingue la obligación de cotizar hasta que la TGSS conoce el cese en el trabajo.</a:t>
                      </a:r>
                      <a:endParaRPr lang="es-ES" sz="24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tc>
                <a:extLst>
                  <a:ext uri="{0D108BD9-81ED-4DB2-BD59-A6C34878D82A}">
                    <a16:rowId xmlns:a16="http://schemas.microsoft.com/office/drawing/2014/main" val="156235311"/>
                  </a:ext>
                </a:extLst>
              </a:tr>
            </a:tbl>
          </a:graphicData>
        </a:graphic>
      </p:graphicFrame>
    </p:spTree>
    <p:extLst>
      <p:ext uri="{BB962C8B-B14F-4D97-AF65-F5344CB8AC3E}">
        <p14:creationId xmlns:p14="http://schemas.microsoft.com/office/powerpoint/2010/main" val="23030062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B20E0C19-2E7C-840B-4E6F-680C5FF615B7}"/>
              </a:ext>
            </a:extLst>
          </p:cNvPr>
          <p:cNvSpPr>
            <a:spLocks noGrp="1"/>
          </p:cNvSpPr>
          <p:nvPr>
            <p:ph idx="1"/>
          </p:nvPr>
        </p:nvSpPr>
        <p:spPr>
          <a:xfrm>
            <a:off x="1120587" y="1904105"/>
            <a:ext cx="10058400" cy="4023360"/>
          </a:xfrm>
        </p:spPr>
        <p:txBody>
          <a:bodyPr>
            <a:noAutofit/>
          </a:bodyPr>
          <a:lstStyle/>
          <a:p>
            <a:r>
              <a:rPr lang="es-ES" sz="2800" b="1" dirty="0">
                <a:solidFill>
                  <a:srgbClr val="0070C0"/>
                </a:solidFill>
              </a:rPr>
              <a:t>Cotización de empresas y plantilla:</a:t>
            </a:r>
          </a:p>
          <a:p>
            <a:pPr algn="ctr"/>
            <a:endParaRPr lang="es-ES" sz="2800" b="1" dirty="0">
              <a:solidFill>
                <a:srgbClr val="0070C0"/>
              </a:solidFill>
            </a:endParaRPr>
          </a:p>
        </p:txBody>
      </p:sp>
      <p:graphicFrame>
        <p:nvGraphicFramePr>
          <p:cNvPr id="3" name="Tabla 2">
            <a:extLst>
              <a:ext uri="{FF2B5EF4-FFF2-40B4-BE49-F238E27FC236}">
                <a16:creationId xmlns:a16="http://schemas.microsoft.com/office/drawing/2014/main" id="{2E832C2E-7551-41BC-8D17-2792D0C67178}"/>
              </a:ext>
            </a:extLst>
          </p:cNvPr>
          <p:cNvGraphicFramePr>
            <a:graphicFrameLocks noGrp="1"/>
          </p:cNvGraphicFramePr>
          <p:nvPr>
            <p:extLst>
              <p:ext uri="{D42A27DB-BD31-4B8C-83A1-F6EECF244321}">
                <p14:modId xmlns:p14="http://schemas.microsoft.com/office/powerpoint/2010/main" val="3377158358"/>
              </p:ext>
            </p:extLst>
          </p:nvPr>
        </p:nvGraphicFramePr>
        <p:xfrm>
          <a:off x="1183341" y="2370668"/>
          <a:ext cx="9995646" cy="1280160"/>
        </p:xfrm>
        <a:graphic>
          <a:graphicData uri="http://schemas.openxmlformats.org/drawingml/2006/table">
            <a:tbl>
              <a:tblPr>
                <a:tableStyleId>{5C22544A-7EE6-4342-B048-85BDC9FD1C3A}</a:tableStyleId>
              </a:tblPr>
              <a:tblGrid>
                <a:gridCol w="9995646">
                  <a:extLst>
                    <a:ext uri="{9D8B030D-6E8A-4147-A177-3AD203B41FA5}">
                      <a16:colId xmlns:a16="http://schemas.microsoft.com/office/drawing/2014/main" val="2412952891"/>
                    </a:ext>
                  </a:extLst>
                </a:gridCol>
              </a:tblGrid>
              <a:tr h="475128">
                <a:tc>
                  <a:txBody>
                    <a:bodyPr/>
                    <a:lstStyle/>
                    <a:p>
                      <a:pPr algn="just">
                        <a:lnSpc>
                          <a:spcPct val="100000"/>
                        </a:lnSpc>
                        <a:spcAft>
                          <a:spcPts val="0"/>
                        </a:spcAft>
                      </a:pPr>
                      <a:r>
                        <a:rPr lang="es-ES_tradnl" sz="2800" dirty="0">
                          <a:effectLst/>
                        </a:rPr>
                        <a:t>Están obligados a cotizar a la Seguridad Social las </a:t>
                      </a:r>
                      <a:r>
                        <a:rPr lang="es-ES_tradnl" sz="2800" dirty="0">
                          <a:solidFill>
                            <a:srgbClr val="0070C0"/>
                          </a:solidFill>
                          <a:effectLst/>
                        </a:rPr>
                        <a:t>empresas</a:t>
                      </a:r>
                      <a:r>
                        <a:rPr lang="es-ES_tradnl" sz="2800" dirty="0">
                          <a:effectLst/>
                        </a:rPr>
                        <a:t> y las </a:t>
                      </a:r>
                      <a:r>
                        <a:rPr lang="es-ES_tradnl" sz="2800" dirty="0">
                          <a:solidFill>
                            <a:srgbClr val="0070C0"/>
                          </a:solidFill>
                          <a:effectLst/>
                        </a:rPr>
                        <a:t>personas trabajadoras </a:t>
                      </a:r>
                      <a:r>
                        <a:rPr lang="es-ES_tradnl" sz="2800" dirty="0">
                          <a:effectLst/>
                        </a:rPr>
                        <a:t>que realicen su actividad por cuenta de los empresarios.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61784456"/>
                  </a:ext>
                </a:extLst>
              </a:tr>
            </a:tbl>
          </a:graphicData>
        </a:graphic>
      </p:graphicFrame>
      <p:graphicFrame>
        <p:nvGraphicFramePr>
          <p:cNvPr id="5" name="Tabla 4">
            <a:extLst>
              <a:ext uri="{FF2B5EF4-FFF2-40B4-BE49-F238E27FC236}">
                <a16:creationId xmlns:a16="http://schemas.microsoft.com/office/drawing/2014/main" id="{A719E002-8D1A-4F74-B7C6-A3A986DFF5C6}"/>
              </a:ext>
            </a:extLst>
          </p:cNvPr>
          <p:cNvGraphicFramePr>
            <a:graphicFrameLocks noGrp="1"/>
          </p:cNvGraphicFramePr>
          <p:nvPr>
            <p:extLst>
              <p:ext uri="{D42A27DB-BD31-4B8C-83A1-F6EECF244321}">
                <p14:modId xmlns:p14="http://schemas.microsoft.com/office/powerpoint/2010/main" val="998125473"/>
              </p:ext>
            </p:extLst>
          </p:nvPr>
        </p:nvGraphicFramePr>
        <p:xfrm>
          <a:off x="1183341" y="3722943"/>
          <a:ext cx="9995646" cy="2560320"/>
        </p:xfrm>
        <a:graphic>
          <a:graphicData uri="http://schemas.openxmlformats.org/drawingml/2006/table">
            <a:tbl>
              <a:tblPr>
                <a:tableStyleId>{5C22544A-7EE6-4342-B048-85BDC9FD1C3A}</a:tableStyleId>
              </a:tblPr>
              <a:tblGrid>
                <a:gridCol w="3227294">
                  <a:extLst>
                    <a:ext uri="{9D8B030D-6E8A-4147-A177-3AD203B41FA5}">
                      <a16:colId xmlns:a16="http://schemas.microsoft.com/office/drawing/2014/main" val="3680383136"/>
                    </a:ext>
                  </a:extLst>
                </a:gridCol>
                <a:gridCol w="6768352">
                  <a:extLst>
                    <a:ext uri="{9D8B030D-6E8A-4147-A177-3AD203B41FA5}">
                      <a16:colId xmlns:a16="http://schemas.microsoft.com/office/drawing/2014/main" val="1988434515"/>
                    </a:ext>
                  </a:extLst>
                </a:gridCol>
              </a:tblGrid>
              <a:tr h="697865">
                <a:tc>
                  <a:txBody>
                    <a:bodyPr/>
                    <a:lstStyle/>
                    <a:p>
                      <a:pPr>
                        <a:lnSpc>
                          <a:spcPct val="100000"/>
                        </a:lnSpc>
                        <a:spcAft>
                          <a:spcPts val="0"/>
                        </a:spcAft>
                      </a:pPr>
                      <a:r>
                        <a:rPr lang="es-ES_tradnl" sz="2800" dirty="0">
                          <a:effectLst/>
                        </a:rPr>
                        <a:t>Persona trabajadora y empresa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457200" lvl="0" indent="-457200">
                        <a:lnSpc>
                          <a:spcPct val="100000"/>
                        </a:lnSpc>
                        <a:spcAft>
                          <a:spcPts val="0"/>
                        </a:spcAft>
                        <a:buClr>
                          <a:srgbClr val="000000"/>
                        </a:buClr>
                        <a:buSzPts val="850"/>
                        <a:buFont typeface="Wingdings" panose="05000000000000000000" pitchFamily="2" charset="2"/>
                        <a:buChar char="q"/>
                        <a:tabLst>
                          <a:tab pos="565150" algn="l"/>
                        </a:tabLst>
                      </a:pPr>
                      <a:r>
                        <a:rPr lang="es-ES_tradnl" sz="2800" u="none" strike="noStrike" spc="0" dirty="0">
                          <a:effectLst/>
                        </a:rPr>
                        <a:t>Contingencias comunes</a:t>
                      </a:r>
                      <a:endParaRPr lang="es-ES" sz="2800" u="none" strike="noStrike" spc="0" dirty="0">
                        <a:effectLst/>
                      </a:endParaRPr>
                    </a:p>
                    <a:p>
                      <a:pPr marL="457200" lvl="0" indent="-457200">
                        <a:lnSpc>
                          <a:spcPct val="100000"/>
                        </a:lnSpc>
                        <a:spcAft>
                          <a:spcPts val="0"/>
                        </a:spcAft>
                        <a:buClr>
                          <a:srgbClr val="000000"/>
                        </a:buClr>
                        <a:buSzPts val="850"/>
                        <a:buFont typeface="Wingdings" panose="05000000000000000000" pitchFamily="2" charset="2"/>
                        <a:buChar char="q"/>
                        <a:tabLst>
                          <a:tab pos="568325" algn="l"/>
                        </a:tabLst>
                      </a:pPr>
                      <a:r>
                        <a:rPr lang="es-ES_tradnl" sz="2800" u="none" strike="noStrike" spc="0" dirty="0">
                          <a:effectLst/>
                        </a:rPr>
                        <a:t>Desempleo</a:t>
                      </a:r>
                      <a:endParaRPr lang="es-ES" sz="2800" u="none" strike="noStrike" spc="0" dirty="0">
                        <a:effectLst/>
                      </a:endParaRPr>
                    </a:p>
                    <a:p>
                      <a:pPr marL="457200" lvl="0" indent="-457200">
                        <a:lnSpc>
                          <a:spcPct val="100000"/>
                        </a:lnSpc>
                        <a:spcAft>
                          <a:spcPts val="0"/>
                        </a:spcAft>
                        <a:buClr>
                          <a:srgbClr val="000000"/>
                        </a:buClr>
                        <a:buSzPts val="850"/>
                        <a:buFont typeface="Wingdings" panose="05000000000000000000" pitchFamily="2" charset="2"/>
                        <a:buChar char="q"/>
                        <a:tabLst>
                          <a:tab pos="568325" algn="l"/>
                        </a:tabLst>
                      </a:pPr>
                      <a:r>
                        <a:rPr lang="es-ES_tradnl" sz="2800" u="none" strike="noStrike" spc="0" dirty="0">
                          <a:effectLst/>
                        </a:rPr>
                        <a:t>Formación profesional</a:t>
                      </a:r>
                    </a:p>
                    <a:p>
                      <a:pPr marL="457200" lvl="0" indent="-457200">
                        <a:lnSpc>
                          <a:spcPct val="100000"/>
                        </a:lnSpc>
                        <a:spcAft>
                          <a:spcPts val="0"/>
                        </a:spcAft>
                        <a:buClr>
                          <a:srgbClr val="000000"/>
                        </a:buClr>
                        <a:buSzPts val="850"/>
                        <a:buFont typeface="Wingdings" panose="05000000000000000000" pitchFamily="2" charset="2"/>
                        <a:buChar char="q"/>
                        <a:tabLst>
                          <a:tab pos="568325" algn="l"/>
                        </a:tabLst>
                      </a:pPr>
                      <a:r>
                        <a:rPr lang="es-ES_tradnl" sz="2800" u="none" strike="noStrike" spc="0" dirty="0">
                          <a:effectLst/>
                          <a:latin typeface="Tahoma" panose="020B0604030504040204" pitchFamily="34" charset="0"/>
                          <a:ea typeface="Calibri" panose="020F0502020204030204" pitchFamily="34" charset="0"/>
                          <a:cs typeface="Tahoma" panose="020B0604030504040204" pitchFamily="34" charset="0"/>
                        </a:rPr>
                        <a:t>MEI</a:t>
                      </a:r>
                      <a:endParaRPr lang="es-ES" sz="28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tc>
                <a:extLst>
                  <a:ext uri="{0D108BD9-81ED-4DB2-BD59-A6C34878D82A}">
                    <a16:rowId xmlns:a16="http://schemas.microsoft.com/office/drawing/2014/main" val="3803837370"/>
                  </a:ext>
                </a:extLst>
              </a:tr>
              <a:tr h="545465">
                <a:tc>
                  <a:txBody>
                    <a:bodyPr/>
                    <a:lstStyle/>
                    <a:p>
                      <a:pPr>
                        <a:lnSpc>
                          <a:spcPct val="100000"/>
                        </a:lnSpc>
                        <a:spcAft>
                          <a:spcPts val="0"/>
                        </a:spcAft>
                      </a:pPr>
                      <a:r>
                        <a:rPr lang="es-ES_tradnl" sz="2800" dirty="0">
                          <a:effectLst/>
                        </a:rPr>
                        <a:t>Empresa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457200" lvl="0" indent="-457200">
                        <a:lnSpc>
                          <a:spcPct val="100000"/>
                        </a:lnSpc>
                        <a:spcAft>
                          <a:spcPts val="0"/>
                        </a:spcAft>
                        <a:buClr>
                          <a:srgbClr val="000000"/>
                        </a:buClr>
                        <a:buSzPts val="850"/>
                        <a:buFont typeface="Wingdings" panose="05000000000000000000" pitchFamily="2" charset="2"/>
                        <a:buChar char="q"/>
                        <a:tabLst>
                          <a:tab pos="571500" algn="l"/>
                        </a:tabLst>
                      </a:pPr>
                      <a:r>
                        <a:rPr lang="es-ES_tradnl" sz="2800" u="none" strike="noStrike" spc="0" dirty="0">
                          <a:effectLst/>
                        </a:rPr>
                        <a:t>Fondo de Garantía Salarial (</a:t>
                      </a:r>
                      <a:r>
                        <a:rPr lang="es-ES_tradnl" sz="2800" u="none" strike="noStrike" spc="0" dirty="0" err="1">
                          <a:effectLst/>
                        </a:rPr>
                        <a:t>Fogasa</a:t>
                      </a:r>
                      <a:r>
                        <a:rPr lang="es-ES_tradnl" sz="2800" u="none" strike="noStrike" spc="0" dirty="0">
                          <a:effectLst/>
                        </a:rPr>
                        <a:t>)</a:t>
                      </a:r>
                      <a:endParaRPr lang="es-ES" sz="2800" u="none" strike="noStrike" spc="0" dirty="0">
                        <a:effectLst/>
                      </a:endParaRPr>
                    </a:p>
                    <a:p>
                      <a:pPr marL="457200" lvl="0" indent="-457200">
                        <a:lnSpc>
                          <a:spcPct val="100000"/>
                        </a:lnSpc>
                        <a:spcAft>
                          <a:spcPts val="0"/>
                        </a:spcAft>
                        <a:buClr>
                          <a:srgbClr val="000000"/>
                        </a:buClr>
                        <a:buSzPts val="850"/>
                        <a:buFont typeface="Wingdings" panose="05000000000000000000" pitchFamily="2" charset="2"/>
                        <a:buChar char="q"/>
                        <a:tabLst>
                          <a:tab pos="568325" algn="l"/>
                        </a:tabLst>
                      </a:pPr>
                      <a:r>
                        <a:rPr lang="es-ES_tradnl" sz="2800" u="none" strike="noStrike" spc="0" dirty="0">
                          <a:effectLst/>
                        </a:rPr>
                        <a:t>Contingencias profesionales</a:t>
                      </a:r>
                      <a:endParaRPr lang="es-ES" sz="28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tc>
                <a:extLst>
                  <a:ext uri="{0D108BD9-81ED-4DB2-BD59-A6C34878D82A}">
                    <a16:rowId xmlns:a16="http://schemas.microsoft.com/office/drawing/2014/main" val="29404253"/>
                  </a:ext>
                </a:extLst>
              </a:tr>
            </a:tbl>
          </a:graphicData>
        </a:graphic>
      </p:graphicFrame>
    </p:spTree>
    <p:extLst>
      <p:ext uri="{BB962C8B-B14F-4D97-AF65-F5344CB8AC3E}">
        <p14:creationId xmlns:p14="http://schemas.microsoft.com/office/powerpoint/2010/main" val="2343494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291351" y="1809876"/>
            <a:ext cx="11716871" cy="4608854"/>
          </a:xfrm>
        </p:spPr>
        <p:txBody>
          <a:bodyPr>
            <a:noAutofit/>
          </a:bodyPr>
          <a:lstStyle/>
          <a:p>
            <a:pPr algn="just">
              <a:buFont typeface="Wingdings" panose="05000000000000000000" pitchFamily="2" charset="2"/>
              <a:buChar char="q"/>
            </a:pPr>
            <a:r>
              <a:rPr lang="es-ES" sz="2800" dirty="0">
                <a:solidFill>
                  <a:schemeClr val="tx1"/>
                </a:solidFill>
              </a:rPr>
              <a:t>La </a:t>
            </a:r>
            <a:r>
              <a:rPr lang="es-ES" sz="2800" b="1" dirty="0">
                <a:solidFill>
                  <a:srgbClr val="0070C0"/>
                </a:solidFill>
              </a:rPr>
              <a:t>obligación de cotizar </a:t>
            </a:r>
            <a:r>
              <a:rPr lang="es-ES" sz="2800" dirty="0">
                <a:solidFill>
                  <a:schemeClr val="tx1"/>
                </a:solidFill>
              </a:rPr>
              <a:t>comienza con el inicio de la relación laboral, incluido el periodo de prueba, y finaliza con la extinción (tramitada la baja) del contrato. Se mantendrá mientras se permanezca dado de alta o preste servicios, y se extinguirá cuando se tramite la baja.</a:t>
            </a:r>
          </a:p>
          <a:p>
            <a:pPr algn="just">
              <a:lnSpc>
                <a:spcPct val="100000"/>
              </a:lnSpc>
              <a:spcBef>
                <a:spcPts val="0"/>
              </a:spcBef>
              <a:spcAft>
                <a:spcPts val="0"/>
              </a:spcAft>
              <a:buFont typeface="Wingdings" panose="05000000000000000000" pitchFamily="2" charset="2"/>
              <a:buChar char="q"/>
            </a:pPr>
            <a:r>
              <a:rPr lang="es-ES" sz="2800" b="1" dirty="0">
                <a:solidFill>
                  <a:srgbClr val="0070C0"/>
                </a:solidFill>
              </a:rPr>
              <a:t>Casos de obligación de cotizar tras cese</a:t>
            </a:r>
            <a:r>
              <a:rPr lang="es-ES" sz="2800" dirty="0">
                <a:solidFill>
                  <a:schemeClr val="tx1"/>
                </a:solidFill>
              </a:rPr>
              <a:t>. La obligación de cotizar permanece :</a:t>
            </a:r>
          </a:p>
          <a:p>
            <a:pPr algn="just">
              <a:lnSpc>
                <a:spcPct val="100000"/>
              </a:lnSpc>
              <a:spcBef>
                <a:spcPts val="0"/>
              </a:spcBef>
              <a:spcAft>
                <a:spcPts val="0"/>
              </a:spcAft>
              <a:buFont typeface="Wingdings" panose="05000000000000000000" pitchFamily="2" charset="2"/>
              <a:buChar char="§"/>
            </a:pPr>
            <a:r>
              <a:rPr lang="es-ES" sz="2800" dirty="0">
                <a:solidFill>
                  <a:schemeClr val="tx1"/>
                </a:solidFill>
              </a:rPr>
              <a:t>En los casos de (</a:t>
            </a:r>
            <a:r>
              <a:rPr lang="es-ES" sz="2800" dirty="0">
                <a:solidFill>
                  <a:srgbClr val="0070C0"/>
                </a:solidFill>
              </a:rPr>
              <a:t>IT</a:t>
            </a:r>
            <a:r>
              <a:rPr lang="es-ES" sz="2800" dirty="0">
                <a:solidFill>
                  <a:schemeClr val="tx1"/>
                </a:solidFill>
              </a:rPr>
              <a:t>), </a:t>
            </a:r>
            <a:r>
              <a:rPr lang="es-ES" sz="2800" dirty="0">
                <a:solidFill>
                  <a:srgbClr val="0070C0"/>
                </a:solidFill>
              </a:rPr>
              <a:t>nacimiento</a:t>
            </a:r>
            <a:r>
              <a:rPr lang="es-ES" sz="2800" dirty="0">
                <a:solidFill>
                  <a:schemeClr val="tx1"/>
                </a:solidFill>
              </a:rPr>
              <a:t>, </a:t>
            </a:r>
            <a:r>
              <a:rPr lang="es-ES" sz="2800" dirty="0">
                <a:solidFill>
                  <a:srgbClr val="0070C0"/>
                </a:solidFill>
              </a:rPr>
              <a:t>riesgo durante el embarazo </a:t>
            </a:r>
            <a:r>
              <a:rPr lang="es-ES" sz="2800" dirty="0">
                <a:solidFill>
                  <a:schemeClr val="tx1"/>
                </a:solidFill>
              </a:rPr>
              <a:t>y </a:t>
            </a:r>
            <a:r>
              <a:rPr lang="es-ES" sz="2800" dirty="0">
                <a:solidFill>
                  <a:srgbClr val="0070C0"/>
                </a:solidFill>
              </a:rPr>
              <a:t>riesgo durante la lactancia natural</a:t>
            </a:r>
            <a:r>
              <a:rPr lang="es-ES" sz="2800" dirty="0">
                <a:solidFill>
                  <a:schemeClr val="tx1"/>
                </a:solidFill>
              </a:rPr>
              <a:t>.</a:t>
            </a:r>
          </a:p>
          <a:p>
            <a:pPr algn="just">
              <a:lnSpc>
                <a:spcPct val="100000"/>
              </a:lnSpc>
              <a:spcBef>
                <a:spcPts val="0"/>
              </a:spcBef>
              <a:spcAft>
                <a:spcPts val="0"/>
              </a:spcAft>
              <a:buFont typeface="Wingdings" panose="05000000000000000000" pitchFamily="2" charset="2"/>
              <a:buChar char="§"/>
            </a:pPr>
            <a:r>
              <a:rPr lang="es-ES" sz="2800" dirty="0">
                <a:solidFill>
                  <a:schemeClr val="tx1"/>
                </a:solidFill>
              </a:rPr>
              <a:t>En los casos de </a:t>
            </a:r>
            <a:r>
              <a:rPr lang="es-ES" sz="2800" dirty="0">
                <a:solidFill>
                  <a:srgbClr val="0070C0"/>
                </a:solidFill>
              </a:rPr>
              <a:t>desempleo total con derecho a percibir prestación</a:t>
            </a:r>
            <a:r>
              <a:rPr lang="es-ES" sz="2800" dirty="0">
                <a:solidFill>
                  <a:schemeClr val="tx1"/>
                </a:solidFill>
              </a:rPr>
              <a:t>.</a:t>
            </a:r>
          </a:p>
          <a:p>
            <a:pPr algn="just">
              <a:lnSpc>
                <a:spcPct val="100000"/>
              </a:lnSpc>
              <a:spcBef>
                <a:spcPts val="0"/>
              </a:spcBef>
              <a:spcAft>
                <a:spcPts val="0"/>
              </a:spcAft>
              <a:buFont typeface="Wingdings" panose="05000000000000000000" pitchFamily="2" charset="2"/>
              <a:buChar char="§"/>
            </a:pPr>
            <a:r>
              <a:rPr lang="es-ES" sz="2800" dirty="0">
                <a:solidFill>
                  <a:schemeClr val="tx1"/>
                </a:solidFill>
              </a:rPr>
              <a:t>Los que hayan suscrito un </a:t>
            </a:r>
            <a:r>
              <a:rPr lang="es-ES" sz="2800" dirty="0">
                <a:solidFill>
                  <a:srgbClr val="0070C0"/>
                </a:solidFill>
              </a:rPr>
              <a:t>convenio especial </a:t>
            </a:r>
            <a:r>
              <a:rPr lang="es-ES" sz="2800" dirty="0">
                <a:solidFill>
                  <a:schemeClr val="tx1"/>
                </a:solidFill>
              </a:rPr>
              <a:t>con la Seguridad Social.</a:t>
            </a:r>
          </a:p>
          <a:p>
            <a:pPr algn="just">
              <a:lnSpc>
                <a:spcPct val="100000"/>
              </a:lnSpc>
              <a:spcBef>
                <a:spcPts val="0"/>
              </a:spcBef>
              <a:spcAft>
                <a:spcPts val="0"/>
              </a:spcAft>
              <a:buFont typeface="Wingdings" panose="05000000000000000000" pitchFamily="2" charset="2"/>
              <a:buChar char="§"/>
            </a:pPr>
            <a:r>
              <a:rPr lang="es-ES" sz="2800" dirty="0">
                <a:solidFill>
                  <a:schemeClr val="tx1"/>
                </a:solidFill>
              </a:rPr>
              <a:t>El personal </a:t>
            </a:r>
            <a:r>
              <a:rPr lang="es-ES" sz="2800" dirty="0">
                <a:solidFill>
                  <a:srgbClr val="0070C0"/>
                </a:solidFill>
              </a:rPr>
              <a:t>trasladado al extranjero</a:t>
            </a:r>
            <a:r>
              <a:rPr lang="es-ES" sz="2800" dirty="0">
                <a:solidFill>
                  <a:schemeClr val="tx1"/>
                </a:solidFill>
              </a:rPr>
              <a:t>.</a:t>
            </a:r>
          </a:p>
          <a:p>
            <a:pPr algn="just">
              <a:lnSpc>
                <a:spcPct val="100000"/>
              </a:lnSpc>
              <a:spcBef>
                <a:spcPts val="0"/>
              </a:spcBef>
              <a:spcAft>
                <a:spcPts val="0"/>
              </a:spcAft>
              <a:buFont typeface="Wingdings" panose="05000000000000000000" pitchFamily="2" charset="2"/>
              <a:buChar char="§"/>
            </a:pPr>
            <a:r>
              <a:rPr lang="es-ES" sz="2800" dirty="0">
                <a:solidFill>
                  <a:schemeClr val="tx1"/>
                </a:solidFill>
              </a:rPr>
              <a:t>Ciertos </a:t>
            </a:r>
            <a:r>
              <a:rPr lang="es-ES" sz="2800" dirty="0">
                <a:solidFill>
                  <a:srgbClr val="0070C0"/>
                </a:solidFill>
              </a:rPr>
              <a:t>permisos y licencias que no den lugar a la concesión de excedencias</a:t>
            </a:r>
            <a:r>
              <a:rPr lang="es-ES" sz="2800" dirty="0">
                <a:solidFill>
                  <a:schemeClr val="tx1"/>
                </a:solidFill>
              </a:rPr>
              <a:t>.</a:t>
            </a:r>
          </a:p>
        </p:txBody>
      </p:sp>
    </p:spTree>
    <p:extLst>
      <p:ext uri="{BB962C8B-B14F-4D97-AF65-F5344CB8AC3E}">
        <p14:creationId xmlns:p14="http://schemas.microsoft.com/office/powerpoint/2010/main" val="3539527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45733"/>
            <a:ext cx="11044516" cy="4617819"/>
          </a:xfrm>
        </p:spPr>
        <p:txBody>
          <a:bodyPr>
            <a:noAutofit/>
          </a:bodyPr>
          <a:lstStyle/>
          <a:p>
            <a:pPr algn="just">
              <a:buFont typeface="Wingdings" panose="05000000000000000000" pitchFamily="2" charset="2"/>
              <a:buChar char="q"/>
            </a:pPr>
            <a:r>
              <a:rPr lang="es-ES" sz="2600" dirty="0">
                <a:solidFill>
                  <a:schemeClr val="tx1"/>
                </a:solidFill>
              </a:rPr>
              <a:t>La parte de la </a:t>
            </a:r>
            <a:r>
              <a:rPr lang="es-ES" sz="2600" b="1" dirty="0">
                <a:solidFill>
                  <a:srgbClr val="0070C0"/>
                </a:solidFill>
              </a:rPr>
              <a:t>cuota que corresponde a las personas empleadas </a:t>
            </a:r>
            <a:r>
              <a:rPr lang="es-ES" sz="2600" dirty="0">
                <a:solidFill>
                  <a:schemeClr val="tx1"/>
                </a:solidFill>
              </a:rPr>
              <a:t>debe ser descontada por la empresa en el momento de hacerles efectivas sus retribuciones.</a:t>
            </a:r>
          </a:p>
          <a:p>
            <a:pPr algn="just">
              <a:buFont typeface="Wingdings" panose="05000000000000000000" pitchFamily="2" charset="2"/>
              <a:buChar char="q"/>
            </a:pPr>
            <a:r>
              <a:rPr lang="es-ES" sz="2600" dirty="0">
                <a:solidFill>
                  <a:schemeClr val="tx1"/>
                </a:solidFill>
              </a:rPr>
              <a:t>Será </a:t>
            </a:r>
            <a:r>
              <a:rPr lang="es-ES" sz="2600" b="1" dirty="0">
                <a:solidFill>
                  <a:srgbClr val="0070C0"/>
                </a:solidFill>
              </a:rPr>
              <a:t>nulo</a:t>
            </a:r>
            <a:r>
              <a:rPr lang="es-ES" sz="2600" dirty="0">
                <a:solidFill>
                  <a:srgbClr val="0070C0"/>
                </a:solidFill>
              </a:rPr>
              <a:t> todo pacto individual </a:t>
            </a:r>
            <a:r>
              <a:rPr lang="es-ES" sz="2600" dirty="0">
                <a:solidFill>
                  <a:schemeClr val="tx1"/>
                </a:solidFill>
              </a:rPr>
              <a:t>entre persona trabajadora y empresa por el que aquel asuma la obligación de pagar total o parcialmente la cuota a cargo del empresario.</a:t>
            </a:r>
          </a:p>
          <a:p>
            <a:pPr algn="just">
              <a:buFont typeface="Wingdings" panose="05000000000000000000" pitchFamily="2" charset="2"/>
              <a:buChar char="q"/>
            </a:pPr>
            <a:r>
              <a:rPr lang="es-ES" sz="2600" dirty="0">
                <a:solidFill>
                  <a:schemeClr val="tx1"/>
                </a:solidFill>
              </a:rPr>
              <a:t>También será </a:t>
            </a:r>
            <a:r>
              <a:rPr lang="es-ES" sz="2600" b="1" dirty="0">
                <a:solidFill>
                  <a:srgbClr val="0070C0"/>
                </a:solidFill>
              </a:rPr>
              <a:t>nulo el pacto </a:t>
            </a:r>
            <a:r>
              <a:rPr lang="es-ES" sz="2600" dirty="0">
                <a:solidFill>
                  <a:schemeClr val="tx1"/>
                </a:solidFill>
              </a:rPr>
              <a:t>por el que el empresario se comprometa a soportar íntegramente la cotización.</a:t>
            </a:r>
          </a:p>
          <a:p>
            <a:pPr algn="just">
              <a:buFont typeface="Wingdings" panose="05000000000000000000" pitchFamily="2" charset="2"/>
              <a:buChar char="q"/>
            </a:pPr>
            <a:r>
              <a:rPr lang="es-ES" sz="2600" dirty="0">
                <a:solidFill>
                  <a:schemeClr val="tx1"/>
                </a:solidFill>
              </a:rPr>
              <a:t>Los empresarios deberán comunicar a la TGSS en cada período de liquidación el importe de todos los conceptos retributivos abonados a sus trabajadores, con independencia de su inclusión o no en la base de cotización a la </a:t>
            </a:r>
            <a:r>
              <a:rPr lang="es-ES" sz="2600">
                <a:solidFill>
                  <a:schemeClr val="tx1"/>
                </a:solidFill>
              </a:rPr>
              <a:t>Seguridad Social.</a:t>
            </a:r>
            <a:endParaRPr lang="es-ES" sz="2600" dirty="0">
              <a:solidFill>
                <a:schemeClr val="tx1"/>
              </a:solidFill>
            </a:endParaRPr>
          </a:p>
        </p:txBody>
      </p:sp>
    </p:spTree>
    <p:extLst>
      <p:ext uri="{BB962C8B-B14F-4D97-AF65-F5344CB8AC3E}">
        <p14:creationId xmlns:p14="http://schemas.microsoft.com/office/powerpoint/2010/main" val="636251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439947" y="1800909"/>
            <a:ext cx="11464505" cy="4617819"/>
          </a:xfrm>
        </p:spPr>
        <p:txBody>
          <a:bodyPr>
            <a:noAutofit/>
          </a:bodyPr>
          <a:lstStyle/>
          <a:p>
            <a:pPr algn="just">
              <a:buFont typeface="Wingdings" panose="05000000000000000000" pitchFamily="2" charset="2"/>
              <a:buChar char="q"/>
            </a:pPr>
            <a:r>
              <a:rPr lang="es-ES" sz="2800" dirty="0">
                <a:solidFill>
                  <a:schemeClr val="tx1"/>
                </a:solidFill>
              </a:rPr>
              <a:t>Las </a:t>
            </a:r>
            <a:r>
              <a:rPr lang="es-ES" sz="2800" b="1" dirty="0">
                <a:solidFill>
                  <a:srgbClr val="0070C0"/>
                </a:solidFill>
                <a:hlinkClick r:id="rId2">
                  <a:extLst>
                    <a:ext uri="{A12FA001-AC4F-418D-AE19-62706E023703}">
                      <ahyp:hlinkClr xmlns:ahyp="http://schemas.microsoft.com/office/drawing/2018/hyperlinkcolor" val="tx"/>
                    </a:ext>
                  </a:extLst>
                </a:hlinkClick>
              </a:rPr>
              <a:t>bases y los tipos de cotización </a:t>
            </a:r>
            <a:r>
              <a:rPr lang="es-ES" sz="2800" dirty="0">
                <a:solidFill>
                  <a:schemeClr val="tx1"/>
                </a:solidFill>
              </a:rPr>
              <a:t>a la Seguridad Social son los que establece cada año la Ley de Presupuestos Generales del Estado (</a:t>
            </a:r>
            <a:r>
              <a:rPr lang="es-ES" sz="2800" dirty="0">
                <a:solidFill>
                  <a:srgbClr val="0070C0"/>
                </a:solidFill>
                <a:hlinkClick r:id="rId3">
                  <a:extLst>
                    <a:ext uri="{A12FA001-AC4F-418D-AE19-62706E023703}">
                      <ahyp:hlinkClr xmlns:ahyp="http://schemas.microsoft.com/office/drawing/2018/hyperlinkcolor" val="tx"/>
                    </a:ext>
                  </a:extLst>
                </a:hlinkClick>
              </a:rPr>
              <a:t>Art 19 LGSS</a:t>
            </a:r>
            <a:r>
              <a:rPr lang="es-ES" sz="2800" dirty="0">
                <a:solidFill>
                  <a:schemeClr val="tx1"/>
                </a:solidFill>
              </a:rPr>
              <a:t>).</a:t>
            </a:r>
          </a:p>
          <a:p>
            <a:pPr algn="just">
              <a:buFont typeface="Wingdings" panose="05000000000000000000" pitchFamily="2" charset="2"/>
              <a:buChar char="q"/>
            </a:pPr>
            <a:r>
              <a:rPr lang="es-ES" sz="2800" dirty="0">
                <a:solidFill>
                  <a:schemeClr val="tx1"/>
                </a:solidFill>
              </a:rPr>
              <a:t>El </a:t>
            </a:r>
            <a:r>
              <a:rPr lang="es-ES" sz="2800" b="1" dirty="0">
                <a:solidFill>
                  <a:srgbClr val="0070C0"/>
                </a:solidFill>
              </a:rPr>
              <a:t>Real Decreto-ley 16/2025 </a:t>
            </a:r>
            <a:r>
              <a:rPr lang="es-ES" sz="2800" dirty="0">
                <a:solidFill>
                  <a:schemeClr val="tx1"/>
                </a:solidFill>
              </a:rPr>
              <a:t>incluye la actualización del tope máximo de las bases de cotización a la Seguridad Social para 2026, hasta la LPGE (</a:t>
            </a:r>
            <a:r>
              <a:rPr lang="es-ES" sz="2800" dirty="0">
                <a:solidFill>
                  <a:srgbClr val="0070C0"/>
                </a:solidFill>
                <a:hlinkClick r:id="rId4">
                  <a:extLst>
                    <a:ext uri="{A12FA001-AC4F-418D-AE19-62706E023703}">
                      <ahyp:hlinkClr xmlns:ahyp="http://schemas.microsoft.com/office/drawing/2018/hyperlinkcolor" val="tx"/>
                    </a:ext>
                  </a:extLst>
                </a:hlinkClick>
              </a:rPr>
              <a:t>Derogado</a:t>
            </a:r>
            <a:r>
              <a:rPr lang="es-ES" sz="2800" dirty="0">
                <a:solidFill>
                  <a:schemeClr val="tx1"/>
                </a:solidFill>
              </a:rPr>
              <a:t>):</a:t>
            </a:r>
          </a:p>
          <a:p>
            <a:pPr algn="just">
              <a:buFont typeface="Wingdings" panose="05000000000000000000" pitchFamily="2" charset="2"/>
              <a:buChar char="§"/>
            </a:pPr>
            <a:r>
              <a:rPr lang="es-ES" sz="2800" dirty="0">
                <a:solidFill>
                  <a:schemeClr val="tx1"/>
                </a:solidFill>
              </a:rPr>
              <a:t>Las bases mínimas de cotización se incrementarán de forma automática en el mismo porcentaje que lo haga el SMI, sumándole un 1/6 adicional.</a:t>
            </a:r>
          </a:p>
          <a:p>
            <a:pPr algn="just">
              <a:buFont typeface="Wingdings" panose="05000000000000000000" pitchFamily="2" charset="2"/>
              <a:buChar char="§"/>
            </a:pPr>
            <a:r>
              <a:rPr lang="es-ES" sz="2800" dirty="0">
                <a:solidFill>
                  <a:schemeClr val="tx1"/>
                </a:solidFill>
              </a:rPr>
              <a:t>Las bases máximas de cada categoría profesional y el tope máximo de las bases de cotización se fija en 4.909</a:t>
            </a:r>
            <a:r>
              <a:rPr lang="es-ES" sz="2800" spc="0" dirty="0">
                <a:effectLst/>
                <a:latin typeface="Tahoma" panose="020B0604030504040204" pitchFamily="34" charset="0"/>
                <a:ea typeface="Tahoma" panose="020B0604030504040204" pitchFamily="34" charset="0"/>
                <a:cs typeface="Tahoma" panose="020B0604030504040204" pitchFamily="34" charset="0"/>
              </a:rPr>
              <a:t>,</a:t>
            </a:r>
            <a:r>
              <a:rPr lang="es-ES" sz="2800" dirty="0">
                <a:solidFill>
                  <a:schemeClr val="tx1"/>
                </a:solidFill>
              </a:rPr>
              <a:t>50 [2025]</a:t>
            </a:r>
            <a:r>
              <a:rPr lang="es-ES" sz="2800" spc="0" dirty="0">
                <a:effectLst/>
                <a:latin typeface="Tahoma" panose="020B0604030504040204" pitchFamily="34" charset="0"/>
                <a:ea typeface="Tahoma" panose="020B0604030504040204" pitchFamily="34" charset="0"/>
                <a:cs typeface="Tahoma" panose="020B0604030504040204" pitchFamily="34" charset="0"/>
              </a:rPr>
              <a:t> (</a:t>
            </a:r>
            <a:r>
              <a:rPr lang="es-ES" sz="2800" strike="sngStrike" dirty="0">
                <a:solidFill>
                  <a:srgbClr val="FF0000"/>
                </a:solidFill>
              </a:rPr>
              <a:t>5.101,20</a:t>
            </a:r>
            <a:r>
              <a:rPr lang="es-ES" sz="2800" dirty="0">
                <a:solidFill>
                  <a:schemeClr val="tx1"/>
                </a:solidFill>
              </a:rPr>
              <a:t>) euros mensuales.</a:t>
            </a:r>
          </a:p>
          <a:p>
            <a:pPr algn="just">
              <a:buFont typeface="Wingdings" panose="05000000000000000000" pitchFamily="2" charset="2"/>
              <a:buChar char="q"/>
            </a:pPr>
            <a:r>
              <a:rPr lang="es-ES" sz="2800" dirty="0">
                <a:solidFill>
                  <a:schemeClr val="tx1"/>
                </a:solidFill>
              </a:rPr>
              <a:t>Habrá que esperar el desarrollo de </a:t>
            </a:r>
            <a:r>
              <a:rPr lang="es-ES" sz="2800" b="1" dirty="0">
                <a:solidFill>
                  <a:srgbClr val="0070C0"/>
                </a:solidFill>
              </a:rPr>
              <a:t>las normas legales de cotización a la SS</a:t>
            </a:r>
            <a:r>
              <a:rPr lang="es-ES" sz="2800" b="1" dirty="0">
                <a:solidFill>
                  <a:schemeClr val="tx1"/>
                </a:solidFill>
              </a:rPr>
              <a:t> </a:t>
            </a:r>
            <a:r>
              <a:rPr lang="es-ES" sz="2800" dirty="0">
                <a:solidFill>
                  <a:schemeClr val="tx1"/>
                </a:solidFill>
              </a:rPr>
              <a:t>para el ejercicio </a:t>
            </a:r>
            <a:r>
              <a:rPr lang="es-ES" sz="2800" b="1" dirty="0">
                <a:solidFill>
                  <a:srgbClr val="0070C0"/>
                </a:solidFill>
              </a:rPr>
              <a:t>2026</a:t>
            </a:r>
            <a:r>
              <a:rPr lang="es-ES" sz="2800" dirty="0">
                <a:solidFill>
                  <a:schemeClr val="tx1"/>
                </a:solidFill>
              </a:rPr>
              <a:t>, así como el </a:t>
            </a:r>
            <a:r>
              <a:rPr lang="es-ES" sz="2800" b="1" dirty="0">
                <a:solidFill>
                  <a:srgbClr val="0070C0"/>
                </a:solidFill>
              </a:rPr>
              <a:t>SMI.</a:t>
            </a:r>
            <a:endParaRPr lang="es-ES" sz="2800" dirty="0">
              <a:solidFill>
                <a:schemeClr val="tx1"/>
              </a:solidFill>
            </a:endParaRPr>
          </a:p>
        </p:txBody>
      </p:sp>
    </p:spTree>
    <p:extLst>
      <p:ext uri="{BB962C8B-B14F-4D97-AF65-F5344CB8AC3E}">
        <p14:creationId xmlns:p14="http://schemas.microsoft.com/office/powerpoint/2010/main" val="1426010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277091" y="1685365"/>
            <a:ext cx="11734800" cy="4617819"/>
          </a:xfrm>
        </p:spPr>
        <p:txBody>
          <a:bodyPr>
            <a:noAutofit/>
          </a:bodyPr>
          <a:lstStyle/>
          <a:p>
            <a:pPr algn="just"/>
            <a:r>
              <a:rPr lang="es-ES" sz="2700" dirty="0">
                <a:solidFill>
                  <a:schemeClr val="tx1"/>
                </a:solidFill>
              </a:rPr>
              <a:t>¿Qué incluye la base de cotización? Según el artículo 147 de la LGSS, la base de cotización estará constituida por la remuneración total, cualquiera que sea su forma o denominación, tanto en metálico como en especie, que con carácter mensual tenga derecho a percibir el trabajador o asimilado, o la que efectivamente perciba de ser esta superior, por razón del trabajo que realice por cuenta ajena. Las percepciones de vencimiento superior al mensual se prorratearán a lo largo de los doce meses del año. En la base de cotización se incluyen: </a:t>
            </a:r>
          </a:p>
          <a:p>
            <a:pPr algn="just">
              <a:buFont typeface="Wingdings" panose="05000000000000000000" pitchFamily="2" charset="2"/>
              <a:buChar char="q"/>
            </a:pPr>
            <a:r>
              <a:rPr lang="es-ES" sz="2700" dirty="0">
                <a:solidFill>
                  <a:schemeClr val="tx1"/>
                </a:solidFill>
              </a:rPr>
              <a:t>El prorrateo de las pagas extra. </a:t>
            </a:r>
          </a:p>
          <a:p>
            <a:pPr algn="just">
              <a:buFont typeface="Wingdings" panose="05000000000000000000" pitchFamily="2" charset="2"/>
              <a:buChar char="q"/>
            </a:pPr>
            <a:r>
              <a:rPr lang="es-ES" sz="2700" dirty="0">
                <a:solidFill>
                  <a:schemeClr val="tx1"/>
                </a:solidFill>
              </a:rPr>
              <a:t>Las percepciones que correspondan a vacaciones no disfrutadas.</a:t>
            </a:r>
          </a:p>
          <a:p>
            <a:pPr algn="just">
              <a:buFont typeface="Wingdings" panose="05000000000000000000" pitchFamily="2" charset="2"/>
              <a:buChar char="q"/>
            </a:pPr>
            <a:r>
              <a:rPr lang="es-ES" sz="2700" dirty="0">
                <a:solidFill>
                  <a:schemeClr val="tx1"/>
                </a:solidFill>
              </a:rPr>
              <a:t>Se tendrá en cuenta la periodicidad de la retribución: mensual, diaria….. </a:t>
            </a:r>
          </a:p>
          <a:p>
            <a:pPr marL="0" indent="0" algn="just">
              <a:buNone/>
            </a:pPr>
            <a:endParaRPr lang="es-ES" sz="2800" dirty="0">
              <a:solidFill>
                <a:schemeClr val="tx1"/>
              </a:solidFill>
            </a:endParaRPr>
          </a:p>
        </p:txBody>
      </p:sp>
    </p:spTree>
    <p:extLst>
      <p:ext uri="{BB962C8B-B14F-4D97-AF65-F5344CB8AC3E}">
        <p14:creationId xmlns:p14="http://schemas.microsoft.com/office/powerpoint/2010/main" val="1261951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r>
              <a:rPr lang="es-ES" sz="2200" dirty="0">
                <a:solidFill>
                  <a:schemeClr val="tx1"/>
                </a:solidFill>
              </a:rPr>
              <a:t>Únicamente </a:t>
            </a:r>
            <a:r>
              <a:rPr lang="es-ES" sz="2200" b="1" dirty="0">
                <a:solidFill>
                  <a:srgbClr val="0070C0"/>
                </a:solidFill>
                <a:hlinkClick r:id="rId2">
                  <a:extLst>
                    <a:ext uri="{A12FA001-AC4F-418D-AE19-62706E023703}">
                      <ahyp:hlinkClr xmlns:ahyp="http://schemas.microsoft.com/office/drawing/2018/hyperlinkcolor" val="tx"/>
                    </a:ext>
                  </a:extLst>
                </a:hlinkClick>
              </a:rPr>
              <a:t>no se computarán</a:t>
            </a:r>
            <a:r>
              <a:rPr lang="es-ES" sz="2200" dirty="0">
                <a:solidFill>
                  <a:schemeClr val="tx1"/>
                </a:solidFill>
                <a:hlinkClick r:id="rId2">
                  <a:extLst>
                    <a:ext uri="{A12FA001-AC4F-418D-AE19-62706E023703}">
                      <ahyp:hlinkClr xmlns:ahyp="http://schemas.microsoft.com/office/drawing/2018/hyperlinkcolor" val="tx"/>
                    </a:ext>
                  </a:extLst>
                </a:hlinkClick>
              </a:rPr>
              <a:t> </a:t>
            </a:r>
            <a:r>
              <a:rPr lang="es-ES" sz="2200" dirty="0">
                <a:solidFill>
                  <a:schemeClr val="tx1"/>
                </a:solidFill>
              </a:rPr>
              <a:t>en la base de cotización los siguientes conceptos:</a:t>
            </a:r>
          </a:p>
          <a:p>
            <a:pPr marL="457200" indent="-457200" algn="just">
              <a:buFont typeface="+mj-lt"/>
              <a:buAutoNum type="alphaLcParenR"/>
            </a:pPr>
            <a:r>
              <a:rPr lang="es-ES" sz="2200" dirty="0">
                <a:solidFill>
                  <a:schemeClr val="tx1"/>
                </a:solidFill>
              </a:rPr>
              <a:t>Las asignaciones para gastos de locomoción del trabajador que se justifique mediante factura o documento equivalente.</a:t>
            </a:r>
          </a:p>
          <a:p>
            <a:pPr marL="457200" indent="-457200" algn="just">
              <a:buFont typeface="+mj-lt"/>
              <a:buAutoNum type="alphaLcParenR"/>
            </a:pPr>
            <a:r>
              <a:rPr lang="es-ES" sz="2200" dirty="0">
                <a:solidFill>
                  <a:schemeClr val="tx1"/>
                </a:solidFill>
              </a:rPr>
              <a:t>Las asignaciones para gastos de locomoción del trabajador no comprendidos en el apartado anterior, así como para gastos normales de manutención en la cuantía y con el alcance previstos en la normativa estatal reguladora del IRPF.</a:t>
            </a:r>
          </a:p>
          <a:p>
            <a:pPr marL="457200" indent="-457200" algn="just">
              <a:buFont typeface="+mj-lt"/>
              <a:buAutoNum type="alphaLcParenR"/>
            </a:pPr>
            <a:r>
              <a:rPr lang="es-ES" sz="2200" dirty="0">
                <a:solidFill>
                  <a:schemeClr val="tx1"/>
                </a:solidFill>
              </a:rPr>
              <a:t>Las indemnizaciones por fallecimiento y las correspondientes a traslados, suspensiones y despidos hasta la cuantía máxima prevista en norma sectorial o convenio colectivo aplicable.</a:t>
            </a:r>
          </a:p>
          <a:p>
            <a:pPr marL="457200" indent="-457200" algn="just">
              <a:buFont typeface="+mj-lt"/>
              <a:buAutoNum type="alphaLcParenR"/>
            </a:pPr>
            <a:r>
              <a:rPr lang="es-ES" sz="2200" dirty="0">
                <a:solidFill>
                  <a:schemeClr val="tx1"/>
                </a:solidFill>
              </a:rPr>
              <a:t>Las prestaciones de la SS, las mejoras de las prestaciones por IT concedidas por las empresas y las asignaciones destinadas por estas para satisfacer gastos de formación cuando vengan exigidos por el trabajo.</a:t>
            </a:r>
          </a:p>
          <a:p>
            <a:pPr marL="457200" indent="-457200" algn="just">
              <a:buFont typeface="+mj-lt"/>
              <a:buAutoNum type="alphaLcParenR"/>
            </a:pPr>
            <a:r>
              <a:rPr lang="es-ES" sz="2200" dirty="0">
                <a:solidFill>
                  <a:schemeClr val="tx1"/>
                </a:solidFill>
              </a:rPr>
              <a:t>Las horas extraordinarias, salvo cotización por AT y EP de la SS y adicional.</a:t>
            </a:r>
          </a:p>
          <a:p>
            <a:pPr marL="0" indent="0" algn="just">
              <a:buNone/>
            </a:pPr>
            <a:endParaRPr lang="es-ES" sz="2800" dirty="0">
              <a:solidFill>
                <a:schemeClr val="tx1"/>
              </a:solidFill>
            </a:endParaRPr>
          </a:p>
        </p:txBody>
      </p:sp>
    </p:spTree>
    <p:extLst>
      <p:ext uri="{BB962C8B-B14F-4D97-AF65-F5344CB8AC3E}">
        <p14:creationId xmlns:p14="http://schemas.microsoft.com/office/powerpoint/2010/main" val="2765311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q"/>
            </a:pPr>
            <a:r>
              <a:rPr lang="es-ES" sz="2800" b="1" dirty="0">
                <a:solidFill>
                  <a:srgbClr val="0070C0"/>
                </a:solidFill>
              </a:rPr>
              <a:t>El MEI aumenta en 2026 fijándose en un 0,9%. </a:t>
            </a:r>
            <a:r>
              <a:rPr lang="es-ES" sz="2800" dirty="0">
                <a:solidFill>
                  <a:schemeClr val="tx1"/>
                </a:solidFill>
              </a:rPr>
              <a:t>De este porcentaje:</a:t>
            </a:r>
          </a:p>
          <a:p>
            <a:pPr algn="just">
              <a:buFont typeface="Wingdings" panose="05000000000000000000" pitchFamily="2" charset="2"/>
              <a:buChar char="§"/>
            </a:pPr>
            <a:r>
              <a:rPr lang="es-ES" sz="2800" dirty="0">
                <a:solidFill>
                  <a:schemeClr val="tx1"/>
                </a:solidFill>
              </a:rPr>
              <a:t>Un 0,67 (</a:t>
            </a:r>
            <a:r>
              <a:rPr lang="es-ES" sz="2800" dirty="0">
                <a:solidFill>
                  <a:srgbClr val="FF0000"/>
                </a:solidFill>
              </a:rPr>
              <a:t>0,75</a:t>
            </a:r>
            <a:r>
              <a:rPr lang="es-ES" sz="2800" dirty="0">
                <a:solidFill>
                  <a:schemeClr val="tx1"/>
                </a:solidFill>
              </a:rPr>
              <a:t>) % va a cargo de la empresa.</a:t>
            </a:r>
          </a:p>
          <a:p>
            <a:pPr algn="just">
              <a:buFont typeface="Wingdings" panose="05000000000000000000" pitchFamily="2" charset="2"/>
              <a:buChar char="§"/>
            </a:pPr>
            <a:r>
              <a:rPr lang="es-ES" sz="2800" dirty="0">
                <a:solidFill>
                  <a:schemeClr val="tx1"/>
                </a:solidFill>
              </a:rPr>
              <a:t>Un 0,13 (</a:t>
            </a:r>
            <a:r>
              <a:rPr lang="es-ES" sz="2800" dirty="0">
                <a:solidFill>
                  <a:srgbClr val="FF0000"/>
                </a:solidFill>
              </a:rPr>
              <a:t>0,15</a:t>
            </a:r>
            <a:r>
              <a:rPr lang="es-ES" sz="2800" dirty="0">
                <a:solidFill>
                  <a:schemeClr val="tx1"/>
                </a:solidFill>
              </a:rPr>
              <a:t>)% corresponde a la persona trabajadora.</a:t>
            </a:r>
          </a:p>
          <a:p>
            <a:pPr algn="just">
              <a:buFont typeface="Wingdings" panose="05000000000000000000" pitchFamily="2" charset="2"/>
              <a:buChar char="q"/>
            </a:pPr>
            <a:r>
              <a:rPr lang="es-ES" sz="2800" b="1" dirty="0">
                <a:solidFill>
                  <a:srgbClr val="0070C0"/>
                </a:solidFill>
              </a:rPr>
              <a:t>Cotizaciones por AT y EP:</a:t>
            </a:r>
          </a:p>
          <a:p>
            <a:pPr marL="0" indent="0" algn="just">
              <a:buNone/>
            </a:pPr>
            <a:r>
              <a:rPr lang="es-ES" sz="2800" dirty="0">
                <a:solidFill>
                  <a:schemeClr val="tx1"/>
                </a:solidFill>
              </a:rPr>
              <a:t>Los </a:t>
            </a:r>
            <a:r>
              <a:rPr lang="es-ES" sz="2800" dirty="0">
                <a:solidFill>
                  <a:srgbClr val="0070C0"/>
                </a:solidFill>
                <a:hlinkClick r:id="rId2">
                  <a:extLst>
                    <a:ext uri="{A12FA001-AC4F-418D-AE19-62706E023703}">
                      <ahyp:hlinkClr xmlns:ahyp="http://schemas.microsoft.com/office/drawing/2018/hyperlinkcolor" val="tx"/>
                    </a:ext>
                  </a:extLst>
                </a:hlinkClick>
              </a:rPr>
              <a:t>tipos de cotización aplicables por accidentes de trabajo (AT) y enfermedades profesionales (EP) </a:t>
            </a:r>
            <a:r>
              <a:rPr lang="es-ES" sz="2800" dirty="0">
                <a:solidFill>
                  <a:schemeClr val="tx1"/>
                </a:solidFill>
              </a:rPr>
              <a:t>son diferentes para las distintas actividades, industrias y tareas, dependiendo del riesgo de cada actividad. Están establecidos en función de la actividad económica principal de la empresa, en conformidad con la Clasificación Nacional de Actividades Económicas (CNAE). </a:t>
            </a:r>
          </a:p>
        </p:txBody>
      </p:sp>
    </p:spTree>
    <p:extLst>
      <p:ext uri="{BB962C8B-B14F-4D97-AF65-F5344CB8AC3E}">
        <p14:creationId xmlns:p14="http://schemas.microsoft.com/office/powerpoint/2010/main" val="38305084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q"/>
            </a:pPr>
            <a:r>
              <a:rPr lang="es-ES" sz="2800" b="1" dirty="0">
                <a:solidFill>
                  <a:srgbClr val="0070C0"/>
                </a:solidFill>
              </a:rPr>
              <a:t>COTIZACIÓN ADICIONAL DE SOLIDARIDAD</a:t>
            </a:r>
          </a:p>
          <a:p>
            <a:pPr algn="just">
              <a:buFont typeface="Wingdings" panose="05000000000000000000" pitchFamily="2" charset="2"/>
              <a:buChar char="§"/>
            </a:pPr>
            <a:r>
              <a:rPr lang="es-ES" sz="2800" dirty="0">
                <a:solidFill>
                  <a:schemeClr val="tx1"/>
                </a:solidFill>
              </a:rPr>
              <a:t>El 1 de enero de 2025 entraba en vigor la Cotización Adicional de Solidaridad introducida por el Real Decreto-ley 2/2023, de 16 de marzo. Incorpora el Artículo 19.bis en el TRLGSS que indica que, "se aplicaría una cotización adicional sobre las retribuciones que superaran la base máxima de cotización vigente en cada momento, destinada íntegramente a garantizar la sostenibilidad del sistema público de pensiones.</a:t>
            </a:r>
          </a:p>
          <a:p>
            <a:pPr algn="just">
              <a:buFont typeface="Wingdings" panose="05000000000000000000" pitchFamily="2" charset="2"/>
              <a:buChar char="§"/>
            </a:pPr>
            <a:r>
              <a:rPr lang="es-ES" sz="2800" dirty="0">
                <a:solidFill>
                  <a:schemeClr val="tx1"/>
                </a:solidFill>
              </a:rPr>
              <a:t>Esta medida se aplica de manera progresiva hasta el año 2045, siendo los porcentajes a aplicar los de 2025 tras la derogación del Real Decreto-ley 16/2025, de 23 de diciembre:</a:t>
            </a:r>
          </a:p>
        </p:txBody>
      </p:sp>
    </p:spTree>
    <p:extLst>
      <p:ext uri="{BB962C8B-B14F-4D97-AF65-F5344CB8AC3E}">
        <p14:creationId xmlns:p14="http://schemas.microsoft.com/office/powerpoint/2010/main" val="61311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56F79-2E9F-4BF2-B794-516E1FB7DEC9}"/>
              </a:ext>
            </a:extLst>
          </p:cNvPr>
          <p:cNvSpPr>
            <a:spLocks noGrp="1"/>
          </p:cNvSpPr>
          <p:nvPr>
            <p:ph type="title" idx="4294967295"/>
          </p:nvPr>
        </p:nvSpPr>
        <p:spPr>
          <a:xfrm>
            <a:off x="493059" y="376985"/>
            <a:ext cx="11501717" cy="701675"/>
          </a:xfrm>
        </p:spPr>
        <p:txBody>
          <a:bodyPr>
            <a:normAutofit fontScale="90000"/>
          </a:body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 Fundamento</a:t>
            </a:r>
            <a:endParaRPr lang="es-ES" sz="4000" dirty="0">
              <a:solidFill>
                <a:srgbClr val="0070C0"/>
              </a:solidFill>
            </a:endParaRPr>
          </a:p>
        </p:txBody>
      </p:sp>
      <p:sp>
        <p:nvSpPr>
          <p:cNvPr id="3" name="Marcador de contenido 2">
            <a:extLst>
              <a:ext uri="{FF2B5EF4-FFF2-40B4-BE49-F238E27FC236}">
                <a16:creationId xmlns:a16="http://schemas.microsoft.com/office/drawing/2014/main" id="{4DE9D061-7C1A-4BFD-AC74-8AF21D64CBD2}"/>
              </a:ext>
            </a:extLst>
          </p:cNvPr>
          <p:cNvSpPr>
            <a:spLocks noGrp="1"/>
          </p:cNvSpPr>
          <p:nvPr>
            <p:ph idx="4294967295"/>
          </p:nvPr>
        </p:nvSpPr>
        <p:spPr>
          <a:xfrm>
            <a:off x="1066800" y="1078660"/>
            <a:ext cx="10058400" cy="5044234"/>
          </a:xfrm>
        </p:spPr>
        <p:txBody>
          <a:bodyPr>
            <a:normAutofit lnSpcReduction="10000"/>
          </a:bodyPr>
          <a:lstStyle/>
          <a:p>
            <a:pPr algn="ctr"/>
            <a:r>
              <a:rPr lang="es-ES" sz="3200" b="1" dirty="0"/>
              <a:t>CONSTITUCIÓN ESPAÑOLA DE 1978</a:t>
            </a:r>
          </a:p>
          <a:p>
            <a:pPr algn="ctr"/>
            <a:r>
              <a:rPr lang="es-ES" sz="3200" b="1" dirty="0"/>
              <a:t>TÍTULO I</a:t>
            </a:r>
          </a:p>
          <a:p>
            <a:pPr algn="ctr"/>
            <a:r>
              <a:rPr lang="es-ES" sz="3200" dirty="0"/>
              <a:t>De los derechos y deberes fundamentales</a:t>
            </a:r>
          </a:p>
          <a:p>
            <a:pPr algn="ctr"/>
            <a:r>
              <a:rPr lang="es-ES" sz="3200" b="1" dirty="0"/>
              <a:t>CAPÍTULO TERCERO</a:t>
            </a:r>
          </a:p>
          <a:p>
            <a:pPr algn="ctr"/>
            <a:r>
              <a:rPr lang="es-ES" sz="3200" dirty="0"/>
              <a:t>De los principios rectores de la política social y económica</a:t>
            </a:r>
          </a:p>
          <a:p>
            <a:pPr algn="just"/>
            <a:r>
              <a:rPr lang="es-ES" sz="2800" dirty="0"/>
              <a:t>Son </a:t>
            </a:r>
            <a:r>
              <a:rPr lang="es-ES" sz="2800" b="1" dirty="0">
                <a:solidFill>
                  <a:srgbClr val="0070C0"/>
                </a:solidFill>
              </a:rPr>
              <a:t>normas y valores</a:t>
            </a:r>
            <a:r>
              <a:rPr lang="es-ES" sz="2800" b="1" dirty="0"/>
              <a:t> </a:t>
            </a:r>
            <a:r>
              <a:rPr lang="es-ES" sz="2800" dirty="0"/>
              <a:t>fundamentales que guían la acción de los poderes públicos para asegurar el </a:t>
            </a:r>
            <a:r>
              <a:rPr lang="es-ES" sz="2800" b="1" dirty="0">
                <a:solidFill>
                  <a:srgbClr val="0070C0"/>
                </a:solidFill>
              </a:rPr>
              <a:t>bienestar social</a:t>
            </a:r>
            <a:r>
              <a:rPr lang="es-ES" sz="2800" dirty="0"/>
              <a:t>, la </a:t>
            </a:r>
            <a:r>
              <a:rPr lang="es-ES" sz="2800" b="1" dirty="0">
                <a:solidFill>
                  <a:srgbClr val="0070C0"/>
                </a:solidFill>
              </a:rPr>
              <a:t>justicia</a:t>
            </a:r>
            <a:r>
              <a:rPr lang="es-ES" sz="2800" dirty="0"/>
              <a:t> y el </a:t>
            </a:r>
            <a:r>
              <a:rPr lang="es-ES" sz="2800" b="1" dirty="0">
                <a:solidFill>
                  <a:srgbClr val="0070C0"/>
                </a:solidFill>
              </a:rPr>
              <a:t>progreso</a:t>
            </a:r>
            <a:r>
              <a:rPr lang="es-ES" sz="2800" dirty="0"/>
              <a:t>, estableciendo un marco para crear leyes y programas. </a:t>
            </a:r>
            <a:r>
              <a:rPr lang="es-ES" sz="2800" b="1" dirty="0">
                <a:solidFill>
                  <a:srgbClr val="0070C0"/>
                </a:solidFill>
              </a:rPr>
              <a:t>No son derechos fundamentales directamente exigibles</a:t>
            </a:r>
            <a:r>
              <a:rPr lang="es-ES" sz="2800" dirty="0"/>
              <a:t> ante un tribunal constitucional. </a:t>
            </a:r>
          </a:p>
        </p:txBody>
      </p:sp>
    </p:spTree>
    <p:extLst>
      <p:ext uri="{BB962C8B-B14F-4D97-AF65-F5344CB8AC3E}">
        <p14:creationId xmlns:p14="http://schemas.microsoft.com/office/powerpoint/2010/main" val="96372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701692"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q"/>
            </a:pPr>
            <a:r>
              <a:rPr lang="es-ES" sz="2800" b="1" dirty="0">
                <a:solidFill>
                  <a:srgbClr val="0070C0"/>
                </a:solidFill>
              </a:rPr>
              <a:t>COTIZACIÓN ADICIONAL DE SOLIDARIDAD:</a:t>
            </a:r>
          </a:p>
          <a:p>
            <a:pPr marL="0" indent="0" algn="ctr">
              <a:buNone/>
            </a:pPr>
            <a:endParaRPr lang="es-ES" sz="2800" b="1" dirty="0">
              <a:solidFill>
                <a:srgbClr val="0070C0"/>
              </a:solidFill>
            </a:endParaRPr>
          </a:p>
          <a:p>
            <a:pPr marL="0" indent="0" algn="ctr">
              <a:buNone/>
            </a:pPr>
            <a:endParaRPr lang="es-ES" sz="2800" b="1" dirty="0">
              <a:solidFill>
                <a:srgbClr val="0070C0"/>
              </a:solidFill>
            </a:endParaRPr>
          </a:p>
        </p:txBody>
      </p:sp>
      <p:graphicFrame>
        <p:nvGraphicFramePr>
          <p:cNvPr id="5" name="Tabla 4">
            <a:extLst>
              <a:ext uri="{FF2B5EF4-FFF2-40B4-BE49-F238E27FC236}">
                <a16:creationId xmlns:a16="http://schemas.microsoft.com/office/drawing/2014/main" id="{3BE546F5-76A9-4001-A4D4-7F30211AAA77}"/>
              </a:ext>
            </a:extLst>
          </p:cNvPr>
          <p:cNvGraphicFramePr>
            <a:graphicFrameLocks noGrp="1"/>
          </p:cNvGraphicFramePr>
          <p:nvPr>
            <p:extLst>
              <p:ext uri="{D42A27DB-BD31-4B8C-83A1-F6EECF244321}">
                <p14:modId xmlns:p14="http://schemas.microsoft.com/office/powerpoint/2010/main" val="3866047382"/>
              </p:ext>
            </p:extLst>
          </p:nvPr>
        </p:nvGraphicFramePr>
        <p:xfrm>
          <a:off x="701692" y="2203688"/>
          <a:ext cx="10788616" cy="4072421"/>
        </p:xfrm>
        <a:graphic>
          <a:graphicData uri="http://schemas.openxmlformats.org/drawingml/2006/table">
            <a:tbl>
              <a:tblPr>
                <a:tableStyleId>{5C22544A-7EE6-4342-B048-85BDC9FD1C3A}</a:tableStyleId>
              </a:tblPr>
              <a:tblGrid>
                <a:gridCol w="2179287">
                  <a:extLst>
                    <a:ext uri="{9D8B030D-6E8A-4147-A177-3AD203B41FA5}">
                      <a16:colId xmlns:a16="http://schemas.microsoft.com/office/drawing/2014/main" val="801438499"/>
                    </a:ext>
                  </a:extLst>
                </a:gridCol>
                <a:gridCol w="2307407">
                  <a:extLst>
                    <a:ext uri="{9D8B030D-6E8A-4147-A177-3AD203B41FA5}">
                      <a16:colId xmlns:a16="http://schemas.microsoft.com/office/drawing/2014/main" val="3679719250"/>
                    </a:ext>
                  </a:extLst>
                </a:gridCol>
                <a:gridCol w="1991550">
                  <a:extLst>
                    <a:ext uri="{9D8B030D-6E8A-4147-A177-3AD203B41FA5}">
                      <a16:colId xmlns:a16="http://schemas.microsoft.com/office/drawing/2014/main" val="3366723546"/>
                    </a:ext>
                  </a:extLst>
                </a:gridCol>
                <a:gridCol w="1479074">
                  <a:extLst>
                    <a:ext uri="{9D8B030D-6E8A-4147-A177-3AD203B41FA5}">
                      <a16:colId xmlns:a16="http://schemas.microsoft.com/office/drawing/2014/main" val="21634631"/>
                    </a:ext>
                  </a:extLst>
                </a:gridCol>
                <a:gridCol w="1753070">
                  <a:extLst>
                    <a:ext uri="{9D8B030D-6E8A-4147-A177-3AD203B41FA5}">
                      <a16:colId xmlns:a16="http://schemas.microsoft.com/office/drawing/2014/main" val="3950657628"/>
                    </a:ext>
                  </a:extLst>
                </a:gridCol>
                <a:gridCol w="1078228">
                  <a:extLst>
                    <a:ext uri="{9D8B030D-6E8A-4147-A177-3AD203B41FA5}">
                      <a16:colId xmlns:a16="http://schemas.microsoft.com/office/drawing/2014/main" val="634746040"/>
                    </a:ext>
                  </a:extLst>
                </a:gridCol>
              </a:tblGrid>
              <a:tr h="521145">
                <a:tc gridSpan="6">
                  <a:txBody>
                    <a:bodyPr/>
                    <a:lstStyle/>
                    <a:p>
                      <a:pPr algn="l">
                        <a:lnSpc>
                          <a:spcPts val="1150"/>
                        </a:lnSpc>
                        <a:spcAft>
                          <a:spcPts val="0"/>
                        </a:spcAft>
                      </a:pPr>
                      <a:endParaRPr lang="es-ES" sz="1800" dirty="0">
                        <a:effectLst/>
                        <a:latin typeface="Tahoma" panose="020B0604030504040204" pitchFamily="34" charset="0"/>
                        <a:ea typeface="Tahoma" panose="020B0604030504040204" pitchFamily="34" charset="0"/>
                        <a:cs typeface="Tahoma" panose="020B0604030504040204" pitchFamily="34" charset="0"/>
                      </a:endParaRPr>
                    </a:p>
                    <a:p>
                      <a:pPr algn="l">
                        <a:lnSpc>
                          <a:spcPts val="1150"/>
                        </a:lnSpc>
                        <a:spcAft>
                          <a:spcPts val="0"/>
                        </a:spcAft>
                      </a:pPr>
                      <a:endParaRPr lang="es-ES" sz="2000" b="1" dirty="0">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b="1" dirty="0">
                          <a:effectLst/>
                          <a:latin typeface="Tahoma" panose="020B0604030504040204" pitchFamily="34" charset="0"/>
                          <a:ea typeface="Tahoma" panose="020B0604030504040204" pitchFamily="34" charset="0"/>
                          <a:cs typeface="Tahoma" panose="020B0604030504040204" pitchFamily="34" charset="0"/>
                        </a:rPr>
                        <a:t>COTIZACIÓN ADICIONAL DE SOLIDARIDAD</a:t>
                      </a:r>
                    </a:p>
                  </a:txBody>
                  <a:tcPr marL="6350" marR="6350" marT="0" marB="0">
                    <a:solidFill>
                      <a:srgbClr val="00B0F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56377612"/>
                  </a:ext>
                </a:extLst>
              </a:tr>
              <a:tr h="276457">
                <a:tc>
                  <a:txBody>
                    <a:bodyPr/>
                    <a:lstStyle/>
                    <a:p>
                      <a:pPr>
                        <a:spcAft>
                          <a:spcPts val="0"/>
                        </a:spcAft>
                      </a:pPr>
                      <a:r>
                        <a:rPr lang="es-ES" sz="1800" dirty="0">
                          <a:effectLst/>
                          <a:latin typeface="Tahoma" panose="020B0604030504040204" pitchFamily="34" charset="0"/>
                          <a:ea typeface="Tahoma" panose="020B0604030504040204" pitchFamily="34" charset="0"/>
                          <a:cs typeface="Tahoma" panose="020B0604030504040204" pitchFamily="34" charset="0"/>
                        </a:rPr>
                        <a:t> </a:t>
                      </a:r>
                      <a:endParaRPr lang="es-ES" sz="18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solidFill>
                      <a:srgbClr val="00B0F0"/>
                    </a:solidFill>
                  </a:tcPr>
                </a:tc>
                <a:tc>
                  <a:txBody>
                    <a:bodyPr/>
                    <a:lstStyle/>
                    <a:p>
                      <a:pPr marL="101600"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Importe inicial</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tc>
                <a:tc>
                  <a:txBody>
                    <a:bodyPr/>
                    <a:lstStyle/>
                    <a:p>
                      <a:pPr marL="101600"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Importe final</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tc>
                <a:tc>
                  <a:txBody>
                    <a:bodyPr/>
                    <a:lstStyle/>
                    <a:p>
                      <a:pPr marL="101600"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Empresa</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tc>
                <a:tc>
                  <a:txBody>
                    <a:bodyPr/>
                    <a:lstStyle/>
                    <a:p>
                      <a:pPr marL="101600"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Trabajador</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tc>
                <a:tc>
                  <a:txBody>
                    <a:bodyPr/>
                    <a:lstStyle/>
                    <a:p>
                      <a:pPr marL="101600"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Total</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tc>
                <a:extLst>
                  <a:ext uri="{0D108BD9-81ED-4DB2-BD59-A6C34878D82A}">
                    <a16:rowId xmlns:a16="http://schemas.microsoft.com/office/drawing/2014/main" val="1036330069"/>
                  </a:ext>
                </a:extLst>
              </a:tr>
              <a:tr h="1009143">
                <a:tc>
                  <a:txBody>
                    <a:bodyPr/>
                    <a:lstStyle/>
                    <a:p>
                      <a:pPr marL="0" algn="l">
                        <a:lnSpc>
                          <a:spcPct val="10000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Tramo 1: Exceso hasta 10% de la base máxima</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solidFill>
                      <a:srgbClr val="00B0F0"/>
                    </a:solidFill>
                  </a:tcP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4.909,50 </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5.400,45</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0,77</a:t>
                      </a:r>
                    </a:p>
                    <a:p>
                      <a:pPr algn="ctr">
                        <a:lnSpc>
                          <a:spcPts val="1150"/>
                        </a:lnSpc>
                        <a:spcAft>
                          <a:spcPts val="0"/>
                        </a:spcAft>
                      </a:pPr>
                      <a:endPar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(0,96)</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0,15</a:t>
                      </a:r>
                    </a:p>
                    <a:p>
                      <a:pPr algn="ctr">
                        <a:lnSpc>
                          <a:spcPts val="1150"/>
                        </a:lnSpc>
                        <a:spcAft>
                          <a:spcPts val="0"/>
                        </a:spcAft>
                      </a:pPr>
                      <a:endPar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(0,19)</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marL="152400"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0,92</a:t>
                      </a:r>
                    </a:p>
                    <a:p>
                      <a:pPr marL="152400" algn="ctr">
                        <a:lnSpc>
                          <a:spcPts val="1150"/>
                        </a:lnSpc>
                        <a:spcAft>
                          <a:spcPts val="0"/>
                        </a:spcAft>
                      </a:pPr>
                      <a:endPar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152400"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s-ES" sz="1800" b="1"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hlinkClick r:id="rId2"/>
                        </a:rPr>
                        <a:t>1,15</a:t>
                      </a: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extLst>
                  <a:ext uri="{0D108BD9-81ED-4DB2-BD59-A6C34878D82A}">
                    <a16:rowId xmlns:a16="http://schemas.microsoft.com/office/drawing/2014/main" val="345539898"/>
                  </a:ext>
                </a:extLst>
              </a:tr>
              <a:tr h="1256533">
                <a:tc>
                  <a:txBody>
                    <a:bodyPr/>
                    <a:lstStyle/>
                    <a:p>
                      <a:pPr marL="0" algn="l">
                        <a:lnSpc>
                          <a:spcPct val="10000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Tramo 2: Exceso desde 10% hasta el 50% de la base máxima</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b">
                    <a:solidFill>
                      <a:srgbClr val="00B0F0"/>
                    </a:solidFill>
                  </a:tcP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5.400,45</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7.364,25</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0,83</a:t>
                      </a:r>
                    </a:p>
                    <a:p>
                      <a:pPr algn="ctr">
                        <a:lnSpc>
                          <a:spcPts val="1150"/>
                        </a:lnSpc>
                        <a:spcAft>
                          <a:spcPts val="0"/>
                        </a:spcAft>
                      </a:pPr>
                      <a:endPar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(1,04)</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0,17</a:t>
                      </a:r>
                    </a:p>
                    <a:p>
                      <a:pPr algn="ctr">
                        <a:lnSpc>
                          <a:spcPts val="1150"/>
                        </a:lnSpc>
                        <a:spcAft>
                          <a:spcPts val="0"/>
                        </a:spcAft>
                      </a:pPr>
                      <a:endPar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(0,21)</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marL="152400"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  1</a:t>
                      </a:r>
                    </a:p>
                    <a:p>
                      <a:pPr marL="152400" algn="ctr">
                        <a:lnSpc>
                          <a:spcPts val="1150"/>
                        </a:lnSpc>
                        <a:spcAft>
                          <a:spcPts val="0"/>
                        </a:spcAft>
                      </a:pPr>
                      <a:endParaRPr lang="es-ES" sz="1800" spc="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52400" algn="ctr">
                        <a:lnSpc>
                          <a:spcPts val="1150"/>
                        </a:lnSpc>
                        <a:spcAft>
                          <a:spcPts val="0"/>
                        </a:spcAft>
                      </a:pPr>
                      <a:r>
                        <a:rPr lang="es-ES" sz="1800" spc="0" dirty="0">
                          <a:solidFill>
                            <a:srgbClr val="FF0000"/>
                          </a:solidFill>
                          <a:effectLst/>
                          <a:latin typeface="Tahoma" panose="020B0604030504040204" pitchFamily="34" charset="0"/>
                          <a:ea typeface="Tahoma" panose="020B0604030504040204" pitchFamily="34" charset="0"/>
                          <a:cs typeface="Tahoma" panose="020B0604030504040204" pitchFamily="34" charset="0"/>
                        </a:rPr>
                        <a:t>(1,25)</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extLst>
                  <a:ext uri="{0D108BD9-81ED-4DB2-BD59-A6C34878D82A}">
                    <a16:rowId xmlns:a16="http://schemas.microsoft.com/office/drawing/2014/main" val="783932109"/>
                  </a:ext>
                </a:extLst>
              </a:tr>
              <a:tr h="1009143">
                <a:tc>
                  <a:txBody>
                    <a:bodyPr/>
                    <a:lstStyle/>
                    <a:p>
                      <a:pPr marL="0" algn="l">
                        <a:lnSpc>
                          <a:spcPct val="10000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Tramo 3: Exceso a partir del 50% de la base máxima</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solidFill>
                      <a:srgbClr val="00B0F0"/>
                    </a:solidFill>
                  </a:tcP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7.364,25</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a:t>
                      </a:r>
                      <a:endParaRPr lang="es-ES" sz="1800" dirty="0">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0,98</a:t>
                      </a:r>
                    </a:p>
                    <a:p>
                      <a:pPr algn="ctr">
                        <a:lnSpc>
                          <a:spcPts val="1150"/>
                        </a:lnSpc>
                        <a:spcAft>
                          <a:spcPts val="0"/>
                        </a:spcAft>
                      </a:pPr>
                      <a:endPar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(1,22)</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algn="ctr">
                        <a:lnSpc>
                          <a:spcPts val="1150"/>
                        </a:lnSpc>
                        <a:spcAft>
                          <a:spcPts val="0"/>
                        </a:spcAft>
                      </a:pPr>
                      <a:r>
                        <a:rPr lang="es-ES" sz="1800" spc="0" dirty="0">
                          <a:effectLst/>
                          <a:latin typeface="Tahoma" panose="020B0604030504040204" pitchFamily="34" charset="0"/>
                          <a:ea typeface="Tahoma" panose="020B0604030504040204" pitchFamily="34" charset="0"/>
                          <a:cs typeface="Tahoma" panose="020B0604030504040204" pitchFamily="34" charset="0"/>
                        </a:rPr>
                        <a:t>0,19</a:t>
                      </a:r>
                    </a:p>
                    <a:p>
                      <a:pPr algn="ctr">
                        <a:lnSpc>
                          <a:spcPts val="1150"/>
                        </a:lnSpc>
                        <a:spcAft>
                          <a:spcPts val="0"/>
                        </a:spcAft>
                      </a:pPr>
                      <a:endParaRPr lang="es-ES" sz="1800" spc="0" dirty="0">
                        <a:effectLst/>
                        <a:latin typeface="Tahoma" panose="020B0604030504040204" pitchFamily="34" charset="0"/>
                        <a:ea typeface="Tahoma" panose="020B0604030504040204" pitchFamily="34" charset="0"/>
                        <a:cs typeface="Tahoma" panose="020B0604030504040204" pitchFamily="34" charset="0"/>
                      </a:endParaRPr>
                    </a:p>
                    <a:p>
                      <a:pPr algn="ctr">
                        <a:lnSpc>
                          <a:spcPts val="1150"/>
                        </a:lnSpc>
                        <a:spcAft>
                          <a:spcPts val="0"/>
                        </a:spcAft>
                      </a:pPr>
                      <a:r>
                        <a:rPr lang="es-ES" sz="1800" spc="0" dirty="0">
                          <a:solidFill>
                            <a:srgbClr val="FF0000"/>
                          </a:solidFill>
                          <a:effectLst/>
                          <a:latin typeface="Tahoma" panose="020B0604030504040204" pitchFamily="34" charset="0"/>
                          <a:ea typeface="Tahoma" panose="020B0604030504040204" pitchFamily="34" charset="0"/>
                          <a:cs typeface="Tahoma" panose="020B0604030504040204" pitchFamily="34" charset="0"/>
                        </a:rPr>
                        <a:t>(0,24)</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tc>
                  <a:txBody>
                    <a:bodyPr/>
                    <a:lstStyle/>
                    <a:p>
                      <a:pPr marL="152400" algn="ctr">
                        <a:lnSpc>
                          <a:spcPts val="1150"/>
                        </a:lnSpc>
                        <a:spcAft>
                          <a:spcPts val="0"/>
                        </a:spcAft>
                      </a:pPr>
                      <a:r>
                        <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1,17</a:t>
                      </a:r>
                    </a:p>
                    <a:p>
                      <a:pPr marL="152400" algn="ctr">
                        <a:lnSpc>
                          <a:spcPts val="1150"/>
                        </a:lnSpc>
                        <a:spcAft>
                          <a:spcPts val="0"/>
                        </a:spcAft>
                      </a:pPr>
                      <a:endParaRPr lang="es-ES" sz="18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152400" algn="ctr">
                        <a:lnSpc>
                          <a:spcPts val="1150"/>
                        </a:lnSpc>
                        <a:spcAft>
                          <a:spcPts val="0"/>
                        </a:spcAft>
                      </a:pPr>
                      <a:r>
                        <a:rPr lang="es-ES" sz="1800" b="0" i="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(1,46)</a:t>
                      </a:r>
                      <a:endParaRPr lang="es-ES" sz="1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0" marB="0" anchor="ctr"/>
                </a:tc>
                <a:extLst>
                  <a:ext uri="{0D108BD9-81ED-4DB2-BD59-A6C34878D82A}">
                    <a16:rowId xmlns:a16="http://schemas.microsoft.com/office/drawing/2014/main" val="1514071693"/>
                  </a:ext>
                </a:extLst>
              </a:tr>
            </a:tbl>
          </a:graphicData>
        </a:graphic>
      </p:graphicFrame>
    </p:spTree>
    <p:extLst>
      <p:ext uri="{BB962C8B-B14F-4D97-AF65-F5344CB8AC3E}">
        <p14:creationId xmlns:p14="http://schemas.microsoft.com/office/powerpoint/2010/main" val="2250884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Cotización a la Seguridad Social</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387927" y="1800909"/>
            <a:ext cx="11679382" cy="4617819"/>
          </a:xfrm>
        </p:spPr>
        <p:txBody>
          <a:bodyPr>
            <a:noAutofit/>
          </a:bodyPr>
          <a:lstStyle/>
          <a:p>
            <a:pPr algn="just"/>
            <a:r>
              <a:rPr lang="es-ES" sz="2400" dirty="0">
                <a:solidFill>
                  <a:schemeClr val="tx1"/>
                </a:solidFill>
              </a:rPr>
              <a:t>Bases de </a:t>
            </a:r>
            <a:r>
              <a:rPr lang="es-ES" sz="2400">
                <a:solidFill>
                  <a:schemeClr val="tx1"/>
                </a:solidFill>
              </a:rPr>
              <a:t>cotización mensual según </a:t>
            </a:r>
            <a:r>
              <a:rPr lang="es-ES" sz="2400" dirty="0">
                <a:solidFill>
                  <a:schemeClr val="tx1"/>
                </a:solidFill>
              </a:rPr>
              <a:t>la periodicidad de la retribución:</a:t>
            </a:r>
          </a:p>
          <a:p>
            <a:pPr algn="just">
              <a:buFont typeface="Wingdings" panose="05000000000000000000" pitchFamily="2" charset="2"/>
              <a:buChar char="q"/>
            </a:pPr>
            <a:r>
              <a:rPr lang="es-ES" sz="2400" b="1" dirty="0">
                <a:solidFill>
                  <a:srgbClr val="0070C0"/>
                </a:solidFill>
              </a:rPr>
              <a:t>Mensual</a:t>
            </a:r>
            <a:r>
              <a:rPr lang="es-ES" sz="2400" dirty="0">
                <a:solidFill>
                  <a:schemeClr val="tx1"/>
                </a:solidFill>
              </a:rPr>
              <a:t>: Se considerarán las retribuciones computables devengadas en el mes de cotización y se añadirá la parte proporcional de las gratificaciones extraordinarias y aquellos otros conceptos retributivos de periodicidad superior al mensual o que no tengan carácter periódico y se satisfagan dentro de año</a:t>
            </a:r>
            <a:r>
              <a:rPr lang="es-ES" sz="2400" dirty="0">
                <a:solidFill>
                  <a:srgbClr val="0070C0"/>
                </a:solidFill>
              </a:rPr>
              <a:t>, dividiendo entre 12</a:t>
            </a:r>
            <a:r>
              <a:rPr lang="es-ES" sz="2400" dirty="0">
                <a:solidFill>
                  <a:schemeClr val="tx1"/>
                </a:solidFill>
              </a:rPr>
              <a:t>. Incluida en [B Min., B. Máx.].</a:t>
            </a:r>
          </a:p>
          <a:p>
            <a:pPr algn="just">
              <a:buFont typeface="Wingdings" panose="05000000000000000000" pitchFamily="2" charset="2"/>
              <a:buChar char="q"/>
            </a:pPr>
            <a:r>
              <a:rPr lang="es-ES" sz="2400" b="1" dirty="0">
                <a:solidFill>
                  <a:srgbClr val="0070C0"/>
                </a:solidFill>
              </a:rPr>
              <a:t>Diaria</a:t>
            </a:r>
            <a:r>
              <a:rPr lang="es-ES" sz="2400" dirty="0">
                <a:solidFill>
                  <a:schemeClr val="tx1"/>
                </a:solidFill>
              </a:rPr>
              <a:t>: Se considerarán, en forma diaria, las retribuciones computables devengadas en el mes de cotización, para ello se dividen entre el número de días del mes. Se añadirá la parte proporcional de las gratificaciones extraordinarias y aquellos otros conceptos retributivos de periodicidad superior al mensual o que no tengan carácter periódico y se satisfagan dentro de año. A tal efecto, su importe anual se </a:t>
            </a:r>
            <a:r>
              <a:rPr lang="es-ES" sz="2400" dirty="0">
                <a:solidFill>
                  <a:srgbClr val="0070C0"/>
                </a:solidFill>
              </a:rPr>
              <a:t>divide entre 365 o 366</a:t>
            </a:r>
            <a:r>
              <a:rPr lang="es-ES" sz="2400" dirty="0">
                <a:solidFill>
                  <a:schemeClr val="tx1"/>
                </a:solidFill>
              </a:rPr>
              <a:t>. La suma resultante constituye la base diaria de cotización que </a:t>
            </a:r>
            <a:r>
              <a:rPr lang="es-ES" sz="2400" dirty="0">
                <a:solidFill>
                  <a:srgbClr val="0070C0"/>
                </a:solidFill>
              </a:rPr>
              <a:t>se multiplicará </a:t>
            </a:r>
            <a:r>
              <a:rPr lang="es-ES" sz="2400" dirty="0">
                <a:solidFill>
                  <a:schemeClr val="tx1"/>
                </a:solidFill>
              </a:rPr>
              <a:t>por el número de días de cotización de cada mes( 28,29,30,31) para calcular la base mensual. . Incluida en [B Min., B. Máx.].</a:t>
            </a:r>
          </a:p>
          <a:p>
            <a:pPr marL="0" indent="0" algn="just">
              <a:buNone/>
            </a:pPr>
            <a:endParaRPr lang="es-ES" sz="2800" dirty="0">
              <a:solidFill>
                <a:schemeClr val="tx1"/>
              </a:solidFill>
            </a:endParaRPr>
          </a:p>
        </p:txBody>
      </p:sp>
    </p:spTree>
    <p:extLst>
      <p:ext uri="{BB962C8B-B14F-4D97-AF65-F5344CB8AC3E}">
        <p14:creationId xmlns:p14="http://schemas.microsoft.com/office/powerpoint/2010/main" val="255165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Retención por IRPF</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q"/>
            </a:pPr>
            <a:r>
              <a:rPr lang="es-ES" sz="2800" b="1" dirty="0">
                <a:solidFill>
                  <a:srgbClr val="0070C0"/>
                </a:solidFill>
              </a:rPr>
              <a:t>Comunicación de la situación personal para retenciones del IRPF.</a:t>
            </a:r>
          </a:p>
          <a:p>
            <a:pPr marL="0" indent="0" algn="just">
              <a:buNone/>
            </a:pPr>
            <a:r>
              <a:rPr lang="es-ES" sz="2800" b="1" dirty="0">
                <a:solidFill>
                  <a:srgbClr val="0070C0"/>
                </a:solidFill>
              </a:rPr>
              <a:t>L</a:t>
            </a:r>
            <a:r>
              <a:rPr lang="es-ES" sz="2800" dirty="0">
                <a:solidFill>
                  <a:schemeClr val="tx1"/>
                </a:solidFill>
              </a:rPr>
              <a:t>as empresas que contratan trabajadores han de darse de alta en el censo de retenedores mediante los modelos 036/037 y presentar declaraciones.</a:t>
            </a:r>
          </a:p>
          <a:p>
            <a:pPr marL="0" indent="0" algn="just">
              <a:buNone/>
            </a:pPr>
            <a:r>
              <a:rPr lang="es-ES" sz="2800" dirty="0">
                <a:solidFill>
                  <a:schemeClr val="tx1"/>
                </a:solidFill>
              </a:rPr>
              <a:t>Han de cumplir las obligaciones establecidas por la Agencia Tributaria relacionadas con las rentas que abonan a sus trabajadores y, si corresponde, practicarles las correspondientes </a:t>
            </a:r>
            <a:r>
              <a:rPr lang="es-ES" sz="2800" dirty="0">
                <a:solidFill>
                  <a:srgbClr val="0070C0"/>
                </a:solidFill>
                <a:hlinkClick r:id="rId2">
                  <a:extLst>
                    <a:ext uri="{A12FA001-AC4F-418D-AE19-62706E023703}">
                      <ahyp:hlinkClr xmlns:ahyp="http://schemas.microsoft.com/office/drawing/2018/hyperlinkcolor" val="tx"/>
                    </a:ext>
                  </a:extLst>
                </a:hlinkClick>
              </a:rPr>
              <a:t>retenciones del IRPF</a:t>
            </a:r>
            <a:r>
              <a:rPr lang="es-ES" sz="2800" dirty="0">
                <a:solidFill>
                  <a:schemeClr val="tx1"/>
                </a:solidFill>
              </a:rPr>
              <a:t>.</a:t>
            </a:r>
          </a:p>
          <a:p>
            <a:pPr marL="0" indent="0" algn="just">
              <a:buNone/>
            </a:pPr>
            <a:r>
              <a:rPr lang="es-ES" sz="2800" dirty="0">
                <a:solidFill>
                  <a:schemeClr val="tx1"/>
                </a:solidFill>
              </a:rPr>
              <a:t>Las retenciones se descuentan de sus salarios a modo de pago a cuenta del IRPF y dependen de ciertos factores personales, por lo que deberá obtener de sus empleados información personal: </a:t>
            </a:r>
            <a:r>
              <a:rPr lang="es-ES" sz="2800" dirty="0">
                <a:solidFill>
                  <a:srgbClr val="0070C0"/>
                </a:solidFill>
                <a:hlinkClick r:id="rId3">
                  <a:extLst>
                    <a:ext uri="{A12FA001-AC4F-418D-AE19-62706E023703}">
                      <ahyp:hlinkClr xmlns:ahyp="http://schemas.microsoft.com/office/drawing/2018/hyperlinkcolor" val="tx"/>
                    </a:ext>
                  </a:extLst>
                </a:hlinkClick>
              </a:rPr>
              <a:t>modelo 145, Comunicación de datos </a:t>
            </a:r>
            <a:r>
              <a:rPr lang="es-ES" sz="2800">
                <a:solidFill>
                  <a:srgbClr val="0070C0"/>
                </a:solidFill>
                <a:hlinkClick r:id="rId3">
                  <a:extLst>
                    <a:ext uri="{A12FA001-AC4F-418D-AE19-62706E023703}">
                      <ahyp:hlinkClr xmlns:ahyp="http://schemas.microsoft.com/office/drawing/2018/hyperlinkcolor" val="tx"/>
                    </a:ext>
                  </a:extLst>
                </a:hlinkClick>
              </a:rPr>
              <a:t>al pagador</a:t>
            </a:r>
            <a:r>
              <a:rPr lang="es-ES" sz="2800">
                <a:solidFill>
                  <a:srgbClr val="0070C0"/>
                </a:solidFill>
              </a:rPr>
              <a:t>.</a:t>
            </a:r>
            <a:endParaRPr lang="es-ES" sz="2800" dirty="0">
              <a:solidFill>
                <a:srgbClr val="0070C0"/>
              </a:solidFill>
            </a:endParaRPr>
          </a:p>
        </p:txBody>
      </p:sp>
    </p:spTree>
    <p:extLst>
      <p:ext uri="{BB962C8B-B14F-4D97-AF65-F5344CB8AC3E}">
        <p14:creationId xmlns:p14="http://schemas.microsoft.com/office/powerpoint/2010/main" val="4238780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marL="0" indent="0" algn="just">
              <a:buNone/>
            </a:pPr>
            <a:endParaRPr lang="es-ES" sz="2800" dirty="0">
              <a:solidFill>
                <a:schemeClr val="tx1"/>
              </a:solidFill>
            </a:endParaRPr>
          </a:p>
          <a:p>
            <a:pPr marL="0" indent="0" algn="just">
              <a:buNone/>
            </a:pPr>
            <a:r>
              <a:rPr lang="es-ES" sz="3200" dirty="0">
                <a:solidFill>
                  <a:schemeClr val="tx1"/>
                </a:solidFill>
              </a:rPr>
              <a:t>El </a:t>
            </a:r>
            <a:r>
              <a:rPr lang="es-ES" sz="3200" b="1" dirty="0">
                <a:solidFill>
                  <a:srgbClr val="0070C0"/>
                </a:solidFill>
              </a:rPr>
              <a:t>RNT</a:t>
            </a:r>
            <a:r>
              <a:rPr lang="es-ES" sz="3200" dirty="0">
                <a:solidFill>
                  <a:schemeClr val="tx1"/>
                </a:solidFill>
              </a:rPr>
              <a:t> y </a:t>
            </a:r>
            <a:r>
              <a:rPr lang="es-ES" sz="3200" b="1" dirty="0">
                <a:solidFill>
                  <a:srgbClr val="0070C0"/>
                </a:solidFill>
              </a:rPr>
              <a:t>RLC</a:t>
            </a:r>
            <a:r>
              <a:rPr lang="es-ES" sz="3200" dirty="0">
                <a:solidFill>
                  <a:schemeClr val="tx1"/>
                </a:solidFill>
              </a:rPr>
              <a:t> son los modelos o documentos oficiales que han de presentar las empresas españolas con personal contratado ante la Seguridad Social. De cumplimentar y tramitar debidamente estos documentos dependerá el pago de las cotizaciones correspondientes.</a:t>
            </a:r>
          </a:p>
        </p:txBody>
      </p:sp>
    </p:spTree>
    <p:extLst>
      <p:ext uri="{BB962C8B-B14F-4D97-AF65-F5344CB8AC3E}">
        <p14:creationId xmlns:p14="http://schemas.microsoft.com/office/powerpoint/2010/main" val="133392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marL="0" indent="0" algn="just">
              <a:buNone/>
            </a:pPr>
            <a:r>
              <a:rPr lang="es-ES" sz="3200" b="1" dirty="0">
                <a:solidFill>
                  <a:srgbClr val="0070C0"/>
                </a:solidFill>
              </a:rPr>
              <a:t>RNT, Relación Nominal de Trabajadores </a:t>
            </a:r>
            <a:r>
              <a:rPr lang="es-ES" sz="3200" b="1" dirty="0">
                <a:solidFill>
                  <a:schemeClr val="tx1"/>
                </a:solidFill>
              </a:rPr>
              <a:t>(</a:t>
            </a:r>
            <a:r>
              <a:rPr lang="es-ES" sz="3200" dirty="0">
                <a:solidFill>
                  <a:schemeClr val="tx1"/>
                </a:solidFill>
              </a:rPr>
              <a:t>antiguo TC2)</a:t>
            </a:r>
          </a:p>
          <a:p>
            <a:pPr marL="0" indent="0" algn="just">
              <a:buNone/>
            </a:pPr>
            <a:r>
              <a:rPr lang="es-ES" sz="3200" dirty="0">
                <a:solidFill>
                  <a:schemeClr val="tx1"/>
                </a:solidFill>
              </a:rPr>
              <a:t>Es el documento, expedido por la TGSS, en el que se detallan los trabajadores declarados en cotización para una determinada liquidación y período, normalmente de un mes. Debe estar a disposición de los representantes legales de los trabajadores para garantizar que la empresa cumple con las obligaciones legales en materia de cotización.</a:t>
            </a:r>
          </a:p>
          <a:p>
            <a:pPr marL="0" indent="0" algn="just">
              <a:buNone/>
            </a:pPr>
            <a:r>
              <a:rPr lang="es-ES" sz="3200" dirty="0">
                <a:solidFill>
                  <a:schemeClr val="tx1"/>
                </a:solidFill>
              </a:rPr>
              <a:t>Reflejan entre otros datos la cotización por los diferentes conceptos.</a:t>
            </a:r>
          </a:p>
        </p:txBody>
      </p:sp>
    </p:spTree>
    <p:extLst>
      <p:ext uri="{BB962C8B-B14F-4D97-AF65-F5344CB8AC3E}">
        <p14:creationId xmlns:p14="http://schemas.microsoft.com/office/powerpoint/2010/main" val="12914985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1147763" y="152400"/>
            <a:ext cx="11044237" cy="153352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Modelos de documentos oficiales</a:t>
            </a:r>
          </a:p>
        </p:txBody>
      </p:sp>
      <p:pic>
        <p:nvPicPr>
          <p:cNvPr id="3" name="Marcador de contenido 2">
            <a:extLst>
              <a:ext uri="{FF2B5EF4-FFF2-40B4-BE49-F238E27FC236}">
                <a16:creationId xmlns:a16="http://schemas.microsoft.com/office/drawing/2014/main" id="{BF461B14-ECDD-4251-80E8-7E94A319DCF4}"/>
              </a:ext>
            </a:extLst>
          </p:cNvPr>
          <p:cNvPicPr>
            <a:picLocks noGrp="1" noChangeAspect="1"/>
          </p:cNvPicPr>
          <p:nvPr>
            <p:ph idx="4294967295"/>
          </p:nvPr>
        </p:nvPicPr>
        <p:blipFill>
          <a:blip r:embed="rId2"/>
          <a:stretch>
            <a:fillRect/>
          </a:stretch>
        </p:blipFill>
        <p:spPr>
          <a:xfrm>
            <a:off x="2223247" y="1629230"/>
            <a:ext cx="8220635" cy="4677325"/>
          </a:xfrm>
          <a:prstGeom prst="rect">
            <a:avLst/>
          </a:prstGeom>
        </p:spPr>
      </p:pic>
    </p:spTree>
    <p:extLst>
      <p:ext uri="{BB962C8B-B14F-4D97-AF65-F5344CB8AC3E}">
        <p14:creationId xmlns:p14="http://schemas.microsoft.com/office/powerpoint/2010/main" val="23001667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617819"/>
          </a:xfrm>
        </p:spPr>
        <p:txBody>
          <a:bodyPr>
            <a:noAutofit/>
          </a:bodyPr>
          <a:lstStyle/>
          <a:p>
            <a:pPr marL="0" indent="0" algn="just">
              <a:lnSpc>
                <a:spcPct val="100000"/>
              </a:lnSpc>
              <a:spcBef>
                <a:spcPts val="0"/>
              </a:spcBef>
              <a:spcAft>
                <a:spcPts val="0"/>
              </a:spcAft>
              <a:buNone/>
            </a:pPr>
            <a:r>
              <a:rPr lang="es-ES" sz="3200" b="1" dirty="0">
                <a:solidFill>
                  <a:srgbClr val="0070C0"/>
                </a:solidFill>
              </a:rPr>
              <a:t>RLC, Recibo de Liquidación de Cotizaciones (antiguo TC1)</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Se trata de un </a:t>
            </a:r>
            <a:r>
              <a:rPr lang="es-ES" sz="3200" b="1" dirty="0">
                <a:solidFill>
                  <a:srgbClr val="0070C0"/>
                </a:solidFill>
              </a:rPr>
              <a:t>recibo de ingreso</a:t>
            </a:r>
            <a:r>
              <a:rPr lang="es-ES" sz="3200" dirty="0">
                <a:solidFill>
                  <a:schemeClr val="tx1"/>
                </a:solidFill>
              </a:rPr>
              <a:t>, un documento oficial que atestigua mediante huella electrónica el pago de los seguros sociales donde aparecen las bases y los importes a abonar correspondientes a todos los trabajadores contratados ese mes.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El RLC, </a:t>
            </a:r>
            <a:r>
              <a:rPr lang="es-ES" sz="3200" b="1" dirty="0">
                <a:solidFill>
                  <a:srgbClr val="0070C0"/>
                </a:solidFill>
              </a:rPr>
              <a:t>certifica el pago </a:t>
            </a:r>
            <a:r>
              <a:rPr lang="es-ES" sz="3200" dirty="0">
                <a:solidFill>
                  <a:schemeClr val="tx1"/>
                </a:solidFill>
              </a:rPr>
              <a:t>realizado por la empresa de la cotización mensual a la SS y el </a:t>
            </a:r>
            <a:r>
              <a:rPr lang="es-ES" sz="3200" b="1" dirty="0">
                <a:solidFill>
                  <a:srgbClr val="0070C0"/>
                </a:solidFill>
              </a:rPr>
              <a:t>número de trabajadores liquidados</a:t>
            </a:r>
            <a:r>
              <a:rPr lang="es-ES" sz="3200" dirty="0">
                <a:solidFill>
                  <a:schemeClr val="tx1"/>
                </a:solidFill>
              </a:rPr>
              <a:t>.</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Incluye tanto la cotización que corre </a:t>
            </a:r>
            <a:r>
              <a:rPr lang="es-ES" sz="3200" b="1" dirty="0">
                <a:solidFill>
                  <a:srgbClr val="0070C0"/>
                </a:solidFill>
              </a:rPr>
              <a:t>a cargo de la empresa </a:t>
            </a:r>
            <a:r>
              <a:rPr lang="es-ES" sz="3200" dirty="0">
                <a:solidFill>
                  <a:schemeClr val="tx1"/>
                </a:solidFill>
              </a:rPr>
              <a:t>como la que debe asumir la </a:t>
            </a:r>
            <a:r>
              <a:rPr lang="es-ES" sz="3200" b="1" dirty="0">
                <a:solidFill>
                  <a:srgbClr val="0070C0"/>
                </a:solidFill>
              </a:rPr>
              <a:t>persona contratada</a:t>
            </a:r>
            <a:r>
              <a:rPr lang="es-ES" sz="3200" dirty="0">
                <a:solidFill>
                  <a:schemeClr val="tx1"/>
                </a:solidFill>
              </a:rPr>
              <a:t>. </a:t>
            </a:r>
          </a:p>
        </p:txBody>
      </p:sp>
    </p:spTree>
    <p:extLst>
      <p:ext uri="{BB962C8B-B14F-4D97-AF65-F5344CB8AC3E}">
        <p14:creationId xmlns:p14="http://schemas.microsoft.com/office/powerpoint/2010/main" val="3711532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617819"/>
          </a:xfrm>
        </p:spPr>
        <p:txBody>
          <a:bodyPr>
            <a:noAutofit/>
          </a:bodyPr>
          <a:lstStyle/>
          <a:p>
            <a:pPr marL="0" indent="0" algn="just">
              <a:lnSpc>
                <a:spcPct val="100000"/>
              </a:lnSpc>
              <a:spcBef>
                <a:spcPts val="0"/>
              </a:spcBef>
              <a:spcAft>
                <a:spcPts val="0"/>
              </a:spcAft>
              <a:buNone/>
            </a:pPr>
            <a:r>
              <a:rPr lang="es-ES" sz="3200" b="1" dirty="0">
                <a:solidFill>
                  <a:srgbClr val="0070C0"/>
                </a:solidFill>
              </a:rPr>
              <a:t>RLC, Recibo de Liquidación de Cotizaciones (antiguo TC1)</a:t>
            </a:r>
          </a:p>
          <a:p>
            <a:pPr marL="0" indent="0" algn="just">
              <a:lnSpc>
                <a:spcPct val="100000"/>
              </a:lnSpc>
              <a:spcBef>
                <a:spcPts val="0"/>
              </a:spcBef>
              <a:spcAft>
                <a:spcPts val="0"/>
              </a:spcAft>
              <a:buNone/>
            </a:pPr>
            <a:r>
              <a:rPr lang="es-ES" sz="3200" dirty="0">
                <a:solidFill>
                  <a:schemeClr val="tx1"/>
                </a:solidFill>
              </a:rPr>
              <a:t>También </a:t>
            </a:r>
            <a:r>
              <a:rPr lang="es-ES" sz="3200" b="1" dirty="0">
                <a:solidFill>
                  <a:srgbClr val="0070C0"/>
                </a:solidFill>
              </a:rPr>
              <a:t>vendrán reflejados</a:t>
            </a:r>
            <a:r>
              <a:rPr lang="es-ES" sz="3200" dirty="0">
                <a:solidFill>
                  <a:schemeClr val="tx1"/>
                </a:solidFill>
              </a:rPr>
              <a:t>:</a:t>
            </a:r>
          </a:p>
          <a:p>
            <a:pPr algn="just">
              <a:lnSpc>
                <a:spcPct val="100000"/>
              </a:lnSpc>
              <a:spcBef>
                <a:spcPts val="0"/>
              </a:spcBef>
              <a:spcAft>
                <a:spcPts val="0"/>
              </a:spcAft>
              <a:buFont typeface="Wingdings" panose="05000000000000000000" pitchFamily="2" charset="2"/>
              <a:buChar char="q"/>
            </a:pPr>
            <a:r>
              <a:rPr lang="es-ES" sz="3200" b="1" dirty="0">
                <a:solidFill>
                  <a:srgbClr val="0070C0"/>
                </a:solidFill>
              </a:rPr>
              <a:t>Importes a descontar </a:t>
            </a:r>
            <a:r>
              <a:rPr lang="es-ES" sz="3200" dirty="0">
                <a:solidFill>
                  <a:schemeClr val="tx1"/>
                </a:solidFill>
              </a:rPr>
              <a:t>por bonificaciones, reducciones de cuotas, exoneraciones o subvenciones, como beneficios que tiene el empresario en determinadas circunstancias como son la contratación del empleo o la formación tripartita impartida. </a:t>
            </a:r>
          </a:p>
          <a:p>
            <a:pPr algn="just">
              <a:lnSpc>
                <a:spcPct val="100000"/>
              </a:lnSpc>
              <a:spcBef>
                <a:spcPts val="0"/>
              </a:spcBef>
              <a:spcAft>
                <a:spcPts val="0"/>
              </a:spcAft>
              <a:buFont typeface="Wingdings" panose="05000000000000000000" pitchFamily="2" charset="2"/>
              <a:buChar char="q"/>
            </a:pPr>
            <a:r>
              <a:rPr lang="es-ES" sz="3200" b="1" dirty="0">
                <a:solidFill>
                  <a:srgbClr val="0070C0"/>
                </a:solidFill>
              </a:rPr>
              <a:t>Cantidades a ingresar en concepto de pagos delegados </a:t>
            </a:r>
            <a:r>
              <a:rPr lang="es-ES" sz="3200" dirty="0">
                <a:solidFill>
                  <a:schemeClr val="tx1"/>
                </a:solidFill>
              </a:rPr>
              <a:t>por incapacidades temporales a cargo de INSS. </a:t>
            </a:r>
          </a:p>
        </p:txBody>
      </p:sp>
    </p:spTree>
    <p:extLst>
      <p:ext uri="{BB962C8B-B14F-4D97-AF65-F5344CB8AC3E}">
        <p14:creationId xmlns:p14="http://schemas.microsoft.com/office/powerpoint/2010/main" val="2026291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idx="4294967295"/>
          </p:nvPr>
        </p:nvSpPr>
        <p:spPr>
          <a:xfrm>
            <a:off x="735386" y="170329"/>
            <a:ext cx="11044237" cy="153352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Modelos de documentos oficiales</a:t>
            </a:r>
          </a:p>
        </p:txBody>
      </p:sp>
      <p:pic>
        <p:nvPicPr>
          <p:cNvPr id="4" name="Imagen 3">
            <a:extLst>
              <a:ext uri="{FF2B5EF4-FFF2-40B4-BE49-F238E27FC236}">
                <a16:creationId xmlns:a16="http://schemas.microsoft.com/office/drawing/2014/main" id="{F5B15E9E-040C-4CF1-BC17-BE3602744B9C}"/>
              </a:ext>
            </a:extLst>
          </p:cNvPr>
          <p:cNvPicPr>
            <a:picLocks noChangeAspect="1"/>
          </p:cNvPicPr>
          <p:nvPr/>
        </p:nvPicPr>
        <p:blipFill>
          <a:blip r:embed="rId2"/>
          <a:stretch>
            <a:fillRect/>
          </a:stretch>
        </p:blipFill>
        <p:spPr>
          <a:xfrm>
            <a:off x="2375647" y="1617241"/>
            <a:ext cx="7575177" cy="4647002"/>
          </a:xfrm>
          <a:prstGeom prst="rect">
            <a:avLst/>
          </a:prstGeom>
        </p:spPr>
      </p:pic>
    </p:spTree>
    <p:extLst>
      <p:ext uri="{BB962C8B-B14F-4D97-AF65-F5344CB8AC3E}">
        <p14:creationId xmlns:p14="http://schemas.microsoft.com/office/powerpoint/2010/main" val="34992093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Tramitación de los 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617819"/>
          </a:xfrm>
        </p:spPr>
        <p:txBody>
          <a:bodyPr>
            <a:noAutofit/>
          </a:bodyPr>
          <a:lstStyle/>
          <a:p>
            <a:pPr marL="0" indent="0" algn="just">
              <a:lnSpc>
                <a:spcPct val="100000"/>
              </a:lnSpc>
              <a:spcBef>
                <a:spcPts val="0"/>
              </a:spcBef>
              <a:spcAft>
                <a:spcPts val="0"/>
              </a:spcAft>
              <a:buNone/>
            </a:pPr>
            <a:r>
              <a:rPr lang="es-ES" sz="3200" b="1" dirty="0">
                <a:solidFill>
                  <a:srgbClr val="0070C0"/>
                </a:solidFill>
              </a:rPr>
              <a:t>Tramitación de los modelos RNT y RLC </a:t>
            </a:r>
            <a:r>
              <a:rPr lang="es-ES" sz="3200" dirty="0">
                <a:solidFill>
                  <a:schemeClr val="tx1"/>
                </a:solidFill>
              </a:rPr>
              <a:t>:</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La empresa comunica un fichero de datos, o solicita el borrador de la liquidación para comprobar que no existen errores.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La TGSS envía el modelo correspondiente a la empresa, una vez realizado el cálculo de los seguros sociales.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La empresa da su OK o solicita la modificación de la información si detecta algún tipo de error. Se puede solicitar en cualquier momento el </a:t>
            </a:r>
            <a:r>
              <a:rPr lang="es-ES" sz="3200" b="1" dirty="0">
                <a:solidFill>
                  <a:srgbClr val="0070C0"/>
                </a:solidFill>
              </a:rPr>
              <a:t>IDC</a:t>
            </a:r>
            <a:r>
              <a:rPr lang="es-ES" sz="3200" dirty="0">
                <a:solidFill>
                  <a:schemeClr val="tx1"/>
                </a:solidFill>
              </a:rPr>
              <a:t> con la información almacenada del trabajador en el Fichero General de Afiliación.</a:t>
            </a:r>
          </a:p>
        </p:txBody>
      </p:sp>
    </p:spTree>
    <p:extLst>
      <p:ext uri="{BB962C8B-B14F-4D97-AF65-F5344CB8AC3E}">
        <p14:creationId xmlns:p14="http://schemas.microsoft.com/office/powerpoint/2010/main" val="391961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56F79-2E9F-4BF2-B794-516E1FB7DEC9}"/>
              </a:ext>
            </a:extLst>
          </p:cNvPr>
          <p:cNvSpPr>
            <a:spLocks noGrp="1"/>
          </p:cNvSpPr>
          <p:nvPr>
            <p:ph type="title" idx="4294967295"/>
          </p:nvPr>
        </p:nvSpPr>
        <p:spPr>
          <a:xfrm>
            <a:off x="295835" y="376985"/>
            <a:ext cx="11555505" cy="701675"/>
          </a:xfrm>
        </p:spPr>
        <p:txBody>
          <a:bodyPr>
            <a:normAutofit fontScale="90000"/>
          </a:bodyPr>
          <a:lstStyle/>
          <a:p>
            <a:pPr algn="ctr"/>
            <a:r>
              <a:rPr lang="es-ES" sz="4000" dirty="0">
                <a:solidFill>
                  <a:srgbClr val="0070C0"/>
                </a:solidFill>
                <a:latin typeface="Calibri" panose="020F0502020204030204" pitchFamily="34" charset="0"/>
                <a:ea typeface="Calibri" panose="020F0502020204030204" pitchFamily="34" charset="0"/>
                <a:cs typeface="Calibri" panose="020F0502020204030204" pitchFamily="34" charset="0"/>
              </a:rPr>
              <a:t>El Sistema de la Seguridad Social en España: Fundamento</a:t>
            </a:r>
            <a:endParaRPr lang="es-ES" sz="4000" dirty="0">
              <a:solidFill>
                <a:srgbClr val="0070C0"/>
              </a:solidFill>
            </a:endParaRPr>
          </a:p>
        </p:txBody>
      </p:sp>
      <p:sp>
        <p:nvSpPr>
          <p:cNvPr id="3" name="Marcador de contenido 2">
            <a:extLst>
              <a:ext uri="{FF2B5EF4-FFF2-40B4-BE49-F238E27FC236}">
                <a16:creationId xmlns:a16="http://schemas.microsoft.com/office/drawing/2014/main" id="{4DE9D061-7C1A-4BFD-AC74-8AF21D64CBD2}"/>
              </a:ext>
            </a:extLst>
          </p:cNvPr>
          <p:cNvSpPr>
            <a:spLocks noGrp="1"/>
          </p:cNvSpPr>
          <p:nvPr>
            <p:ph idx="4294967295"/>
          </p:nvPr>
        </p:nvSpPr>
        <p:spPr>
          <a:xfrm>
            <a:off x="1066800" y="1078660"/>
            <a:ext cx="10058400" cy="5044234"/>
          </a:xfrm>
        </p:spPr>
        <p:txBody>
          <a:bodyPr>
            <a:normAutofit fontScale="92500" lnSpcReduction="10000"/>
          </a:bodyPr>
          <a:lstStyle/>
          <a:p>
            <a:pPr algn="ctr"/>
            <a:r>
              <a:rPr lang="es-ES" sz="3200" b="1" dirty="0"/>
              <a:t>De los principios rectores de la política social y económica</a:t>
            </a:r>
          </a:p>
          <a:p>
            <a:pPr algn="just"/>
            <a:r>
              <a:rPr lang="es-ES" sz="3200" b="1" dirty="0"/>
              <a:t>¿Qué implican estos principios?</a:t>
            </a:r>
          </a:p>
          <a:p>
            <a:pPr algn="just"/>
            <a:r>
              <a:rPr lang="es-ES" sz="3200" dirty="0">
                <a:solidFill>
                  <a:srgbClr val="0070C0"/>
                </a:solidFill>
              </a:rPr>
              <a:t>Definen las responsabilidades del Estado para construir una sociedad más justa y equitativa. </a:t>
            </a:r>
          </a:p>
          <a:p>
            <a:pPr algn="just">
              <a:buFont typeface="Wingdings" panose="05000000000000000000" pitchFamily="2" charset="2"/>
              <a:buChar char="Ø"/>
            </a:pPr>
            <a:r>
              <a:rPr lang="es-ES" sz="3200" dirty="0"/>
              <a:t>Obligan a los poderes públicos a promover activamente estos objetivos.</a:t>
            </a:r>
          </a:p>
          <a:p>
            <a:pPr algn="just">
              <a:buFont typeface="Wingdings" panose="05000000000000000000" pitchFamily="2" charset="2"/>
              <a:buChar char="Ø"/>
            </a:pPr>
            <a:r>
              <a:rPr lang="es-ES" sz="3200" dirty="0"/>
              <a:t>Abarcan desde derechos de protección (salud, vivienda) hasta promoción (ciencia, cultura) y regulación (trabajo).</a:t>
            </a:r>
          </a:p>
          <a:p>
            <a:pPr algn="just">
              <a:buFont typeface="Wingdings" panose="05000000000000000000" pitchFamily="2" charset="2"/>
              <a:buChar char="Ø"/>
            </a:pPr>
            <a:r>
              <a:rPr lang="es-ES" sz="3200" dirty="0"/>
              <a:t>Son la base del modelo de Estado que busca equilibrar la libertad individual con la solidaridad colectiva: Estado Social. </a:t>
            </a:r>
          </a:p>
        </p:txBody>
      </p:sp>
    </p:spTree>
    <p:extLst>
      <p:ext uri="{BB962C8B-B14F-4D97-AF65-F5344CB8AC3E}">
        <p14:creationId xmlns:p14="http://schemas.microsoft.com/office/powerpoint/2010/main" val="565040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Tramitación de los 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617819"/>
          </a:xfrm>
        </p:spPr>
        <p:txBody>
          <a:bodyPr>
            <a:noAutofit/>
          </a:bodyPr>
          <a:lstStyle/>
          <a:p>
            <a:pPr marL="0" indent="0" algn="just">
              <a:lnSpc>
                <a:spcPct val="100000"/>
              </a:lnSpc>
              <a:spcBef>
                <a:spcPts val="0"/>
              </a:spcBef>
              <a:spcAft>
                <a:spcPts val="0"/>
              </a:spcAft>
              <a:buNone/>
            </a:pPr>
            <a:r>
              <a:rPr lang="es-ES" sz="3200" dirty="0">
                <a:solidFill>
                  <a:schemeClr val="tx1"/>
                </a:solidFill>
              </a:rPr>
              <a:t>Las cotizaciones sociales descritas en el RNT y RLT deben abonarse en el mes siguiente al de su devengo. Como máximo, el último día laborable de cada mes si se paga por transferencia bancaria. En el caso de domiciliarse el pago, el límite es el día 20 de cada mes. Es importante recordar que el plazo de presentación de la liquidación y el plazo reglamentario del ingreso no son coincidentes</a:t>
            </a:r>
          </a:p>
        </p:txBody>
      </p:sp>
    </p:spTree>
    <p:extLst>
      <p:ext uri="{BB962C8B-B14F-4D97-AF65-F5344CB8AC3E}">
        <p14:creationId xmlns:p14="http://schemas.microsoft.com/office/powerpoint/2010/main" val="24276375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Tramitación de los modelos de documentos oficiales </a:t>
            </a:r>
            <a:r>
              <a:rPr lang="es-ES" sz="3600" b="1" dirty="0" err="1">
                <a:solidFill>
                  <a:schemeClr val="tx1"/>
                </a:solidFill>
              </a:rPr>
              <a:t>iciales</a:t>
            </a:r>
            <a:endParaRPr lang="es-ES" sz="3600" b="1" dirty="0">
              <a:solidFill>
                <a:schemeClr val="tx1"/>
              </a:solidFill>
            </a:endParaRPr>
          </a:p>
        </p:txBody>
      </p:sp>
      <p:graphicFrame>
        <p:nvGraphicFramePr>
          <p:cNvPr id="8" name="Marcador de contenido 7">
            <a:extLst>
              <a:ext uri="{FF2B5EF4-FFF2-40B4-BE49-F238E27FC236}">
                <a16:creationId xmlns:a16="http://schemas.microsoft.com/office/drawing/2014/main" id="{F336D74A-B8CF-47B4-B203-8A7C8330C6CA}"/>
              </a:ext>
            </a:extLst>
          </p:cNvPr>
          <p:cNvGraphicFramePr>
            <a:graphicFrameLocks noGrp="1"/>
          </p:cNvGraphicFramePr>
          <p:nvPr>
            <p:ph idx="1"/>
            <p:extLst>
              <p:ext uri="{D42A27DB-BD31-4B8C-83A1-F6EECF244321}">
                <p14:modId xmlns:p14="http://schemas.microsoft.com/office/powerpoint/2010/main" val="1359714130"/>
              </p:ext>
            </p:extLst>
          </p:nvPr>
        </p:nvGraphicFramePr>
        <p:xfrm>
          <a:off x="3806885" y="2205225"/>
          <a:ext cx="4578230" cy="4113360"/>
        </p:xfrm>
        <a:graphic>
          <a:graphicData uri="http://schemas.openxmlformats.org/drawingml/2006/table">
            <a:tbl>
              <a:tblPr/>
              <a:tblGrid>
                <a:gridCol w="2289115">
                  <a:extLst>
                    <a:ext uri="{9D8B030D-6E8A-4147-A177-3AD203B41FA5}">
                      <a16:colId xmlns:a16="http://schemas.microsoft.com/office/drawing/2014/main" val="3133013508"/>
                    </a:ext>
                  </a:extLst>
                </a:gridCol>
                <a:gridCol w="2289115">
                  <a:extLst>
                    <a:ext uri="{9D8B030D-6E8A-4147-A177-3AD203B41FA5}">
                      <a16:colId xmlns:a16="http://schemas.microsoft.com/office/drawing/2014/main" val="886079900"/>
                    </a:ext>
                  </a:extLst>
                </a:gridCol>
              </a:tblGrid>
              <a:tr h="717507">
                <a:tc>
                  <a:txBody>
                    <a:bodyPr/>
                    <a:lstStyle/>
                    <a:p>
                      <a:pPr algn="l" fontAlgn="base"/>
                      <a:r>
                        <a:rPr lang="es-ES" sz="1600" b="0" dirty="0">
                          <a:solidFill>
                            <a:srgbClr val="353535"/>
                          </a:solidFill>
                          <a:effectLst/>
                          <a:latin typeface="inherit"/>
                        </a:rPr>
                        <a:t>Dia 1</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solidFill>
                      <a:srgbClr val="E6F2F9"/>
                    </a:solidFill>
                  </a:tcPr>
                </a:tc>
                <a:tc>
                  <a:txBody>
                    <a:bodyPr/>
                    <a:lstStyle/>
                    <a:p>
                      <a:pPr algn="l" fontAlgn="base"/>
                      <a:r>
                        <a:rPr lang="es-ES" sz="1600" b="0">
                          <a:solidFill>
                            <a:srgbClr val="353535"/>
                          </a:solidFill>
                          <a:effectLst/>
                          <a:latin typeface="inherit"/>
                        </a:rPr>
                        <a:t> Inicio plazo presentación</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tcPr>
                </a:tc>
                <a:extLst>
                  <a:ext uri="{0D108BD9-81ED-4DB2-BD59-A6C34878D82A}">
                    <a16:rowId xmlns:a16="http://schemas.microsoft.com/office/drawing/2014/main" val="1568019458"/>
                  </a:ext>
                </a:extLst>
              </a:tr>
              <a:tr h="717507">
                <a:tc>
                  <a:txBody>
                    <a:bodyPr/>
                    <a:lstStyle/>
                    <a:p>
                      <a:pPr algn="l" fontAlgn="base"/>
                      <a:r>
                        <a:rPr lang="es-ES" sz="1600" b="0" dirty="0">
                          <a:solidFill>
                            <a:srgbClr val="353535"/>
                          </a:solidFill>
                          <a:effectLst/>
                          <a:latin typeface="inherit"/>
                        </a:rPr>
                        <a:t>Dia 20</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solidFill>
                      <a:srgbClr val="E6F2F9"/>
                    </a:solidFill>
                  </a:tcPr>
                </a:tc>
                <a:tc>
                  <a:txBody>
                    <a:bodyPr/>
                    <a:lstStyle/>
                    <a:p>
                      <a:pPr algn="l" fontAlgn="base"/>
                      <a:r>
                        <a:rPr lang="es-ES" sz="1600" b="0" dirty="0">
                          <a:solidFill>
                            <a:srgbClr val="353535"/>
                          </a:solidFill>
                          <a:effectLst/>
                          <a:latin typeface="inherit"/>
                        </a:rPr>
                        <a:t> Cierre cargo en cuenta</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tcPr>
                </a:tc>
                <a:extLst>
                  <a:ext uri="{0D108BD9-81ED-4DB2-BD59-A6C34878D82A}">
                    <a16:rowId xmlns:a16="http://schemas.microsoft.com/office/drawing/2014/main" val="696858598"/>
                  </a:ext>
                </a:extLst>
              </a:tr>
              <a:tr h="796628">
                <a:tc>
                  <a:txBody>
                    <a:bodyPr/>
                    <a:lstStyle/>
                    <a:p>
                      <a:pPr algn="l" fontAlgn="base"/>
                      <a:r>
                        <a:rPr lang="es-ES" sz="1600" b="0" dirty="0">
                          <a:solidFill>
                            <a:srgbClr val="353535"/>
                          </a:solidFill>
                          <a:effectLst/>
                          <a:latin typeface="inherit"/>
                        </a:rPr>
                        <a:t>Dia 24</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solidFill>
                      <a:srgbClr val="E6F2F9"/>
                    </a:solidFill>
                  </a:tcPr>
                </a:tc>
                <a:tc>
                  <a:txBody>
                    <a:bodyPr/>
                    <a:lstStyle/>
                    <a:p>
                      <a:pPr algn="l" fontAlgn="base"/>
                      <a:r>
                        <a:rPr lang="es-ES" sz="1600" b="0">
                          <a:solidFill>
                            <a:srgbClr val="353535"/>
                          </a:solidFill>
                          <a:effectLst/>
                          <a:latin typeface="inherit"/>
                        </a:rPr>
                        <a:t> Inicio plazo solicitud borrador online</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tcPr>
                </a:tc>
                <a:extLst>
                  <a:ext uri="{0D108BD9-81ED-4DB2-BD59-A6C34878D82A}">
                    <a16:rowId xmlns:a16="http://schemas.microsoft.com/office/drawing/2014/main" val="2855697384"/>
                  </a:ext>
                </a:extLst>
              </a:tr>
              <a:tr h="717507">
                <a:tc>
                  <a:txBody>
                    <a:bodyPr/>
                    <a:lstStyle/>
                    <a:p>
                      <a:pPr algn="l" fontAlgn="base"/>
                      <a:r>
                        <a:rPr lang="es-ES" sz="1600" b="0">
                          <a:solidFill>
                            <a:srgbClr val="353535"/>
                          </a:solidFill>
                          <a:effectLst/>
                          <a:latin typeface="inherit"/>
                        </a:rPr>
                        <a:t>Penúltimo día del mes</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solidFill>
                      <a:srgbClr val="E6F2F9"/>
                    </a:solidFill>
                  </a:tcPr>
                </a:tc>
                <a:tc>
                  <a:txBody>
                    <a:bodyPr/>
                    <a:lstStyle/>
                    <a:p>
                      <a:pPr algn="l" fontAlgn="base"/>
                      <a:r>
                        <a:rPr lang="es-ES" sz="1600" b="0" dirty="0">
                          <a:solidFill>
                            <a:srgbClr val="353535"/>
                          </a:solidFill>
                          <a:effectLst/>
                          <a:latin typeface="inherit"/>
                        </a:rPr>
                        <a:t> Finaliza plazo presentación</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tcPr>
                </a:tc>
                <a:extLst>
                  <a:ext uri="{0D108BD9-81ED-4DB2-BD59-A6C34878D82A}">
                    <a16:rowId xmlns:a16="http://schemas.microsoft.com/office/drawing/2014/main" val="3368280428"/>
                  </a:ext>
                </a:extLst>
              </a:tr>
              <a:tr h="717507">
                <a:tc>
                  <a:txBody>
                    <a:bodyPr/>
                    <a:lstStyle/>
                    <a:p>
                      <a:pPr algn="l" fontAlgn="base"/>
                      <a:r>
                        <a:rPr lang="es-ES" sz="1600" b="0" dirty="0">
                          <a:solidFill>
                            <a:srgbClr val="353535"/>
                          </a:solidFill>
                          <a:effectLst/>
                          <a:latin typeface="inherit"/>
                        </a:rPr>
                        <a:t>Último día del mes</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solidFill>
                      <a:srgbClr val="E6F2F9"/>
                    </a:solidFill>
                  </a:tcPr>
                </a:tc>
                <a:tc>
                  <a:txBody>
                    <a:bodyPr/>
                    <a:lstStyle/>
                    <a:p>
                      <a:pPr algn="l" fontAlgn="base"/>
                      <a:r>
                        <a:rPr lang="es-ES" sz="1600" b="0" dirty="0">
                          <a:solidFill>
                            <a:srgbClr val="353535"/>
                          </a:solidFill>
                          <a:effectLst/>
                          <a:latin typeface="inherit"/>
                        </a:rPr>
                        <a:t> Finaliza plazo de ingreso</a:t>
                      </a:r>
                    </a:p>
                  </a:txBody>
                  <a:tcPr marL="279160" marR="279160" marT="167496" marB="167496" anchor="ctr">
                    <a:lnL>
                      <a:noFill/>
                    </a:lnL>
                    <a:lnR>
                      <a:noFill/>
                    </a:lnR>
                    <a:lnT w="7620" cap="flat" cmpd="sng" algn="ctr">
                      <a:solidFill>
                        <a:srgbClr val="979797"/>
                      </a:solidFill>
                      <a:prstDash val="solid"/>
                      <a:round/>
                      <a:headEnd type="none" w="med" len="med"/>
                      <a:tailEnd type="none" w="med" len="med"/>
                    </a:lnT>
                    <a:lnB w="7620" cap="flat" cmpd="sng" algn="ctr">
                      <a:solidFill>
                        <a:srgbClr val="979797"/>
                      </a:solidFill>
                      <a:prstDash val="solid"/>
                      <a:round/>
                      <a:headEnd type="none" w="med" len="med"/>
                      <a:tailEnd type="none" w="med" len="med"/>
                    </a:lnB>
                  </a:tcPr>
                </a:tc>
                <a:extLst>
                  <a:ext uri="{0D108BD9-81ED-4DB2-BD59-A6C34878D82A}">
                    <a16:rowId xmlns:a16="http://schemas.microsoft.com/office/drawing/2014/main" val="1948496937"/>
                  </a:ext>
                </a:extLst>
              </a:tr>
            </a:tbl>
          </a:graphicData>
        </a:graphic>
      </p:graphicFrame>
      <p:sp>
        <p:nvSpPr>
          <p:cNvPr id="10" name="Rectángulo 9">
            <a:extLst>
              <a:ext uri="{FF2B5EF4-FFF2-40B4-BE49-F238E27FC236}">
                <a16:creationId xmlns:a16="http://schemas.microsoft.com/office/drawing/2014/main" id="{F085256B-533D-4F97-B68C-43BFDA805508}"/>
              </a:ext>
            </a:extLst>
          </p:cNvPr>
          <p:cNvSpPr/>
          <p:nvPr/>
        </p:nvSpPr>
        <p:spPr>
          <a:xfrm>
            <a:off x="4893829" y="1760629"/>
            <a:ext cx="2045753" cy="369332"/>
          </a:xfrm>
          <a:prstGeom prst="rect">
            <a:avLst/>
          </a:prstGeom>
        </p:spPr>
        <p:txBody>
          <a:bodyPr wrap="none">
            <a:spAutoFit/>
          </a:bodyPr>
          <a:lstStyle/>
          <a:p>
            <a:r>
              <a:rPr lang="es-ES" dirty="0"/>
              <a:t>Calendario mensual</a:t>
            </a:r>
          </a:p>
        </p:txBody>
      </p:sp>
    </p:spTree>
    <p:extLst>
      <p:ext uri="{BB962C8B-B14F-4D97-AF65-F5344CB8AC3E}">
        <p14:creationId xmlns:p14="http://schemas.microsoft.com/office/powerpoint/2010/main" val="7864087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Tramitación de los modelos de documentos oficiales</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438527"/>
          </a:xfrm>
        </p:spPr>
        <p:txBody>
          <a:bodyPr>
            <a:noAutofit/>
          </a:bodyPr>
          <a:lstStyle/>
          <a:p>
            <a:pPr marL="0" indent="0" algn="just">
              <a:lnSpc>
                <a:spcPct val="100000"/>
              </a:lnSpc>
              <a:spcBef>
                <a:spcPts val="0"/>
              </a:spcBef>
              <a:spcAft>
                <a:spcPts val="0"/>
              </a:spcAft>
              <a:buNone/>
            </a:pPr>
            <a:r>
              <a:rPr lang="es-ES" sz="3200" dirty="0">
                <a:solidFill>
                  <a:schemeClr val="tx1"/>
                </a:solidFill>
              </a:rPr>
              <a:t>De incumplirse el calendario la empresa se enfrentará a sanciones con motivo de la deuda y recargos, que se incrementarán a medida que pase el tiempo (salvo solicitud de aplazamiento):</a:t>
            </a:r>
          </a:p>
          <a:p>
            <a:pPr algn="just">
              <a:lnSpc>
                <a:spcPct val="100000"/>
              </a:lnSpc>
              <a:spcBef>
                <a:spcPts val="0"/>
              </a:spcBef>
              <a:spcAft>
                <a:spcPts val="0"/>
              </a:spcAft>
              <a:buFont typeface="Wingdings" panose="05000000000000000000" pitchFamily="2" charset="2"/>
              <a:buChar char="§"/>
            </a:pPr>
            <a:r>
              <a:rPr lang="es-ES" sz="3200" dirty="0">
                <a:solidFill>
                  <a:schemeClr val="tx1"/>
                </a:solidFill>
              </a:rPr>
              <a:t>Recargo del 10% deuda primer mes natural siguiente.</a:t>
            </a:r>
          </a:p>
          <a:p>
            <a:pPr algn="just">
              <a:lnSpc>
                <a:spcPct val="100000"/>
              </a:lnSpc>
              <a:spcBef>
                <a:spcPts val="0"/>
              </a:spcBef>
              <a:spcAft>
                <a:spcPts val="0"/>
              </a:spcAft>
              <a:buFont typeface="Wingdings" panose="05000000000000000000" pitchFamily="2" charset="2"/>
              <a:buChar char="§"/>
            </a:pPr>
            <a:r>
              <a:rPr lang="es-ES" sz="3200" dirty="0">
                <a:solidFill>
                  <a:schemeClr val="tx1"/>
                </a:solidFill>
              </a:rPr>
              <a:t>Recargo del 20% deuda a partir del segundo mes natural.</a:t>
            </a:r>
          </a:p>
          <a:p>
            <a:pPr algn="just">
              <a:lnSpc>
                <a:spcPct val="100000"/>
              </a:lnSpc>
              <a:spcBef>
                <a:spcPts val="0"/>
              </a:spcBef>
              <a:spcAft>
                <a:spcPts val="0"/>
              </a:spcAft>
              <a:buFont typeface="Wingdings" panose="05000000000000000000" pitchFamily="2" charset="2"/>
              <a:buChar char="§"/>
            </a:pPr>
            <a:r>
              <a:rPr lang="es-ES" sz="3200" dirty="0">
                <a:solidFill>
                  <a:schemeClr val="tx1"/>
                </a:solidFill>
              </a:rPr>
              <a:t>Recargo del 20% deuda si se abonan antes de la terminación del plazo en la reclamación de deuda o acta de liquidación.</a:t>
            </a:r>
          </a:p>
          <a:p>
            <a:pPr algn="just">
              <a:lnSpc>
                <a:spcPct val="100000"/>
              </a:lnSpc>
              <a:spcBef>
                <a:spcPts val="0"/>
              </a:spcBef>
              <a:spcAft>
                <a:spcPts val="0"/>
              </a:spcAft>
              <a:buFont typeface="Wingdings" panose="05000000000000000000" pitchFamily="2" charset="2"/>
              <a:buChar char="§"/>
            </a:pPr>
            <a:r>
              <a:rPr lang="es-ES" sz="3200" dirty="0">
                <a:solidFill>
                  <a:schemeClr val="tx1"/>
                </a:solidFill>
              </a:rPr>
              <a:t>Recargo del 35% si se abonan a partir de la terminación del plazo de ingreso.</a:t>
            </a:r>
          </a:p>
        </p:txBody>
      </p:sp>
    </p:spTree>
    <p:extLst>
      <p:ext uri="{BB962C8B-B14F-4D97-AF65-F5344CB8AC3E}">
        <p14:creationId xmlns:p14="http://schemas.microsoft.com/office/powerpoint/2010/main" val="37722227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Informe de Datos de Cotización</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438527"/>
          </a:xfrm>
        </p:spPr>
        <p:txBody>
          <a:bodyPr>
            <a:noAutofit/>
          </a:bodyPr>
          <a:lstStyle/>
          <a:p>
            <a:pPr marL="0" indent="0" algn="just">
              <a:lnSpc>
                <a:spcPct val="100000"/>
              </a:lnSpc>
              <a:spcBef>
                <a:spcPts val="0"/>
              </a:spcBef>
              <a:spcAft>
                <a:spcPts val="0"/>
              </a:spcAft>
              <a:buNone/>
            </a:pPr>
            <a:r>
              <a:rPr lang="es-ES" sz="3200" dirty="0">
                <a:solidFill>
                  <a:schemeClr val="tx1"/>
                </a:solidFill>
              </a:rPr>
              <a:t>El </a:t>
            </a:r>
            <a:r>
              <a:rPr lang="es-ES" sz="3200" b="1" dirty="0">
                <a:solidFill>
                  <a:srgbClr val="0070C0"/>
                </a:solidFill>
              </a:rPr>
              <a:t>IDC</a:t>
            </a:r>
            <a:r>
              <a:rPr lang="es-ES" sz="3200" dirty="0">
                <a:solidFill>
                  <a:schemeClr val="tx1"/>
                </a:solidFill>
              </a:rPr>
              <a:t> es un informe de cotizaciones que permite a las empresas </a:t>
            </a:r>
            <a:r>
              <a:rPr lang="es-ES" sz="3200">
                <a:solidFill>
                  <a:schemeClr val="tx1"/>
                </a:solidFill>
              </a:rPr>
              <a:t>y trabajadores</a:t>
            </a:r>
            <a:r>
              <a:rPr lang="es-ES" sz="3200" dirty="0">
                <a:solidFill>
                  <a:schemeClr val="tx1"/>
                </a:solidFill>
              </a:rPr>
              <a:t>, ya sea por cuenta propia </a:t>
            </a:r>
            <a:r>
              <a:rPr lang="es-ES" sz="3200">
                <a:solidFill>
                  <a:schemeClr val="tx1"/>
                </a:solidFill>
              </a:rPr>
              <a:t>o ajena, </a:t>
            </a:r>
            <a:r>
              <a:rPr lang="es-ES" sz="3200" dirty="0">
                <a:solidFill>
                  <a:schemeClr val="tx1"/>
                </a:solidFill>
              </a:rPr>
              <a:t>comprobar cuál es la información de que dispone la Seguridad Social con respecto a las cotizaciones de los empleados. Se trata de un documento informativo que se actualiza mes a mes.</a:t>
            </a:r>
          </a:p>
        </p:txBody>
      </p:sp>
    </p:spTree>
    <p:extLst>
      <p:ext uri="{BB962C8B-B14F-4D97-AF65-F5344CB8AC3E}">
        <p14:creationId xmlns:p14="http://schemas.microsoft.com/office/powerpoint/2010/main" val="27333971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Informe de Datos de Cotización</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438527"/>
          </a:xfrm>
        </p:spPr>
        <p:txBody>
          <a:bodyPr>
            <a:noAutofit/>
          </a:bodyPr>
          <a:lstStyle/>
          <a:p>
            <a:pPr marL="0" indent="0" algn="just">
              <a:lnSpc>
                <a:spcPct val="100000"/>
              </a:lnSpc>
              <a:spcBef>
                <a:spcPts val="0"/>
              </a:spcBef>
              <a:spcAft>
                <a:spcPts val="0"/>
              </a:spcAft>
              <a:buNone/>
            </a:pPr>
            <a:r>
              <a:rPr lang="es-ES" sz="3200" dirty="0">
                <a:solidFill>
                  <a:schemeClr val="tx1"/>
                </a:solidFill>
              </a:rPr>
              <a:t>El </a:t>
            </a:r>
            <a:r>
              <a:rPr lang="es-ES" sz="3200" b="1" dirty="0">
                <a:solidFill>
                  <a:srgbClr val="0070C0"/>
                </a:solidFill>
              </a:rPr>
              <a:t>IDC</a:t>
            </a:r>
            <a:r>
              <a:rPr lang="es-ES" sz="3200" dirty="0">
                <a:solidFill>
                  <a:schemeClr val="tx1"/>
                </a:solidFill>
              </a:rPr>
              <a:t> sirve para comprobar el cumplimiento de obligaciones: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Llevar un registro detallado de las cotizaciones.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Detectar posibles errores en las cotizaciones y corregirlos.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Calcular la base reguladora de las prestaciones de la SS, tales como pensiones o prestaciones por desempleo. </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Comprobar la situación de la empresa en cuanto a sus obligaciones fiscales y laborales.</a:t>
            </a:r>
          </a:p>
          <a:p>
            <a:pPr algn="just">
              <a:lnSpc>
                <a:spcPct val="100000"/>
              </a:lnSpc>
              <a:spcBef>
                <a:spcPts val="0"/>
              </a:spcBef>
              <a:spcAft>
                <a:spcPts val="0"/>
              </a:spcAft>
              <a:buFont typeface="Wingdings" panose="05000000000000000000" pitchFamily="2" charset="2"/>
              <a:buChar char="q"/>
            </a:pPr>
            <a:r>
              <a:rPr lang="es-ES" sz="3200" dirty="0">
                <a:solidFill>
                  <a:schemeClr val="tx1"/>
                </a:solidFill>
              </a:rPr>
              <a:t>Llevar un seguimiento de los cambios en la situación laboral de los trabajadores (altas, bajas, cambios de contrato, etc.).</a:t>
            </a:r>
          </a:p>
        </p:txBody>
      </p:sp>
    </p:spTree>
    <p:extLst>
      <p:ext uri="{BB962C8B-B14F-4D97-AF65-F5344CB8AC3E}">
        <p14:creationId xmlns:p14="http://schemas.microsoft.com/office/powerpoint/2010/main" val="2530305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Informe de Datos de Cotización</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573742" y="1791944"/>
            <a:ext cx="11044516" cy="4438527"/>
          </a:xfrm>
        </p:spPr>
        <p:txBody>
          <a:bodyPr>
            <a:noAutofit/>
          </a:bodyPr>
          <a:lstStyle/>
          <a:p>
            <a:pPr marL="0" indent="0" algn="just">
              <a:lnSpc>
                <a:spcPct val="100000"/>
              </a:lnSpc>
              <a:spcBef>
                <a:spcPts val="0"/>
              </a:spcBef>
              <a:spcAft>
                <a:spcPts val="0"/>
              </a:spcAft>
              <a:buNone/>
            </a:pPr>
            <a:r>
              <a:rPr lang="es-ES" sz="3200" dirty="0">
                <a:solidFill>
                  <a:schemeClr val="tx1"/>
                </a:solidFill>
              </a:rPr>
              <a:t>Tipos de informe de cotizaciones:</a:t>
            </a:r>
          </a:p>
          <a:p>
            <a:pPr algn="just">
              <a:lnSpc>
                <a:spcPct val="100000"/>
              </a:lnSpc>
              <a:spcBef>
                <a:spcPts val="0"/>
              </a:spcBef>
              <a:spcAft>
                <a:spcPts val="0"/>
              </a:spcAft>
              <a:buFont typeface="Wingdings" panose="05000000000000000000" pitchFamily="2" charset="2"/>
              <a:buChar char="q"/>
            </a:pPr>
            <a:r>
              <a:rPr lang="es-ES" sz="3200" b="1" dirty="0">
                <a:solidFill>
                  <a:srgbClr val="0070C0"/>
                </a:solidFill>
              </a:rPr>
              <a:t>Modelo IDC individual</a:t>
            </a:r>
            <a:r>
              <a:rPr lang="es-ES" sz="3200" dirty="0">
                <a:solidFill>
                  <a:schemeClr val="tx1"/>
                </a:solidFill>
              </a:rPr>
              <a:t>. Recoge todos los datos sobre la relación laboral de la empresa con un solo trabajador.</a:t>
            </a:r>
          </a:p>
          <a:p>
            <a:pPr algn="just">
              <a:lnSpc>
                <a:spcPct val="100000"/>
              </a:lnSpc>
              <a:spcBef>
                <a:spcPts val="0"/>
              </a:spcBef>
              <a:spcAft>
                <a:spcPts val="0"/>
              </a:spcAft>
              <a:buFont typeface="Wingdings" panose="05000000000000000000" pitchFamily="2" charset="2"/>
              <a:buChar char="q"/>
            </a:pPr>
            <a:r>
              <a:rPr lang="es-ES" sz="3200" b="1" dirty="0">
                <a:solidFill>
                  <a:srgbClr val="0070C0"/>
                </a:solidFill>
              </a:rPr>
              <a:t>Fichero IDC por periodo de liquidación y cuenta de cotización. </a:t>
            </a:r>
            <a:r>
              <a:rPr lang="es-ES" sz="3200" dirty="0">
                <a:solidFill>
                  <a:schemeClr val="tx1"/>
                </a:solidFill>
              </a:rPr>
              <a:t>Informe con todos los empleados de la empresa en un periodo concreto, así como los datos sobre la cotización de cada uno. </a:t>
            </a:r>
          </a:p>
          <a:p>
            <a:pPr algn="just">
              <a:lnSpc>
                <a:spcPct val="100000"/>
              </a:lnSpc>
              <a:spcBef>
                <a:spcPts val="0"/>
              </a:spcBef>
              <a:spcAft>
                <a:spcPts val="0"/>
              </a:spcAft>
              <a:buFont typeface="Wingdings" panose="05000000000000000000" pitchFamily="2" charset="2"/>
              <a:buChar char="q"/>
            </a:pPr>
            <a:r>
              <a:rPr lang="es-ES" sz="3200" b="1" dirty="0">
                <a:solidFill>
                  <a:srgbClr val="0070C0"/>
                </a:solidFill>
              </a:rPr>
              <a:t>Fichero IDC por periodo de liquidación para un </a:t>
            </a:r>
            <a:r>
              <a:rPr lang="es-ES" sz="3200" b="1" dirty="0" err="1">
                <a:solidFill>
                  <a:srgbClr val="0070C0"/>
                </a:solidFill>
              </a:rPr>
              <a:t>Nº</a:t>
            </a:r>
            <a:r>
              <a:rPr lang="es-ES" sz="3200" b="1" dirty="0">
                <a:solidFill>
                  <a:srgbClr val="0070C0"/>
                </a:solidFill>
              </a:rPr>
              <a:t>. de Afiliación</a:t>
            </a:r>
          </a:p>
          <a:p>
            <a:pPr marL="0" indent="0" algn="just">
              <a:lnSpc>
                <a:spcPct val="100000"/>
              </a:lnSpc>
              <a:spcBef>
                <a:spcPts val="0"/>
              </a:spcBef>
              <a:spcAft>
                <a:spcPts val="0"/>
              </a:spcAft>
              <a:buNone/>
            </a:pPr>
            <a:r>
              <a:rPr lang="es-ES" sz="3200" dirty="0">
                <a:solidFill>
                  <a:schemeClr val="tx1"/>
                </a:solidFill>
              </a:rPr>
              <a:t>Lo pueden generar los propios trabajadores para conocer el estado y evolución de su cotización a lo largo de su vida laboral. </a:t>
            </a:r>
          </a:p>
        </p:txBody>
      </p:sp>
    </p:spTree>
    <p:extLst>
      <p:ext uri="{BB962C8B-B14F-4D97-AF65-F5344CB8AC3E}">
        <p14:creationId xmlns:p14="http://schemas.microsoft.com/office/powerpoint/2010/main" val="3807463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marL="0" indent="0" algn="just">
              <a:buNone/>
            </a:pPr>
            <a:endParaRPr lang="es-ES" sz="2800" dirty="0">
              <a:solidFill>
                <a:schemeClr val="tx1"/>
              </a:solidFill>
            </a:endParaRPr>
          </a:p>
          <a:p>
            <a:pPr marL="0" indent="0" algn="just">
              <a:buNone/>
            </a:pPr>
            <a:r>
              <a:rPr lang="es-ES" sz="3200" dirty="0">
                <a:solidFill>
                  <a:schemeClr val="tx1"/>
                </a:solidFill>
              </a:rPr>
              <a:t>El </a:t>
            </a:r>
            <a:r>
              <a:rPr lang="es-ES" sz="3200" b="1" dirty="0">
                <a:solidFill>
                  <a:srgbClr val="0070C0"/>
                </a:solidFill>
              </a:rPr>
              <a:t>Sistema RED</a:t>
            </a:r>
            <a:r>
              <a:rPr lang="es-ES" sz="3200" dirty="0">
                <a:solidFill>
                  <a:schemeClr val="tx1"/>
                </a:solidFill>
              </a:rPr>
              <a:t> (Remisión Electrónica de Datos) es un servicio que ofrece la Tesorería General de la Seguridad Social (TGSS) a empresas y profesionales para el intercambio de información y documentos a través de Internet. </a:t>
            </a:r>
          </a:p>
        </p:txBody>
      </p:sp>
    </p:spTree>
    <p:extLst>
      <p:ext uri="{BB962C8B-B14F-4D97-AF65-F5344CB8AC3E}">
        <p14:creationId xmlns:p14="http://schemas.microsoft.com/office/powerpoint/2010/main" val="37216378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marL="0" indent="0" algn="just">
              <a:buNone/>
            </a:pPr>
            <a:r>
              <a:rPr lang="es-ES" sz="2800" dirty="0">
                <a:solidFill>
                  <a:schemeClr val="tx1"/>
                </a:solidFill>
              </a:rPr>
              <a:t>El </a:t>
            </a:r>
            <a:r>
              <a:rPr lang="es-ES" sz="2800" b="1" dirty="0">
                <a:solidFill>
                  <a:srgbClr val="0070C0"/>
                </a:solidFill>
              </a:rPr>
              <a:t>Sistema RED </a:t>
            </a:r>
            <a:r>
              <a:rPr lang="es-ES" sz="2800" dirty="0">
                <a:solidFill>
                  <a:schemeClr val="tx1"/>
                </a:solidFill>
              </a:rPr>
              <a:t>permite realizar las gestiones siguientes:</a:t>
            </a:r>
          </a:p>
          <a:p>
            <a:pPr marL="0" indent="0" algn="ctr">
              <a:buNone/>
            </a:pPr>
            <a:endParaRPr lang="es-ES" sz="2800" dirty="0">
              <a:solidFill>
                <a:schemeClr val="tx1"/>
              </a:solidFill>
            </a:endParaRPr>
          </a:p>
        </p:txBody>
      </p:sp>
      <p:graphicFrame>
        <p:nvGraphicFramePr>
          <p:cNvPr id="3" name="Tabla 2">
            <a:extLst>
              <a:ext uri="{FF2B5EF4-FFF2-40B4-BE49-F238E27FC236}">
                <a16:creationId xmlns:a16="http://schemas.microsoft.com/office/drawing/2014/main" id="{683F4E6D-B95C-4C48-90C3-CAD0F6BC93DE}"/>
              </a:ext>
            </a:extLst>
          </p:cNvPr>
          <p:cNvGraphicFramePr>
            <a:graphicFrameLocks noGrp="1"/>
          </p:cNvGraphicFramePr>
          <p:nvPr>
            <p:extLst>
              <p:ext uri="{D42A27DB-BD31-4B8C-83A1-F6EECF244321}">
                <p14:modId xmlns:p14="http://schemas.microsoft.com/office/powerpoint/2010/main" val="1704931704"/>
              </p:ext>
            </p:extLst>
          </p:nvPr>
        </p:nvGraphicFramePr>
        <p:xfrm>
          <a:off x="354105" y="2214282"/>
          <a:ext cx="11676530" cy="4056552"/>
        </p:xfrm>
        <a:graphic>
          <a:graphicData uri="http://schemas.openxmlformats.org/drawingml/2006/table">
            <a:tbl>
              <a:tblPr>
                <a:tableStyleId>{5C22544A-7EE6-4342-B048-85BDC9FD1C3A}</a:tableStyleId>
              </a:tblPr>
              <a:tblGrid>
                <a:gridCol w="2786539">
                  <a:extLst>
                    <a:ext uri="{9D8B030D-6E8A-4147-A177-3AD203B41FA5}">
                      <a16:colId xmlns:a16="http://schemas.microsoft.com/office/drawing/2014/main" val="245660476"/>
                    </a:ext>
                  </a:extLst>
                </a:gridCol>
                <a:gridCol w="8889991">
                  <a:extLst>
                    <a:ext uri="{9D8B030D-6E8A-4147-A177-3AD203B41FA5}">
                      <a16:colId xmlns:a16="http://schemas.microsoft.com/office/drawing/2014/main" val="1318936562"/>
                    </a:ext>
                  </a:extLst>
                </a:gridCol>
              </a:tblGrid>
              <a:tr h="872712">
                <a:tc>
                  <a:txBody>
                    <a:bodyPr/>
                    <a:lstStyle/>
                    <a:p>
                      <a:pPr>
                        <a:lnSpc>
                          <a:spcPct val="100000"/>
                        </a:lnSpc>
                        <a:spcBef>
                          <a:spcPts val="0"/>
                        </a:spcBef>
                        <a:spcAft>
                          <a:spcPts val="0"/>
                        </a:spcAft>
                      </a:pPr>
                      <a:r>
                        <a:rPr lang="es-ES_tradnl" sz="2000">
                          <a:effectLst/>
                        </a:rPr>
                        <a:t>Afiliación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42900" lvl="0" indent="-342900" algn="just">
                        <a:lnSpc>
                          <a:spcPct val="100000"/>
                        </a:lnSpc>
                        <a:spcBef>
                          <a:spcPts val="0"/>
                        </a:spcBef>
                        <a:spcAft>
                          <a:spcPts val="0"/>
                        </a:spcAft>
                        <a:buClr>
                          <a:srgbClr val="000000"/>
                        </a:buClr>
                        <a:buSzPts val="850"/>
                        <a:buFont typeface="Wingdings" panose="05000000000000000000" pitchFamily="2" charset="2"/>
                        <a:buChar char="§"/>
                        <a:tabLst>
                          <a:tab pos="192405" algn="l"/>
                        </a:tabLst>
                      </a:pPr>
                      <a:r>
                        <a:rPr lang="es-ES_tradnl" sz="2000" u="none" strike="noStrike" spc="0" dirty="0">
                          <a:effectLst/>
                        </a:rPr>
                        <a:t>Comunicación de altas, bajas y variaciones de datos de los trabajadores.</a:t>
                      </a:r>
                      <a:endParaRPr lang="es-ES" sz="2000" u="none" strike="noStrike" spc="0" dirty="0">
                        <a:effectLst/>
                      </a:endParaRPr>
                    </a:p>
                    <a:p>
                      <a:pPr marL="342900" lvl="0" indent="-342900" algn="just">
                        <a:lnSpc>
                          <a:spcPct val="100000"/>
                        </a:lnSpc>
                        <a:spcBef>
                          <a:spcPts val="0"/>
                        </a:spcBef>
                        <a:spcAft>
                          <a:spcPts val="0"/>
                        </a:spcAft>
                        <a:buClr>
                          <a:srgbClr val="000000"/>
                        </a:buClr>
                        <a:buSzPts val="850"/>
                        <a:buFont typeface="Wingdings" panose="05000000000000000000" pitchFamily="2" charset="2"/>
                        <a:buChar char="§"/>
                        <a:tabLst>
                          <a:tab pos="195580" algn="l"/>
                        </a:tabLst>
                      </a:pPr>
                      <a:r>
                        <a:rPr lang="es-ES_tradnl" sz="2000" u="none" strike="noStrike" spc="0" dirty="0">
                          <a:effectLst/>
                        </a:rPr>
                        <a:t>Petición de informes relativos a personas trabajadoras y empresas (vida laboral, personal en alta, etc.).</a:t>
                      </a:r>
                      <a:endParaRPr lang="es-ES" sz="20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tc>
                <a:extLst>
                  <a:ext uri="{0D108BD9-81ED-4DB2-BD59-A6C34878D82A}">
                    <a16:rowId xmlns:a16="http://schemas.microsoft.com/office/drawing/2014/main" val="3064345721"/>
                  </a:ext>
                </a:extLst>
              </a:tr>
              <a:tr h="586368">
                <a:tc>
                  <a:txBody>
                    <a:bodyPr/>
                    <a:lstStyle/>
                    <a:p>
                      <a:pPr>
                        <a:lnSpc>
                          <a:spcPct val="100000"/>
                        </a:lnSpc>
                        <a:spcBef>
                          <a:spcPts val="0"/>
                        </a:spcBef>
                        <a:spcAft>
                          <a:spcPts val="0"/>
                        </a:spcAft>
                      </a:pPr>
                      <a:r>
                        <a:rPr lang="es-ES_tradnl" sz="2000">
                          <a:effectLst/>
                        </a:rPr>
                        <a:t>Partes de altas y bajas de incapacidad temporal (IT)</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42900" lvl="0" indent="-342900" algn="just" defTabSz="914400" rtl="0" eaLnBrk="1" latinLnBrk="0" hangingPunct="1">
                        <a:lnSpc>
                          <a:spcPct val="100000"/>
                        </a:lnSpc>
                        <a:spcBef>
                          <a:spcPts val="0"/>
                        </a:spcBef>
                        <a:spcAft>
                          <a:spcPts val="0"/>
                        </a:spcAft>
                        <a:buClr>
                          <a:srgbClr val="000000"/>
                        </a:buClr>
                        <a:buSzPts val="850"/>
                        <a:buFont typeface="Wingdings" panose="05000000000000000000" pitchFamily="2" charset="2"/>
                        <a:buChar char="§"/>
                        <a:tabLst>
                          <a:tab pos="195580" algn="l"/>
                        </a:tabLst>
                      </a:pPr>
                      <a:r>
                        <a:rPr lang="es-ES_tradnl" sz="2000" u="none" strike="noStrike" kern="1200" spc="0" dirty="0">
                          <a:solidFill>
                            <a:schemeClr val="dk1"/>
                          </a:solidFill>
                          <a:effectLst/>
                          <a:latin typeface="+mn-lt"/>
                          <a:ea typeface="+mn-ea"/>
                          <a:cs typeface="+mn-cs"/>
                        </a:rPr>
                        <a:t>Tramitación de los partes de baja médica y confirmación de bajas y altas médicas, derivados tanto de contingencias comunes como de contingencias profesionales.</a:t>
                      </a:r>
                      <a:endParaRPr lang="es-ES" sz="2000" u="none" strike="noStrike" kern="1200" spc="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3213272553"/>
                  </a:ext>
                </a:extLst>
              </a:tr>
              <a:tr h="643049">
                <a:tc>
                  <a:txBody>
                    <a:bodyPr/>
                    <a:lstStyle/>
                    <a:p>
                      <a:pPr>
                        <a:lnSpc>
                          <a:spcPct val="100000"/>
                        </a:lnSpc>
                        <a:spcBef>
                          <a:spcPts val="0"/>
                        </a:spcBef>
                        <a:spcAft>
                          <a:spcPts val="0"/>
                        </a:spcAft>
                      </a:pPr>
                      <a:r>
                        <a:rPr lang="es-ES_tradnl" sz="2000">
                          <a:effectLst/>
                        </a:rPr>
                        <a:t>Cotización de empresas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42900" lvl="0" indent="-342900" algn="just">
                        <a:lnSpc>
                          <a:spcPct val="100000"/>
                        </a:lnSpc>
                        <a:spcBef>
                          <a:spcPts val="0"/>
                        </a:spcBef>
                        <a:spcAft>
                          <a:spcPts val="0"/>
                        </a:spcAft>
                        <a:buClr>
                          <a:srgbClr val="000000"/>
                        </a:buClr>
                        <a:buSzPts val="850"/>
                        <a:buFont typeface="Wingdings" panose="05000000000000000000" pitchFamily="2" charset="2"/>
                        <a:buChar char="§"/>
                        <a:tabLst>
                          <a:tab pos="195580" algn="l"/>
                        </a:tabLst>
                      </a:pPr>
                      <a:r>
                        <a:rPr lang="es-ES_tradnl" sz="2000" u="none" strike="noStrike" spc="0" dirty="0">
                          <a:effectLst/>
                        </a:rPr>
                        <a:t>Confección y obtención de la relación nominal de personas trabajadoras.</a:t>
                      </a:r>
                      <a:endParaRPr lang="es-ES" sz="2000" u="none" strike="noStrike" spc="0" dirty="0">
                        <a:effectLst/>
                      </a:endParaRPr>
                    </a:p>
                    <a:p>
                      <a:pPr marL="342900" lvl="0" indent="-342900" algn="just">
                        <a:lnSpc>
                          <a:spcPct val="100000"/>
                        </a:lnSpc>
                        <a:spcBef>
                          <a:spcPts val="0"/>
                        </a:spcBef>
                        <a:spcAft>
                          <a:spcPts val="0"/>
                        </a:spcAft>
                        <a:buClr>
                          <a:srgbClr val="000000"/>
                        </a:buClr>
                        <a:buSzPts val="850"/>
                        <a:buFont typeface="Wingdings" panose="05000000000000000000" pitchFamily="2" charset="2"/>
                        <a:buChar char="§"/>
                        <a:tabLst>
                          <a:tab pos="192405" algn="l"/>
                        </a:tabLst>
                      </a:pPr>
                      <a:r>
                        <a:rPr lang="es-ES_tradnl" sz="2000" u="none" strike="noStrike" spc="0" dirty="0">
                          <a:effectLst/>
                        </a:rPr>
                        <a:t>Generación automática del recibo de liquidación de cotizaciones.</a:t>
                      </a:r>
                      <a:endParaRPr lang="es-ES" sz="20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tc>
                <a:extLst>
                  <a:ext uri="{0D108BD9-81ED-4DB2-BD59-A6C34878D82A}">
                    <a16:rowId xmlns:a16="http://schemas.microsoft.com/office/drawing/2014/main" val="1361919950"/>
                  </a:ext>
                </a:extLst>
              </a:tr>
              <a:tr h="886393">
                <a:tc>
                  <a:txBody>
                    <a:bodyPr/>
                    <a:lstStyle/>
                    <a:p>
                      <a:pPr>
                        <a:lnSpc>
                          <a:spcPct val="100000"/>
                        </a:lnSpc>
                        <a:spcBef>
                          <a:spcPts val="0"/>
                        </a:spcBef>
                        <a:spcAft>
                          <a:spcPts val="0"/>
                        </a:spcAft>
                      </a:pPr>
                      <a:r>
                        <a:rPr lang="es-ES_tradnl" sz="2000">
                          <a:effectLst/>
                        </a:rPr>
                        <a:t>Ingreso de cuotas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42900" lvl="0" indent="-342900" algn="just">
                        <a:lnSpc>
                          <a:spcPct val="100000"/>
                        </a:lnSpc>
                        <a:spcBef>
                          <a:spcPts val="0"/>
                        </a:spcBef>
                        <a:spcAft>
                          <a:spcPts val="0"/>
                        </a:spcAft>
                        <a:buClr>
                          <a:srgbClr val="000000"/>
                        </a:buClr>
                        <a:buSzPts val="850"/>
                        <a:buFont typeface="Wingdings" panose="05000000000000000000" pitchFamily="2" charset="2"/>
                        <a:buChar char="§"/>
                        <a:tabLst>
                          <a:tab pos="192405" algn="l"/>
                        </a:tabLst>
                      </a:pPr>
                      <a:r>
                        <a:rPr lang="es-ES_tradnl" sz="2000" u="none" strike="noStrike" spc="0" dirty="0">
                          <a:effectLst/>
                        </a:rPr>
                        <a:t>Cargo en cuenta mediante domiciliación bancaria.</a:t>
                      </a:r>
                      <a:endParaRPr lang="es-ES" sz="2000" u="none" strike="noStrike" spc="0" dirty="0">
                        <a:effectLst/>
                      </a:endParaRPr>
                    </a:p>
                    <a:p>
                      <a:pPr marL="342900" lvl="0" indent="-342900" algn="just">
                        <a:lnSpc>
                          <a:spcPct val="100000"/>
                        </a:lnSpc>
                        <a:spcBef>
                          <a:spcPts val="0"/>
                        </a:spcBef>
                        <a:spcAft>
                          <a:spcPts val="0"/>
                        </a:spcAft>
                        <a:buClr>
                          <a:srgbClr val="000000"/>
                        </a:buClr>
                        <a:buSzPts val="850"/>
                        <a:buFont typeface="Wingdings" panose="05000000000000000000" pitchFamily="2" charset="2"/>
                        <a:buChar char="§"/>
                        <a:tabLst>
                          <a:tab pos="198755" algn="l"/>
                        </a:tabLst>
                      </a:pPr>
                      <a:r>
                        <a:rPr lang="es-ES_tradnl" sz="2000" u="none" strike="noStrike" spc="0" dirty="0">
                          <a:effectLst/>
                        </a:rPr>
                        <a:t>Pago electrónico a través de cajeros automáticos, banca telefónica, Internet o presencialmente en entidades financieras.</a:t>
                      </a:r>
                      <a:endParaRPr lang="es-ES" sz="2000" u="none" strike="noStrike" spc="0" dirty="0">
                        <a:effectLst/>
                        <a:latin typeface="Tahoma" panose="020B0604030504040204" pitchFamily="34" charset="0"/>
                        <a:ea typeface="Calibri" panose="020F0502020204030204" pitchFamily="34" charset="0"/>
                        <a:cs typeface="Tahoma" panose="020B0604030504040204" pitchFamily="34" charset="0"/>
                      </a:endParaRPr>
                    </a:p>
                  </a:txBody>
                  <a:tcPr marL="0" marR="0" marT="0" marB="0" anchor="ctr"/>
                </a:tc>
                <a:extLst>
                  <a:ext uri="{0D108BD9-81ED-4DB2-BD59-A6C34878D82A}">
                    <a16:rowId xmlns:a16="http://schemas.microsoft.com/office/drawing/2014/main" val="2483094763"/>
                  </a:ext>
                </a:extLst>
              </a:tr>
              <a:tr h="581481">
                <a:tc>
                  <a:txBody>
                    <a:bodyPr/>
                    <a:lstStyle/>
                    <a:p>
                      <a:pPr>
                        <a:lnSpc>
                          <a:spcPct val="100000"/>
                        </a:lnSpc>
                        <a:spcBef>
                          <a:spcPts val="0"/>
                        </a:spcBef>
                        <a:spcAft>
                          <a:spcPts val="0"/>
                        </a:spcAft>
                      </a:pPr>
                      <a:r>
                        <a:rPr lang="es-ES_tradnl" sz="2000">
                          <a:effectLst/>
                        </a:rPr>
                        <a:t>Consulta de mensajes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42900" lvl="0" indent="-342900" algn="just" defTabSz="914400" rtl="0" eaLnBrk="1" latinLnBrk="0" hangingPunct="1">
                        <a:lnSpc>
                          <a:spcPct val="100000"/>
                        </a:lnSpc>
                        <a:spcBef>
                          <a:spcPts val="0"/>
                        </a:spcBef>
                        <a:spcAft>
                          <a:spcPts val="0"/>
                        </a:spcAft>
                        <a:buClr>
                          <a:srgbClr val="000000"/>
                        </a:buClr>
                        <a:buSzPts val="850"/>
                        <a:buFont typeface="Wingdings" panose="05000000000000000000" pitchFamily="2" charset="2"/>
                        <a:buChar char="§"/>
                        <a:tabLst>
                          <a:tab pos="195580" algn="l"/>
                        </a:tabLst>
                      </a:pPr>
                      <a:r>
                        <a:rPr lang="es-ES_tradnl" sz="2000" u="none" strike="noStrike" kern="1200" spc="0" dirty="0">
                          <a:solidFill>
                            <a:schemeClr val="dk1"/>
                          </a:solidFill>
                          <a:effectLst/>
                          <a:latin typeface="+mn-lt"/>
                          <a:ea typeface="+mn-ea"/>
                          <a:cs typeface="+mn-cs"/>
                        </a:rPr>
                        <a:t>Las personas usuarias pueden realizar consultas online de los mensajes emitidos por la TGSS e Imprimirlos en formato </a:t>
                      </a:r>
                      <a:r>
                        <a:rPr lang="es-ES_tradnl" sz="2000" u="none" strike="noStrike" kern="1200" spc="0" dirty="0" err="1">
                          <a:solidFill>
                            <a:schemeClr val="dk1"/>
                          </a:solidFill>
                          <a:effectLst/>
                          <a:latin typeface="+mn-lt"/>
                          <a:ea typeface="+mn-ea"/>
                          <a:cs typeface="+mn-cs"/>
                        </a:rPr>
                        <a:t>pdf</a:t>
                      </a:r>
                      <a:r>
                        <a:rPr lang="es-ES_tradnl" sz="2000" u="none" strike="noStrike" kern="1200" spc="0" dirty="0">
                          <a:solidFill>
                            <a:schemeClr val="dk1"/>
                          </a:solidFill>
                          <a:effectLst/>
                          <a:latin typeface="+mn-lt"/>
                          <a:ea typeface="+mn-ea"/>
                          <a:cs typeface="+mn-cs"/>
                        </a:rPr>
                        <a:t>.</a:t>
                      </a:r>
                      <a:endParaRPr lang="es-ES" sz="2000" u="none" strike="noStrike" kern="1200" spc="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141438885"/>
                  </a:ext>
                </a:extLst>
              </a:tr>
              <a:tr h="365503">
                <a:tc>
                  <a:txBody>
                    <a:bodyPr/>
                    <a:lstStyle/>
                    <a:p>
                      <a:pPr>
                        <a:lnSpc>
                          <a:spcPct val="100000"/>
                        </a:lnSpc>
                        <a:spcBef>
                          <a:spcPts val="0"/>
                        </a:spcBef>
                        <a:spcAft>
                          <a:spcPts val="0"/>
                        </a:spcAft>
                      </a:pPr>
                      <a:r>
                        <a:rPr lang="es-ES_tradnl" sz="2000" dirty="0">
                          <a:effectLst/>
                        </a:rPr>
                        <a:t>Inscripción de empresas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0B0F0"/>
                    </a:solidFill>
                  </a:tcPr>
                </a:tc>
                <a:tc>
                  <a:txBody>
                    <a:bodyPr/>
                    <a:lstStyle/>
                    <a:p>
                      <a:pPr marL="342900" lvl="0" indent="-342900" algn="just" defTabSz="914400" rtl="0" eaLnBrk="1" latinLnBrk="0" hangingPunct="1">
                        <a:lnSpc>
                          <a:spcPct val="100000"/>
                        </a:lnSpc>
                        <a:spcBef>
                          <a:spcPts val="0"/>
                        </a:spcBef>
                        <a:spcAft>
                          <a:spcPts val="0"/>
                        </a:spcAft>
                        <a:buClr>
                          <a:srgbClr val="000000"/>
                        </a:buClr>
                        <a:buSzPts val="850"/>
                        <a:buFont typeface="Wingdings" panose="05000000000000000000" pitchFamily="2" charset="2"/>
                        <a:buChar char="§"/>
                        <a:tabLst>
                          <a:tab pos="195580" algn="l"/>
                        </a:tabLst>
                      </a:pPr>
                      <a:r>
                        <a:rPr lang="es-ES_tradnl" sz="2000" u="none" strike="noStrike" kern="1200" spc="0" dirty="0">
                          <a:solidFill>
                            <a:schemeClr val="dk1"/>
                          </a:solidFill>
                          <a:effectLst/>
                          <a:latin typeface="+mn-lt"/>
                          <a:ea typeface="+mn-ea"/>
                          <a:cs typeface="+mn-cs"/>
                        </a:rPr>
                        <a:t>Solicitud de su propia inscripción.</a:t>
                      </a:r>
                      <a:endParaRPr lang="es-ES" sz="2000" u="none" strike="noStrike" kern="1200" spc="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3735634346"/>
                  </a:ext>
                </a:extLst>
              </a:tr>
            </a:tbl>
          </a:graphicData>
        </a:graphic>
      </p:graphicFrame>
    </p:spTree>
    <p:extLst>
      <p:ext uri="{BB962C8B-B14F-4D97-AF65-F5344CB8AC3E}">
        <p14:creationId xmlns:p14="http://schemas.microsoft.com/office/powerpoint/2010/main" val="19841315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q"/>
            </a:pPr>
            <a:r>
              <a:rPr lang="es-ES" sz="3200" dirty="0">
                <a:solidFill>
                  <a:schemeClr val="tx1"/>
                </a:solidFill>
              </a:rPr>
              <a:t>Para el uso del Sistema RED, se requiere </a:t>
            </a:r>
            <a:r>
              <a:rPr lang="es-ES" sz="3200" b="1" dirty="0">
                <a:solidFill>
                  <a:srgbClr val="0070C0"/>
                </a:solidFill>
              </a:rPr>
              <a:t>estar autorizado </a:t>
            </a:r>
            <a:r>
              <a:rPr lang="es-ES" sz="3200" dirty="0">
                <a:solidFill>
                  <a:schemeClr val="tx1"/>
                </a:solidFill>
              </a:rPr>
              <a:t>por la TGSS. Existen tres modalidades de transmisión:</a:t>
            </a:r>
          </a:p>
          <a:p>
            <a:pPr algn="just">
              <a:buFont typeface="Wingdings" panose="05000000000000000000" pitchFamily="2" charset="2"/>
              <a:buChar char="v"/>
            </a:pPr>
            <a:r>
              <a:rPr lang="es-ES" sz="3200" dirty="0">
                <a:solidFill>
                  <a:schemeClr val="tx1"/>
                </a:solidFill>
              </a:rPr>
              <a:t>RED Internet.</a:t>
            </a:r>
          </a:p>
          <a:p>
            <a:pPr algn="just">
              <a:buFont typeface="Wingdings" panose="05000000000000000000" pitchFamily="2" charset="2"/>
              <a:buChar char="v"/>
            </a:pPr>
            <a:r>
              <a:rPr lang="es-ES" sz="3200" dirty="0">
                <a:solidFill>
                  <a:schemeClr val="tx1"/>
                </a:solidFill>
              </a:rPr>
              <a:t>RED Directo. </a:t>
            </a:r>
          </a:p>
          <a:p>
            <a:pPr algn="just">
              <a:buFont typeface="Wingdings" panose="05000000000000000000" pitchFamily="2" charset="2"/>
              <a:buChar char="v"/>
            </a:pPr>
            <a:r>
              <a:rPr lang="es-ES" sz="3200" dirty="0">
                <a:solidFill>
                  <a:schemeClr val="tx1"/>
                </a:solidFill>
              </a:rPr>
              <a:t>Sistema de Liquidación Directa.</a:t>
            </a:r>
          </a:p>
          <a:p>
            <a:pPr algn="just">
              <a:buFont typeface="Wingdings" panose="05000000000000000000" pitchFamily="2" charset="2"/>
              <a:buChar char="q"/>
            </a:pPr>
            <a:r>
              <a:rPr lang="es-ES" sz="3200" dirty="0">
                <a:solidFill>
                  <a:schemeClr val="tx1"/>
                </a:solidFill>
              </a:rPr>
              <a:t>Para acceder a este servicio, es imprescindible disponer de un </a:t>
            </a:r>
            <a:r>
              <a:rPr lang="es-ES" sz="3200" b="1" dirty="0">
                <a:solidFill>
                  <a:srgbClr val="0070C0"/>
                </a:solidFill>
              </a:rPr>
              <a:t>certificado digital</a:t>
            </a:r>
            <a:r>
              <a:rPr lang="es-ES" sz="3200" dirty="0">
                <a:solidFill>
                  <a:schemeClr val="tx1"/>
                </a:solidFill>
              </a:rPr>
              <a:t> válido que garantice la seguridad y confidencialidad de todas las actuaciones.</a:t>
            </a:r>
          </a:p>
        </p:txBody>
      </p:sp>
    </p:spTree>
    <p:extLst>
      <p:ext uri="{BB962C8B-B14F-4D97-AF65-F5344CB8AC3E}">
        <p14:creationId xmlns:p14="http://schemas.microsoft.com/office/powerpoint/2010/main" val="3451232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1CC-03A0-45CA-A4F1-79482A5E2988}"/>
              </a:ext>
            </a:extLst>
          </p:cNvPr>
          <p:cNvSpPr>
            <a:spLocks noGrp="1"/>
          </p:cNvSpPr>
          <p:nvPr>
            <p:ph type="title"/>
          </p:nvPr>
        </p:nvSpPr>
        <p:spPr>
          <a:xfrm>
            <a:off x="627529" y="152400"/>
            <a:ext cx="11044517" cy="1532965"/>
          </a:xfrm>
        </p:spPr>
        <p:txBody>
          <a:bodyPr>
            <a:noAutofit/>
          </a:bodyPr>
          <a:lstStyle/>
          <a:p>
            <a:pPr algn="ct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latin typeface="Calibri" panose="020F0502020204030204" pitchFamily="34" charset="0"/>
                <a:ea typeface="Calibri" panose="020F0502020204030204" pitchFamily="34" charset="0"/>
                <a:cs typeface="Calibri" panose="020F0502020204030204" pitchFamily="34" charset="0"/>
              </a:rPr>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br>
              <a:rPr lang="es-ES" sz="1800" dirty="0"/>
            </a:br>
            <a:r>
              <a:rPr lang="es-ES" sz="3600" b="1" dirty="0">
                <a:solidFill>
                  <a:srgbClr val="0070C0"/>
                </a:solidFill>
              </a:rPr>
              <a:t>El Sistema de Seguridad Social en España</a:t>
            </a:r>
            <a:br>
              <a:rPr lang="es-ES" sz="2400" dirty="0"/>
            </a:br>
            <a:r>
              <a:rPr lang="es-ES" sz="3600" b="1" dirty="0">
                <a:solidFill>
                  <a:srgbClr val="0070C0"/>
                </a:solidFill>
              </a:rPr>
              <a:t>Obligaciones de las empresas con la Seguridad Social</a:t>
            </a:r>
            <a:br>
              <a:rPr lang="es-ES" sz="3600" b="1" dirty="0">
                <a:solidFill>
                  <a:srgbClr val="0070C0"/>
                </a:solidFill>
              </a:rPr>
            </a:br>
            <a:r>
              <a:rPr lang="es-ES" sz="3600" b="1" dirty="0">
                <a:solidFill>
                  <a:schemeClr val="tx1"/>
                </a:solidFill>
              </a:rPr>
              <a:t>Sistema RED: RED Internet</a:t>
            </a:r>
          </a:p>
        </p:txBody>
      </p:sp>
      <p:sp>
        <p:nvSpPr>
          <p:cNvPr id="4" name="Marcador de contenido 3">
            <a:extLst>
              <a:ext uri="{FF2B5EF4-FFF2-40B4-BE49-F238E27FC236}">
                <a16:creationId xmlns:a16="http://schemas.microsoft.com/office/drawing/2014/main" id="{479A9D46-692A-432C-99FC-16D8056042D0}"/>
              </a:ext>
            </a:extLst>
          </p:cNvPr>
          <p:cNvSpPr>
            <a:spLocks noGrp="1"/>
          </p:cNvSpPr>
          <p:nvPr>
            <p:ph idx="1"/>
          </p:nvPr>
        </p:nvSpPr>
        <p:spPr>
          <a:xfrm>
            <a:off x="627530" y="1800909"/>
            <a:ext cx="11044516" cy="4617819"/>
          </a:xfrm>
        </p:spPr>
        <p:txBody>
          <a:bodyPr>
            <a:noAutofit/>
          </a:bodyPr>
          <a:lstStyle/>
          <a:p>
            <a:pPr algn="just">
              <a:buFont typeface="Wingdings" panose="05000000000000000000" pitchFamily="2" charset="2"/>
              <a:buChar char="v"/>
            </a:pPr>
            <a:r>
              <a:rPr lang="es-ES" sz="3200" b="1" dirty="0">
                <a:solidFill>
                  <a:schemeClr val="tx1"/>
                </a:solidFill>
              </a:rPr>
              <a:t>RED Internet</a:t>
            </a:r>
            <a:r>
              <a:rPr lang="es-ES" sz="3200" dirty="0">
                <a:solidFill>
                  <a:schemeClr val="tx1"/>
                </a:solidFill>
              </a:rPr>
              <a:t>. Es un servicio a empresas, agrupaciones de empresas y profesionales para agilizar la relación con la TGSS, eliminando el circuito del papel y mejorando la calidad de los datos, requiere la aplicación </a:t>
            </a:r>
            <a:r>
              <a:rPr lang="es-ES" sz="3200" b="1" dirty="0">
                <a:solidFill>
                  <a:schemeClr val="tx1"/>
                </a:solidFill>
              </a:rPr>
              <a:t>WinSuite32</a:t>
            </a:r>
            <a:r>
              <a:rPr lang="es-ES" sz="3200" dirty="0">
                <a:solidFill>
                  <a:schemeClr val="tx1"/>
                </a:solidFill>
              </a:rPr>
              <a:t> y su misión es permitir:</a:t>
            </a:r>
          </a:p>
          <a:p>
            <a:pPr algn="just">
              <a:buFont typeface="Wingdings" panose="05000000000000000000" pitchFamily="2" charset="2"/>
              <a:buChar char="§"/>
            </a:pPr>
            <a:r>
              <a:rPr lang="es-ES" sz="3200" dirty="0">
                <a:solidFill>
                  <a:schemeClr val="tx1"/>
                </a:solidFill>
              </a:rPr>
              <a:t>Intercambio de información y documentos entre ambas entidades (TGSS y usuarios) a través de INTERNET.</a:t>
            </a:r>
          </a:p>
          <a:p>
            <a:pPr algn="just">
              <a:buFont typeface="Wingdings" panose="05000000000000000000" pitchFamily="2" charset="2"/>
              <a:buChar char="§"/>
            </a:pPr>
            <a:r>
              <a:rPr lang="es-ES" sz="3200" dirty="0">
                <a:solidFill>
                  <a:schemeClr val="tx1"/>
                </a:solidFill>
              </a:rPr>
              <a:t>Entrar en contacto directo con la TGSS para el acceso a datos de empresa y trabajadores.</a:t>
            </a:r>
          </a:p>
          <a:p>
            <a:pPr algn="just">
              <a:buFont typeface="Wingdings" panose="05000000000000000000" pitchFamily="2" charset="2"/>
              <a:buChar char="§"/>
            </a:pPr>
            <a:r>
              <a:rPr lang="es-ES" sz="3200" dirty="0">
                <a:solidFill>
                  <a:schemeClr val="tx1"/>
                </a:solidFill>
              </a:rPr>
              <a:t>Remitir documentos de cotización y afiliación y partes médicos.</a:t>
            </a:r>
          </a:p>
        </p:txBody>
      </p:sp>
    </p:spTree>
    <p:extLst>
      <p:ext uri="{BB962C8B-B14F-4D97-AF65-F5344CB8AC3E}">
        <p14:creationId xmlns:p14="http://schemas.microsoft.com/office/powerpoint/2010/main" val="99834609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1965</TotalTime>
  <Words>17200</Words>
  <Application>Microsoft Office PowerPoint</Application>
  <PresentationFormat>Panorámica</PresentationFormat>
  <Paragraphs>701</Paragraphs>
  <Slides>105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105</vt:i4>
      </vt:variant>
    </vt:vector>
  </HeadingPairs>
  <TitlesOfParts>
    <vt:vector size="114" baseType="lpstr">
      <vt:lpstr>Arial</vt:lpstr>
      <vt:lpstr>Calibri</vt:lpstr>
      <vt:lpstr>Calibri Light</vt:lpstr>
      <vt:lpstr>inherit</vt:lpstr>
      <vt:lpstr>Microsoft Sans Serif</vt:lpstr>
      <vt:lpstr>Tahoma</vt:lpstr>
      <vt:lpstr>verdana</vt:lpstr>
      <vt:lpstr>Wingdings</vt:lpstr>
      <vt:lpstr>Retrospección</vt:lpstr>
      <vt:lpstr>El Sistema de la Seguridad Social en España Prestaciones de la Seguridad Social</vt:lpstr>
      <vt:lpstr>El Sistema de la Seguridad Social en España Concepto, marco normativo y estructura</vt:lpstr>
      <vt:lpstr>Presentación de PowerPoint</vt:lpstr>
      <vt:lpstr>Presentación de PowerPoint</vt:lpstr>
      <vt:lpstr>Presentación de PowerPoint</vt:lpstr>
      <vt:lpstr>                                                          El Sistema de Seguridad Social en España: Acción protectora</vt:lpstr>
      <vt:lpstr>El Sistema de la Seguridad Social en España: Fundamento</vt:lpstr>
      <vt:lpstr>El Sistema de la Seguridad Social en España: Fundamento</vt:lpstr>
      <vt:lpstr>El Sistema de la Seguridad Social en España: Fundamento</vt:lpstr>
      <vt:lpstr>Presentación de PowerPoint</vt:lpstr>
      <vt:lpstr>                                                          El Sistema de Seguridad Social en España: Fundamento CONSTITUCIÓN ESPAÑOLA DE 1978 TÍTULO I:  De los derechos y deberes fundamentales CAPÍTULO TERCERO:  De los principios rectores de la política social y económica</vt:lpstr>
      <vt:lpstr>                                                          El Sistema de Seguridad Social en España: Fundamento CONSTITUCIÓN ESPAÑOLA DE 1978 TÍTULO I:  De los derechos y deberes fundamentales CAPÍTULO TERCERO:  De los principios rectores de la política social y económica</vt:lpstr>
      <vt:lpstr>                                                          El Sistema de Seguridad Social en España: Fundamento CONSTITUCIÓN ESPAÑOLA DE 1978 Otras disposiciones en materia de Seguridad Social</vt:lpstr>
      <vt:lpstr>                                                          El Sistema de Seguridad Social en España Marco normativo</vt:lpstr>
      <vt:lpstr>                                                          El Sistema de Seguridad Social en España: Marco normativo REAL DECRETO LEGISLATIVO 8/2015, de 30 de octubre</vt:lpstr>
      <vt:lpstr>                                                          El Sistema de Seguridad Social en España: Marco normativo REAL DECRETO LEGISLATIVO 8/2015, de 30 de octubre</vt:lpstr>
      <vt:lpstr>                                                        El Sistema de Seguridad Social en España: Marco normativo REAL DECRETO LEGISLATIVO 8/2015, de 30 de octubre</vt:lpstr>
      <vt:lpstr>                                                        El Sistema de Seguridad Social en España: Marco normativo REAL DECRETO LEGISLATIVO 8/2015, de 30 de octubre</vt:lpstr>
      <vt:lpstr>                                                          El Sistema de Seguridad Social en España: Marco normativo REAL DECRETO LEGISLATIVO 8/2015, de 30 de octubre</vt:lpstr>
      <vt:lpstr>                                                          El Sistema de Seguridad Social en España: Marco normativo REAL DECRETO LEGISLATIVO 8/2015, de 30 de octubre</vt:lpstr>
      <vt:lpstr>                                                          El Sistema de Seguridad Social en España: Marco normativo REAL DECRETO LEGISLATIVO 8/2015, de 30 de octubre</vt:lpstr>
      <vt:lpstr>                                                          El Sistema de Seguridad Social en España Extensión del campo de aplicación</vt:lpstr>
      <vt:lpstr>                                                          El Sistema de Seguridad Social en España Extensión del campo de aplicación</vt:lpstr>
      <vt:lpstr>                                                          El Sistema de Seguridad Social en España Financiación</vt:lpstr>
      <vt:lpstr>                                                          El Sistema de Seguridad Social en España Financiación</vt:lpstr>
      <vt:lpstr>                                                          El Sistema de Seguridad Social en España Estructura administrativa</vt:lpstr>
      <vt:lpstr>                                                          El Sistema de Seguridad Social en España Entidades gestoras</vt:lpstr>
      <vt:lpstr>                                                          El Sistema de Seguridad Social en España Servicios comunes</vt:lpstr>
      <vt:lpstr>                                                          El Sistema de Seguridad Social en España Entidades colaboradoras</vt:lpstr>
      <vt:lpstr>                                                          El Sistema de Seguridad Social en España Organismos autónomos</vt:lpstr>
      <vt:lpstr>                                                          El Sistema de Seguridad Social en España Regímenes</vt:lpstr>
      <vt:lpstr>                                                          El Sistema de Seguridad Social en España Regímenes</vt:lpstr>
      <vt:lpstr>                                                          El Sistema de Seguridad Social en España Regímenes</vt:lpstr>
      <vt:lpstr>                                                          El Sistema de Seguridad Social en España Regímenes</vt:lpstr>
      <vt:lpstr>El Sistema de la Seguridad Social en España Obligaciones de las empresas con la Seguridad Social</vt:lpstr>
      <vt:lpstr>                                                        El Sistema de Seguridad Social en España Obligaciones de las empresas con la Seguridad Social</vt:lpstr>
      <vt:lpstr>                                                        El Sistema de Seguridad Social en España Obligaciones de las empresas con la Seguridad Social</vt:lpstr>
      <vt:lpstr>                                                        El Sistema de Seguridad Social en España Obligaciones de las empresas con la Seguridad Social Inscripción de las empresas</vt:lpstr>
      <vt:lpstr>                                                        El Sistema de Seguridad Social en España Obligaciones de las empresas con la Seguridad Social Inscripción de las empresas</vt:lpstr>
      <vt:lpstr>                                                        El Sistema de Seguridad Social en España Obligaciones de las empresas con la Seguridad Social Inscripción de las empresas</vt:lpstr>
      <vt:lpstr>                                                        El Sistema de Seguridad Social en España Obligaciones de las empresas con la Seguridad Social Inscripción de las empresas</vt:lpstr>
      <vt:lpstr>                                                        El Sistema de Seguridad Social en España Obligaciones de las empresas con la Seguridad Social Inscripción de las empresas</vt:lpstr>
      <vt:lpstr>                                                        El Sistema de Seguridad Social en España Obligaciones de las empresas con la Seguridad Social Inscripción de las empresas</vt:lpstr>
      <vt:lpstr>                                                        El Sistema de Seguridad Social en España Obligaciones de las empresas con la Seguridad Social Inscripción de las empresas</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Trámites con la Seguridad Social del empresario individual</vt:lpstr>
      <vt:lpstr>                                                        El Sistema de Seguridad Social en España Obligaciones de las empresas con la Seguridad Social Afiliación de personal, altas y bajas en la Seguridad Social</vt:lpstr>
      <vt:lpstr>                                                        El Sistema de Seguridad Social en España Obligaciones de las empresas con la Seguridad Social Afiliación de personal, altas y bajas en la Seguridad Social</vt:lpstr>
      <vt:lpstr>                                                        El Sistema de Seguridad Social en España Obligaciones de las empresas con la Seguridad Social Afiliación de personal, altas y bajas en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Cotización a la Seguridad Social</vt:lpstr>
      <vt:lpstr>                                                        El Sistema de Seguridad Social en España Obligaciones de las empresas con la Seguridad Social Retención por IRPF</vt:lpstr>
      <vt:lpstr>                                                        El Sistema de Seguridad Social en España Obligaciones de las empresas con la Seguridad Social Modelos de documentos oficiales</vt:lpstr>
      <vt:lpstr>                                                        El Sistema de Seguridad Social en España Obligaciones de las empresas con la Seguridad Social Modelos de documentos oficiales</vt:lpstr>
      <vt:lpstr>                                                        El Sistema de Seguridad Social en España Obligaciones de las empresas con la Seguridad Social Modelos de documentos oficiales</vt:lpstr>
      <vt:lpstr>                                                        El Sistema de Seguridad Social en España Obligaciones de las empresas con la Seguridad Social Modelos de documentos oficiales</vt:lpstr>
      <vt:lpstr>                                                        El Sistema de Seguridad Social en España Obligaciones de las empresas con la Seguridad Social Modelos de documentos oficiales</vt:lpstr>
      <vt:lpstr>                                                        El Sistema de Seguridad Social en España Obligaciones de las empresas con la Seguridad Social Modelos de documentos oficiales</vt:lpstr>
      <vt:lpstr>                                                        El Sistema de Seguridad Social en España Obligaciones de las empresas con la Seguridad Social Tramitación de los modelos de documentos oficiales</vt:lpstr>
      <vt:lpstr>                                                        El Sistema de Seguridad Social en España Obligaciones de las empresas con la Seguridad Social Tramitación de los modelos de documentos oficiales</vt:lpstr>
      <vt:lpstr>                                                        El Sistema de Seguridad Social en España Obligaciones de las empresas con la Seguridad Social Tramitación de los modelos de documentos oficiales iciales</vt:lpstr>
      <vt:lpstr>                                                        El Sistema de Seguridad Social en España Obligaciones de las empresas con la Seguridad Social Tramitación de los modelos de documentos oficiales</vt:lpstr>
      <vt:lpstr>                                                        El Sistema de Seguridad Social en España Obligaciones de las empresas con la Seguridad Social Informe de Datos de Cotización</vt:lpstr>
      <vt:lpstr>                                                        El Sistema de Seguridad Social en España Obligaciones de las empresas con la Seguridad Social Informe de Datos de Cotización</vt:lpstr>
      <vt:lpstr>                                                        El Sistema de Seguridad Social en España Obligaciones de las empresas con la Seguridad Social Informe de Datos de Cotización</vt:lpstr>
      <vt:lpstr>                                                        El Sistema de Seguridad Social en España Obligaciones de las empresas con la Seguridad Social Sistema RED</vt:lpstr>
      <vt:lpstr>                                                        El Sistema de Seguridad Social en España Obligaciones de las empresas con la Seguridad Social Sistema RED</vt:lpstr>
      <vt:lpstr>                                                        El Sistema de Seguridad Social en España Obligaciones de las empresas con la Seguridad Social Sistema RED</vt:lpstr>
      <vt:lpstr>                                                        El Sistema de Seguridad Social en España Obligaciones de las empresas con la Seguridad Social Sistema RED: RED Internet</vt:lpstr>
      <vt:lpstr>                                                        El Sistema de Seguridad Social en España Obligaciones de las empresas con la Seguridad Social Sistema RED: RED Directo</vt:lpstr>
      <vt:lpstr>                                                        El Sistema de Seguridad Social en España Obligaciones de las empresas con la Seguridad Social Sistema RED: Sistema de Liquidación Directa</vt:lpstr>
      <vt:lpstr>                                                        El Sistema de Seguridad Social en España Obligaciones de las empresas con la Seguridad Social Sistema RED: Sistema de Liquidación Directa</vt:lpstr>
      <vt:lpstr>                                                        El Sistema de Seguridad Social en España Obligaciones de las empresas con la Seguridad Social Sistema RED: Sistema de Liquidación Directa</vt:lpstr>
      <vt:lpstr>                                                        El Sistema de Seguridad Social en España Obligaciones de las empresas con la Seguridad Social Sistema RED: Sistema de Liquidación Directa</vt:lpstr>
      <vt:lpstr>                                                        El Sistema de Seguridad Social en España Obligaciones de las empresas con la Seguridad Social Sistema RED: Sistema de Liquidación Directa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Sistema de la Seguridad Social en España Prestaciones de la Seguridad Social</dc:title>
  <dc:creator>Mio</dc:creator>
  <cp:lastModifiedBy>Profe01</cp:lastModifiedBy>
  <cp:revision>280</cp:revision>
  <dcterms:created xsi:type="dcterms:W3CDTF">2026-01-08T10:05:45Z</dcterms:created>
  <dcterms:modified xsi:type="dcterms:W3CDTF">2026-01-30T19:29:28Z</dcterms:modified>
</cp:coreProperties>
</file>