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0955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0121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1185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9567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2927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600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386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5610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289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488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57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E2F07-5906-47C1-B39C-C89A6A3039AA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999AF-906F-4DC9-97B7-0C6AAE68EA4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487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8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ÉTICA</a:t>
            </a:r>
            <a:endParaRPr lang="es-ES" sz="8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6480" y="3602038"/>
            <a:ext cx="2287270" cy="175101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4942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ÉTICA</a:t>
            </a:r>
            <a:endParaRPr lang="es-ES" sz="4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24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endParaRPr lang="es-E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MORAL: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Conxunto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normas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indivduais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rixen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conduta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dun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individuo.</a:t>
            </a:r>
          </a:p>
          <a:p>
            <a:pPr marL="0" indent="0">
              <a:buNone/>
            </a:pPr>
            <a:endParaRPr lang="es-ES" sz="24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ÉTICA: 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Parte da Filosofía que se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fai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preguntas acerca da moral.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Trátase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dunha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reflexión filosófica sobre a moral.</a:t>
            </a:r>
          </a:p>
          <a:p>
            <a:pPr marL="0" indent="0" algn="ctr">
              <a:buNone/>
            </a:pPr>
            <a:endParaRPr lang="es-E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820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CALES SON AS DIFERENTES INTERPRETACIÓNS OU </a:t>
            </a:r>
            <a:br>
              <a:rPr lang="es-ES" sz="2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ES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/>
            </a:r>
            <a:br>
              <a:rPr lang="es-ES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ES" sz="2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PERSPECTIVAS QUE HAI SOBRE A ÉTICA? (I)</a:t>
            </a:r>
            <a:endParaRPr lang="es-ES" sz="2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PRESCRIPTIVISMO: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Ética non se ocupa de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amosarnos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/describir cómo son as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  acción humanas,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senon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i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cómo deben ser.</a:t>
            </a:r>
          </a:p>
          <a:p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INTELECTUALISMO MORAL: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Razón é a base da moral. A Razón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axúdanos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saber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  o que está ben e o que está mal.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Hai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unha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relación entre Ética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  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(Sabiduría). </a:t>
            </a:r>
          </a:p>
          <a:p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EMOTIVISMO MORAL: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base dos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xuizos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morais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son 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sentimentos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Eles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axudan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  determinan a distinguir o ben do mal.</a:t>
            </a:r>
          </a:p>
          <a:p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MATERIALISMO: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Ética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ocúpase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atopar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cales son 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fins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e os medios o que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aspira o ser humano.</a:t>
            </a:r>
          </a:p>
          <a:p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FORMALISMO: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Ética non se ocupa do que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temos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facer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senón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cal é a forma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que deben ter a s normas.</a:t>
            </a:r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491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CALES SON AS DIFERENTES INTERPRETACIÓNS OU </a:t>
            </a:r>
            <a:br>
              <a:rPr lang="es-ES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ES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/>
            </a:r>
            <a:br>
              <a:rPr lang="es-ES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ES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PERSPECTIVAS QUE HAI SOBRE A ÉTICA</a:t>
            </a:r>
            <a:r>
              <a:rPr lang="es-ES" sz="2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? (II)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DEONTOLOXISMO: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importante do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comportamento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consiste en ser </a:t>
            </a:r>
          </a:p>
          <a:p>
            <a:pPr marL="0" indent="0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sempre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fieis 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uns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principios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morais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O crucial é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cumprir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deber,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preocuparnos polo que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poida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pasar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despois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CONSECUENCIALISMO: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á hora de actuar debemos ter en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conta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as consecuencias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 dos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actos. O importante non son obedecer os principios,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senón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 efecto de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cumplilos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UNIVERSALISMO MORAL: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defende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existencia de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certas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normas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morais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universais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válidas para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tódalas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persoas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en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tódalas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épocas e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lugares do mundo.</a:t>
            </a:r>
          </a:p>
          <a:p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RELATIVISMO MORAL: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Non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hai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normas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morais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universais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Cada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sociedade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ten as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suas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propias normas. Non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hai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un criterio universal e válido do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que é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e malo para todo o mundo. Todo depende da situación e o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                              momento.</a:t>
            </a:r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68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DE QUÉ ESTÁ FORMADA A NOSA CONDUTA?</a:t>
            </a:r>
            <a:endParaRPr lang="es-ES" sz="32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Parte </a:t>
            </a:r>
          </a:p>
          <a:p>
            <a:pPr marL="0" indent="0" algn="ctr">
              <a:buNone/>
            </a:pPr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INNATA</a:t>
            </a:r>
          </a:p>
          <a:p>
            <a:pPr marL="0" indent="0" algn="just">
              <a:buNone/>
            </a:pPr>
            <a:endParaRPr lang="es-ES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Características coas que nacemos. 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Forman parte da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herdanza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biolóxica</a:t>
            </a: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= TEMPERAMENTO</a:t>
            </a:r>
          </a:p>
          <a:p>
            <a:pPr marL="0" indent="0" algn="just">
              <a:buNone/>
            </a:pPr>
            <a:endParaRPr lang="es-ES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Parte </a:t>
            </a:r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ADQUIRIDA/APRENDIDA</a:t>
            </a:r>
          </a:p>
          <a:p>
            <a:pPr marL="0" indent="0" algn="ctr">
              <a:buNone/>
            </a:pPr>
            <a:endParaRPr lang="es-ES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Características coas que non 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Nacemos,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senón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as 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incorporamos o longo da vida = 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CARÁCTER</a:t>
            </a:r>
            <a:endParaRPr lang="es-ES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1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Qué  é  a  </a:t>
            </a:r>
            <a:r>
              <a:rPr lang="es-ES" sz="4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PERSONALIDADE</a:t>
            </a:r>
            <a:r>
              <a:rPr lang="es-ES" sz="3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?</a:t>
            </a:r>
            <a:endParaRPr lang="es-ES" sz="36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TEMPERAMENTO</a:t>
            </a:r>
          </a:p>
          <a:p>
            <a:pPr marL="0" indent="0" algn="ctr">
              <a:buNone/>
            </a:pPr>
            <a:endParaRPr lang="es-ES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parte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xenética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da </a:t>
            </a:r>
          </a:p>
          <a:p>
            <a:pPr marL="0" indent="0" algn="ctr">
              <a:buNone/>
            </a:pP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personalidade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inclúe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as </a:t>
            </a:r>
          </a:p>
          <a:p>
            <a:pPr marL="0" indent="0" algn="ctr">
              <a:buNone/>
            </a:pP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inclinacións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condutas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coas que 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nacemos e non se poden cambiar. </a:t>
            </a:r>
            <a:endParaRPr lang="es-E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contenido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CARACTÉR</a:t>
            </a:r>
          </a:p>
          <a:p>
            <a:pPr marL="0" indent="0" algn="ctr">
              <a:buNone/>
            </a:pPr>
            <a:endParaRPr lang="es-ES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 a parte adquirida/aprendida da </a:t>
            </a:r>
          </a:p>
          <a:p>
            <a:pPr marL="0" indent="0" algn="ctr">
              <a:buNone/>
            </a:pP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personalidade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se pode 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modificar mediante o 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HÁBITO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(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repetición de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condutas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).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Se os hábitos son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bos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se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lles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chama 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VIRTUDES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Se os hábitos son malos se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lles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chama </a:t>
            </a: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VICIOS</a:t>
            </a:r>
          </a:p>
          <a:p>
            <a:pPr marL="0" indent="0" algn="ctr">
              <a:buNone/>
            </a:pPr>
            <a:endParaRPr lang="es-ES" sz="24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es-ES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06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CÓMO CONTROLAMOS O NOSO COMPORTAMENTO?</a:t>
            </a:r>
            <a:endParaRPr lang="es-ES" sz="4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LEIS</a:t>
            </a:r>
          </a:p>
          <a:p>
            <a:pPr algn="just"/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Trátase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normas elaboradas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pola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sociedade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produto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dun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acordo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Non as elaboramos nos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senón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outros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Teñen</a:t>
            </a: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un carácter externos</a:t>
            </a:r>
          </a:p>
          <a:p>
            <a:pPr algn="just"/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Regulan a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conduta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das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persoas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para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facer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posible a convivencia.</a:t>
            </a:r>
          </a:p>
          <a:p>
            <a:pPr algn="just"/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Indícanos cales son a s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obrigas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Teñen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un carácter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obrigatorio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Se non se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cumpren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con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elas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podemos ser </a:t>
            </a:r>
          </a:p>
          <a:p>
            <a:pPr marL="0" indent="0" algn="just">
              <a:buNone/>
            </a:pP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castigados.</a:t>
            </a:r>
          </a:p>
          <a:p>
            <a:pPr algn="just"/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Obedecelas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fainos Heterónomos (Heteronomía)</a:t>
            </a:r>
          </a:p>
          <a:p>
            <a:pPr marL="0" indent="0" algn="just">
              <a:buNone/>
            </a:pPr>
            <a:endParaRPr lang="es-ES" sz="18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endParaRPr lang="es-ES" sz="2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MORAL</a:t>
            </a:r>
          </a:p>
          <a:p>
            <a:pPr algn="just"/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Está composta de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regras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persoais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conduta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Fan referencia o que a min me parece que é </a:t>
            </a:r>
          </a:p>
          <a:p>
            <a:pPr marL="0" indent="0" algn="just">
              <a:buNone/>
            </a:pP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correcto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incorrecto, según a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smiñas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crenzas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ideas.</a:t>
            </a:r>
          </a:p>
          <a:p>
            <a:pPr algn="just"/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Cada individuo ten as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suas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propias normas </a:t>
            </a:r>
          </a:p>
          <a:p>
            <a:pPr marL="0" indent="0" algn="just">
              <a:buNone/>
            </a:pP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morais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Por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iso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son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Individuais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Son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produto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da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nosa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conciencia.</a:t>
            </a:r>
          </a:p>
          <a:p>
            <a:pPr algn="just"/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Non cumplir con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elas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produce </a:t>
            </a:r>
          </a:p>
          <a:p>
            <a:pPr marL="0" indent="0" algn="just">
              <a:buNone/>
            </a:pPr>
            <a:r>
              <a:rPr lang="es-ES" sz="16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remordemento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arrepentimento</a:t>
            </a:r>
            <a:endParaRPr lang="es-ES" sz="16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16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Obedecelas</a:t>
            </a:r>
            <a:r>
              <a:rPr lang="es-ES" sz="16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fainos Autónomos (Autonomía)</a:t>
            </a:r>
            <a:endParaRPr lang="es-ES" sz="16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12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CAL É A DIFERENCIA ENTRE A CONDUTA ANIMAL E A DOS SERES HUMANOS?</a:t>
            </a:r>
            <a:endParaRPr lang="es-ES" sz="32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CONDUTA ANIMAL</a:t>
            </a:r>
          </a:p>
          <a:p>
            <a:pPr marL="0" indent="0" algn="just">
              <a:buNone/>
            </a:pPr>
            <a:endParaRPr lang="es-ES" sz="24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 instintiva.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Non ten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capacidade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decidir.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Está determinada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xenéticamente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Non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hai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arrepentimento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nos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seus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actos.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Son seres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amorais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Amoral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actuar automáticamente. Non ser dono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nin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responsable dos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seus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actos.</a:t>
            </a:r>
            <a:endParaRPr lang="es-ES" sz="2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CONDUTA HUMANA</a:t>
            </a:r>
          </a:p>
          <a:p>
            <a:pPr marL="0" indent="0" algn="ctr">
              <a:buNone/>
            </a:pPr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Non está determinada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ainda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hai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un componente instintivo.</a:t>
            </a:r>
            <a:endParaRPr lang="es-ES" sz="1800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Predomina a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racionalidade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a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deliberación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Toda deliberación leva ter que 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escoller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que decidir (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Liberdade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)</a:t>
            </a:r>
          </a:p>
          <a:p>
            <a:pPr algn="just"/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Pode ser moral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inmoral.</a:t>
            </a:r>
          </a:p>
          <a:p>
            <a:pPr algn="just"/>
            <a:r>
              <a:rPr lang="es-ES" sz="1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Moral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conduta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producto de una elección e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xustificada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1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Inmoral: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Acción consciente e contraria á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moral.</a:t>
            </a:r>
            <a:endParaRPr lang="es-ES" sz="18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endParaRPr lang="es-ES" sz="24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57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SER MORAL </a:t>
            </a:r>
            <a:r>
              <a:rPr lang="es-ES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SIGNIFICA…</a:t>
            </a:r>
            <a:endParaRPr lang="es-ES" sz="4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arcador de contenido 9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SER RESPONSABLE…</a:t>
            </a:r>
          </a:p>
          <a:p>
            <a:pPr marL="0" indent="0" algn="just">
              <a:buNone/>
            </a:pPr>
            <a:endParaRPr lang="es-E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Dos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nosos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actos</a:t>
            </a:r>
          </a:p>
          <a:p>
            <a:pPr marL="0" indent="0" algn="just">
              <a:buNone/>
            </a:pPr>
            <a:endParaRPr lang="es-ES" sz="24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 das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nosas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decisións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…</a:t>
            </a:r>
          </a:p>
          <a:p>
            <a:pPr marL="0" indent="0" algn="just">
              <a:buNone/>
            </a:pPr>
            <a:endParaRPr lang="es-ES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400" dirty="0">
                <a:solidFill>
                  <a:srgbClr val="C00000"/>
                </a:solidFill>
                <a:latin typeface="Comic Sans MS" panose="030F0702030302020204" pitchFamily="66" charset="0"/>
              </a:rPr>
              <a:t>c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omo consecuencia do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feito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</a:t>
            </a:r>
          </a:p>
          <a:p>
            <a:pPr marL="0" indent="0" algn="just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estar  dotados da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capacidade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</a:t>
            </a:r>
          </a:p>
          <a:p>
            <a:pPr marL="0" indent="0" algn="just">
              <a:buNone/>
            </a:pP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escoller</a:t>
            </a:r>
            <a:endParaRPr lang="es-ES" sz="24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Marcador de contenido 10"/>
          <p:cNvSpPr>
            <a:spLocks noGrp="1"/>
          </p:cNvSpPr>
          <p:nvPr>
            <p:ph sz="half" idx="2"/>
          </p:nvPr>
        </p:nvSpPr>
        <p:spPr>
          <a:xfrm>
            <a:off x="6019800" y="1825625"/>
            <a:ext cx="53340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SER LIBRES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Pero… 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liberdade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pode ter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dous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sentidos:</a:t>
            </a:r>
          </a:p>
          <a:p>
            <a:pPr algn="just"/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LIBERDADE POSITIVA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“</a:t>
            </a:r>
            <a:r>
              <a:rPr lang="es-ES" sz="2000" i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liberdade</a:t>
            </a:r>
            <a:r>
              <a:rPr lang="es-ES" sz="2000" i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i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i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para”.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Consiste en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elexir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propios 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obxectivos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; cando podemos decidir por 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nos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mesmos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 que queremos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facer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LIBERDADE NEGATIVA</a:t>
            </a: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i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“</a:t>
            </a:r>
            <a:r>
              <a:rPr lang="es-ES" sz="2000" i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liberdade</a:t>
            </a:r>
            <a:r>
              <a:rPr lang="es-ES" sz="2000" i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i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i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de”.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Consiste na ausencia de obstáculos 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(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ameazas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presións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ataduras…) que nos </a:t>
            </a:r>
          </a:p>
          <a:p>
            <a:pPr marL="0" indent="0" algn="just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impida actuar.</a:t>
            </a:r>
            <a:endParaRPr lang="es-ES" sz="2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283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C00000"/>
                </a:solidFill>
                <a:latin typeface="Comic Sans MS" panose="030F0702030302020204" pitchFamily="66" charset="0"/>
              </a:rPr>
              <a:t>SER MORAL </a:t>
            </a:r>
            <a:r>
              <a:rPr lang="es-ES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SIGNIFICA TAMÉN…</a:t>
            </a:r>
            <a:endParaRPr lang="es-ES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TER…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CONCIENCIA MORAL </a:t>
            </a:r>
          </a:p>
          <a:p>
            <a:pPr marL="0" indent="0" algn="ctr">
              <a:buNone/>
            </a:pPr>
            <a:endParaRPr lang="es-ES" sz="20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C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onsiste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capacidade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humana de distinguir o que está ben do que está mal. 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 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fonte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normas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morais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conduta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 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orixe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sentimentos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arrepentimento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es-ES" sz="2000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 distinta da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CONCIENCIA INTELECTUAL</a:t>
            </a:r>
          </a:p>
          <a:p>
            <a:pPr marL="0" indent="0" algn="ctr">
              <a:buNone/>
            </a:pPr>
            <a:endParaRPr lang="es-ES" sz="20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Está relacionada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coñecemento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Consiste na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capacidade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de reflexionar sobre 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nosos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procesos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mentais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  <a:endParaRPr lang="es-ES" sz="2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710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DE ONDE PROCEDE A CONCIENCIA MORAL?</a:t>
            </a:r>
            <a:b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/>
            </a:r>
            <a:b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 A MESMA EN TÓDOLOS SERES HUMÁNS?</a:t>
            </a:r>
            <a:b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/>
            </a:r>
            <a:b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</a:b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CÓMO EVOLUCIONA O LONGO DA VIDA DUNHA PERSOA?</a:t>
            </a:r>
            <a:endParaRPr lang="es-ES" sz="2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s-ES" sz="24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ETAPAS DO DESENVOLVEMENTO MORAL DE KOHLBERG</a:t>
            </a:r>
          </a:p>
          <a:p>
            <a:pPr marL="0" indent="0" algn="ctr">
              <a:buNone/>
            </a:pPr>
            <a:endParaRPr lang="es-ES" sz="2400" b="1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ES" sz="1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Nivel </a:t>
            </a:r>
            <a:r>
              <a:rPr lang="es-ES" sz="18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Preconvencional</a:t>
            </a:r>
            <a:r>
              <a:rPr lang="es-ES" sz="1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persoa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ten por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xusto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 que satisface os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seus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intereses. Respeta as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normas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polas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consecuencia que pode ter non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cumplilas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(castigo). O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bo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é o que me beneficia.</a:t>
            </a:r>
          </a:p>
          <a:p>
            <a:pPr marL="0" indent="0" algn="just">
              <a:buNone/>
            </a:pPr>
            <a:endParaRPr lang="es-ES" sz="18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1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2. Nivel Convencional: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persoa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considera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xusto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 que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concorda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coas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leis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propias da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sociedade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As normas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morais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correspóndense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cos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valores aceptados polo grupo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ao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que se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pertence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O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bo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é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cumprir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con esas normas porque é o que se espera de un por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pertencer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ese grupo.</a:t>
            </a:r>
          </a:p>
          <a:p>
            <a:pPr marL="0" indent="0" algn="just">
              <a:buNone/>
            </a:pPr>
            <a:endParaRPr lang="es-ES" sz="1800" dirty="0" smtClean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1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3. Nivel </a:t>
            </a:r>
            <a:r>
              <a:rPr lang="es-ES" sz="18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Postconvencional</a:t>
            </a:r>
            <a:r>
              <a:rPr lang="es-ES" sz="1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: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indivisuo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distingue entre as normas da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sua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sociedade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e os    </a:t>
            </a:r>
          </a:p>
          <a:p>
            <a:pPr marL="0" indent="0" algn="just">
              <a:buNone/>
            </a:pP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 principios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morais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universais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Síntese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membro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da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humanidade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por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enriba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da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sua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pertenza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a un </a:t>
            </a:r>
          </a:p>
          <a:p>
            <a:pPr marL="0" indent="0" algn="just">
              <a:buNone/>
            </a:pPr>
            <a:r>
              <a:rPr lang="es-ES" sz="18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  país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ou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8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nacionalidade</a:t>
            </a:r>
            <a:r>
              <a:rPr lang="es-ES" sz="1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  <a:endParaRPr lang="es-ES" sz="1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792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A</a:t>
            </a:r>
            <a:r>
              <a:rPr lang="es-ES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4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MORAL </a:t>
            </a:r>
            <a:r>
              <a:rPr lang="es-ES" sz="4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  OS  </a:t>
            </a:r>
            <a:r>
              <a:rPr lang="es-ES" sz="4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VALORES</a:t>
            </a:r>
            <a:endParaRPr lang="es-ES" sz="40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18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QUÉ FAI QUE LLE DEMOS MAIS IMPORTANCIA A UNHAS ACCIÓNS QUE A OUTRAS?</a:t>
            </a:r>
          </a:p>
          <a:p>
            <a:pPr marL="0" indent="0" algn="ctr">
              <a:buNone/>
            </a:pPr>
            <a:endParaRPr lang="es-ES" sz="1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 </a:t>
            </a:r>
            <a:r>
              <a:rPr lang="es-ES" sz="24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seu</a:t>
            </a:r>
            <a:r>
              <a:rPr lang="es-ES" sz="24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VALOR</a:t>
            </a:r>
          </a:p>
          <a:p>
            <a:pPr marL="0" indent="0" algn="ctr">
              <a:buNone/>
            </a:pPr>
            <a:endParaRPr lang="es-E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VALOR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é algo que estimamos porque nos parece importante.</a:t>
            </a:r>
          </a:p>
          <a:p>
            <a:pPr algn="just"/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Tipos de Valores: Utilitarios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(según eficiencia, eficacia,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utilidade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);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Vitais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(relacionados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benestar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corporal);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Científicos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(según o rigor,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exactitude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…);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Estéticos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(vinculados coa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beleza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); </a:t>
            </a:r>
            <a:r>
              <a:rPr lang="es-ES" sz="2000" b="1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Relixiosos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(relacionados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sagrado,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 transcendente…)</a:t>
            </a:r>
          </a:p>
          <a:p>
            <a:pPr algn="just"/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Os </a:t>
            </a:r>
            <a:r>
              <a:rPr lang="es-ES" sz="2000" b="1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valores Éticos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refírense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o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comportamento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 das </a:t>
            </a:r>
            <a:r>
              <a:rPr lang="es-ES" sz="2000" dirty="0" err="1" smtClean="0">
                <a:solidFill>
                  <a:srgbClr val="C00000"/>
                </a:solidFill>
                <a:latin typeface="Comic Sans MS" panose="030F0702030302020204" pitchFamily="66" charset="0"/>
              </a:rPr>
              <a:t>persoas</a:t>
            </a:r>
            <a:r>
              <a:rPr lang="es-ES" sz="20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.</a:t>
            </a:r>
            <a:endParaRPr lang="es-ES" sz="2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283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1119</Words>
  <Application>Microsoft Office PowerPoint</Application>
  <PresentationFormat>Panorámica</PresentationFormat>
  <Paragraphs>169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Tema de Office</vt:lpstr>
      <vt:lpstr>ÉTICA</vt:lpstr>
      <vt:lpstr>DE QUÉ ESTÁ FORMADA A NOSA CONDUTA?</vt:lpstr>
      <vt:lpstr>Qué  é  a  PERSONALIDADE?</vt:lpstr>
      <vt:lpstr>CÓMO CONTROLAMOS O NOSO COMPORTAMENTO?</vt:lpstr>
      <vt:lpstr>CAL É A DIFERENCIA ENTRE A CONDUTA ANIMAL E A DOS SERES HUMANOS?</vt:lpstr>
      <vt:lpstr>SER MORAL SIGNIFICA…</vt:lpstr>
      <vt:lpstr>SER MORAL SIGNIFICA TAMÉN…</vt:lpstr>
      <vt:lpstr>DE ONDE PROCEDE A CONCIENCIA MORAL?  É A MESMA EN TÓDOLOS SERES HUMÁNS?  CÓMO EVOLUCIONA O LONGO DA VIDA DUNHA PERSOA?</vt:lpstr>
      <vt:lpstr>A  MORAL  E  OS  VALORES</vt:lpstr>
      <vt:lpstr>ÉTICA</vt:lpstr>
      <vt:lpstr>CALES SON AS DIFERENTES INTERPRETACIÓNS OU   PERSPECTIVAS QUE HAI SOBRE A ÉTICA? (I)</vt:lpstr>
      <vt:lpstr>CALES SON AS DIFERENTES INTERPRETACIÓNS OU   PERSPECTIVAS QUE HAI SOBRE A ÉTICA? (II)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ÉTICA</dc:title>
  <dc:creator>SATUR ALBORJA</dc:creator>
  <cp:lastModifiedBy>SATUR ALBORJA</cp:lastModifiedBy>
  <cp:revision>24</cp:revision>
  <dcterms:created xsi:type="dcterms:W3CDTF">2026-03-14T16:50:10Z</dcterms:created>
  <dcterms:modified xsi:type="dcterms:W3CDTF">2026-03-16T19:15:33Z</dcterms:modified>
</cp:coreProperties>
</file>