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B7B9-4334-471C-A34D-5A5CEBB50343}" type="datetimeFigureOut">
              <a:rPr lang="es-ES" smtClean="0"/>
              <a:t>20/01/2026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18CEF-72A5-47C7-BAEB-D4AFC81E4D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2425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B7B9-4334-471C-A34D-5A5CEBB50343}" type="datetimeFigureOut">
              <a:rPr lang="es-ES" smtClean="0"/>
              <a:t>20/01/2026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18CEF-72A5-47C7-BAEB-D4AFC81E4D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9767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B7B9-4334-471C-A34D-5A5CEBB50343}" type="datetimeFigureOut">
              <a:rPr lang="es-ES" smtClean="0"/>
              <a:t>20/01/2026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18CEF-72A5-47C7-BAEB-D4AFC81E4D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1495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B7B9-4334-471C-A34D-5A5CEBB50343}" type="datetimeFigureOut">
              <a:rPr lang="es-ES" smtClean="0"/>
              <a:t>20/01/2026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18CEF-72A5-47C7-BAEB-D4AFC81E4D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4029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B7B9-4334-471C-A34D-5A5CEBB50343}" type="datetimeFigureOut">
              <a:rPr lang="es-ES" smtClean="0"/>
              <a:t>20/01/2026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18CEF-72A5-47C7-BAEB-D4AFC81E4D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8444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B7B9-4334-471C-A34D-5A5CEBB50343}" type="datetimeFigureOut">
              <a:rPr lang="es-ES" smtClean="0"/>
              <a:t>20/01/2026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18CEF-72A5-47C7-BAEB-D4AFC81E4D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3893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B7B9-4334-471C-A34D-5A5CEBB50343}" type="datetimeFigureOut">
              <a:rPr lang="es-ES" smtClean="0"/>
              <a:t>20/01/2026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18CEF-72A5-47C7-BAEB-D4AFC81E4D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1199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B7B9-4334-471C-A34D-5A5CEBB50343}" type="datetimeFigureOut">
              <a:rPr lang="es-ES" smtClean="0"/>
              <a:t>20/01/2026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18CEF-72A5-47C7-BAEB-D4AFC81E4D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625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B7B9-4334-471C-A34D-5A5CEBB50343}" type="datetimeFigureOut">
              <a:rPr lang="es-ES" smtClean="0"/>
              <a:t>20/01/2026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18CEF-72A5-47C7-BAEB-D4AFC81E4D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0734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B7B9-4334-471C-A34D-5A5CEBB50343}" type="datetimeFigureOut">
              <a:rPr lang="es-ES" smtClean="0"/>
              <a:t>20/01/2026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18CEF-72A5-47C7-BAEB-D4AFC81E4D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1695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B7B9-4334-471C-A34D-5A5CEBB50343}" type="datetimeFigureOut">
              <a:rPr lang="es-ES" smtClean="0"/>
              <a:t>20/01/2026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18CEF-72A5-47C7-BAEB-D4AFC81E4D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141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2B7B9-4334-471C-A34D-5A5CEBB50343}" type="datetimeFigureOut">
              <a:rPr lang="es-ES" smtClean="0"/>
              <a:t>20/01/2026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18CEF-72A5-47C7-BAEB-D4AFC81E4D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5629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5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O COÑECEMENTO CIENTÍFICO</a:t>
            </a:r>
            <a:endParaRPr lang="es-ES" sz="54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72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A CIENCIA</a:t>
            </a:r>
            <a:endParaRPr lang="es-ES" sz="72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306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>
              <a:spcBef>
                <a:spcPts val="1000"/>
              </a:spcBef>
            </a:pPr>
            <a:r>
              <a:rPr lang="es-ES" sz="72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+mn-ea"/>
                <a:cs typeface="+mn-cs"/>
              </a:rPr>
              <a:t/>
            </a:r>
            <a:br>
              <a:rPr lang="es-ES" sz="72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+mn-ea"/>
                <a:cs typeface="+mn-cs"/>
              </a:rPr>
            </a:br>
            <a:r>
              <a:rPr lang="es-ES" sz="72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+mn-ea"/>
                <a:cs typeface="+mn-cs"/>
              </a:rPr>
              <a:t>A </a:t>
            </a:r>
            <a:r>
              <a:rPr lang="es-ES" sz="7200" b="1" dirty="0">
                <a:solidFill>
                  <a:srgbClr val="C00000"/>
                </a:solidFill>
                <a:latin typeface="Comic Sans MS" panose="030F0702030302020204" pitchFamily="66" charset="0"/>
                <a:ea typeface="+mn-ea"/>
                <a:cs typeface="+mn-cs"/>
              </a:rPr>
              <a:t>CIENCIA</a:t>
            </a:r>
            <a:br>
              <a:rPr lang="es-ES" sz="7200" b="1" dirty="0">
                <a:solidFill>
                  <a:srgbClr val="C00000"/>
                </a:solidFill>
                <a:latin typeface="Comic Sans MS" panose="030F0702030302020204" pitchFamily="66" charset="0"/>
                <a:ea typeface="+mn-ea"/>
                <a:cs typeface="+mn-cs"/>
              </a:rPr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Definición de Ciencia</a:t>
            </a:r>
            <a:r>
              <a:rPr lang="es-ES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Trátase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dunha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actividade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investigadora que 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se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basea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na observación e na experiencia para producir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coñecemento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es-ES" sz="2400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Clasificación das Ciencias: </a:t>
            </a:r>
          </a:p>
          <a:p>
            <a:pPr marL="457200" indent="-457200">
              <a:buAutoNum type="alphaLcParenR"/>
            </a:pP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Ciencias Formales			b) Ciencias Empíricas</a:t>
            </a:r>
          </a:p>
          <a:p>
            <a:pPr marL="457200" indent="-457200">
              <a:buAutoNum type="alphaLcParenR"/>
            </a:pPr>
            <a:endParaRPr lang="es-ES" sz="24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						b.1) Ciencias </a:t>
            </a:r>
            <a:r>
              <a:rPr lang="es-ES" sz="24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Naturais</a:t>
            </a:r>
            <a:endParaRPr lang="es-ES" sz="2400" b="1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	</a:t>
            </a: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					</a:t>
            </a:r>
          </a:p>
          <a:p>
            <a:pPr marL="0" indent="0">
              <a:buNone/>
            </a:pPr>
            <a:r>
              <a:rPr lang="es-ES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	</a:t>
            </a: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					b.2) Ciencias </a:t>
            </a:r>
            <a:r>
              <a:rPr lang="es-ES" sz="24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Sociais</a:t>
            </a: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/Humanas</a:t>
            </a:r>
            <a:endParaRPr lang="es-ES" sz="24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811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8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CLASIFICACIÓN DA CIENCIA</a:t>
            </a:r>
            <a:endParaRPr lang="es-ES" sz="4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ES" dirty="0" smtClean="0"/>
              <a:t>					</a:t>
            </a:r>
          </a:p>
          <a:p>
            <a:pPr marL="0" indent="0" algn="ctr">
              <a:buNone/>
            </a:pPr>
            <a:r>
              <a:rPr lang="es-ES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CIENCIAS FORMAIS</a:t>
            </a:r>
          </a:p>
          <a:p>
            <a:pPr marL="0" indent="0" algn="just">
              <a:buNone/>
            </a:pPr>
            <a:endParaRPr lang="es-ES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Son as que se ocupan de </a:t>
            </a:r>
            <a:r>
              <a:rPr lang="es-ES" sz="24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obxectos</a:t>
            </a: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abstractos que non existen na </a:t>
            </a:r>
          </a:p>
          <a:p>
            <a:pPr marL="0" indent="0" algn="just">
              <a:buNone/>
            </a:pPr>
            <a:r>
              <a:rPr lang="es-ES" sz="24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realidade</a:t>
            </a: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natural.</a:t>
            </a:r>
          </a:p>
          <a:p>
            <a:pPr marL="0" indent="0" algn="just">
              <a:buNone/>
            </a:pPr>
            <a:endParaRPr lang="es-ES" sz="24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Exemplo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</a:t>
            </a: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as Matemáticas e a </a:t>
            </a:r>
            <a:r>
              <a:rPr lang="es-ES" sz="24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Lóxica</a:t>
            </a:r>
            <a:endParaRPr lang="es-ES" sz="24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879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800" b="1" dirty="0">
                <a:solidFill>
                  <a:srgbClr val="C00000"/>
                </a:solidFill>
                <a:latin typeface="Comic Sans MS" panose="030F0702030302020204" pitchFamily="66" charset="0"/>
              </a:rPr>
              <a:t>CLASIFICACIÓN DA CIENCIA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CIENCIAS EMPÍRICAS</a:t>
            </a:r>
          </a:p>
          <a:p>
            <a:pPr marL="0" indent="0" algn="just">
              <a:buNone/>
            </a:pPr>
            <a:endParaRPr lang="es-ES" sz="2000" b="1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Son as que se ocupan de </a:t>
            </a:r>
            <a:r>
              <a:rPr lang="es-ES" sz="20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feitos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que podemos </a:t>
            </a:r>
            <a:r>
              <a:rPr lang="es-ES" sz="20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coñecer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mediante a experiencia.</a:t>
            </a:r>
          </a:p>
          <a:p>
            <a:pPr algn="just">
              <a:buFontTx/>
              <a:buChar char="-"/>
            </a:pP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Ciencias </a:t>
            </a:r>
            <a:r>
              <a:rPr lang="es-ES" sz="20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Naturais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 a)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ocúpanse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de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obxectos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do mundo físico(natural) que se poden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estudiar experimentalmente; </a:t>
            </a:r>
            <a:r>
              <a:rPr lang="es-ES" sz="2000" b="1" dirty="0">
                <a:solidFill>
                  <a:srgbClr val="C00000"/>
                </a:solidFill>
                <a:latin typeface="Comic Sans MS" panose="030F0702030302020204" pitchFamily="66" charset="0"/>
              </a:rPr>
              <a:t>b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)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O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seu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Método é a experimentación; 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c)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sírvense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de </a:t>
            </a:r>
          </a:p>
          <a:p>
            <a:pPr marL="0" indent="0" algn="just">
              <a:buNone/>
            </a:pP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Leis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(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causais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) para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atopar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regularidades; 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d)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basease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na Explicación como forma de </a:t>
            </a:r>
          </a:p>
          <a:p>
            <a:pPr marL="0" indent="0" algn="just">
              <a:buNone/>
            </a:pP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coñecemento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; 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e)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Exemplo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 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Física; Química; </a:t>
            </a:r>
            <a:r>
              <a:rPr lang="es-ES" sz="20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Bioloxía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…</a:t>
            </a:r>
          </a:p>
          <a:p>
            <a:pPr marL="0" indent="0" algn="just">
              <a:buNone/>
            </a:pPr>
            <a:endParaRPr lang="es-ES" sz="20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algn="just">
              <a:buFontTx/>
              <a:buChar char="-"/>
            </a:pP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Ciencias </a:t>
            </a:r>
            <a:r>
              <a:rPr lang="es-ES" sz="20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Sociais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/Humanas: a)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ocúpanse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do ser humano  e 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sociedade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desde diversas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perspectivas; b)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Empregan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o Método hermenéutico; 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c)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súa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form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de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coñecer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é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mediante a Comprensión; 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d) 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Exemplo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 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Historia; </a:t>
            </a:r>
            <a:r>
              <a:rPr lang="es-ES" sz="20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Socioloxía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; Economía; </a:t>
            </a:r>
            <a:r>
              <a:rPr lang="es-ES" sz="20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Psicoloxía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…</a:t>
            </a:r>
            <a:endParaRPr lang="es-ES" sz="20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867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DE QUÉ ESTÁ FORMADA A CIENCIA?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ELEMENTOS DA CIENCIA</a:t>
            </a:r>
          </a:p>
          <a:p>
            <a:pPr marL="0" indent="0" algn="just">
              <a:buNone/>
            </a:pP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1- </a:t>
            </a:r>
            <a:r>
              <a:rPr lang="es-ES" sz="20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Feitos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acontecemento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, fenómeno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obxecto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que podemos observar e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rexitrar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  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</a:t>
            </a:r>
            <a:r>
              <a:rPr lang="es-ES" sz="2000" u="sng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Exemplo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 o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desprazamento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dun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corpo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no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espazo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  <a:endParaRPr lang="es-ES" sz="20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2- Método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 modo de pensar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de actuar previamente planificado e orientado á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consecución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dun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fin. </a:t>
            </a:r>
            <a:r>
              <a:rPr lang="es-ES" sz="2000" u="sng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Exemplo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 Método Hipotético-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dedutivo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 algn="just">
              <a:buNone/>
            </a:pP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- </a:t>
            </a:r>
            <a:r>
              <a:rPr lang="es-ES" sz="20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Lei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 expresión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dunha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regularidade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na observación e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rexistro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dun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acontecemento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</a:t>
            </a:r>
            <a:r>
              <a:rPr lang="es-ES" sz="2000" u="sng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Exemplo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Lei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de Gravitación universal.</a:t>
            </a:r>
          </a:p>
          <a:p>
            <a:pPr marL="0" indent="0" algn="just">
              <a:buNone/>
            </a:pP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4-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Teoría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encárgase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de articular/relacionar os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feitos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coas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leis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e 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observacións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rexistradas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 </a:t>
            </a:r>
            <a:r>
              <a:rPr lang="es-ES" sz="2000" u="sng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Exemplo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 A Teoría Mecánica de Newton.</a:t>
            </a:r>
          </a:p>
          <a:p>
            <a:pPr marL="0" indent="0" algn="just">
              <a:buNone/>
            </a:pP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5- Paradigma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conxunto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de diversas teorías relacionadas entre sí que permiten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explicar globalmente 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realidade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Exemplo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 A Física Clásica.</a:t>
            </a:r>
          </a:p>
          <a:p>
            <a:pPr marL="0" indent="0" algn="just">
              <a:buNone/>
            </a:pPr>
            <a:endParaRPr lang="es-ES" sz="2400" b="1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s-ES" sz="2400" b="1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endParaRPr lang="es-ES" sz="2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26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OS MÉTODOS DA CIENCIA</a:t>
            </a:r>
            <a:endParaRPr lang="es-ES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MÉTODO HIPOTÉTICO-DEDUTIVO</a:t>
            </a:r>
          </a:p>
          <a:p>
            <a:pPr algn="just"/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Ten como defensor do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mesmo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a 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Galileo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 algn="just">
              <a:buNone/>
            </a:pP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Consta de 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4 fases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</a:t>
            </a:r>
          </a:p>
          <a:p>
            <a:pPr marL="0" indent="0" algn="just">
              <a:buNone/>
            </a:pP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1ª- Observación do Problema: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cal é o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feito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,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obxecto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fenómeno que estudiar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resolver.</a:t>
            </a:r>
          </a:p>
          <a:p>
            <a:pPr marL="0" indent="0" algn="just">
              <a:buNone/>
            </a:pP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2ª- Formulación de </a:t>
            </a:r>
            <a:r>
              <a:rPr lang="es-ES" sz="20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Hipóteses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elaboración se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suposicións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conxeturas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que sirvan 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para responder /solucionar o problema.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3ª- Contrastación das </a:t>
            </a:r>
            <a:r>
              <a:rPr lang="es-ES" sz="20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Hipóteses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as hipótesis formuladas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contrástanse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experiementalmente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para determinar se son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verdadeiras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falsas.</a:t>
            </a:r>
          </a:p>
          <a:p>
            <a:pPr marL="0" indent="0" algn="just">
              <a:buNone/>
            </a:pP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4ª- Obtención de </a:t>
            </a:r>
            <a:r>
              <a:rPr lang="es-ES" sz="20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Conclusións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se o experimento confirma o que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dí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hipótese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,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entón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é </a:t>
            </a:r>
          </a:p>
          <a:p>
            <a:pPr marL="0" indent="0" algn="just">
              <a:buNone/>
            </a:pP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aceptada como explicación do problema. No caso de non confirmarse, é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rexeitada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    	como falsa.</a:t>
            </a:r>
            <a:endParaRPr lang="es-ES" sz="20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275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OS </a:t>
            </a:r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MÉTODOS DA CIENCIA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60120" y="1835785"/>
            <a:ext cx="10515600" cy="4351338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s-ES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MÉTODO </a:t>
            </a: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INDUTIVO (INDUCIÓN)</a:t>
            </a:r>
          </a:p>
          <a:p>
            <a:pPr algn="just"/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Ten como defensores do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mesmo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a </a:t>
            </a:r>
            <a:r>
              <a:rPr lang="es-ES" sz="2000" b="1" dirty="0">
                <a:solidFill>
                  <a:srgbClr val="C00000"/>
                </a:solidFill>
                <a:latin typeface="Comic Sans MS" panose="030F0702030302020204" pitchFamily="66" charset="0"/>
              </a:rPr>
              <a:t>F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rancis Bacon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e a </a:t>
            </a:r>
            <a:r>
              <a:rPr lang="es-ES" sz="20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J.Stuart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Mill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Coincide coa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corrente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empirista en afirmar que a Ciencia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comenza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coa experiencia,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con a observación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dun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feito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particular e, a partir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deste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último,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chegar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a una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afirmación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xeral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 </a:t>
            </a:r>
          </a:p>
          <a:p>
            <a:pPr algn="just"/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Polo tanto, o </a:t>
            </a:r>
            <a:r>
              <a:rPr lang="es-ES" sz="20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Inductivismo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afirma que a Ciencia se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constrúe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mediante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razoamentos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,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partindo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de casos particulares dados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pola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experiencia, tratan de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obter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conclusións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aplicando 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xeneralización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  <a:endParaRPr lang="es-ES" sz="2000" b="1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Críticas o </a:t>
            </a:r>
            <a:r>
              <a:rPr lang="es-ES" sz="20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Inductivismo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/ o </a:t>
            </a:r>
            <a:r>
              <a:rPr lang="es-ES" sz="2000" b="1" dirty="0">
                <a:solidFill>
                  <a:srgbClr val="C00000"/>
                </a:solidFill>
                <a:latin typeface="Comic Sans MS" panose="030F0702030302020204" pitchFamily="66" charset="0"/>
              </a:rPr>
              <a:t>P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roblema da </a:t>
            </a:r>
            <a:r>
              <a:rPr lang="es-ES" sz="20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I</a:t>
            </a:r>
            <a:r>
              <a:rPr lang="es-ES" sz="20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ndución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 Cantas veces debe de repetirse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un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experiemento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para que as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conclusións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sexan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verdadeiras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?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Exemplo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 “O Pavo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indutivista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”</a:t>
            </a:r>
            <a:endParaRPr lang="es-ES" sz="2000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215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OS MÉTODOS DA CIENCIA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MÉTODO DEDUTIVO</a:t>
            </a:r>
          </a:p>
          <a:p>
            <a:r>
              <a:rPr lang="es-ES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A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dedución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emprégase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tanto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nas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ciencias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formais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(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lóxica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e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matemática</a:t>
            </a: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) como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nas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empíricas (ciencias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naturais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e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sociais</a:t>
            </a: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). Pero </a:t>
            </a: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as </a:t>
            </a:r>
          </a:p>
          <a:p>
            <a:pPr marL="0" indent="0">
              <a:buNone/>
            </a:pPr>
            <a:r>
              <a:rPr lang="es-ES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ciencias </a:t>
            </a:r>
            <a:r>
              <a:rPr lang="es-ES" sz="24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formais</a:t>
            </a: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a </a:t>
            </a:r>
            <a:r>
              <a:rPr lang="es-ES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usan como </a:t>
            </a:r>
            <a:r>
              <a:rPr lang="es-ES" sz="24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procedemento</a:t>
            </a: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casi exclusivo</a:t>
            </a: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None/>
            </a:pPr>
            <a:endParaRPr lang="es-ES" sz="2400" b="1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Qué </a:t>
            </a:r>
            <a:r>
              <a:rPr lang="es-ES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se entiende por </a:t>
            </a:r>
            <a:r>
              <a:rPr lang="es-ES" sz="24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dedución</a:t>
            </a: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?</a:t>
            </a:r>
          </a:p>
          <a:p>
            <a:pPr marL="0" indent="0" algn="ctr">
              <a:buNone/>
            </a:pPr>
            <a:endParaRPr lang="es-ES" sz="2400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É o </a:t>
            </a: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proceso de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razoamento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que permite derivar de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unha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ou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varias </a:t>
            </a:r>
            <a:endParaRPr lang="es-ES" sz="2400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proposicións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dadas, </a:t>
            </a: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chamadas </a:t>
            </a:r>
            <a:r>
              <a:rPr lang="es-ES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premisas</a:t>
            </a: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,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outra</a:t>
            </a: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, que </a:t>
            </a: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é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sua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consecuencia </a:t>
            </a:r>
            <a:endParaRPr lang="es-ES" sz="2400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lóxica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necesaria 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e </a:t>
            </a: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que se denomina </a:t>
            </a:r>
            <a:r>
              <a:rPr lang="es-ES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conclusión</a:t>
            </a: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 algn="just">
              <a:buNone/>
            </a:pPr>
            <a:endParaRPr lang="es-ES" sz="20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100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OS MÉTODOS DA CIENCIA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FALSACIONISMO</a:t>
            </a:r>
          </a:p>
          <a:p>
            <a:pPr algn="just"/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O defensor de este método é 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K. Popper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Defende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que nunca podemos estar seguros de que una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xeneralización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é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completamente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certa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, porque abarca un número infinito de casos.</a:t>
            </a:r>
          </a:p>
          <a:p>
            <a:pPr algn="just">
              <a:spcAft>
                <a:spcPts val="0"/>
              </a:spcAft>
            </a:pP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Polo tanto, a 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validez dos enunciados científicos é provisional. </a:t>
            </a:r>
            <a:r>
              <a:rPr lang="es-ES" sz="2000" b="1" dirty="0">
                <a:solidFill>
                  <a:srgbClr val="C00000"/>
                </a:solidFill>
                <a:latin typeface="Comic Sans MS" panose="030F0702030302020204" pitchFamily="66" charset="0"/>
              </a:rPr>
              <a:t>O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ndale Sans"/>
              </a:rPr>
              <a:t> </a:t>
            </a:r>
            <a:r>
              <a:rPr lang="es-ES" sz="2000" b="1" dirty="0" err="1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ndale Sans"/>
              </a:rPr>
              <a:t>coñecemento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ndale Sans"/>
              </a:rPr>
              <a:t>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s-ES" sz="2000" b="1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ndale Sans"/>
              </a:rPr>
              <a:t> 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ndale Sans"/>
              </a:rPr>
              <a:t> científico </a:t>
            </a:r>
            <a:r>
              <a:rPr lang="es-ES" sz="2000" b="1" dirty="0" err="1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ndale Sans"/>
              </a:rPr>
              <a:t>considérase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ndale Sans"/>
              </a:rPr>
              <a:t> </a:t>
            </a:r>
            <a:r>
              <a:rPr lang="es-ES" sz="2000" b="1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ndale Sans"/>
              </a:rPr>
              <a:t>probable, pero 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ndale Sans"/>
              </a:rPr>
              <a:t>non </a:t>
            </a:r>
            <a:r>
              <a:rPr lang="es-ES" sz="2000" b="1" dirty="0" err="1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ndale Sans"/>
              </a:rPr>
              <a:t>certo</a:t>
            </a: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ndale Sans"/>
              </a:rPr>
              <a:t>. Así,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ndale Sans"/>
              </a:rPr>
              <a:t>a </a:t>
            </a: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ndale Sans"/>
              </a:rPr>
              <a:t>ciencia é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ndale Sans"/>
              </a:rPr>
              <a:t> </a:t>
            </a: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ndale Sans"/>
              </a:rPr>
              <a:t>un proceso de </a:t>
            </a:r>
            <a:endParaRPr lang="es-ES" sz="2000" dirty="0" smtClean="0">
              <a:solidFill>
                <a:srgbClr val="C00000"/>
              </a:solidFill>
              <a:latin typeface="Comic Sans MS" panose="030F0702030302020204" pitchFamily="66" charset="0"/>
              <a:ea typeface="Times New Roman" panose="02020603050405020304" pitchFamily="18" charset="0"/>
              <a:cs typeface="Andale Sans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s-ES" sz="2000" b="1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ndale Sans"/>
              </a:rPr>
              <a:t> 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ndale Sans"/>
              </a:rPr>
              <a:t> aproximación </a:t>
            </a:r>
            <a:r>
              <a:rPr lang="es-ES" sz="2000" b="1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ndale Sans"/>
              </a:rPr>
              <a:t>progresiva á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ndale Sans"/>
              </a:rPr>
              <a:t> </a:t>
            </a:r>
            <a:r>
              <a:rPr lang="es-ES" sz="2000" b="1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ndale Sans"/>
              </a:rPr>
              <a:t>verdad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ndale Sans"/>
              </a:rPr>
              <a:t>.</a:t>
            </a:r>
          </a:p>
          <a:p>
            <a:pPr algn="just"/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Unha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teoría científica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terá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que </a:t>
            </a: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ser </a:t>
            </a:r>
            <a:r>
              <a:rPr lang="es-ES" sz="2000" b="1" dirty="0" err="1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falsable</a:t>
            </a: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dicir</a:t>
            </a: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ten que someterse a una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srie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 constante de probas que ten como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finalidade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refutala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medida en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que´esa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teoría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 resiste esa probas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confírmase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como una teoría científica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certa</a:t>
            </a:r>
            <a:r>
              <a:rPr lang="es-ES" sz="200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válida.</a:t>
            </a:r>
            <a:endParaRPr lang="es-ES" sz="2000" dirty="0">
              <a:solidFill>
                <a:srgbClr val="C00000"/>
              </a:solidFill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algn="just"/>
            <a:endParaRPr lang="es-ES" sz="20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9824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791</Words>
  <Application>Microsoft Office PowerPoint</Application>
  <PresentationFormat>Panorámica</PresentationFormat>
  <Paragraphs>91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Andale Sans</vt:lpstr>
      <vt:lpstr>Arial</vt:lpstr>
      <vt:lpstr>Calibri</vt:lpstr>
      <vt:lpstr>Calibri Light</vt:lpstr>
      <vt:lpstr>Comic Sans MS</vt:lpstr>
      <vt:lpstr>Times New Roman</vt:lpstr>
      <vt:lpstr>Tema de Office</vt:lpstr>
      <vt:lpstr>O COÑECEMENTO CIENTÍFICO</vt:lpstr>
      <vt:lpstr> A CIENCIA </vt:lpstr>
      <vt:lpstr>CLASIFICACIÓN DA CIENCIA</vt:lpstr>
      <vt:lpstr>CLASIFICACIÓN DA CIENCIA</vt:lpstr>
      <vt:lpstr>DE QUÉ ESTÁ FORMADA A CIENCIA?</vt:lpstr>
      <vt:lpstr>OS MÉTODOS DA CIENCIA</vt:lpstr>
      <vt:lpstr> OS MÉTODOS DA CIENCIA</vt:lpstr>
      <vt:lpstr>OS MÉTODOS DA CIENCIA</vt:lpstr>
      <vt:lpstr>OS MÉTODOS DA CIENCIA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COÑECEMENTO CIENTÍFICO</dc:title>
  <dc:creator>SATUR ALBORJA</dc:creator>
  <cp:lastModifiedBy>SATUR ALBORJA</cp:lastModifiedBy>
  <cp:revision>16</cp:revision>
  <dcterms:created xsi:type="dcterms:W3CDTF">2026-01-19T16:35:07Z</dcterms:created>
  <dcterms:modified xsi:type="dcterms:W3CDTF">2026-01-20T18:41:17Z</dcterms:modified>
</cp:coreProperties>
</file>