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8" r:id="rId4"/>
    <p:sldId id="282" r:id="rId5"/>
    <p:sldId id="279" r:id="rId6"/>
    <p:sldId id="285" r:id="rId7"/>
    <p:sldId id="280" r:id="rId8"/>
    <p:sldId id="283" r:id="rId9"/>
    <p:sldId id="284" r:id="rId10"/>
    <p:sldId id="287" r:id="rId11"/>
    <p:sldId id="288" r:id="rId12"/>
    <p:sldId id="286" r:id="rId13"/>
    <p:sldId id="291" r:id="rId14"/>
    <p:sldId id="295" r:id="rId15"/>
    <p:sldId id="292" r:id="rId16"/>
    <p:sldId id="290" r:id="rId17"/>
    <p:sldId id="259" r:id="rId18"/>
    <p:sldId id="266" r:id="rId19"/>
    <p:sldId id="273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106" d="100"/>
          <a:sy n="106" d="100"/>
        </p:scale>
        <p:origin x="181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xmlns="" id="{72CED140-4C87-CEB1-B0AF-7F1A1944FF7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8E8D1042-9C9B-8616-7E4E-B63E3B23C6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gl-ES" altLang="gl-ES" noProof="0"/>
          </a:p>
        </p:txBody>
      </p:sp>
    </p:spTree>
    <p:extLst>
      <p:ext uri="{BB962C8B-B14F-4D97-AF65-F5344CB8AC3E}">
        <p14:creationId xmlns:p14="http://schemas.microsoft.com/office/powerpoint/2010/main" val="1108742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xmlns="" id="{7C8CDFFC-7C3B-9224-22E4-23352F300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FABD06B1-A907-DE93-FA56-FB69CBB33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xmlns="" id="{9DFE3C2E-6566-0C18-6250-A79A2842E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A9AE8329-6542-94C7-2367-650594E73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56692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xmlns="" id="{0542D5BF-7897-F292-043C-AEC7DE97D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0BC7AF8C-D675-7574-E1A0-89FD2C2AB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9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xmlns="" id="{122018F7-10FF-1E65-D5AD-51D040B98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0BFD0A51-E2E5-15C3-0059-0C2403120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8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xmlns="" id="{875BBB4D-A7A5-BB73-5DCC-E6DCAAF8E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90E0FD29-0D7E-49DD-D06B-409B98DE8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6B71D7-5195-B325-F399-ACD7FDC718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6B32770-5A9C-2E78-6359-C17652B109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B9B06-0C90-4F15-B136-D8D637C08A45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71974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139B40-8825-C100-8675-CA827FF018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D87E08-502A-3CF6-44CE-9C241AEF2D8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AA312-48FE-49AB-8862-5423BDA09DB7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284948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F4ABE8-E3D6-4DAB-2738-BA129F0AD7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1EDC73-10F8-9222-061C-C162E2E003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568A8-4220-430E-A86F-32A6CF97674F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87532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ABBB97-D7CA-B430-48C2-537D2F2C11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7E5F34-BAB4-B8A5-BFFC-3146328F93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5F6DC-478B-4A3B-96B2-3667D44F8F26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2136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53469C-1D60-1828-F164-B869A1149A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EAF950-8AF2-75C3-D8EE-DE3CCB15F80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54B2-6000-419E-A714-30C71DC07A76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415021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365F38A-B476-4C76-5F11-C6A02A6B7F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549D48-7A2B-1895-1CC3-D035A295B3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1F5F6-468B-41FA-826B-A7509AE8B377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152717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ACF3E70-CFC2-9ECE-924D-4DE7B39AFF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AEE76A8-80E3-C6EA-7E49-1EB881D85A9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229A9-45F5-451B-95D2-8266C42D42DF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10072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80DE201-6FB8-01CB-F806-79D17D5C0A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E3DE49-F0DC-706C-8D47-FEBBF47B5F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E7ABB-02DC-4FBD-97A6-1FAD2DC793E9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28554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95C6D12A-1F56-D873-5C5E-CA32824F2C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092F7A8-E760-5998-7E90-327834DCD7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F7F6-F38F-4409-AE61-607B760128A3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310968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539ED2F-FAD4-D1AC-2BE2-A1875388D8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8D4845-47E3-788C-026B-55C7FE037D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C5E2F-9146-439F-8DC9-40F1AA99FC1A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3659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gl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DC4D7E0-10D2-4999-362A-D5AF93365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9B1F6F-DF41-F1EC-C435-FD063F403F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8D096-F4CF-4F1D-81D6-0AC243477830}" type="slidenum">
              <a:rPr lang="gl-ES" altLang="gl-ES"/>
              <a:pPr/>
              <a:t>‹Nº›</a:t>
            </a:fld>
            <a:endParaRPr lang="gl-ES" altLang="gl-ES"/>
          </a:p>
        </p:txBody>
      </p:sp>
    </p:spTree>
    <p:extLst>
      <p:ext uri="{BB962C8B-B14F-4D97-AF65-F5344CB8AC3E}">
        <p14:creationId xmlns:p14="http://schemas.microsoft.com/office/powerpoint/2010/main" val="178735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CE043F4-0982-6635-33CA-B2A5C452B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gl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61525A49-A48B-2F7B-5EA8-E899FF44F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gl-ES"/>
              <a:t>Pulse para editar el formato de texto del esquema</a:t>
            </a:r>
          </a:p>
          <a:p>
            <a:pPr lvl="1"/>
            <a:r>
              <a:rPr lang="en-GB" altLang="gl-ES"/>
              <a:t>Segundo nivel del esquema</a:t>
            </a:r>
          </a:p>
          <a:p>
            <a:pPr lvl="2"/>
            <a:r>
              <a:rPr lang="en-GB" altLang="gl-ES"/>
              <a:t>Tercer nivel del esquema</a:t>
            </a:r>
          </a:p>
          <a:p>
            <a:pPr lvl="3"/>
            <a:r>
              <a:rPr lang="en-GB" altLang="gl-ES"/>
              <a:t>Cuarto nivel del esquema</a:t>
            </a:r>
          </a:p>
          <a:p>
            <a:pPr lvl="4"/>
            <a:r>
              <a:rPr lang="en-GB" altLang="gl-ES"/>
              <a:t>Quinto nivel del esquema</a:t>
            </a:r>
          </a:p>
          <a:p>
            <a:pPr lvl="4"/>
            <a:r>
              <a:rPr lang="en-GB" altLang="gl-ES"/>
              <a:t>Sexto nivel del esquema</a:t>
            </a:r>
          </a:p>
          <a:p>
            <a:pPr lvl="4"/>
            <a:r>
              <a:rPr lang="en-GB" altLang="gl-ES"/>
              <a:t>Séptimo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FBAA1BB-5147-AF95-C732-ABCA304D2D4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gl-ES" altLang="gl-E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xmlns="" id="{284DC146-9778-DA5F-EAE6-BC825F9D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B4E442B-F777-6364-8F17-E926238B66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Segoe UI" panose="020B0502040204020203" pitchFamily="34" charset="0"/>
              </a:defRPr>
            </a:lvl1pPr>
          </a:lstStyle>
          <a:p>
            <a:fld id="{B7C77581-54B9-4F45-9D2C-ED356CDAC522}" type="slidenum">
              <a:rPr lang="gl-ES" altLang="gl-ES"/>
              <a:pPr/>
              <a:t>‹Nº›</a:t>
            </a:fld>
            <a:endParaRPr lang="gl-ES" alt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xmlns="" id="{D4C19C7C-056A-4DC6-E783-19593C5E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960" y="1484784"/>
            <a:ext cx="9323920" cy="377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6000" dirty="0" smtClean="0">
                <a:latin typeface="Bodoni MT Black" panose="02070A03080606020203" pitchFamily="18" charset="0"/>
              </a:rPr>
              <a:t>A </a:t>
            </a:r>
            <a:r>
              <a:rPr lang="es-ES" altLang="gl-ES" sz="6000" dirty="0">
                <a:latin typeface="Bodoni MT Black" panose="02070A03080606020203" pitchFamily="18" charset="0"/>
              </a:rPr>
              <a:t>NOVA NARRATIVA GALEGA </a:t>
            </a:r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xmlns="" id="{5618C0E3-2F00-AC1B-5E8D-31BADAB1D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5FB246C-B4A7-23EB-8492-BFFCC7C944F3}"/>
              </a:ext>
            </a:extLst>
          </p:cNvPr>
          <p:cNvSpPr txBox="1"/>
          <p:nvPr/>
        </p:nvSpPr>
        <p:spPr>
          <a:xfrm>
            <a:off x="479367" y="476672"/>
            <a:ext cx="6684921" cy="70391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s-ES" sz="3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características da NNG</a:t>
            </a:r>
            <a:endParaRPr lang="es-ES" sz="3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F8D434-D41E-13FE-4B7D-B16E11DA6D56}"/>
              </a:ext>
            </a:extLst>
          </p:cNvPr>
          <p:cNvSpPr txBox="1"/>
          <p:nvPr/>
        </p:nvSpPr>
        <p:spPr>
          <a:xfrm>
            <a:off x="171380" y="3350116"/>
            <a:ext cx="2148417" cy="70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s-ES" sz="36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ES" sz="3600" b="1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</a:t>
            </a:r>
            <a:r>
              <a:rPr lang="es-ES" sz="36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s-ES" sz="3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5A22C4C-FCD4-FECE-F96C-DF2A4F5F1D06}"/>
              </a:ext>
            </a:extLst>
          </p:cNvPr>
          <p:cNvSpPr txBox="1"/>
          <p:nvPr/>
        </p:nvSpPr>
        <p:spPr>
          <a:xfrm>
            <a:off x="2752532" y="1516429"/>
            <a:ext cx="62200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Desapa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ece o na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omnisciente</a:t>
            </a:r>
          </a:p>
          <a:p>
            <a:endParaRPr lang="es-ES" sz="28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P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referencia pola 1º 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protagonista 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narrador 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obxectivo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(cámara de cine) </a:t>
            </a:r>
          </a:p>
          <a:p>
            <a:endParaRPr lang="es-ES" sz="28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Mestu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de voces narradoras </a:t>
            </a:r>
          </a:p>
          <a:p>
            <a:endParaRPr lang="es-ES" sz="28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P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redominio do monólogo interior</a:t>
            </a:r>
          </a:p>
          <a:p>
            <a:endParaRPr lang="es-ES" sz="28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Pode </a:t>
            </a:r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di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rixir</a:t>
            </a:r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 na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 (</a:t>
            </a:r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vós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ti)</a:t>
            </a:r>
            <a:endParaRPr lang="gl-ES" sz="2800" dirty="0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xmlns="" id="{E2782C41-CF55-94D2-5782-EFBC8B409439}"/>
              </a:ext>
            </a:extLst>
          </p:cNvPr>
          <p:cNvSpPr/>
          <p:nvPr/>
        </p:nvSpPr>
        <p:spPr bwMode="auto">
          <a:xfrm>
            <a:off x="2304205" y="1556792"/>
            <a:ext cx="443871" cy="432048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74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B90CCF3-5987-C4AE-6B64-987527D918CA}"/>
              </a:ext>
            </a:extLst>
          </p:cNvPr>
          <p:cNvSpPr txBox="1"/>
          <p:nvPr/>
        </p:nvSpPr>
        <p:spPr>
          <a:xfrm>
            <a:off x="143508" y="147717"/>
            <a:ext cx="8856984" cy="6562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números redondos levan os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Francia un ano e seis meses 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aquí apañando coas consecuencias, pero calma,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todo se andará.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como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desgracia? Que os autobuses se botaron a rodar polas rúas sen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crebou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entón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Empresa de Tranvías, os empleados sen empleo naturalmente metidos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lío sen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comelo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bebelo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así de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sinxelo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vos conto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meu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pai no grupo, </a:t>
            </a:r>
            <a:r>
              <a:rPr lang="es-ES" sz="2200" dirty="0" err="1">
                <a:solidFill>
                  <a:schemeClr val="tx1"/>
                </a:solidFill>
                <a:effectLst/>
                <a:highlight>
                  <a:srgbClr val="00FF00"/>
                </a:highlight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vaia</a:t>
            </a:r>
            <a:r>
              <a:rPr lang="es-ES" sz="22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home,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resultáralles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 a papeleta. E como non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ocorrer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desperfecto,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víase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coa competencia dos aparatos eses, como aceleraban os condenados,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tusía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bechos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asubiando os autobuses coas rodas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curvas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mundo de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xente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facer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comenta, celebrar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novidade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que diferencia,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hora que tiraran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aquelas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carracas,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unha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cidade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coma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ben merecía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transportes con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arregro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á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categoría... Eu,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verdade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tanto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freazo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os autobuses por aquí, os autobuses por alá e tumba que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todo o santo día. […] E os tranvías sen clientela,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escarrancados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dando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á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esquerda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á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dereita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                             </a:t>
            </a:r>
            <a:r>
              <a:rPr lang="es-ES" sz="2200" i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Adios</a:t>
            </a:r>
            <a:r>
              <a:rPr lang="es-ES" sz="2200" i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María 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Xohana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Torres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D06E7C-0708-A318-DAC6-F704796A5535}"/>
              </a:ext>
            </a:extLst>
          </p:cNvPr>
          <p:cNvSpPr txBox="1"/>
          <p:nvPr/>
        </p:nvSpPr>
        <p:spPr>
          <a:xfrm>
            <a:off x="5868144" y="980728"/>
            <a:ext cx="1800200" cy="3641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6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Fálase</a:t>
            </a:r>
            <a:r>
              <a:rPr lang="es-ES" sz="16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si mesma</a:t>
            </a:r>
          </a:p>
        </p:txBody>
      </p:sp>
    </p:spTree>
    <p:extLst>
      <p:ext uri="{BB962C8B-B14F-4D97-AF65-F5344CB8AC3E}">
        <p14:creationId xmlns:p14="http://schemas.microsoft.com/office/powerpoint/2010/main" val="12240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5FB246C-B4A7-23EB-8492-BFFCC7C944F3}"/>
              </a:ext>
            </a:extLst>
          </p:cNvPr>
          <p:cNvSpPr txBox="1"/>
          <p:nvPr/>
        </p:nvSpPr>
        <p:spPr>
          <a:xfrm>
            <a:off x="479367" y="476672"/>
            <a:ext cx="6684921" cy="70391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s-ES" sz="3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características da NNG</a:t>
            </a:r>
            <a:endParaRPr lang="es-ES" sz="3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F8D434-D41E-13FE-4B7D-B16E11DA6D56}"/>
              </a:ext>
            </a:extLst>
          </p:cNvPr>
          <p:cNvSpPr txBox="1"/>
          <p:nvPr/>
        </p:nvSpPr>
        <p:spPr>
          <a:xfrm>
            <a:off x="179512" y="3284984"/>
            <a:ext cx="1806633" cy="70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Espazo</a:t>
            </a:r>
            <a:endParaRPr lang="es-ES" sz="3600" b="1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D8FD7CA-3C6F-D358-70C0-92C8A398AF51}"/>
              </a:ext>
            </a:extLst>
          </p:cNvPr>
          <p:cNvSpPr txBox="1"/>
          <p:nvPr/>
        </p:nvSpPr>
        <p:spPr>
          <a:xfrm>
            <a:off x="2430016" y="1628799"/>
            <a:ext cx="63184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Localización espacial imp</a:t>
            </a:r>
            <a:r>
              <a:rPr lang="es-ES" sz="28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800" b="1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ecisa</a:t>
            </a:r>
            <a:endParaRPr lang="gl-ES" sz="2800" b="1" dirty="0">
              <a:latin typeface="Bell MT" panose="02020503060305020303" pitchFamily="18" charset="0"/>
            </a:endParaRPr>
          </a:p>
          <a:p>
            <a:pPr algn="just"/>
            <a:endParaRPr lang="es-ES" sz="2800" dirty="0">
              <a:solidFill>
                <a:schemeClr val="tx1"/>
              </a:solidFill>
              <a:effectLst/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 os 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espazos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urbanos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8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claustrofóbicos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28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sórdidos</a:t>
            </a:r>
          </a:p>
          <a:p>
            <a:pPr algn="just"/>
            <a:endParaRPr lang="es-ES" sz="28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Conf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óntanse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espazos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pechados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 </a:t>
            </a:r>
            <a:r>
              <a:rPr lang="es-ES" sz="2800" b="1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amplos</a:t>
            </a:r>
          </a:p>
          <a:p>
            <a:pPr algn="just"/>
            <a:endParaRPr lang="es-ES" sz="28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Adoita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habe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dous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planos: o da </a:t>
            </a:r>
            <a:r>
              <a:rPr lang="es-ES" sz="28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realidade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o da </a:t>
            </a:r>
            <a:r>
              <a:rPr lang="es-ES" sz="28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ficción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mundo fantástico) </a:t>
            </a:r>
            <a:endParaRPr lang="gl-ES" sz="2800" dirty="0">
              <a:latin typeface="Bell MT" panose="02020503060305020303" pitchFamily="18" charset="0"/>
            </a:endParaRP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xmlns="" id="{145CCAE8-D548-5168-C28B-DB1EAD7C7FDF}"/>
              </a:ext>
            </a:extLst>
          </p:cNvPr>
          <p:cNvSpPr/>
          <p:nvPr/>
        </p:nvSpPr>
        <p:spPr bwMode="auto">
          <a:xfrm>
            <a:off x="1986145" y="1669162"/>
            <a:ext cx="443871" cy="432048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85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12AF4F0-5D9B-9685-DD94-22A59F43C568}"/>
              </a:ext>
            </a:extLst>
          </p:cNvPr>
          <p:cNvSpPr txBox="1"/>
          <p:nvPr/>
        </p:nvSpPr>
        <p:spPr>
          <a:xfrm>
            <a:off x="359532" y="692696"/>
            <a:ext cx="8424936" cy="5158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 fontAlgn="base">
              <a:lnSpc>
                <a:spcPct val="115000"/>
              </a:lnSpc>
              <a:spcAft>
                <a:spcPts val="1000"/>
              </a:spcAft>
            </a:pP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Percival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levantouse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cadeira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pechou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radio,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ollou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pola fenestra. A longa lúa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íase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perder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lonxe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antre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semáforos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vermellos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verdes de anuncios fluorescentes (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espazo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realidade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[...]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Saíu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xardín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libro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Saíu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Xardín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Outas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Árbores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[...] O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bosco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empezaba a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poboarse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sombras de misterio [...] Un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alento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heroico atravesaba o </a:t>
            </a:r>
            <a:r>
              <a:rPr lang="es-ES" sz="32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bosco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até Percival. </a:t>
            </a:r>
            <a:endParaRPr lang="es-ES" sz="24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 fontAlgn="base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X. L. Méndez Ferrín: </a:t>
            </a:r>
            <a:r>
              <a:rPr lang="es-ES" sz="2000" i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Percival e </a:t>
            </a:r>
            <a:r>
              <a:rPr lang="es-ES" sz="2000" i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outras</a:t>
            </a:r>
            <a:r>
              <a:rPr lang="es-ES" sz="2000" i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historias</a:t>
            </a:r>
            <a:endParaRPr lang="es-ES" sz="20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BAF4F45-9E87-5BBA-6116-CD3A9354FD85}"/>
              </a:ext>
            </a:extLst>
          </p:cNvPr>
          <p:cNvSpPr txBox="1"/>
          <p:nvPr/>
        </p:nvSpPr>
        <p:spPr>
          <a:xfrm>
            <a:off x="611560" y="5969224"/>
            <a:ext cx="7766610" cy="3921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bosco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o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espazo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fantasía onde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teñen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lugar aventuras case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medievais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0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3FE2DF0-9CF6-9FCD-47BF-697694560181}"/>
              </a:ext>
            </a:extLst>
          </p:cNvPr>
          <p:cNvSpPr txBox="1"/>
          <p:nvPr/>
        </p:nvSpPr>
        <p:spPr>
          <a:xfrm>
            <a:off x="287524" y="404664"/>
            <a:ext cx="8568952" cy="5643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Botamos a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sortes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tocoume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min.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Quixen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fuxir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tirarme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río, pero o Rata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miroume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así como mira el,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collín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vimbio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Veña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Díxenlle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non. «Mira Rafael, que che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tocou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sortes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Díxenlle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non. «Mira, Rafael, que te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atar a ti». «Non». «Mira, Rafael, que non me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enchas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«Mira Rafael...». Pola voz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souben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me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ía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dicir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da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miña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nai.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Agarrei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vimbio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funme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cara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Eu non quería, ben o sabe Deus.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deille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pescozo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outros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berraron: «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iMáis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!».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Trinquei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dentes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sentín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me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baixaban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bágoas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polos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ollos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que non vía.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deille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pernas, nos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ombros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cara, no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peito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Sangraba e berraba. E os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outros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dicían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iMáis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!».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vía. E daba. E sentía o sol dentro da cabeza e os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chiídos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se me espetaban nos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ouvidos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 daba. «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iMáis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!». Cando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mirei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gañei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medo. Sangraba por todas partes e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comíano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moscas, Estaba como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Non falaba. [...]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Agora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estou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neste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colexio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Aquí levo un ano. E primavera e non podo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saír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mellor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xullo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Carlos Casares: «O </a:t>
            </a:r>
            <a:r>
              <a:rPr lang="es-ES" sz="20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guerra» en </a:t>
            </a:r>
            <a:r>
              <a:rPr lang="es-ES" sz="2000" i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Vento </a:t>
            </a:r>
            <a:r>
              <a:rPr lang="es-ES" sz="2000" i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ferido</a:t>
            </a:r>
            <a:endParaRPr lang="es-ES" sz="20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7100313-6B79-EAC1-E739-6E7A239F0359}"/>
              </a:ext>
            </a:extLst>
          </p:cNvPr>
          <p:cNvSpPr txBox="1"/>
          <p:nvPr/>
        </p:nvSpPr>
        <p:spPr>
          <a:xfrm>
            <a:off x="755576" y="5582973"/>
            <a:ext cx="7766610" cy="9304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Contraposición entre </a:t>
            </a:r>
            <a:r>
              <a:rPr lang="es-ES" sz="1600" b="1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dous</a:t>
            </a:r>
            <a:r>
              <a:rPr lang="es-ES" sz="1600" b="1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espazos</a:t>
            </a:r>
            <a:r>
              <a:rPr lang="es-ES" sz="16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 da agresión, </a:t>
            </a:r>
            <a:r>
              <a:rPr lang="es-ES" sz="16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aberto</a:t>
            </a:r>
            <a:r>
              <a:rPr lang="es-ES" sz="16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condicionado polo sol —luz e calor en exceso— e o fechado, imposto: o reformatorio no que se </a:t>
            </a:r>
            <a:r>
              <a:rPr lang="es-ES" sz="16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encontra</a:t>
            </a:r>
            <a:r>
              <a:rPr lang="es-ES" sz="16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protagonista. Os </a:t>
            </a:r>
            <a:r>
              <a:rPr lang="es-ES" sz="16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dous</a:t>
            </a:r>
            <a:r>
              <a:rPr lang="es-ES" sz="16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s-ES" sz="16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espazos</a:t>
            </a:r>
            <a:r>
              <a:rPr lang="es-ES" sz="16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oprimentes e negativos para o </a:t>
            </a:r>
            <a:r>
              <a:rPr lang="es-ES" sz="16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16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68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5FB246C-B4A7-23EB-8492-BFFCC7C944F3}"/>
              </a:ext>
            </a:extLst>
          </p:cNvPr>
          <p:cNvSpPr txBox="1"/>
          <p:nvPr/>
        </p:nvSpPr>
        <p:spPr>
          <a:xfrm>
            <a:off x="479367" y="476672"/>
            <a:ext cx="6684921" cy="70391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s-ES" sz="3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características da NNG</a:t>
            </a:r>
            <a:endParaRPr lang="es-ES" sz="3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F8D434-D41E-13FE-4B7D-B16E11DA6D56}"/>
              </a:ext>
            </a:extLst>
          </p:cNvPr>
          <p:cNvSpPr txBox="1"/>
          <p:nvPr/>
        </p:nvSpPr>
        <p:spPr>
          <a:xfrm>
            <a:off x="479367" y="3077429"/>
            <a:ext cx="1806633" cy="70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B3CE5E1-3CE1-217A-D528-E99DFA30B4EE}"/>
              </a:ext>
            </a:extLst>
          </p:cNvPr>
          <p:cNvSpPr txBox="1"/>
          <p:nvPr/>
        </p:nvSpPr>
        <p:spPr>
          <a:xfrm>
            <a:off x="2921073" y="2524717"/>
            <a:ext cx="574238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Rexeitamento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cronoloxía</a:t>
            </a:r>
            <a:r>
              <a:rPr lang="es-ES" sz="28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lineal </a:t>
            </a:r>
          </a:p>
          <a:p>
            <a:endParaRPr lang="es-ES" sz="28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Abundan os saltos </a:t>
            </a:r>
            <a:r>
              <a:rPr lang="es-ES" sz="2800" dirty="0" err="1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tempo</a:t>
            </a:r>
            <a:r>
              <a:rPr lang="es-ES" sz="28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b="1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analepses</a:t>
            </a:r>
            <a:r>
              <a:rPr lang="es-ES" sz="28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2800" b="1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8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rotepses</a:t>
            </a:r>
            <a:endParaRPr lang="es-ES" sz="2800" b="1" dirty="0">
              <a:solidFill>
                <a:schemeClr val="tx1"/>
              </a:solidFill>
              <a:effectLst/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b="1" dirty="0">
              <a:solidFill>
                <a:schemeClr val="tx1"/>
              </a:solidFill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xmlns="" id="{A28F759E-3410-7F10-7226-8F3AF244429A}"/>
              </a:ext>
            </a:extLst>
          </p:cNvPr>
          <p:cNvSpPr/>
          <p:nvPr/>
        </p:nvSpPr>
        <p:spPr bwMode="auto">
          <a:xfrm>
            <a:off x="2310401" y="2420887"/>
            <a:ext cx="443871" cy="2016224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77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5FB246C-B4A7-23EB-8492-BFFCC7C944F3}"/>
              </a:ext>
            </a:extLst>
          </p:cNvPr>
          <p:cNvSpPr txBox="1"/>
          <p:nvPr/>
        </p:nvSpPr>
        <p:spPr>
          <a:xfrm>
            <a:off x="479367" y="476672"/>
            <a:ext cx="6684921" cy="70391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s-ES" sz="3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características da NNG</a:t>
            </a:r>
            <a:endParaRPr lang="es-ES" sz="3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F8D434-D41E-13FE-4B7D-B16E11DA6D56}"/>
              </a:ext>
            </a:extLst>
          </p:cNvPr>
          <p:cNvSpPr txBox="1"/>
          <p:nvPr/>
        </p:nvSpPr>
        <p:spPr>
          <a:xfrm>
            <a:off x="185616" y="3284984"/>
            <a:ext cx="2580465" cy="70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 err="1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s-ES" sz="36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3600" b="1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sonaxes</a:t>
            </a:r>
            <a:endParaRPr lang="es-ES" sz="3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B3CE5E1-3CE1-217A-D528-E99DFA30B4EE}"/>
              </a:ext>
            </a:extLst>
          </p:cNvPr>
          <p:cNvSpPr txBox="1"/>
          <p:nvPr/>
        </p:nvSpPr>
        <p:spPr>
          <a:xfrm>
            <a:off x="3419872" y="1484784"/>
            <a:ext cx="50405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Son antihé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oes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Se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res: 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4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s-ES" sz="2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rxinais</a:t>
            </a:r>
            <a:endParaRPr lang="es-ES" sz="2400" dirty="0">
              <a:solidFill>
                <a:schemeClr val="tx1"/>
              </a:solidFill>
              <a:effectLst/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oblemáticos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Desequilib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rados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Angustiados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Con t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raumas da infancia</a:t>
            </a: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s-ES" sz="24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patoloxías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mentais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Adoitan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anónimos e </a:t>
            </a:r>
            <a:r>
              <a:rPr lang="es-ES" sz="2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pouco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caracterizados</a:t>
            </a:r>
            <a:endParaRPr lang="es-ES" sz="2400" dirty="0">
              <a:solidFill>
                <a:schemeClr val="tx1"/>
              </a:solidFill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xmlns="" id="{DA32589A-CAAC-F675-520E-9A6E361BA479}"/>
              </a:ext>
            </a:extLst>
          </p:cNvPr>
          <p:cNvSpPr/>
          <p:nvPr/>
        </p:nvSpPr>
        <p:spPr bwMode="auto">
          <a:xfrm>
            <a:off x="2759977" y="1484784"/>
            <a:ext cx="443871" cy="4524314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45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xmlns="" id="{C96044F0-65FB-25CB-1234-91470D58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4400"/>
              <a:t>Carlos Casares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xmlns="" id="{BEA097F3-9579-7BE9-FE59-71B871FF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900362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xmlns="" id="{747587CA-3161-4DCE-A9DD-0F96CAAC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7" y="2379754"/>
            <a:ext cx="230505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DDEFB1F-23D8-52AD-9A97-5A59D3898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557338"/>
            <a:ext cx="3382963" cy="64770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2800" b="1" i="1" dirty="0"/>
              <a:t>Vento </a:t>
            </a:r>
            <a:r>
              <a:rPr lang="es-ES" altLang="gl-ES" sz="2800" b="1" i="1" dirty="0" err="1"/>
              <a:t>ferido</a:t>
            </a:r>
            <a:r>
              <a:rPr lang="es-ES" altLang="gl-ES" sz="2800" b="1" i="1" dirty="0"/>
              <a:t> </a:t>
            </a:r>
            <a:r>
              <a:rPr lang="es-ES" altLang="gl-ES" sz="2800" b="1" dirty="0"/>
              <a:t>(1967)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xmlns="" id="{6ABF2749-693C-FE90-B5F6-1C2DCC162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4400"/>
              <a:t>Xosé Luís Méndez Ferrín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D270F632-D5F3-E4BF-5B5C-F988A663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1417638"/>
            <a:ext cx="3887788" cy="935038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2800" b="1" i="1"/>
              <a:t>O crepúsculo e as formigas </a:t>
            </a:r>
            <a:r>
              <a:rPr lang="es-ES" altLang="gl-ES" sz="2800" b="1"/>
              <a:t>(1961)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89366DAE-73FE-624E-0637-C9E5C702C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gl-ES" altLang="gl-ES"/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xmlns="" id="{E9380A07-095F-B61E-FDD9-8BE7E70B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9878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xmlns="" id="{61185C48-0451-824C-BD4D-F1EE070E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20" y="2708920"/>
            <a:ext cx="2087563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xmlns="" id="{25CED349-5B95-7EBB-6763-AA8577EC8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4400"/>
              <a:t>María Xosé Queizán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xmlns="" id="{BA8F56D5-8306-54B4-7864-F9B2DFE0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51720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12E1A532-E657-4866-07EB-8D180BCA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1484784"/>
            <a:ext cx="3311525" cy="792163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2800" b="1" i="1" dirty="0"/>
              <a:t>A </a:t>
            </a:r>
            <a:r>
              <a:rPr lang="es-ES" altLang="gl-ES" sz="2800" b="1" i="1" dirty="0" err="1"/>
              <a:t>orella</a:t>
            </a:r>
            <a:r>
              <a:rPr lang="es-ES" altLang="gl-ES" sz="2800" b="1" i="1" dirty="0"/>
              <a:t> no buraco (1960)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xmlns="" id="{8BC5A18F-93BA-AB99-1D23-BB83E52A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30" y="2636912"/>
            <a:ext cx="2087563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6BA05EFD-4C15-4DD3-ECF1-B5845605BFD9}"/>
              </a:ext>
            </a:extLst>
          </p:cNvPr>
          <p:cNvSpPr/>
          <p:nvPr/>
        </p:nvSpPr>
        <p:spPr bwMode="auto">
          <a:xfrm>
            <a:off x="-164263" y="1044889"/>
            <a:ext cx="4788024" cy="3528392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5C54312B-34D6-50EC-49EF-8063158A506B}"/>
              </a:ext>
            </a:extLst>
          </p:cNvPr>
          <p:cNvSpPr/>
          <p:nvPr/>
        </p:nvSpPr>
        <p:spPr bwMode="auto">
          <a:xfrm>
            <a:off x="4454860" y="1095852"/>
            <a:ext cx="4788024" cy="3528392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49F58C4-EE9B-BAD4-3BA4-BCA69D9FF68E}"/>
              </a:ext>
            </a:extLst>
          </p:cNvPr>
          <p:cNvSpPr txBox="1"/>
          <p:nvPr/>
        </p:nvSpPr>
        <p:spPr>
          <a:xfrm>
            <a:off x="2307425" y="339424"/>
            <a:ext cx="5022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gl-ES" sz="4000" b="1" cap="small" dirty="0">
                <a:solidFill>
                  <a:schemeClr val="tx1"/>
                </a:solidFill>
              </a:rPr>
              <a:t>Nova Narrativa Galega</a:t>
            </a:r>
            <a:endParaRPr lang="gl-ES" sz="4000" cap="small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EAA27EA-2D18-F235-20C4-84F392465F49}"/>
              </a:ext>
            </a:extLst>
          </p:cNvPr>
          <p:cNvSpPr txBox="1"/>
          <p:nvPr/>
        </p:nvSpPr>
        <p:spPr>
          <a:xfrm>
            <a:off x="469573" y="1723643"/>
            <a:ext cx="35203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tx1"/>
                </a:solidFill>
              </a:rPr>
              <a:t>Auto</a:t>
            </a:r>
            <a:r>
              <a:rPr lang="es-ES" altLang="gl-ES" sz="3200" dirty="0">
                <a:solidFill>
                  <a:schemeClr val="tx1"/>
                </a:solidFill>
              </a:rPr>
              <a:t>res con </a:t>
            </a:r>
            <a:r>
              <a:rPr lang="gl-ES" altLang="gl-ES" sz="3200" dirty="0">
                <a:solidFill>
                  <a:schemeClr val="tx1"/>
                </a:solidFill>
              </a:rPr>
              <a:t>publicacións a finais dos 50 e comezos dos 70</a:t>
            </a:r>
            <a:endParaRPr lang="gl-ES" sz="3200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DDD0D9D-006D-C1F5-C21E-EA928DE62556}"/>
              </a:ext>
            </a:extLst>
          </p:cNvPr>
          <p:cNvSpPr txBox="1"/>
          <p:nvPr/>
        </p:nvSpPr>
        <p:spPr>
          <a:xfrm>
            <a:off x="5004048" y="1700807"/>
            <a:ext cx="36450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tx1"/>
                </a:solidFill>
              </a:rPr>
              <a:t>Época dos 50-60,  p</a:t>
            </a:r>
            <a:r>
              <a:rPr lang="es-ES" altLang="gl-ES" sz="3200" dirty="0">
                <a:solidFill>
                  <a:schemeClr val="tx1"/>
                </a:solidFill>
              </a:rPr>
              <a:t>rofunda </a:t>
            </a:r>
            <a:r>
              <a:rPr lang="es-ES" altLang="gl-ES" sz="3200" b="1" dirty="0" err="1">
                <a:solidFill>
                  <a:schemeClr val="tx1"/>
                </a:solidFill>
              </a:rPr>
              <a:t>crise</a:t>
            </a:r>
            <a:r>
              <a:rPr lang="es-ES" altLang="gl-ES" sz="3200" dirty="0">
                <a:solidFill>
                  <a:schemeClr val="tx1"/>
                </a:solidFill>
              </a:rPr>
              <a:t> e </a:t>
            </a:r>
            <a:r>
              <a:rPr lang="es-ES" altLang="gl-ES" sz="3200" b="1" dirty="0">
                <a:solidFill>
                  <a:schemeClr val="tx1"/>
                </a:solidFill>
              </a:rPr>
              <a:t>cambios </a:t>
            </a:r>
            <a:r>
              <a:rPr lang="es-ES" altLang="gl-ES" sz="3200" b="1" dirty="0" err="1">
                <a:solidFill>
                  <a:schemeClr val="tx1"/>
                </a:solidFill>
              </a:rPr>
              <a:t>sociais</a:t>
            </a:r>
            <a:r>
              <a:rPr lang="es-ES" altLang="gl-ES" sz="3200" b="1" dirty="0">
                <a:solidFill>
                  <a:schemeClr val="tx1"/>
                </a:solidFill>
              </a:rPr>
              <a:t> </a:t>
            </a:r>
            <a:r>
              <a:rPr lang="es-ES" altLang="gl-ES" sz="3200" dirty="0">
                <a:solidFill>
                  <a:schemeClr val="tx1"/>
                </a:solidFill>
              </a:rPr>
              <a:t>en España e Europa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6DE667D-F82C-7D59-A751-C3DD478A83A3}"/>
              </a:ext>
            </a:extLst>
          </p:cNvPr>
          <p:cNvSpPr txBox="1"/>
          <p:nvPr/>
        </p:nvSpPr>
        <p:spPr>
          <a:xfrm>
            <a:off x="1331640" y="4886872"/>
            <a:ext cx="6966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gl-ES" sz="3200" b="1" cap="all" dirty="0">
                <a:solidFill>
                  <a:schemeClr val="tx1"/>
                </a:solidFill>
              </a:rPr>
              <a:t>Renovación da narrativa galega</a:t>
            </a:r>
            <a:endParaRPr lang="gl-ES" sz="3200" cap="all" dirty="0"/>
          </a:p>
        </p:txBody>
      </p:sp>
    </p:spTree>
    <p:extLst>
      <p:ext uri="{BB962C8B-B14F-4D97-AF65-F5344CB8AC3E}">
        <p14:creationId xmlns:p14="http://schemas.microsoft.com/office/powerpoint/2010/main" val="166525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0314A2-42D5-D3F3-BFB6-763916A11FB9}"/>
              </a:ext>
            </a:extLst>
          </p:cNvPr>
          <p:cNvSpPr/>
          <p:nvPr/>
        </p:nvSpPr>
        <p:spPr bwMode="auto">
          <a:xfrm>
            <a:off x="3564583" y="1697149"/>
            <a:ext cx="5328592" cy="9424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sp>
        <p:nvSpPr>
          <p:cNvPr id="4098" name="Text Box 1">
            <a:extLst>
              <a:ext uri="{FF2B5EF4-FFF2-40B4-BE49-F238E27FC236}">
                <a16:creationId xmlns:a16="http://schemas.microsoft.com/office/drawing/2014/main" xmlns="" id="{DF175FF6-E86F-180D-F6A3-CE52A9D6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201"/>
            <a:ext cx="8147248" cy="618505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gl-ES" sz="2800" b="1" cap="small" dirty="0">
                <a:latin typeface="Bell MT" panose="02020503060305020303" pitchFamily="18" charset="0"/>
              </a:rPr>
              <a:t>Características </a:t>
            </a:r>
            <a:r>
              <a:rPr lang="es-ES" altLang="gl-ES" sz="2800" b="1" cap="small" dirty="0" err="1">
                <a:latin typeface="Bell MT" panose="02020503060305020303" pitchFamily="18" charset="0"/>
              </a:rPr>
              <a:t>comúns</a:t>
            </a:r>
            <a:r>
              <a:rPr lang="es-ES" altLang="gl-ES" sz="2800" b="1" cap="small" dirty="0">
                <a:latin typeface="Bell MT" panose="02020503060305020303" pitchFamily="18" charset="0"/>
              </a:rPr>
              <a:t> dos autores da NNG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xmlns="" id="{50DDA4E3-7688-25D8-B626-5F204A60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672"/>
            <a:ext cx="8435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altLang="gl-ES" sz="2800" dirty="0" err="1">
                <a:latin typeface="Bell MT" panose="02020503060305020303" pitchFamily="18" charset="0"/>
              </a:rPr>
              <a:t>Coñecen</a:t>
            </a:r>
            <a:r>
              <a:rPr lang="es-ES" altLang="gl-ES" sz="2800" dirty="0">
                <a:latin typeface="Bell MT" panose="02020503060305020303" pitchFamily="18" charset="0"/>
              </a:rPr>
              <a:t> as tendencias da narrativa </a:t>
            </a:r>
            <a:r>
              <a:rPr lang="es-ES" altLang="gl-ES" sz="2800" b="1" dirty="0">
                <a:solidFill>
                  <a:srgbClr val="00B0F0"/>
                </a:solidFill>
                <a:latin typeface="Bell MT" panose="02020503060305020303" pitchFamily="18" charset="0"/>
              </a:rPr>
              <a:t>europea</a:t>
            </a:r>
            <a:r>
              <a:rPr lang="es-ES" altLang="gl-ES" sz="2800" dirty="0">
                <a:solidFill>
                  <a:srgbClr val="00B0F0"/>
                </a:solidFill>
                <a:latin typeface="Bell MT" panose="02020503060305020303" pitchFamily="18" charset="0"/>
              </a:rPr>
              <a:t> </a:t>
            </a:r>
            <a:r>
              <a:rPr lang="es-ES" altLang="gl-ES" sz="2800" dirty="0">
                <a:latin typeface="Bell MT" panose="02020503060305020303" pitchFamily="18" charset="0"/>
              </a:rPr>
              <a:t>e </a:t>
            </a:r>
            <a:r>
              <a:rPr lang="es-ES" altLang="gl-ES" sz="2800" b="1" dirty="0">
                <a:solidFill>
                  <a:srgbClr val="00B0F0"/>
                </a:solidFill>
                <a:latin typeface="Bell MT" panose="02020503060305020303" pitchFamily="18" charset="0"/>
              </a:rPr>
              <a:t>americana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xmlns="" id="{EE9296A0-CC6C-F89E-F1C2-C98A1A5B1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4951"/>
            <a:ext cx="706596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gl-ES" sz="2800" dirty="0">
                <a:latin typeface="Bell MT" panose="02020503060305020303" pitchFamily="18" charset="0"/>
              </a:rPr>
              <a:t>Formación </a:t>
            </a:r>
            <a:r>
              <a:rPr lang="es-ES" altLang="gl-ES" sz="2800" b="1" dirty="0">
                <a:solidFill>
                  <a:srgbClr val="00B0F0"/>
                </a:solidFill>
                <a:latin typeface="Bell MT" panose="02020503060305020303" pitchFamily="18" charset="0"/>
              </a:rPr>
              <a:t>universitaria</a:t>
            </a: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xmlns="" id="{3B380931-5FB8-F9E4-C7E6-D6C51B0E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0" y="4107690"/>
            <a:ext cx="70675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gl-ES" sz="2800" dirty="0">
                <a:latin typeface="Bell MT" panose="02020503060305020303" pitchFamily="18" charset="0"/>
              </a:rPr>
              <a:t>Ligados á </a:t>
            </a:r>
            <a:r>
              <a:rPr lang="es-ES" altLang="gl-ES" sz="2800" dirty="0" err="1">
                <a:latin typeface="Bell MT" panose="02020503060305020303" pitchFamily="18" charset="0"/>
              </a:rPr>
              <a:t>ideoloxía</a:t>
            </a:r>
            <a:r>
              <a:rPr lang="es-ES" altLang="gl-ES" sz="2800" dirty="0">
                <a:latin typeface="Bell MT" panose="02020503060305020303" pitchFamily="18" charset="0"/>
              </a:rPr>
              <a:t> </a:t>
            </a:r>
            <a:r>
              <a:rPr lang="es-ES" altLang="gl-ES" sz="2800" b="1" dirty="0">
                <a:solidFill>
                  <a:srgbClr val="00B0F0"/>
                </a:solidFill>
                <a:latin typeface="Bell MT" panose="02020503060305020303" pitchFamily="18" charset="0"/>
              </a:rPr>
              <a:t>nacionalista</a:t>
            </a: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xmlns="" id="{F3DDC9E7-3E78-CC9F-4E5D-5412C084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0" y="5160851"/>
            <a:ext cx="70675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gl-ES" sz="2800" dirty="0">
                <a:latin typeface="Bell MT" panose="02020503060305020303" pitchFamily="18" charset="0"/>
              </a:rPr>
              <a:t>Publican, sobre todo, nos </a:t>
            </a:r>
            <a:r>
              <a:rPr lang="es-ES" altLang="gl-ES" sz="2800" b="1" dirty="0">
                <a:solidFill>
                  <a:srgbClr val="00B0F0"/>
                </a:solidFill>
                <a:latin typeface="Bell MT" panose="02020503060305020303" pitchFamily="18" charset="0"/>
              </a:rPr>
              <a:t>anos 60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67D1DD3-FF5E-2FDF-BB25-5C7FB841C12F}"/>
              </a:ext>
            </a:extLst>
          </p:cNvPr>
          <p:cNvSpPr txBox="1"/>
          <p:nvPr/>
        </p:nvSpPr>
        <p:spPr>
          <a:xfrm>
            <a:off x="3707903" y="1760047"/>
            <a:ext cx="5185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</a:rPr>
              <a:t>James Joyce, F</a:t>
            </a:r>
            <a:r>
              <a:rPr lang="es-ES" altLang="gl-ES" sz="2400" dirty="0">
                <a:solidFill>
                  <a:schemeClr val="tx1"/>
                </a:solidFill>
                <a:latin typeface="Bell MT" panose="02020503060305020303" pitchFamily="18" charset="0"/>
              </a:rPr>
              <a:t>ranz Kafka, </a:t>
            </a:r>
            <a:r>
              <a:rPr lang="es-ES" altLang="gl-ES" sz="2400" i="1" dirty="0" err="1">
                <a:solidFill>
                  <a:schemeClr val="tx1"/>
                </a:solidFill>
                <a:latin typeface="Bell MT" panose="02020503060305020303" pitchFamily="18" charset="0"/>
              </a:rPr>
              <a:t>nuveau</a:t>
            </a:r>
            <a:r>
              <a:rPr lang="es-ES" altLang="gl-ES" sz="2400" i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s-ES" altLang="gl-ES" sz="2400" i="1" dirty="0" err="1">
                <a:solidFill>
                  <a:schemeClr val="tx1"/>
                </a:solidFill>
                <a:latin typeface="Bell MT" panose="02020503060305020303" pitchFamily="18" charset="0"/>
              </a:rPr>
              <a:t>roman</a:t>
            </a:r>
            <a:r>
              <a:rPr lang="es-ES" altLang="gl-ES" sz="2400" i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s-ES" altLang="gl-ES" sz="2400" dirty="0" err="1">
                <a:solidFill>
                  <a:schemeClr val="tx1"/>
                </a:solidFill>
                <a:latin typeface="Bell MT" panose="02020503060305020303" pitchFamily="18" charset="0"/>
              </a:rPr>
              <a:t>fránces</a:t>
            </a:r>
            <a:endParaRPr lang="gl-E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4B104C1-A53D-D65E-1F84-F36230797230}"/>
              </a:ext>
            </a:extLst>
          </p:cNvPr>
          <p:cNvSpPr txBox="1"/>
          <p:nvPr/>
        </p:nvSpPr>
        <p:spPr>
          <a:xfrm>
            <a:off x="2636912" y="476672"/>
            <a:ext cx="3870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Autores do NNG</a:t>
            </a:r>
            <a:endParaRPr lang="gl-ES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CCE7CDA-31C9-FD8F-1BB5-B842DCC4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" y="1699730"/>
            <a:ext cx="2136207" cy="309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034D03A-EA70-CC62-FF13-C51607406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43436" b="-265"/>
          <a:stretch/>
        </p:blipFill>
        <p:spPr bwMode="auto">
          <a:xfrm>
            <a:off x="2987824" y="1699730"/>
            <a:ext cx="2952144" cy="309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" name="Picture 2" descr="Méndez Ferrín, X. L. - Impedimenta">
            <a:extLst>
              <a:ext uri="{FF2B5EF4-FFF2-40B4-BE49-F238E27FC236}">
                <a16:creationId xmlns:a16="http://schemas.microsoft.com/office/drawing/2014/main" xmlns="" id="{904A7F40-1507-1D0A-7E40-EAEBF921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08" y="1699731"/>
            <a:ext cx="2564956" cy="30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9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5FB246C-B4A7-23EB-8492-BFFCC7C944F3}"/>
              </a:ext>
            </a:extLst>
          </p:cNvPr>
          <p:cNvSpPr txBox="1"/>
          <p:nvPr/>
        </p:nvSpPr>
        <p:spPr>
          <a:xfrm>
            <a:off x="479367" y="476672"/>
            <a:ext cx="6684921" cy="70391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s-ES" sz="3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características da NNG</a:t>
            </a:r>
            <a:endParaRPr lang="es-ES" sz="3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F8D434-D41E-13FE-4B7D-B16E11DA6D56}"/>
              </a:ext>
            </a:extLst>
          </p:cNvPr>
          <p:cNvSpPr txBox="1"/>
          <p:nvPr/>
        </p:nvSpPr>
        <p:spPr>
          <a:xfrm>
            <a:off x="323528" y="3287835"/>
            <a:ext cx="2729025" cy="70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36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rgumento</a:t>
            </a:r>
            <a:endParaRPr lang="es-ES" sz="3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504C3B-25B0-A6C1-B408-48C9A1B761B5}"/>
              </a:ext>
            </a:extLst>
          </p:cNvPr>
          <p:cNvSpPr txBox="1"/>
          <p:nvPr/>
        </p:nvSpPr>
        <p:spPr>
          <a:xfrm>
            <a:off x="3347864" y="2089295"/>
            <a:ext cx="4968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Desapa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 a historia argumental – non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presentación,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desenlace</a:t>
            </a:r>
            <a:endParaRPr lang="gl-ES" sz="2400" dirty="0">
              <a:latin typeface="Bell MT" panose="020205030603050203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8E38094-FE8D-B0A0-4B6B-5A866F1E1A8B}"/>
              </a:ext>
            </a:extLst>
          </p:cNvPr>
          <p:cNvSpPr txBox="1"/>
          <p:nvPr/>
        </p:nvSpPr>
        <p:spPr>
          <a:xfrm>
            <a:off x="3361643" y="3221440"/>
            <a:ext cx="4968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Son simples anécdotas </a:t>
            </a:r>
            <a:r>
              <a:rPr lang="es-ES" sz="2400" dirty="0" err="1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ou</a:t>
            </a:r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sucesición</a:t>
            </a:r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acontecementos</a:t>
            </a:r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cotiás</a:t>
            </a:r>
            <a:endParaRPr lang="gl-ES" sz="2400" dirty="0">
              <a:latin typeface="Bell MT" panose="020205030603050203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2CA7A95-4FDB-F464-A725-F404DAE1FC8C}"/>
              </a:ext>
            </a:extLst>
          </p:cNvPr>
          <p:cNvSpPr txBox="1"/>
          <p:nvPr/>
        </p:nvSpPr>
        <p:spPr>
          <a:xfrm>
            <a:off x="3361643" y="4304730"/>
            <a:ext cx="4968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Fo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mada po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diálogos absu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rdos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incoherentes, non </a:t>
            </a:r>
            <a:r>
              <a:rPr lang="es-ES" sz="2400" dirty="0">
                <a:solidFill>
                  <a:srgbClr val="00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están motivados</a:t>
            </a:r>
            <a:endParaRPr lang="gl-ES" sz="2400" dirty="0">
              <a:latin typeface="Bell MT" panose="02020503060305020303" pitchFamily="18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xmlns="" id="{F1A63093-C6B8-E799-0FF7-1AC7493DE228}"/>
              </a:ext>
            </a:extLst>
          </p:cNvPr>
          <p:cNvSpPr/>
          <p:nvPr/>
        </p:nvSpPr>
        <p:spPr bwMode="auto">
          <a:xfrm>
            <a:off x="2915816" y="1988840"/>
            <a:ext cx="432048" cy="329619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17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36766F9-2E20-98A9-49EE-6C9907C0B6DE}"/>
              </a:ext>
            </a:extLst>
          </p:cNvPr>
          <p:cNvSpPr txBox="1"/>
          <p:nvPr/>
        </p:nvSpPr>
        <p:spPr>
          <a:xfrm>
            <a:off x="467544" y="-270811"/>
            <a:ext cx="8352928" cy="659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Miña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querida Lou: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Arrecende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mar en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Puech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Merlhou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Eiquí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Vigo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arrecende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che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prometín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facerche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entrega dos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meus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segredos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amorosos. […] Esta é a historia da Vella. Non che digo 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porque nunca estiven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Simplemente a Vella.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 tiña un plan cando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deixei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miña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casa,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miña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aldea. Tiña un plan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segredo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Un plan escuro.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Cáseque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era un impulso. (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 sabes todo o que en min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irracional). Figúrate un rapaz —apenas un home— buscando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naquil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bairro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onde as rúas —apenas rúas— carecen de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direición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Busquei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canseime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Dormín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primeira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noite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banco de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pedra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Millor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dito, non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poiden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dormir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banco estas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xusto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embaixo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farol. [...] Pola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mañá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seguín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buscando. No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meu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 estaba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percurar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sempre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percurar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sempre</a:t>
            </a:r>
            <a:r>
              <a:rPr lang="es-ES" sz="22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79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5FB246C-B4A7-23EB-8492-BFFCC7C944F3}"/>
              </a:ext>
            </a:extLst>
          </p:cNvPr>
          <p:cNvSpPr txBox="1"/>
          <p:nvPr/>
        </p:nvSpPr>
        <p:spPr>
          <a:xfrm>
            <a:off x="479367" y="476672"/>
            <a:ext cx="6684921" cy="70391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s-ES" sz="3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características da NNG</a:t>
            </a:r>
            <a:endParaRPr lang="es-ES" sz="3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F8D434-D41E-13FE-4B7D-B16E11DA6D56}"/>
              </a:ext>
            </a:extLst>
          </p:cNvPr>
          <p:cNvSpPr txBox="1"/>
          <p:nvPr/>
        </p:nvSpPr>
        <p:spPr>
          <a:xfrm>
            <a:off x="179512" y="3389014"/>
            <a:ext cx="2148417" cy="70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Temática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3E0378B-50CB-E724-7DDD-C8DA71D1E111}"/>
              </a:ext>
            </a:extLst>
          </p:cNvPr>
          <p:cNvSpPr txBox="1"/>
          <p:nvPr/>
        </p:nvSpPr>
        <p:spPr>
          <a:xfrm>
            <a:off x="2735796" y="1748390"/>
            <a:ext cx="6192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Afastada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do 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b="1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b="1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alismo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s-ES" sz="2400" b="1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costumismo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da </a:t>
            </a:r>
            <a:r>
              <a:rPr lang="es-ES" sz="24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realidade</a:t>
            </a:r>
            <a:endParaRPr lang="gl-ES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19D3AAF-73A3-E5E1-68C9-D01CC8CB4AD9}"/>
              </a:ext>
            </a:extLst>
          </p:cNvPr>
          <p:cNvSpPr txBox="1"/>
          <p:nvPr/>
        </p:nvSpPr>
        <p:spPr>
          <a:xfrm>
            <a:off x="2699792" y="2782669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Cent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rase </a:t>
            </a:r>
            <a:r>
              <a:rPr lang="es-ES" sz="2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24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orte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 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estados </a:t>
            </a:r>
            <a:r>
              <a:rPr lang="es-ES" sz="24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b="1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sicolóxicos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patolóxicos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gl-ES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D299C76-471F-1E73-58CA-189C993B503C}"/>
              </a:ext>
            </a:extLst>
          </p:cNvPr>
          <p:cNvSpPr txBox="1"/>
          <p:nvPr/>
        </p:nvSpPr>
        <p:spPr>
          <a:xfrm>
            <a:off x="2987824" y="3622002"/>
            <a:ext cx="5544616" cy="16312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Loucu</a:t>
            </a:r>
            <a:r>
              <a:rPr lang="es-ES" sz="2000" b="1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FF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Pe</a:t>
            </a:r>
            <a:r>
              <a:rPr lang="es-ES" sz="2000" b="1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rtubacións</a:t>
            </a:r>
            <a:r>
              <a:rPr lang="es-ES" sz="2000" b="1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uais</a:t>
            </a:r>
            <a:endParaRPr lang="es-ES" sz="2000" b="1" dirty="0">
              <a:solidFill>
                <a:srgbClr val="FF0000"/>
              </a:solidFill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Soños</a:t>
            </a:r>
            <a:endParaRPr lang="es-ES" sz="2000" b="1" dirty="0">
              <a:solidFill>
                <a:srgbClr val="FF0000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FF0000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endParaRPr lang="es-ES" sz="2000" b="1" dirty="0">
              <a:solidFill>
                <a:srgbClr val="FF0000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Desdob</a:t>
            </a:r>
            <a:r>
              <a:rPr lang="es-ES" sz="2000" b="1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ramento</a:t>
            </a:r>
            <a:r>
              <a:rPr lang="es-ES" sz="2000" b="1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2000" b="1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personalidade</a:t>
            </a:r>
            <a:endParaRPr lang="es-ES" sz="2000" b="1" dirty="0">
              <a:solidFill>
                <a:srgbClr val="FF0000"/>
              </a:solidFill>
              <a:effectLst/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Soidade</a:t>
            </a:r>
            <a:r>
              <a:rPr lang="es-ES" sz="2000" b="1" dirty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Do</a:t>
            </a:r>
            <a:r>
              <a:rPr lang="es-ES" sz="2000" b="1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000" b="1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existencial</a:t>
            </a:r>
            <a:endParaRPr lang="gl-ES" sz="2000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F831C01-71BC-53F7-4088-0CA1A4F9FCA2}"/>
              </a:ext>
            </a:extLst>
          </p:cNvPr>
          <p:cNvSpPr txBox="1"/>
          <p:nvPr/>
        </p:nvSpPr>
        <p:spPr>
          <a:xfrm>
            <a:off x="2915816" y="5048782"/>
            <a:ext cx="5688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Temas como a </a:t>
            </a:r>
            <a:r>
              <a:rPr lang="es-ES" sz="2400" b="1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violencia</a:t>
            </a:r>
            <a:r>
              <a:rPr lang="es-ES" sz="2400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, a </a:t>
            </a:r>
            <a:r>
              <a:rPr lang="es-ES" sz="2400" b="1" dirty="0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to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rtura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ambientes agresivos</a:t>
            </a:r>
            <a:endParaRPr lang="gl-ES" sz="2400" b="1" dirty="0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xmlns="" id="{D59021F5-06B6-BB74-9BEF-012E8F7B6E2C}"/>
              </a:ext>
            </a:extLst>
          </p:cNvPr>
          <p:cNvSpPr/>
          <p:nvPr/>
        </p:nvSpPr>
        <p:spPr bwMode="auto">
          <a:xfrm>
            <a:off x="2190504" y="1666292"/>
            <a:ext cx="621866" cy="4320480"/>
          </a:xfrm>
          <a:prstGeom prst="leftBrace">
            <a:avLst>
              <a:gd name="adj1" fmla="val 0"/>
              <a:gd name="adj2" fmla="val 4932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45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9468BCC-58BA-2217-AB5E-39308F14EB4C}"/>
              </a:ext>
            </a:extLst>
          </p:cNvPr>
          <p:cNvSpPr txBox="1"/>
          <p:nvPr/>
        </p:nvSpPr>
        <p:spPr>
          <a:xfrm>
            <a:off x="107504" y="560292"/>
            <a:ext cx="8424936" cy="516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1000"/>
              </a:spcAft>
            </a:pP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Hoxe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domingo pola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mañá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Pasei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parte da </a:t>
            </a:r>
            <a:r>
              <a:rPr lang="es-ES" sz="2400" u="sng" dirty="0" err="1">
                <a:solidFill>
                  <a:schemeClr val="accent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es-ES" sz="2400" u="sng" dirty="0">
                <a:solidFill>
                  <a:schemeClr val="accent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solidFill>
                  <a:schemeClr val="accent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bebendo</a:t>
            </a:r>
            <a:r>
              <a:rPr lang="es-ES" sz="2400" u="sng" dirty="0">
                <a:solidFill>
                  <a:schemeClr val="accent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teño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ardencia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bandullo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cada vez que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é decir, de cada vez que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chinche no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teito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poño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caso,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teño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ollos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vexo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gando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casas e resulta que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teño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días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maos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síntome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desacougado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 son León Barreiros. E que? 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Podía ter sido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laxe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mexada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calexón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Entre Rúas. Non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entendo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qué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estou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agora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escribir istes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papeis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ninguén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es-ES" sz="2400" dirty="0">
                <a:solidFill>
                  <a:srgbClr val="FFC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todo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dende o da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miña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nai.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está ben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Comprázome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imaxinarlle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presadiña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vermes en cada </a:t>
            </a:r>
            <a:r>
              <a:rPr lang="es-ES" sz="2400" dirty="0" err="1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ollo</a:t>
            </a:r>
            <a:r>
              <a:rPr lang="es-ES" sz="240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agora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 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gosto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desfacéndose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poucos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caixa</a:t>
            </a:r>
            <a:endParaRPr lang="es-ES" sz="20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15000"/>
              </a:lnSpc>
              <a:spcAft>
                <a:spcPts val="100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X. L. Méndez Ferrín: «Un chinche </a:t>
            </a:r>
            <a:r>
              <a:rPr lang="es-ES" sz="1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durme</a:t>
            </a:r>
            <a:r>
              <a:rPr lang="es-ES" sz="1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s-ES" sz="1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teito</a:t>
            </a:r>
            <a:r>
              <a:rPr lang="es-ES" sz="1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en </a:t>
            </a:r>
            <a:r>
              <a:rPr lang="es-ES" sz="1600" i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crepúsculo e as </a:t>
            </a:r>
            <a:r>
              <a:rPr lang="es-ES" sz="1600" i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formigas</a:t>
            </a:r>
            <a:endParaRPr lang="es-ES" sz="1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03D483C-59F3-BC88-156C-750273084649}"/>
              </a:ext>
            </a:extLst>
          </p:cNvPr>
          <p:cNvSpPr txBox="1"/>
          <p:nvPr/>
        </p:nvSpPr>
        <p:spPr>
          <a:xfrm>
            <a:off x="6804248" y="184541"/>
            <a:ext cx="1080120" cy="4320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Soidade</a:t>
            </a:r>
            <a:endParaRPr lang="es-ES" sz="1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F1CB497-A50C-9CF9-5811-17CA588BA96E}"/>
              </a:ext>
            </a:extLst>
          </p:cNvPr>
          <p:cNvSpPr txBox="1"/>
          <p:nvPr/>
        </p:nvSpPr>
        <p:spPr>
          <a:xfrm>
            <a:off x="1565700" y="119007"/>
            <a:ext cx="1137435" cy="432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Angustia </a:t>
            </a:r>
            <a:endParaRPr lang="es-ES" sz="1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DB93710-3500-F478-D5A1-6C92389B2D18}"/>
              </a:ext>
            </a:extLst>
          </p:cNvPr>
          <p:cNvSpPr txBox="1"/>
          <p:nvPr/>
        </p:nvSpPr>
        <p:spPr>
          <a:xfrm>
            <a:off x="2915816" y="128251"/>
            <a:ext cx="1992772" cy="432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existencial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9CC47A4-A778-E610-DF0C-BDED95E0C8FE}"/>
              </a:ext>
            </a:extLst>
          </p:cNvPr>
          <p:cNvSpPr txBox="1"/>
          <p:nvPr/>
        </p:nvSpPr>
        <p:spPr>
          <a:xfrm>
            <a:off x="755576" y="5820883"/>
            <a:ext cx="1201721" cy="4320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Loucu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ES" sz="20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E8CC868-E70C-1AF3-7A69-FE98C9EFAD7D}"/>
              </a:ext>
            </a:extLst>
          </p:cNvPr>
          <p:cNvSpPr txBox="1"/>
          <p:nvPr/>
        </p:nvSpPr>
        <p:spPr>
          <a:xfrm>
            <a:off x="2627784" y="5820883"/>
            <a:ext cx="936104" cy="4320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rte</a:t>
            </a:r>
            <a:endParaRPr lang="es-ES" sz="20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A02245D-89EF-C63D-B21C-C5032106A782}"/>
              </a:ext>
            </a:extLst>
          </p:cNvPr>
          <p:cNvSpPr txBox="1"/>
          <p:nvPr/>
        </p:nvSpPr>
        <p:spPr>
          <a:xfrm>
            <a:off x="5868144" y="5884256"/>
            <a:ext cx="2242384" cy="4320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Ambiente </a:t>
            </a:r>
            <a:r>
              <a:rPr lang="es-ES" sz="20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000" dirty="0">
                <a:solidFill>
                  <a:srgbClr val="00000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esivo</a:t>
            </a:r>
            <a:endParaRPr lang="es-ES" sz="20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rir llave 10">
            <a:extLst>
              <a:ext uri="{FF2B5EF4-FFF2-40B4-BE49-F238E27FC236}">
                <a16:creationId xmlns:a16="http://schemas.microsoft.com/office/drawing/2014/main" xmlns="" id="{9FEC6367-9BA6-8D82-3552-EEF062FE5C9C}"/>
              </a:ext>
            </a:extLst>
          </p:cNvPr>
          <p:cNvSpPr/>
          <p:nvPr/>
        </p:nvSpPr>
        <p:spPr bwMode="auto">
          <a:xfrm>
            <a:off x="2452284" y="1916832"/>
            <a:ext cx="621866" cy="3522775"/>
          </a:xfrm>
          <a:prstGeom prst="leftBrace">
            <a:avLst>
              <a:gd name="adj1" fmla="val 0"/>
              <a:gd name="adj2" fmla="val 514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gl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5FB246C-B4A7-23EB-8492-BFFCC7C944F3}"/>
              </a:ext>
            </a:extLst>
          </p:cNvPr>
          <p:cNvSpPr txBox="1"/>
          <p:nvPr/>
        </p:nvSpPr>
        <p:spPr>
          <a:xfrm>
            <a:off x="479367" y="476672"/>
            <a:ext cx="6684921" cy="70391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s-ES" sz="36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características da NNG</a:t>
            </a:r>
            <a:endParaRPr lang="es-ES" sz="36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F8D434-D41E-13FE-4B7D-B16E11DA6D56}"/>
              </a:ext>
            </a:extLst>
          </p:cNvPr>
          <p:cNvSpPr txBox="1"/>
          <p:nvPr/>
        </p:nvSpPr>
        <p:spPr>
          <a:xfrm>
            <a:off x="89117" y="3361625"/>
            <a:ext cx="2674100" cy="6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2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Simbolismo</a:t>
            </a:r>
            <a:endParaRPr lang="es-ES" sz="3600" b="1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2280947-7E8D-F87F-ADE4-5B86E4519640}"/>
              </a:ext>
            </a:extLst>
          </p:cNvPr>
          <p:cNvSpPr txBox="1"/>
          <p:nvPr/>
        </p:nvSpPr>
        <p:spPr>
          <a:xfrm>
            <a:off x="3131840" y="2078702"/>
            <a:ext cx="5820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ES" sz="24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personaxes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normalmente son 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símbolos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metáforas 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ser humano </a:t>
            </a:r>
            <a:r>
              <a:rPr lang="es-ES" sz="2400" b="1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xeral</a:t>
            </a:r>
            <a:r>
              <a:rPr lang="es-ES" sz="2400" b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gl-ES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DFE5B2-9763-2EAE-D4A0-751779F68A00}"/>
              </a:ext>
            </a:extLst>
          </p:cNvPr>
          <p:cNvSpPr txBox="1"/>
          <p:nvPr/>
        </p:nvSpPr>
        <p:spPr>
          <a:xfrm>
            <a:off x="3275856" y="3452783"/>
            <a:ext cx="5100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Naufrago como símbolo da </a:t>
            </a:r>
            <a:r>
              <a:rPr lang="es-ES" sz="2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soidade</a:t>
            </a:r>
            <a:endParaRPr lang="es-ES" sz="2400" dirty="0">
              <a:solidFill>
                <a:schemeClr val="tx1"/>
              </a:solidFill>
              <a:effectLst/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s-ES" sz="2400" dirty="0" err="1">
                <a:solidFill>
                  <a:schemeClr val="tx1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Fiest</a:t>
            </a:r>
            <a:r>
              <a:rPr lang="es-ES" sz="2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símbolo da relación do mundo exterior </a:t>
            </a:r>
            <a:r>
              <a:rPr lang="es-ES" sz="2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ES" sz="2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interior</a:t>
            </a:r>
          </a:p>
        </p:txBody>
      </p:sp>
    </p:spTree>
    <p:extLst>
      <p:ext uri="{BB962C8B-B14F-4D97-AF65-F5344CB8AC3E}">
        <p14:creationId xmlns:p14="http://schemas.microsoft.com/office/powerpoint/2010/main" val="1497508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gl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gl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1096</Words>
  <Application>Microsoft Office PowerPoint</Application>
  <PresentationFormat>Presentación en pantalla (4:3)</PresentationFormat>
  <Paragraphs>105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Microsoft YaHei</vt:lpstr>
      <vt:lpstr>Arial</vt:lpstr>
      <vt:lpstr>Bell MT</vt:lpstr>
      <vt:lpstr>Bodoni MT Black</vt:lpstr>
      <vt:lpstr>Calibri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8: A NOVA NARRATIVA GALEGA</dc:title>
  <dc:creator>Pilar</dc:creator>
  <cp:lastModifiedBy>PROFES_3</cp:lastModifiedBy>
  <cp:revision>34</cp:revision>
  <cp:lastPrinted>1601-01-01T00:00:00Z</cp:lastPrinted>
  <dcterms:created xsi:type="dcterms:W3CDTF">2020-12-16T17:22:19Z</dcterms:created>
  <dcterms:modified xsi:type="dcterms:W3CDTF">2023-06-01T09:01:03Z</dcterms:modified>
</cp:coreProperties>
</file>