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83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80" r:id="rId27"/>
    <p:sldId id="281" r:id="rId28"/>
    <p:sldId id="282" r:id="rId29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Nunito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jr4b7aV17llOzZiG4GBkQkrBJr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C061C-4C48-4F8C-9A1B-91FF06A80B75}" v="76" dt="2023-09-17T12:59:00.871"/>
  </p1510:revLst>
</p1510:revInfo>
</file>

<file path=ppt/tableStyles.xml><?xml version="1.0" encoding="utf-8"?>
<a:tblStyleLst xmlns:a="http://schemas.openxmlformats.org/drawingml/2006/main" def="{FDDB1B31-C76B-4FC6-98DC-B5AFFCB7598D}">
  <a:tblStyle styleId="{FDDB1B31-C76B-4FC6-98DC-B5AFFCB7598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7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customschemas.google.com/relationships/presentationmetadata" Target="meta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 Álvarez Suárez" userId="f2eee782bc06d2f6" providerId="LiveId" clId="{5CBC061C-4C48-4F8C-9A1B-91FF06A80B75}"/>
    <pc:docChg chg="custSel addSld modSld sldOrd">
      <pc:chgData name="Vera Álvarez Suárez" userId="f2eee782bc06d2f6" providerId="LiveId" clId="{5CBC061C-4C48-4F8C-9A1B-91FF06A80B75}" dt="2023-09-17T13:02:14.402" v="237"/>
      <pc:docMkLst>
        <pc:docMk/>
      </pc:docMkLst>
      <pc:sldChg chg="modSp mod">
        <pc:chgData name="Vera Álvarez Suárez" userId="f2eee782bc06d2f6" providerId="LiveId" clId="{5CBC061C-4C48-4F8C-9A1B-91FF06A80B75}" dt="2023-09-17T12:48:53.697" v="18" actId="14100"/>
        <pc:sldMkLst>
          <pc:docMk/>
          <pc:sldMk cId="0" sldId="257"/>
        </pc:sldMkLst>
        <pc:picChg chg="mod">
          <ac:chgData name="Vera Álvarez Suárez" userId="f2eee782bc06d2f6" providerId="LiveId" clId="{5CBC061C-4C48-4F8C-9A1B-91FF06A80B75}" dt="2023-09-17T12:48:32.924" v="10" actId="1076"/>
          <ac:picMkLst>
            <pc:docMk/>
            <pc:sldMk cId="0" sldId="257"/>
            <ac:picMk id="134" creationId="{00000000-0000-0000-0000-000000000000}"/>
          </ac:picMkLst>
        </pc:picChg>
        <pc:picChg chg="mod">
          <ac:chgData name="Vera Álvarez Suárez" userId="f2eee782bc06d2f6" providerId="LiveId" clId="{5CBC061C-4C48-4F8C-9A1B-91FF06A80B75}" dt="2023-09-17T12:48:34.430" v="11" actId="1076"/>
          <ac:picMkLst>
            <pc:docMk/>
            <pc:sldMk cId="0" sldId="257"/>
            <ac:picMk id="135" creationId="{00000000-0000-0000-0000-000000000000}"/>
          </ac:picMkLst>
        </pc:picChg>
        <pc:picChg chg="mod">
          <ac:chgData name="Vera Álvarez Suárez" userId="f2eee782bc06d2f6" providerId="LiveId" clId="{5CBC061C-4C48-4F8C-9A1B-91FF06A80B75}" dt="2023-09-17T12:48:53.697" v="18" actId="14100"/>
          <ac:picMkLst>
            <pc:docMk/>
            <pc:sldMk cId="0" sldId="257"/>
            <ac:picMk id="136" creationId="{00000000-0000-0000-0000-000000000000}"/>
          </ac:picMkLst>
        </pc:picChg>
        <pc:picChg chg="mod">
          <ac:chgData name="Vera Álvarez Suárez" userId="f2eee782bc06d2f6" providerId="LiveId" clId="{5CBC061C-4C48-4F8C-9A1B-91FF06A80B75}" dt="2023-09-17T12:48:11.365" v="0" actId="1076"/>
          <ac:picMkLst>
            <pc:docMk/>
            <pc:sldMk cId="0" sldId="257"/>
            <ac:picMk id="137" creationId="{00000000-0000-0000-0000-000000000000}"/>
          </ac:picMkLst>
        </pc:picChg>
      </pc:sldChg>
      <pc:sldChg chg="modSp mod">
        <pc:chgData name="Vera Álvarez Suárez" userId="f2eee782bc06d2f6" providerId="LiveId" clId="{5CBC061C-4C48-4F8C-9A1B-91FF06A80B75}" dt="2023-09-17T12:51:22.474" v="31" actId="1076"/>
        <pc:sldMkLst>
          <pc:docMk/>
          <pc:sldMk cId="0" sldId="258"/>
        </pc:sldMkLst>
        <pc:spChg chg="mod">
          <ac:chgData name="Vera Álvarez Suárez" userId="f2eee782bc06d2f6" providerId="LiveId" clId="{5CBC061C-4C48-4F8C-9A1B-91FF06A80B75}" dt="2023-09-17T12:51:22.474" v="31" actId="1076"/>
          <ac:spMkLst>
            <pc:docMk/>
            <pc:sldMk cId="0" sldId="258"/>
            <ac:spMk id="144" creationId="{00000000-0000-0000-0000-000000000000}"/>
          </ac:spMkLst>
        </pc:spChg>
      </pc:sldChg>
      <pc:sldChg chg="ord">
        <pc:chgData name="Vera Álvarez Suárez" userId="f2eee782bc06d2f6" providerId="LiveId" clId="{5CBC061C-4C48-4F8C-9A1B-91FF06A80B75}" dt="2023-09-17T13:01:04.401" v="231"/>
        <pc:sldMkLst>
          <pc:docMk/>
          <pc:sldMk cId="0" sldId="272"/>
        </pc:sldMkLst>
      </pc:sldChg>
      <pc:sldChg chg="ord">
        <pc:chgData name="Vera Álvarez Suárez" userId="f2eee782bc06d2f6" providerId="LiveId" clId="{5CBC061C-4C48-4F8C-9A1B-91FF06A80B75}" dt="2023-09-17T13:01:15.609" v="233"/>
        <pc:sldMkLst>
          <pc:docMk/>
          <pc:sldMk cId="0" sldId="273"/>
        </pc:sldMkLst>
      </pc:sldChg>
      <pc:sldChg chg="delSp modSp mod ord">
        <pc:chgData name="Vera Álvarez Suárez" userId="f2eee782bc06d2f6" providerId="LiveId" clId="{5CBC061C-4C48-4F8C-9A1B-91FF06A80B75}" dt="2023-09-17T13:00:05.756" v="225" actId="1076"/>
        <pc:sldMkLst>
          <pc:docMk/>
          <pc:sldMk cId="0" sldId="274"/>
        </pc:sldMkLst>
        <pc:spChg chg="mod">
          <ac:chgData name="Vera Álvarez Suárez" userId="f2eee782bc06d2f6" providerId="LiveId" clId="{5CBC061C-4C48-4F8C-9A1B-91FF06A80B75}" dt="2023-09-17T13:00:05.756" v="225" actId="1076"/>
          <ac:spMkLst>
            <pc:docMk/>
            <pc:sldMk cId="0" sldId="274"/>
            <ac:spMk id="280" creationId="{00000000-0000-0000-0000-000000000000}"/>
          </ac:spMkLst>
        </pc:spChg>
        <pc:picChg chg="del">
          <ac:chgData name="Vera Álvarez Suárez" userId="f2eee782bc06d2f6" providerId="LiveId" clId="{5CBC061C-4C48-4F8C-9A1B-91FF06A80B75}" dt="2023-09-17T12:59:57.321" v="222" actId="478"/>
          <ac:picMkLst>
            <pc:docMk/>
            <pc:sldMk cId="0" sldId="274"/>
            <ac:picMk id="281" creationId="{00000000-0000-0000-0000-000000000000}"/>
          </ac:picMkLst>
        </pc:picChg>
      </pc:sldChg>
      <pc:sldChg chg="ord">
        <pc:chgData name="Vera Álvarez Suárez" userId="f2eee782bc06d2f6" providerId="LiveId" clId="{5CBC061C-4C48-4F8C-9A1B-91FF06A80B75}" dt="2023-09-17T12:50:22.680" v="20"/>
        <pc:sldMkLst>
          <pc:docMk/>
          <pc:sldMk cId="0" sldId="275"/>
        </pc:sldMkLst>
      </pc:sldChg>
      <pc:sldChg chg="ord">
        <pc:chgData name="Vera Álvarez Suárez" userId="f2eee782bc06d2f6" providerId="LiveId" clId="{5CBC061C-4C48-4F8C-9A1B-91FF06A80B75}" dt="2023-09-17T12:50:38.347" v="24"/>
        <pc:sldMkLst>
          <pc:docMk/>
          <pc:sldMk cId="0" sldId="276"/>
        </pc:sldMkLst>
      </pc:sldChg>
      <pc:sldChg chg="ord">
        <pc:chgData name="Vera Álvarez Suárez" userId="f2eee782bc06d2f6" providerId="LiveId" clId="{5CBC061C-4C48-4F8C-9A1B-91FF06A80B75}" dt="2023-09-17T12:51:13.807" v="30"/>
        <pc:sldMkLst>
          <pc:docMk/>
          <pc:sldMk cId="0" sldId="277"/>
        </pc:sldMkLst>
      </pc:sldChg>
      <pc:sldChg chg="ord">
        <pc:chgData name="Vera Álvarez Suárez" userId="f2eee782bc06d2f6" providerId="LiveId" clId="{5CBC061C-4C48-4F8C-9A1B-91FF06A80B75}" dt="2023-09-17T13:02:09.618" v="235"/>
        <pc:sldMkLst>
          <pc:docMk/>
          <pc:sldMk cId="0" sldId="278"/>
        </pc:sldMkLst>
      </pc:sldChg>
      <pc:sldChg chg="ord">
        <pc:chgData name="Vera Álvarez Suárez" userId="f2eee782bc06d2f6" providerId="LiveId" clId="{5CBC061C-4C48-4F8C-9A1B-91FF06A80B75}" dt="2023-09-17T13:02:14.402" v="237"/>
        <pc:sldMkLst>
          <pc:docMk/>
          <pc:sldMk cId="0" sldId="279"/>
        </pc:sldMkLst>
      </pc:sldChg>
      <pc:sldChg chg="addSp delSp modSp new mod ord">
        <pc:chgData name="Vera Álvarez Suárez" userId="f2eee782bc06d2f6" providerId="LiveId" clId="{5CBC061C-4C48-4F8C-9A1B-91FF06A80B75}" dt="2023-09-17T12:59:00.870" v="216" actId="208"/>
        <pc:sldMkLst>
          <pc:docMk/>
          <pc:sldMk cId="1107736984" sldId="283"/>
        </pc:sldMkLst>
        <pc:spChg chg="del">
          <ac:chgData name="Vera Álvarez Suárez" userId="f2eee782bc06d2f6" providerId="LiveId" clId="{5CBC061C-4C48-4F8C-9A1B-91FF06A80B75}" dt="2023-09-17T12:52:21.082" v="33" actId="478"/>
          <ac:spMkLst>
            <pc:docMk/>
            <pc:sldMk cId="1107736984" sldId="283"/>
            <ac:spMk id="2" creationId="{1328D96B-3112-2F0B-5979-79BBEB22FD8B}"/>
          </ac:spMkLst>
        </pc:spChg>
        <pc:spChg chg="mod">
          <ac:chgData name="Vera Álvarez Suárez" userId="f2eee782bc06d2f6" providerId="LiveId" clId="{5CBC061C-4C48-4F8C-9A1B-91FF06A80B75}" dt="2023-09-17T12:55:12.778" v="137" actId="1076"/>
          <ac:spMkLst>
            <pc:docMk/>
            <pc:sldMk cId="1107736984" sldId="283"/>
            <ac:spMk id="3" creationId="{C55E7056-278D-C4EA-EA7A-A4944C8BA2D1}"/>
          </ac:spMkLst>
        </pc:spChg>
        <pc:spChg chg="add del mod">
          <ac:chgData name="Vera Álvarez Suárez" userId="f2eee782bc06d2f6" providerId="LiveId" clId="{5CBC061C-4C48-4F8C-9A1B-91FF06A80B75}" dt="2023-09-17T12:54:21.298" v="121" actId="478"/>
          <ac:spMkLst>
            <pc:docMk/>
            <pc:sldMk cId="1107736984" sldId="283"/>
            <ac:spMk id="4" creationId="{77DD1139-5133-3CCE-FD20-CA9AD4D719AC}"/>
          </ac:spMkLst>
        </pc:spChg>
        <pc:spChg chg="add del mod">
          <ac:chgData name="Vera Álvarez Suárez" userId="f2eee782bc06d2f6" providerId="LiveId" clId="{5CBC061C-4C48-4F8C-9A1B-91FF06A80B75}" dt="2023-09-17T12:54:21.683" v="123" actId="478"/>
          <ac:spMkLst>
            <pc:docMk/>
            <pc:sldMk cId="1107736984" sldId="283"/>
            <ac:spMk id="5" creationId="{74828AA8-7A4D-7E85-BCAD-84F6EF18F76B}"/>
          </ac:spMkLst>
        </pc:spChg>
        <pc:spChg chg="add del mod">
          <ac:chgData name="Vera Álvarez Suárez" userId="f2eee782bc06d2f6" providerId="LiveId" clId="{5CBC061C-4C48-4F8C-9A1B-91FF06A80B75}" dt="2023-09-17T12:54:22.058" v="124" actId="478"/>
          <ac:spMkLst>
            <pc:docMk/>
            <pc:sldMk cId="1107736984" sldId="283"/>
            <ac:spMk id="6" creationId="{C75D5EAC-7E5F-FDF9-B44E-9919991B608B}"/>
          </ac:spMkLst>
        </pc:spChg>
        <pc:graphicFrameChg chg="add mod modGraphic">
          <ac:chgData name="Vera Álvarez Suárez" userId="f2eee782bc06d2f6" providerId="LiveId" clId="{5CBC061C-4C48-4F8C-9A1B-91FF06A80B75}" dt="2023-09-17T12:59:00.870" v="216" actId="208"/>
          <ac:graphicFrameMkLst>
            <pc:docMk/>
            <pc:sldMk cId="1107736984" sldId="283"/>
            <ac:graphicFrameMk id="7" creationId="{64FA9823-BF0F-0911-E8CC-5925C9F2A414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32218-4A79-495F-99A4-24087A0A1A5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E9D7C9F9-1198-4991-BFA9-B0739CDA15C2}">
      <dgm:prSet phldrT="[Texto]" custT="1"/>
      <dgm:spPr>
        <a:solidFill>
          <a:schemeClr val="bg1">
            <a:lumMod val="60000"/>
            <a:lumOff val="40000"/>
          </a:schemeClr>
        </a:solidFill>
        <a:ln>
          <a:solidFill>
            <a:schemeClr val="bg1">
              <a:lumMod val="60000"/>
              <a:lumOff val="40000"/>
            </a:schemeClr>
          </a:solidFill>
        </a:ln>
      </dgm:spPr>
      <dgm:t>
        <a:bodyPr/>
        <a:lstStyle/>
        <a:p>
          <a:r>
            <a:rPr lang="gl-ES" sz="1400" dirty="0">
              <a:solidFill>
                <a:schemeClr val="bg2"/>
              </a:solidFill>
            </a:rPr>
            <a:t>LINGUAXE CORPORAL </a:t>
          </a:r>
          <a:r>
            <a:rPr lang="gl-ES" sz="1400" b="1" dirty="0">
              <a:solidFill>
                <a:schemeClr val="bg2"/>
              </a:solidFill>
            </a:rPr>
            <a:t>55%</a:t>
          </a:r>
        </a:p>
      </dgm:t>
    </dgm:pt>
    <dgm:pt modelId="{8A5A7135-0750-484C-802B-8E2174A7D521}" type="parTrans" cxnId="{1E7A72CB-3738-4BEB-A16C-52654EA6F5B0}">
      <dgm:prSet/>
      <dgm:spPr/>
      <dgm:t>
        <a:bodyPr/>
        <a:lstStyle/>
        <a:p>
          <a:endParaRPr lang="gl-ES"/>
        </a:p>
      </dgm:t>
    </dgm:pt>
    <dgm:pt modelId="{D86A374E-657E-47AB-8278-E03BD0007EAA}" type="sibTrans" cxnId="{1E7A72CB-3738-4BEB-A16C-52654EA6F5B0}">
      <dgm:prSet/>
      <dgm:spPr/>
      <dgm:t>
        <a:bodyPr/>
        <a:lstStyle/>
        <a:p>
          <a:endParaRPr lang="gl-ES"/>
        </a:p>
      </dgm:t>
    </dgm:pt>
    <dgm:pt modelId="{C46018D9-F4FC-4369-98B4-9F3EAFBE92C1}">
      <dgm:prSet phldrT="[Texto]"/>
      <dgm:spPr>
        <a:solidFill>
          <a:schemeClr val="bg1">
            <a:lumMod val="40000"/>
            <a:lumOff val="60000"/>
          </a:schemeClr>
        </a:solidFill>
        <a:ln>
          <a:solidFill>
            <a:schemeClr val="bg1">
              <a:lumMod val="60000"/>
              <a:lumOff val="40000"/>
            </a:schemeClr>
          </a:solidFill>
        </a:ln>
      </dgm:spPr>
      <dgm:t>
        <a:bodyPr/>
        <a:lstStyle/>
        <a:p>
          <a:r>
            <a:rPr lang="gl-ES" dirty="0">
              <a:solidFill>
                <a:schemeClr val="bg2"/>
              </a:solidFill>
            </a:rPr>
            <a:t>VOZ </a:t>
          </a:r>
          <a:r>
            <a:rPr lang="gl-ES" b="1" dirty="0">
              <a:solidFill>
                <a:schemeClr val="bg2"/>
              </a:solidFill>
            </a:rPr>
            <a:t>38%</a:t>
          </a:r>
        </a:p>
      </dgm:t>
    </dgm:pt>
    <dgm:pt modelId="{C4FA42B7-34A7-4B6F-ADB9-1940F12B0B10}" type="parTrans" cxnId="{BDBC139C-4688-430B-9F55-27E3580DAB7D}">
      <dgm:prSet/>
      <dgm:spPr/>
      <dgm:t>
        <a:bodyPr/>
        <a:lstStyle/>
        <a:p>
          <a:endParaRPr lang="gl-ES"/>
        </a:p>
      </dgm:t>
    </dgm:pt>
    <dgm:pt modelId="{64B1571A-E06F-49AF-966C-38759ABA4E0C}" type="sibTrans" cxnId="{BDBC139C-4688-430B-9F55-27E3580DAB7D}">
      <dgm:prSet/>
      <dgm:spPr/>
      <dgm:t>
        <a:bodyPr/>
        <a:lstStyle/>
        <a:p>
          <a:endParaRPr lang="gl-ES"/>
        </a:p>
      </dgm:t>
    </dgm:pt>
    <dgm:pt modelId="{3F1D96DF-6464-41D6-94AC-3D15E836F1FF}">
      <dgm:prSet phldrT="[Texto]"/>
      <dgm:spPr>
        <a:solidFill>
          <a:schemeClr val="bg1">
            <a:lumMod val="20000"/>
            <a:lumOff val="80000"/>
          </a:schemeClr>
        </a:solidFill>
        <a:ln>
          <a:solidFill>
            <a:schemeClr val="bg1">
              <a:lumMod val="20000"/>
              <a:lumOff val="80000"/>
            </a:schemeClr>
          </a:solidFill>
        </a:ln>
      </dgm:spPr>
      <dgm:t>
        <a:bodyPr/>
        <a:lstStyle/>
        <a:p>
          <a:r>
            <a:rPr lang="gl-ES" dirty="0">
              <a:solidFill>
                <a:schemeClr val="bg2"/>
              </a:solidFill>
            </a:rPr>
            <a:t>PALABRAS </a:t>
          </a:r>
          <a:r>
            <a:rPr lang="gl-ES" b="1" dirty="0">
              <a:solidFill>
                <a:schemeClr val="bg2"/>
              </a:solidFill>
            </a:rPr>
            <a:t>7%</a:t>
          </a:r>
        </a:p>
      </dgm:t>
    </dgm:pt>
    <dgm:pt modelId="{6440B4B6-76BD-4D1D-9C02-690B1DBFFAF2}" type="parTrans" cxnId="{AEFF95D4-49E5-4C80-B085-EDFA47950085}">
      <dgm:prSet/>
      <dgm:spPr/>
      <dgm:t>
        <a:bodyPr/>
        <a:lstStyle/>
        <a:p>
          <a:endParaRPr lang="gl-ES"/>
        </a:p>
      </dgm:t>
    </dgm:pt>
    <dgm:pt modelId="{FCE0171E-DAA5-479A-B792-9259EE4FDAF7}" type="sibTrans" cxnId="{AEFF95D4-49E5-4C80-B085-EDFA47950085}">
      <dgm:prSet/>
      <dgm:spPr/>
      <dgm:t>
        <a:bodyPr/>
        <a:lstStyle/>
        <a:p>
          <a:endParaRPr lang="gl-ES"/>
        </a:p>
      </dgm:t>
    </dgm:pt>
    <dgm:pt modelId="{4957642D-77B3-4814-B9C7-913558DD5BB8}" type="pres">
      <dgm:prSet presAssocID="{64732218-4A79-495F-99A4-24087A0A1A59}" presName="Name0" presStyleCnt="0">
        <dgm:presLayoutVars>
          <dgm:chMax val="7"/>
          <dgm:resizeHandles val="exact"/>
        </dgm:presLayoutVars>
      </dgm:prSet>
      <dgm:spPr/>
    </dgm:pt>
    <dgm:pt modelId="{391394E0-8B75-45A7-8925-D2B39D6D7F66}" type="pres">
      <dgm:prSet presAssocID="{64732218-4A79-495F-99A4-24087A0A1A59}" presName="comp1" presStyleCnt="0"/>
      <dgm:spPr/>
    </dgm:pt>
    <dgm:pt modelId="{A837BDBB-B985-4C36-8471-D127D9928558}" type="pres">
      <dgm:prSet presAssocID="{64732218-4A79-495F-99A4-24087A0A1A59}" presName="circle1" presStyleLbl="node1" presStyleIdx="0" presStyleCnt="3"/>
      <dgm:spPr/>
    </dgm:pt>
    <dgm:pt modelId="{13EA0CED-3838-4754-B8A0-31CB4087E6B8}" type="pres">
      <dgm:prSet presAssocID="{64732218-4A79-495F-99A4-24087A0A1A59}" presName="c1text" presStyleLbl="node1" presStyleIdx="0" presStyleCnt="3">
        <dgm:presLayoutVars>
          <dgm:bulletEnabled val="1"/>
        </dgm:presLayoutVars>
      </dgm:prSet>
      <dgm:spPr/>
    </dgm:pt>
    <dgm:pt modelId="{B6FD4DCA-1F88-4C5C-AB92-DC4A2EF43471}" type="pres">
      <dgm:prSet presAssocID="{64732218-4A79-495F-99A4-24087A0A1A59}" presName="comp2" presStyleCnt="0"/>
      <dgm:spPr/>
    </dgm:pt>
    <dgm:pt modelId="{C40081DF-147C-4BA5-9C21-5EB9A783927D}" type="pres">
      <dgm:prSet presAssocID="{64732218-4A79-495F-99A4-24087A0A1A59}" presName="circle2" presStyleLbl="node1" presStyleIdx="1" presStyleCnt="3"/>
      <dgm:spPr/>
    </dgm:pt>
    <dgm:pt modelId="{5A39598A-0D76-4307-8140-8F30F2C6BCBB}" type="pres">
      <dgm:prSet presAssocID="{64732218-4A79-495F-99A4-24087A0A1A59}" presName="c2text" presStyleLbl="node1" presStyleIdx="1" presStyleCnt="3">
        <dgm:presLayoutVars>
          <dgm:bulletEnabled val="1"/>
        </dgm:presLayoutVars>
      </dgm:prSet>
      <dgm:spPr/>
    </dgm:pt>
    <dgm:pt modelId="{D529CD67-42D1-408A-AFEA-43F8B5161216}" type="pres">
      <dgm:prSet presAssocID="{64732218-4A79-495F-99A4-24087A0A1A59}" presName="comp3" presStyleCnt="0"/>
      <dgm:spPr/>
    </dgm:pt>
    <dgm:pt modelId="{E356C11B-370E-40DB-92BE-DB1E32C47B14}" type="pres">
      <dgm:prSet presAssocID="{64732218-4A79-495F-99A4-24087A0A1A59}" presName="circle3" presStyleLbl="node1" presStyleIdx="2" presStyleCnt="3"/>
      <dgm:spPr/>
    </dgm:pt>
    <dgm:pt modelId="{2FAE1D3B-BA43-4E93-A95C-E8ADA0349C31}" type="pres">
      <dgm:prSet presAssocID="{64732218-4A79-495F-99A4-24087A0A1A59}" presName="c3text" presStyleLbl="node1" presStyleIdx="2" presStyleCnt="3">
        <dgm:presLayoutVars>
          <dgm:bulletEnabled val="1"/>
        </dgm:presLayoutVars>
      </dgm:prSet>
      <dgm:spPr/>
    </dgm:pt>
  </dgm:ptLst>
  <dgm:cxnLst>
    <dgm:cxn modelId="{3EF1982E-89F7-42B0-8BD2-9DA02E6D7D0E}" type="presOf" srcId="{E9D7C9F9-1198-4991-BFA9-B0739CDA15C2}" destId="{A837BDBB-B985-4C36-8471-D127D9928558}" srcOrd="0" destOrd="0" presId="urn:microsoft.com/office/officeart/2005/8/layout/venn2"/>
    <dgm:cxn modelId="{E3BAC834-EDAD-400A-8623-D30E8B0D1C4E}" type="presOf" srcId="{3F1D96DF-6464-41D6-94AC-3D15E836F1FF}" destId="{2FAE1D3B-BA43-4E93-A95C-E8ADA0349C31}" srcOrd="1" destOrd="0" presId="urn:microsoft.com/office/officeart/2005/8/layout/venn2"/>
    <dgm:cxn modelId="{113B1B40-91AA-4517-B248-26164781B3CE}" type="presOf" srcId="{C46018D9-F4FC-4369-98B4-9F3EAFBE92C1}" destId="{C40081DF-147C-4BA5-9C21-5EB9A783927D}" srcOrd="0" destOrd="0" presId="urn:microsoft.com/office/officeart/2005/8/layout/venn2"/>
    <dgm:cxn modelId="{BDBC139C-4688-430B-9F55-27E3580DAB7D}" srcId="{64732218-4A79-495F-99A4-24087A0A1A59}" destId="{C46018D9-F4FC-4369-98B4-9F3EAFBE92C1}" srcOrd="1" destOrd="0" parTransId="{C4FA42B7-34A7-4B6F-ADB9-1940F12B0B10}" sibTransId="{64B1571A-E06F-49AF-966C-38759ABA4E0C}"/>
    <dgm:cxn modelId="{AD4312A5-7371-4682-9632-91EE5656F524}" type="presOf" srcId="{64732218-4A79-495F-99A4-24087A0A1A59}" destId="{4957642D-77B3-4814-B9C7-913558DD5BB8}" srcOrd="0" destOrd="0" presId="urn:microsoft.com/office/officeart/2005/8/layout/venn2"/>
    <dgm:cxn modelId="{8D8CEAC7-A215-464C-9D5E-AA6637D05085}" type="presOf" srcId="{C46018D9-F4FC-4369-98B4-9F3EAFBE92C1}" destId="{5A39598A-0D76-4307-8140-8F30F2C6BCBB}" srcOrd="1" destOrd="0" presId="urn:microsoft.com/office/officeart/2005/8/layout/venn2"/>
    <dgm:cxn modelId="{18C5ABC8-56DE-4CEA-9792-CAFBCA79D8F8}" type="presOf" srcId="{E9D7C9F9-1198-4991-BFA9-B0739CDA15C2}" destId="{13EA0CED-3838-4754-B8A0-31CB4087E6B8}" srcOrd="1" destOrd="0" presId="urn:microsoft.com/office/officeart/2005/8/layout/venn2"/>
    <dgm:cxn modelId="{1E7A72CB-3738-4BEB-A16C-52654EA6F5B0}" srcId="{64732218-4A79-495F-99A4-24087A0A1A59}" destId="{E9D7C9F9-1198-4991-BFA9-B0739CDA15C2}" srcOrd="0" destOrd="0" parTransId="{8A5A7135-0750-484C-802B-8E2174A7D521}" sibTransId="{D86A374E-657E-47AB-8278-E03BD0007EAA}"/>
    <dgm:cxn modelId="{AEFF95D4-49E5-4C80-B085-EDFA47950085}" srcId="{64732218-4A79-495F-99A4-24087A0A1A59}" destId="{3F1D96DF-6464-41D6-94AC-3D15E836F1FF}" srcOrd="2" destOrd="0" parTransId="{6440B4B6-76BD-4D1D-9C02-690B1DBFFAF2}" sibTransId="{FCE0171E-DAA5-479A-B792-9259EE4FDAF7}"/>
    <dgm:cxn modelId="{ED6C49FC-027C-4D70-88B2-CD75EA7C973C}" type="presOf" srcId="{3F1D96DF-6464-41D6-94AC-3D15E836F1FF}" destId="{E356C11B-370E-40DB-92BE-DB1E32C47B14}" srcOrd="0" destOrd="0" presId="urn:microsoft.com/office/officeart/2005/8/layout/venn2"/>
    <dgm:cxn modelId="{A3A7B9A0-688A-4AE8-9624-B167C1103AC9}" type="presParOf" srcId="{4957642D-77B3-4814-B9C7-913558DD5BB8}" destId="{391394E0-8B75-45A7-8925-D2B39D6D7F66}" srcOrd="0" destOrd="0" presId="urn:microsoft.com/office/officeart/2005/8/layout/venn2"/>
    <dgm:cxn modelId="{E5EA7EB2-07E0-4C23-A7AC-7A3BA8BD1890}" type="presParOf" srcId="{391394E0-8B75-45A7-8925-D2B39D6D7F66}" destId="{A837BDBB-B985-4C36-8471-D127D9928558}" srcOrd="0" destOrd="0" presId="urn:microsoft.com/office/officeart/2005/8/layout/venn2"/>
    <dgm:cxn modelId="{A149A7C3-5D02-4C16-9D11-7F857F131AA9}" type="presParOf" srcId="{391394E0-8B75-45A7-8925-D2B39D6D7F66}" destId="{13EA0CED-3838-4754-B8A0-31CB4087E6B8}" srcOrd="1" destOrd="0" presId="urn:microsoft.com/office/officeart/2005/8/layout/venn2"/>
    <dgm:cxn modelId="{24FFA302-6B00-4718-BAE0-9CB06A77D3F3}" type="presParOf" srcId="{4957642D-77B3-4814-B9C7-913558DD5BB8}" destId="{B6FD4DCA-1F88-4C5C-AB92-DC4A2EF43471}" srcOrd="1" destOrd="0" presId="urn:microsoft.com/office/officeart/2005/8/layout/venn2"/>
    <dgm:cxn modelId="{691208ED-55B3-4B22-BF02-2A100ECE73F4}" type="presParOf" srcId="{B6FD4DCA-1F88-4C5C-AB92-DC4A2EF43471}" destId="{C40081DF-147C-4BA5-9C21-5EB9A783927D}" srcOrd="0" destOrd="0" presId="urn:microsoft.com/office/officeart/2005/8/layout/venn2"/>
    <dgm:cxn modelId="{8B0C3A95-8670-4A55-AABC-1D0870A00EC7}" type="presParOf" srcId="{B6FD4DCA-1F88-4C5C-AB92-DC4A2EF43471}" destId="{5A39598A-0D76-4307-8140-8F30F2C6BCBB}" srcOrd="1" destOrd="0" presId="urn:microsoft.com/office/officeart/2005/8/layout/venn2"/>
    <dgm:cxn modelId="{D00A443A-66EA-4A78-BACB-E56BA60D4B97}" type="presParOf" srcId="{4957642D-77B3-4814-B9C7-913558DD5BB8}" destId="{D529CD67-42D1-408A-AFEA-43F8B5161216}" srcOrd="2" destOrd="0" presId="urn:microsoft.com/office/officeart/2005/8/layout/venn2"/>
    <dgm:cxn modelId="{90CCEB60-5A11-459A-8199-E0058262445A}" type="presParOf" srcId="{D529CD67-42D1-408A-AFEA-43F8B5161216}" destId="{E356C11B-370E-40DB-92BE-DB1E32C47B14}" srcOrd="0" destOrd="0" presId="urn:microsoft.com/office/officeart/2005/8/layout/venn2"/>
    <dgm:cxn modelId="{4C3C3E02-966A-4E8E-9157-60795FC11FB1}" type="presParOf" srcId="{D529CD67-42D1-408A-AFEA-43F8B5161216}" destId="{2FAE1D3B-BA43-4E93-A95C-E8ADA0349C3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7BDBB-B985-4C36-8471-D127D9928558}">
      <dsp:nvSpPr>
        <dsp:cNvPr id="0" name=""/>
        <dsp:cNvSpPr/>
      </dsp:nvSpPr>
      <dsp:spPr>
        <a:xfrm>
          <a:off x="975915" y="0"/>
          <a:ext cx="3667919" cy="3667919"/>
        </a:xfrm>
        <a:prstGeom prst="ellipse">
          <a:avLst/>
        </a:prstGeom>
        <a:solidFill>
          <a:schemeClr val="bg1">
            <a:lumMod val="60000"/>
            <a:lumOff val="40000"/>
          </a:schemeClr>
        </a:solidFill>
        <a:ln w="25400" cap="flat" cmpd="sng" algn="ctr">
          <a:solidFill>
            <a:schemeClr val="bg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400" kern="1200" dirty="0">
              <a:solidFill>
                <a:schemeClr val="bg2"/>
              </a:solidFill>
            </a:rPr>
            <a:t>LINGUAXE CORPORAL </a:t>
          </a:r>
          <a:r>
            <a:rPr lang="gl-ES" sz="1400" b="1" kern="1200" dirty="0">
              <a:solidFill>
                <a:schemeClr val="bg2"/>
              </a:solidFill>
            </a:rPr>
            <a:t>55%</a:t>
          </a:r>
        </a:p>
      </dsp:txBody>
      <dsp:txXfrm>
        <a:off x="2168906" y="183395"/>
        <a:ext cx="1281937" cy="550187"/>
      </dsp:txXfrm>
    </dsp:sp>
    <dsp:sp modelId="{C40081DF-147C-4BA5-9C21-5EB9A783927D}">
      <dsp:nvSpPr>
        <dsp:cNvPr id="0" name=""/>
        <dsp:cNvSpPr/>
      </dsp:nvSpPr>
      <dsp:spPr>
        <a:xfrm>
          <a:off x="1434405" y="916979"/>
          <a:ext cx="2750939" cy="2750939"/>
        </a:xfrm>
        <a:prstGeom prst="ellipse">
          <a:avLst/>
        </a:prstGeom>
        <a:solidFill>
          <a:schemeClr val="bg1">
            <a:lumMod val="40000"/>
            <a:lumOff val="60000"/>
          </a:schemeClr>
        </a:solidFill>
        <a:ln w="25400" cap="flat" cmpd="sng" algn="ctr">
          <a:solidFill>
            <a:schemeClr val="bg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dirty="0">
              <a:solidFill>
                <a:schemeClr val="bg2"/>
              </a:solidFill>
            </a:rPr>
            <a:t>VOZ </a:t>
          </a:r>
          <a:r>
            <a:rPr lang="gl-ES" sz="1600" b="1" kern="1200" dirty="0">
              <a:solidFill>
                <a:schemeClr val="bg2"/>
              </a:solidFill>
            </a:rPr>
            <a:t>38%</a:t>
          </a:r>
        </a:p>
      </dsp:txBody>
      <dsp:txXfrm>
        <a:off x="2168906" y="1088913"/>
        <a:ext cx="1281937" cy="515801"/>
      </dsp:txXfrm>
    </dsp:sp>
    <dsp:sp modelId="{E356C11B-370E-40DB-92BE-DB1E32C47B14}">
      <dsp:nvSpPr>
        <dsp:cNvPr id="0" name=""/>
        <dsp:cNvSpPr/>
      </dsp:nvSpPr>
      <dsp:spPr>
        <a:xfrm>
          <a:off x="1892895" y="1833959"/>
          <a:ext cx="1833959" cy="1833959"/>
        </a:xfrm>
        <a:prstGeom prst="ellipse">
          <a:avLst/>
        </a:prstGeom>
        <a:solidFill>
          <a:schemeClr val="bg1">
            <a:lumMod val="20000"/>
            <a:lumOff val="80000"/>
          </a:schemeClr>
        </a:solidFill>
        <a:ln w="25400" cap="flat" cmpd="sng" algn="ctr">
          <a:solidFill>
            <a:schemeClr val="bg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dirty="0">
              <a:solidFill>
                <a:schemeClr val="bg2"/>
              </a:solidFill>
            </a:rPr>
            <a:t>PALABRAS </a:t>
          </a:r>
          <a:r>
            <a:rPr lang="gl-ES" sz="1600" b="1" kern="1200" dirty="0">
              <a:solidFill>
                <a:schemeClr val="bg2"/>
              </a:solidFill>
            </a:rPr>
            <a:t>7%</a:t>
          </a:r>
        </a:p>
      </dsp:txBody>
      <dsp:txXfrm>
        <a:off x="2161472" y="2292449"/>
        <a:ext cx="1296805" cy="916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9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9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9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9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9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9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9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9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9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9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23" name="Google Shape;23;p2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9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27" name="Google Shape;27;p2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9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1" name="Google Shape;31;p2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9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8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39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4" name="Google Shape;114;p3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39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8" name="Google Shape;118;p3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39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39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35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70" name="Google Shape;70;p3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35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74" name="Google Shape;74;p3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35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6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6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36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3" name="Google Shape;83;p36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6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6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3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36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8" name="Google Shape;88;p3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p36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2" name="Google Shape;92;p3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36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sefacil.es/denominacion-idonea-para-nuestra-lengua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ctrTitle"/>
          </p:nvPr>
        </p:nvSpPr>
        <p:spPr>
          <a:xfrm>
            <a:off x="1488000" y="1501557"/>
            <a:ext cx="6420324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gl"/>
              <a:t>LINGUA E COMUNICACIÓN</a:t>
            </a:r>
            <a:endParaRPr/>
          </a:p>
        </p:txBody>
      </p:sp>
      <p:sp>
        <p:nvSpPr>
          <p:cNvPr id="129" name="Google Shape;129;p1"/>
          <p:cNvSpPr txBox="1">
            <a:spLocks noGrp="1"/>
          </p:cNvSpPr>
          <p:nvPr>
            <p:ph type="subTitle" idx="1"/>
          </p:nvPr>
        </p:nvSpPr>
        <p:spPr>
          <a:xfrm>
            <a:off x="1632162" y="2777693"/>
            <a:ext cx="5361300" cy="80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gl" dirty="0"/>
              <a:t>1º Bach.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819150" y="664950"/>
            <a:ext cx="75057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/>
              <a:t>O signo lingüístico</a:t>
            </a:r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type="body" idx="1"/>
          </p:nvPr>
        </p:nvSpPr>
        <p:spPr>
          <a:xfrm>
            <a:off x="819150" y="1451650"/>
            <a:ext cx="7505700" cy="29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gl"/>
              <a:t>A </a:t>
            </a:r>
            <a:r>
              <a:rPr lang="gl" b="1">
                <a:solidFill>
                  <a:schemeClr val="accent6"/>
                </a:solidFill>
              </a:rPr>
              <a:t>relación </a:t>
            </a:r>
            <a:r>
              <a:rPr lang="gl"/>
              <a:t>entre significante e significado é </a:t>
            </a:r>
            <a:r>
              <a:rPr lang="gl" b="1">
                <a:solidFill>
                  <a:schemeClr val="accent6"/>
                </a:solidFill>
              </a:rPr>
              <a:t>arbitraria e convencional</a:t>
            </a:r>
            <a:r>
              <a:rPr lang="gl"/>
              <a:t>.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gl"/>
              <a:t>O signo lingüístico é </a:t>
            </a:r>
            <a:r>
              <a:rPr lang="gl" b="1">
                <a:solidFill>
                  <a:schemeClr val="accent6"/>
                </a:solidFill>
              </a:rPr>
              <a:t>articulado</a:t>
            </a:r>
            <a:r>
              <a:rPr lang="gl"/>
              <a:t>, é dicir, pódese segmentar en unidades menores. Estas combínanse en dous niveis: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sp>
        <p:nvSpPr>
          <p:cNvPr id="303" name="Google Shape;303;p22"/>
          <p:cNvSpPr txBox="1"/>
          <p:nvPr/>
        </p:nvSpPr>
        <p:spPr>
          <a:xfrm>
            <a:off x="947925" y="2535625"/>
            <a:ext cx="66951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2ª articulación</a:t>
            </a:r>
            <a:r>
              <a:rPr lang="g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unidades con significante, </a:t>
            </a:r>
            <a:r>
              <a:rPr lang="gl" sz="1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 significado</a:t>
            </a:r>
            <a:r>
              <a:rPr lang="g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r>
              <a:rPr lang="gl" sz="1400" b="1" i="0" u="none" strike="noStrike" cap="non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fonemas </a:t>
            </a:r>
            <a:r>
              <a:rPr lang="g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/b/ /a/ /r/ /k/ /o/ /s/</a:t>
            </a:r>
            <a:endParaRPr sz="1400" b="1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1ª articulación</a:t>
            </a:r>
            <a:r>
              <a:rPr lang="g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unidades que teñen </a:t>
            </a:r>
            <a:r>
              <a:rPr lang="gl" sz="1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significante e significado</a:t>
            </a:r>
            <a:r>
              <a:rPr lang="g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gl" sz="14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monemas</a:t>
            </a:r>
            <a:endParaRPr sz="14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Barco- </a:t>
            </a:r>
            <a:r>
              <a:rPr lang="g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(construción destinada a desprazarse sobre a auga)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-s </a:t>
            </a:r>
            <a:r>
              <a:rPr lang="g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(plural; máis de un)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2"/>
          <p:cNvSpPr/>
          <p:nvPr/>
        </p:nvSpPr>
        <p:spPr>
          <a:xfrm>
            <a:off x="5251900" y="2716275"/>
            <a:ext cx="563100" cy="7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8761D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2"/>
          <p:cNvSpPr/>
          <p:nvPr/>
        </p:nvSpPr>
        <p:spPr>
          <a:xfrm>
            <a:off x="5457425" y="3474425"/>
            <a:ext cx="563100" cy="7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8761D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"/>
          <p:cNvSpPr txBox="1">
            <a:spLocks noGrp="1"/>
          </p:cNvSpPr>
          <p:nvPr>
            <p:ph type="body" idx="1"/>
          </p:nvPr>
        </p:nvSpPr>
        <p:spPr>
          <a:xfrm>
            <a:off x="819150" y="899050"/>
            <a:ext cx="7505700" cy="3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gl" sz="3000"/>
              <a:t>É o mesmo...</a:t>
            </a:r>
            <a:endParaRPr sz="3000"/>
          </a:p>
          <a:p>
            <a:pPr marL="889500" lvl="0" indent="-432299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gl" sz="3000"/>
              <a:t>linguaxe</a:t>
            </a:r>
            <a:endParaRPr sz="3000"/>
          </a:p>
          <a:p>
            <a:pPr marL="889500" lvl="0" indent="-4322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gl" sz="3000"/>
              <a:t>lingua</a:t>
            </a:r>
            <a:endParaRPr sz="3000"/>
          </a:p>
          <a:p>
            <a:pPr marL="889500" lvl="0" indent="-4322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gl" sz="3000"/>
              <a:t>fala</a:t>
            </a:r>
            <a:endParaRPr sz="3000"/>
          </a:p>
        </p:txBody>
      </p:sp>
      <p:pic>
        <p:nvPicPr>
          <p:cNvPr id="311" name="Google Shape;31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1925" y="1393977"/>
            <a:ext cx="2899226" cy="289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"/>
          <p:cNvSpPr txBox="1">
            <a:spLocks noGrp="1"/>
          </p:cNvSpPr>
          <p:nvPr>
            <p:ph type="title"/>
          </p:nvPr>
        </p:nvSpPr>
        <p:spPr>
          <a:xfrm>
            <a:off x="819150" y="4630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/>
              <a:t>Linguaxe, lingua e fala</a:t>
            </a:r>
            <a:endParaRPr/>
          </a:p>
        </p:txBody>
      </p:sp>
      <p:sp>
        <p:nvSpPr>
          <p:cNvPr id="317" name="Google Shape;317;p24"/>
          <p:cNvSpPr/>
          <p:nvPr/>
        </p:nvSpPr>
        <p:spPr>
          <a:xfrm>
            <a:off x="618525" y="1600475"/>
            <a:ext cx="1965900" cy="573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Linguaxe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618525" y="2683338"/>
            <a:ext cx="1965900" cy="573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Lingua (ou idioma)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>
            <a:off x="618525" y="3766200"/>
            <a:ext cx="1965900" cy="573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>
            <a:off x="3509025" y="1600475"/>
            <a:ext cx="5122200" cy="688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Facultade propiamente humana de comunicarse mediante signos lingüísticos orais e escritos. Esta facultade maniféstase de xeito diverso segundos os distintos grupos humanos que existen.  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4"/>
          <p:cNvSpPr/>
          <p:nvPr/>
        </p:nvSpPr>
        <p:spPr>
          <a:xfrm>
            <a:off x="3509025" y="2571750"/>
            <a:ext cx="5122200" cy="905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unha das manifestacións sociais e concretas da linguaxe nun tempo e nun lugar determinado. A lingua é o código, isto é, un sistema de signos interdependentes combinados segundo certas regras.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4"/>
          <p:cNvSpPr/>
          <p:nvPr/>
        </p:nvSpPr>
        <p:spPr>
          <a:xfrm>
            <a:off x="3509025" y="3766200"/>
            <a:ext cx="5122200" cy="573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a utilización individual concreta que cada un dos membros da comunidade fai da súa lingua. 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4"/>
          <p:cNvSpPr/>
          <p:nvPr/>
        </p:nvSpPr>
        <p:spPr>
          <a:xfrm>
            <a:off x="2159425" y="2194500"/>
            <a:ext cx="1115700" cy="754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4"/>
          <p:cNvSpPr txBox="1"/>
          <p:nvPr/>
        </p:nvSpPr>
        <p:spPr>
          <a:xfrm>
            <a:off x="2334775" y="2357213"/>
            <a:ext cx="765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social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4"/>
          <p:cNvSpPr/>
          <p:nvPr/>
        </p:nvSpPr>
        <p:spPr>
          <a:xfrm>
            <a:off x="2042525" y="3177425"/>
            <a:ext cx="1232700" cy="954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4"/>
          <p:cNvSpPr txBox="1"/>
          <p:nvPr/>
        </p:nvSpPr>
        <p:spPr>
          <a:xfrm>
            <a:off x="2154125" y="3257250"/>
            <a:ext cx="10095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 individual concreto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4"/>
          <p:cNvSpPr/>
          <p:nvPr/>
        </p:nvSpPr>
        <p:spPr>
          <a:xfrm>
            <a:off x="2159425" y="949000"/>
            <a:ext cx="1115700" cy="754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4"/>
          <p:cNvSpPr txBox="1"/>
          <p:nvPr/>
        </p:nvSpPr>
        <p:spPr>
          <a:xfrm>
            <a:off x="2273575" y="949000"/>
            <a:ext cx="8874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a facultade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>
            <a:spLocks noGrp="1"/>
          </p:cNvSpPr>
          <p:nvPr>
            <p:ph type="title"/>
          </p:nvPr>
        </p:nvSpPr>
        <p:spPr>
          <a:xfrm>
            <a:off x="819150" y="431125"/>
            <a:ext cx="75057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/>
              <a:t>Elementos da comunicación</a:t>
            </a:r>
            <a:endParaRPr/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150" y="1202950"/>
            <a:ext cx="8401549" cy="3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352825" y="420850"/>
            <a:ext cx="1965900" cy="573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352825" y="1232125"/>
            <a:ext cx="1965900" cy="573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352825" y="2043400"/>
            <a:ext cx="1965900" cy="573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MENSAXE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352825" y="2854675"/>
            <a:ext cx="1965900" cy="573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CÓDIGO*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352825" y="3612825"/>
            <a:ext cx="1965900" cy="573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352825" y="4370975"/>
            <a:ext cx="1965900" cy="573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761875" y="543100"/>
            <a:ext cx="11478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EMISOR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761875" y="1354375"/>
            <a:ext cx="11478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RECEPTOR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3615325" y="420850"/>
            <a:ext cx="5122200" cy="573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3774725" y="420850"/>
            <a:ext cx="4824600" cy="28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Quen transmite a información, creando e dirixindo unha mensaxe a un ou varios receptores.</a:t>
            </a: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625925" y="1232125"/>
            <a:ext cx="5122200" cy="573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3625925" y="2043400"/>
            <a:ext cx="5122200" cy="573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3625925" y="2854675"/>
            <a:ext cx="5122200" cy="573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3625925" y="3665950"/>
            <a:ext cx="5122200" cy="573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3625925" y="4370975"/>
            <a:ext cx="5122200" cy="573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3764125" y="1232125"/>
            <a:ext cx="4824600" cy="28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persoa que recibe e interpreta a información da mensaxe.</a:t>
            </a: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3764125" y="2043400"/>
            <a:ext cx="4824600" cy="28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información que se transmite. </a:t>
            </a: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3764125" y="2854675"/>
            <a:ext cx="4824600" cy="28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É o conxunto de signos e de regras para combinalos que se empregan para construír e interpretar a mensaxe. </a:t>
            </a:r>
            <a:endParaRPr sz="1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3774725" y="3758925"/>
            <a:ext cx="4824600" cy="28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vía a través da cal se transmite a mensaxe. </a:t>
            </a: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3764125" y="4477225"/>
            <a:ext cx="4824600" cy="28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realidade extralingüística á que se refire a mensaxe. </a:t>
            </a: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819075" y="452325"/>
            <a:ext cx="7505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/>
              <a:t>O código*</a:t>
            </a:r>
            <a:endParaRPr/>
          </a:p>
        </p:txBody>
      </p:sp>
      <p:sp>
        <p:nvSpPr>
          <p:cNvPr id="181" name="Google Shape;181;p6"/>
          <p:cNvSpPr txBox="1">
            <a:spLocks noGrp="1"/>
          </p:cNvSpPr>
          <p:nvPr>
            <p:ph type="body" idx="1"/>
          </p:nvPr>
        </p:nvSpPr>
        <p:spPr>
          <a:xfrm>
            <a:off x="595950" y="1143525"/>
            <a:ext cx="3686100" cy="1106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gl" dirty="0"/>
              <a:t>O </a:t>
            </a:r>
            <a:r>
              <a:rPr lang="gl" b="1" dirty="0">
                <a:solidFill>
                  <a:schemeClr val="lt1"/>
                </a:solidFill>
              </a:rPr>
              <a:t>código lingüístico</a:t>
            </a:r>
            <a:r>
              <a:rPr lang="gl" dirty="0"/>
              <a:t> é o conxunto de signos lingüísticos que se combinan entre si (seguindo unhas pautas), na oralidade e na escrita.</a:t>
            </a:r>
            <a:endParaRPr dirty="0"/>
          </a:p>
        </p:txBody>
      </p:sp>
      <p:sp>
        <p:nvSpPr>
          <p:cNvPr id="182" name="Google Shape;182;p6"/>
          <p:cNvSpPr txBox="1">
            <a:spLocks noGrp="1"/>
          </p:cNvSpPr>
          <p:nvPr>
            <p:ph type="body" idx="2"/>
          </p:nvPr>
        </p:nvSpPr>
        <p:spPr>
          <a:xfrm>
            <a:off x="595950" y="2571675"/>
            <a:ext cx="3686100" cy="2119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gl" dirty="0"/>
              <a:t>O </a:t>
            </a:r>
            <a:r>
              <a:rPr lang="gl" b="1" dirty="0">
                <a:solidFill>
                  <a:schemeClr val="lt1"/>
                </a:solidFill>
              </a:rPr>
              <a:t>código mixto</a:t>
            </a:r>
            <a:r>
              <a:rPr lang="gl" dirty="0"/>
              <a:t> baséase na lingua escrita, mais busca reproducir elementos do código non lingüístico.</a:t>
            </a:r>
            <a:endParaRPr dirty="0"/>
          </a:p>
          <a:p>
            <a:pPr marL="457200" lvl="0" indent="-31115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➔"/>
            </a:pPr>
            <a:r>
              <a:rPr lang="gl" b="1" dirty="0"/>
              <a:t>Elementos cinésicos</a:t>
            </a:r>
            <a:r>
              <a:rPr lang="gl" dirty="0"/>
              <a:t>: emoticonas.</a:t>
            </a:r>
            <a:endParaRPr dirty="0"/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gl" b="1" dirty="0"/>
              <a:t>Elementos paralingüísticos</a:t>
            </a:r>
            <a:r>
              <a:rPr lang="gl" dirty="0"/>
              <a:t>:  reproducen a entoación (sinais de interrogación, exclamación) e a elevación do ton (as maiúsculas).</a:t>
            </a:r>
            <a:endParaRPr dirty="0"/>
          </a:p>
        </p:txBody>
      </p:sp>
      <p:sp>
        <p:nvSpPr>
          <p:cNvPr id="183" name="Google Shape;183;p6"/>
          <p:cNvSpPr txBox="1">
            <a:spLocks noGrp="1"/>
          </p:cNvSpPr>
          <p:nvPr>
            <p:ph type="body" idx="4294967295"/>
          </p:nvPr>
        </p:nvSpPr>
        <p:spPr>
          <a:xfrm>
            <a:off x="4930604" y="1130412"/>
            <a:ext cx="3686175" cy="356076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gl" dirty="0"/>
              <a:t>O </a:t>
            </a:r>
            <a:r>
              <a:rPr lang="gl" b="1" dirty="0">
                <a:solidFill>
                  <a:schemeClr val="lt1"/>
                </a:solidFill>
              </a:rPr>
              <a:t>código non lingüístico</a:t>
            </a:r>
            <a:r>
              <a:rPr lang="gl" dirty="0"/>
              <a:t> cumpre diferentes funcións: completar a idea expresada verbalmente, contradicir a información emitida, enfatizar, regular a interacción entre os participantes nun acto comunicativo…</a:t>
            </a:r>
            <a:endParaRPr dirty="0"/>
          </a:p>
          <a:p>
            <a:pPr marL="457200" lvl="0" indent="-31115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➔"/>
            </a:pPr>
            <a:r>
              <a:rPr lang="gl" b="1" dirty="0"/>
              <a:t>Elementos proxemáticos</a:t>
            </a:r>
            <a:r>
              <a:rPr lang="gl" dirty="0"/>
              <a:t>: fan referencia ao lugar que cada persoa ocupa no espazo comunicativo. Depende de factores situacionais e culturais.</a:t>
            </a:r>
            <a:endParaRPr dirty="0"/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gl" b="1" dirty="0"/>
              <a:t>Elementos cinésicos</a:t>
            </a:r>
            <a:r>
              <a:rPr lang="gl" dirty="0"/>
              <a:t>: os movementos corporais (xestos, postura corporal, expresión facial…).</a:t>
            </a:r>
            <a:endParaRPr dirty="0"/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gl" b="1" dirty="0"/>
              <a:t>Elementos paralingüísticos</a:t>
            </a:r>
            <a:r>
              <a:rPr lang="gl" dirty="0"/>
              <a:t>: o ton, o volume de voz, o ritmo...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/>
          <p:nvPr/>
        </p:nvSpPr>
        <p:spPr>
          <a:xfrm>
            <a:off x="303325" y="920300"/>
            <a:ext cx="1965900" cy="573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CONTEXTO (lingüístico)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303325" y="3123750"/>
            <a:ext cx="1965900" cy="573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SITUACIÓN (contexto de comunicación)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3445275" y="920300"/>
            <a:ext cx="5122200" cy="573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3445275" y="3123750"/>
            <a:ext cx="5122200" cy="573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3647225" y="1001300"/>
            <a:ext cx="4824600" cy="4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 os elementos lingüísticos que anteceden e proseguen á mensaxe e aclaran o seu contido. </a:t>
            </a: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3594075" y="3226375"/>
            <a:ext cx="4824600" cy="29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lugar, o momento, o ambiento social e cultural que rodea os participantes nese actos comunicativo</a:t>
            </a: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3519675" y="1696075"/>
            <a:ext cx="4952100" cy="967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3833025" y="3956200"/>
            <a:ext cx="43254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gl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Vai bo tempo!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g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bañistas na praia de Rodeira; nunha conversa entre labregos despois dunha época de seca; uns esquiadores en Manzaneda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3530325" y="3838850"/>
            <a:ext cx="4952100" cy="967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3779900" y="1817425"/>
            <a:ext cx="43254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gl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Lúa é un satélite. </a:t>
            </a:r>
            <a:endParaRPr sz="1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gl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satélite xira e emite ondas de radio que se reciben na Terra.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819150" y="633050"/>
            <a:ext cx="75057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 sz="2400"/>
              <a:t>Que elementos comunicativos están aquí presentes?</a:t>
            </a:r>
            <a:endParaRPr sz="2400"/>
          </a:p>
        </p:txBody>
      </p:sp>
      <p:pic>
        <p:nvPicPr>
          <p:cNvPr id="203" name="Google Shape;203;p8" descr="C:\Users\Pilar\Desktop\imaxe_can_bac\comunicacionJP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6325" y="1337976"/>
            <a:ext cx="5445300" cy="29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763612" y="403887"/>
            <a:ext cx="75057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 sz="2400"/>
              <a:t>Que elementos comunicativos están aquí presentes?</a:t>
            </a:r>
            <a:endParaRPr/>
          </a:p>
        </p:txBody>
      </p:sp>
      <p:graphicFrame>
        <p:nvGraphicFramePr>
          <p:cNvPr id="209" name="Google Shape;209;p9"/>
          <p:cNvGraphicFramePr/>
          <p:nvPr/>
        </p:nvGraphicFramePr>
        <p:xfrm>
          <a:off x="923369" y="1018887"/>
          <a:ext cx="7345950" cy="3738920"/>
        </p:xfrm>
        <a:graphic>
          <a:graphicData uri="http://schemas.openxmlformats.org/drawingml/2006/table">
            <a:tbl>
              <a:tblPr>
                <a:noFill/>
                <a:tableStyleId>{FDDB1B31-C76B-4FC6-98DC-B5AFFCB7598D}</a:tableStyleId>
              </a:tblPr>
              <a:tblGrid>
                <a:gridCol w="139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Emisor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Nai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Receptor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Filla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Mensaxe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Estou farta de que sempre chegues tarde!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Código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Lingua galega; elementos paralingüísticos (ton, entoación…); xestualidade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Canle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Aire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Referente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g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Chegar tarde para a nai é vir ás nove da noite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g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Chegar tarde para filla é vir ás once da noite.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Contexto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 salón da casa familiar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Situación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nai rífalle á filla porque desobedeceu as indicacións que lle deu ao mediodía. 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>
            <a:spLocks noGrp="1"/>
          </p:cNvSpPr>
          <p:nvPr>
            <p:ph type="title"/>
          </p:nvPr>
        </p:nvSpPr>
        <p:spPr>
          <a:xfrm>
            <a:off x="819150" y="686200"/>
            <a:ext cx="75057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 sz="2400"/>
              <a:t>Que elementos comunicativos están aquí presentes?</a:t>
            </a:r>
            <a:endParaRPr/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6901" y="1428625"/>
            <a:ext cx="4704775" cy="31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7742" y="299773"/>
            <a:ext cx="3690299" cy="19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7742" y="2571750"/>
            <a:ext cx="3690300" cy="229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066" y="2571750"/>
            <a:ext cx="3653776" cy="229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 descr="C:\Users\Pilar\Desktop\imaxe_can_bac\comunicacionJPG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6437" y="299773"/>
            <a:ext cx="3626319" cy="19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title"/>
          </p:nvPr>
        </p:nvSpPr>
        <p:spPr>
          <a:xfrm>
            <a:off x="819150" y="654625"/>
            <a:ext cx="75057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 sz="2400"/>
              <a:t>Que elementos comunicativos están aquí presentes?</a:t>
            </a:r>
            <a:endParaRPr/>
          </a:p>
        </p:txBody>
      </p:sp>
      <p:graphicFrame>
        <p:nvGraphicFramePr>
          <p:cNvPr id="221" name="Google Shape;221;p11"/>
          <p:cNvGraphicFramePr/>
          <p:nvPr/>
        </p:nvGraphicFramePr>
        <p:xfrm>
          <a:off x="952500" y="1377200"/>
          <a:ext cx="7239000" cy="3169680"/>
        </p:xfrm>
        <a:graphic>
          <a:graphicData uri="http://schemas.openxmlformats.org/drawingml/2006/table">
            <a:tbl>
              <a:tblPr>
                <a:noFill/>
                <a:tableStyleId>{FDDB1B31-C76B-4FC6-98DC-B5AFFCB7598D}</a:tableStyleId>
              </a:tblPr>
              <a:tblGrid>
                <a:gridCol w="211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/>
                        <a:t>Emisor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/>
                        <a:t>A DXT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/>
                        <a:t>Receptor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/>
                        <a:t>A persoa que conduce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/>
                        <a:t>Mensaxe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/>
                        <a:t>Deteña o seu vehículo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/>
                        <a:t>Código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/>
                        <a:t>Código de circulación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/>
                        <a:t>Canle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/>
                        <a:t>Visual (sinal)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/>
                        <a:t>Referente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/>
                        <a:t>A parada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/>
                        <a:t>Contexto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/>
                        <a:t>Un coche circula pola estrada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/>
                        <a:t>Situación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/>
                        <a:t>Unha vía de circulación cun cruce próximo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>
            <a:spLocks noGrp="1"/>
          </p:cNvSpPr>
          <p:nvPr>
            <p:ph type="title"/>
          </p:nvPr>
        </p:nvSpPr>
        <p:spPr>
          <a:xfrm>
            <a:off x="514350" y="49716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/>
              <a:t>Funcións da linguaxe</a:t>
            </a:r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body" idx="1"/>
          </p:nvPr>
        </p:nvSpPr>
        <p:spPr>
          <a:xfrm>
            <a:off x="819150" y="1674825"/>
            <a:ext cx="7505700" cy="27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sp>
        <p:nvSpPr>
          <p:cNvPr id="228" name="Google Shape;228;p12"/>
          <p:cNvSpPr txBox="1"/>
          <p:nvPr/>
        </p:nvSpPr>
        <p:spPr>
          <a:xfrm>
            <a:off x="4673770" y="346695"/>
            <a:ext cx="3932100" cy="882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os fins concretos da comunicación, isto é, os obxectivos que lles asignamos ás mensaxes cando as producimos.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9" name="Google Shape;229;p12"/>
          <p:cNvGraphicFramePr/>
          <p:nvPr/>
        </p:nvGraphicFramePr>
        <p:xfrm>
          <a:off x="781050" y="1386262"/>
          <a:ext cx="7239000" cy="3341025"/>
        </p:xfrm>
        <a:graphic>
          <a:graphicData uri="http://schemas.openxmlformats.org/drawingml/2006/table">
            <a:tbl>
              <a:tblPr>
                <a:noFill/>
                <a:tableStyleId>{FDDB1B31-C76B-4FC6-98DC-B5AFFCB7598D}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gl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REPRESENTATIVA OU REFERENCIAL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gl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súa finalidade é informar da realidade, transmitir ideas ou conceptos.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gl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EXPRESIVA OU EMOTIVA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gl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súa finalidade é transmitir os sentimentos e emocións do emisor. 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gl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APELATIVA OU CONATIVA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gl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Preténdese chamar a atención ou influír no receptor a través da mensaxe.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gl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FÁTICA OU DE CONTACTO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gl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Busca verificar que a canle funciona; abrir, pechar e manter a conversa.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gl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POÉTICA OU ESTÉTICA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gl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Centra a atención na forma da mensaxe.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gl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METALINGÜÍSTICA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gl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Serve para falar e informar sobre o propio código lingüístico. 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 txBox="1">
            <a:spLocks noGrp="1"/>
          </p:cNvSpPr>
          <p:nvPr>
            <p:ph type="title"/>
          </p:nvPr>
        </p:nvSpPr>
        <p:spPr>
          <a:xfrm>
            <a:off x="819150" y="601175"/>
            <a:ext cx="75057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/>
              <a:t>Que funcións da linguaxe identificades?</a:t>
            </a:r>
            <a:endParaRPr/>
          </a:p>
        </p:txBody>
      </p:sp>
      <p:pic>
        <p:nvPicPr>
          <p:cNvPr id="235" name="Google Shape;235;p13" descr="C:\Users\Pilar\Desktop\imaxe_can_bac\comunicacionJP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8925" y="1526050"/>
            <a:ext cx="5121650" cy="280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3"/>
          <p:cNvSpPr txBox="1"/>
          <p:nvPr/>
        </p:nvSpPr>
        <p:spPr>
          <a:xfrm>
            <a:off x="1054200" y="1611075"/>
            <a:ext cx="1657800" cy="6270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Referencial ou representativa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 txBox="1"/>
          <p:nvPr/>
        </p:nvSpPr>
        <p:spPr>
          <a:xfrm>
            <a:off x="1054200" y="2432975"/>
            <a:ext cx="1657800" cy="6270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Emotiva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1054200" y="3254875"/>
            <a:ext cx="1657800" cy="6270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Apelativa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/>
          <p:nvPr/>
        </p:nvSpPr>
        <p:spPr>
          <a:xfrm>
            <a:off x="898425" y="3859350"/>
            <a:ext cx="1657800" cy="6270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Referencial ou representativa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 txBox="1">
            <a:spLocks noGrp="1"/>
          </p:cNvSpPr>
          <p:nvPr>
            <p:ph type="title"/>
          </p:nvPr>
        </p:nvSpPr>
        <p:spPr>
          <a:xfrm>
            <a:off x="819150" y="601175"/>
            <a:ext cx="75057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/>
              <a:t>Que funcións da linguaxe identificades?</a:t>
            </a:r>
            <a:endParaRPr/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8150" y="1342650"/>
            <a:ext cx="5370374" cy="30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>
            <a:off x="898425" y="1342650"/>
            <a:ext cx="1657800" cy="6270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Apelativa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898425" y="2181550"/>
            <a:ext cx="1657800" cy="6270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Emotiva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898425" y="3020450"/>
            <a:ext cx="1657800" cy="6270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Poética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>
            <a:spLocks noGrp="1"/>
          </p:cNvSpPr>
          <p:nvPr>
            <p:ph type="title"/>
          </p:nvPr>
        </p:nvSpPr>
        <p:spPr>
          <a:xfrm>
            <a:off x="781846" y="440423"/>
            <a:ext cx="75057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gl" sz="1400"/>
              <a:t>Identifica os elementos da comunicación que interveñen na seguinte imaxe.</a:t>
            </a:r>
            <a:endParaRPr sz="1400"/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950" y="1201381"/>
            <a:ext cx="5370374" cy="302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 txBox="1">
            <a:spLocks noGrp="1"/>
          </p:cNvSpPr>
          <p:nvPr>
            <p:ph type="title"/>
          </p:nvPr>
        </p:nvSpPr>
        <p:spPr>
          <a:xfrm>
            <a:off x="819150" y="610100"/>
            <a:ext cx="75057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 sz="1400"/>
              <a:t>2. Identifica os elementos da comunicación presentes nesta imaxe. Crea unha conversa ficticia entre os dous interlocutores na que inclúas, polo menos, 3 funcións da linguaxe diferentes. Sinálaas.</a:t>
            </a:r>
            <a:endParaRPr sz="1400"/>
          </a:p>
        </p:txBody>
      </p:sp>
      <p:pic>
        <p:nvPicPr>
          <p:cNvPr id="260" name="Google Shape;26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0500" y="1580775"/>
            <a:ext cx="4548652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819150" y="634900"/>
            <a:ext cx="750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 b="1"/>
              <a:t>??</a:t>
            </a:r>
            <a:endParaRPr b="1"/>
          </a:p>
        </p:txBody>
      </p:sp>
      <p:sp>
        <p:nvSpPr>
          <p:cNvPr id="334" name="Google Shape;334;p25"/>
          <p:cNvSpPr txBox="1">
            <a:spLocks noGrp="1"/>
          </p:cNvSpPr>
          <p:nvPr>
            <p:ph type="body" idx="1"/>
          </p:nvPr>
        </p:nvSpPr>
        <p:spPr>
          <a:xfrm>
            <a:off x="885900" y="1214500"/>
            <a:ext cx="3686100" cy="29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gl" sz="1400" dirty="0"/>
              <a:t>O neno de Aveyron e a lingua</a:t>
            </a:r>
            <a:endParaRPr sz="1400" dirty="0"/>
          </a:p>
        </p:txBody>
      </p:sp>
      <p:sp>
        <p:nvSpPr>
          <p:cNvPr id="335" name="Google Shape;335;p25"/>
          <p:cNvSpPr txBox="1">
            <a:spLocks noGrp="1"/>
          </p:cNvSpPr>
          <p:nvPr>
            <p:ph type="body" idx="2"/>
          </p:nvPr>
        </p:nvSpPr>
        <p:spPr>
          <a:xfrm>
            <a:off x="4638750" y="1114650"/>
            <a:ext cx="3686100" cy="29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gl" sz="1400"/>
              <a:t>“Lingua” ou “linguaxe” de signos?</a:t>
            </a:r>
            <a:endParaRPr sz="1400"/>
          </a:p>
        </p:txBody>
      </p:sp>
      <p:pic>
        <p:nvPicPr>
          <p:cNvPr id="336" name="Google Shape;336;p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4623" y="1618650"/>
            <a:ext cx="2904249" cy="30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6575" y="1992671"/>
            <a:ext cx="2904251" cy="2136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6"/>
          <p:cNvSpPr txBox="1">
            <a:spLocks noGrp="1"/>
          </p:cNvSpPr>
          <p:nvPr>
            <p:ph type="title"/>
          </p:nvPr>
        </p:nvSpPr>
        <p:spPr>
          <a:xfrm>
            <a:off x="552450" y="2720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/>
              <a:t>A lingüística</a:t>
            </a:r>
            <a:endParaRPr/>
          </a:p>
        </p:txBody>
      </p:sp>
      <p:sp>
        <p:nvSpPr>
          <p:cNvPr id="343" name="Google Shape;343;p26"/>
          <p:cNvSpPr txBox="1"/>
          <p:nvPr/>
        </p:nvSpPr>
        <p:spPr>
          <a:xfrm>
            <a:off x="3179625" y="272025"/>
            <a:ext cx="5667000" cy="73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gl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a ciencia que se encarga de estudar a linguaxe. Os elementos que integran o código lingüístico (os signos e as regras para combinalos) establecen entre si unha serie de relacións que se organizan en diversos niveis.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4" name="Google Shape;344;p26"/>
          <p:cNvGraphicFramePr/>
          <p:nvPr/>
        </p:nvGraphicFramePr>
        <p:xfrm>
          <a:off x="736772" y="1067830"/>
          <a:ext cx="7239000" cy="3870690"/>
        </p:xfrm>
        <a:graphic>
          <a:graphicData uri="http://schemas.openxmlformats.org/drawingml/2006/table">
            <a:tbl>
              <a:tblPr>
                <a:noFill/>
                <a:tableStyleId>{FDDB1B31-C76B-4FC6-98DC-B5AFFCB7598D}</a:tableStyleId>
              </a:tblPr>
              <a:tblGrid>
                <a:gridCol w="146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Obxecto de estudo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Unidades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Disciplina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Fónico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Estrutura do sistema fónico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Son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Fonética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Fonema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Fonoloxía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Morfolóxico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Descrición da forma das palabras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Morfema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Palabra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Morfoloxía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Sintáctico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Relación entre palabras e unidades superiores para formar unidades complexas.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Frase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Cláusula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Oración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Sintaxe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4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Léxico-semántico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Relacións entre os significados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Lexema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Lexicoloxía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Semántica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Textual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Tipoloxía textual e características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Texto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Lingüística do texto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Pragmático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Uso da lingua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Enunciado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g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Pragmática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"/>
          <p:cNvSpPr txBox="1">
            <a:spLocks noGrp="1"/>
          </p:cNvSpPr>
          <p:nvPr>
            <p:ph type="title"/>
          </p:nvPr>
        </p:nvSpPr>
        <p:spPr>
          <a:xfrm>
            <a:off x="819150" y="569632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 dirty="0"/>
              <a:t>Contesta as seguintes preguntas relacionadas cos contidos </a:t>
            </a:r>
            <a:endParaRPr dirty="0"/>
          </a:p>
        </p:txBody>
      </p:sp>
      <p:sp>
        <p:nvSpPr>
          <p:cNvPr id="350" name="Google Shape;350;p27"/>
          <p:cNvSpPr txBox="1">
            <a:spLocks noGrp="1"/>
          </p:cNvSpPr>
          <p:nvPr>
            <p:ph type="body" idx="1"/>
          </p:nvPr>
        </p:nvSpPr>
        <p:spPr>
          <a:xfrm>
            <a:off x="819150" y="1524231"/>
            <a:ext cx="7505700" cy="2747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23323" algn="l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alibri"/>
              <a:buAutoNum type="arabicParenR"/>
            </a:pPr>
            <a:r>
              <a:rPr lang="gl" sz="1400" dirty="0"/>
              <a:t>Que é a comunicación?</a:t>
            </a:r>
            <a:endParaRPr dirty="0"/>
          </a:p>
          <a:p>
            <a:pPr marL="457200" lvl="0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arenR"/>
            </a:pPr>
            <a:r>
              <a:rPr lang="gl" sz="1400" dirty="0"/>
              <a:t>Distingue entre comunicación e linguaxe.</a:t>
            </a:r>
            <a:endParaRPr dirty="0"/>
          </a:p>
          <a:p>
            <a:pPr marL="457200" lvl="0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arenR"/>
            </a:pPr>
            <a:r>
              <a:rPr lang="gl" sz="1400" dirty="0"/>
              <a:t>Por que dicimos que a linguaxe non é unha característica innata do ser humano?</a:t>
            </a:r>
            <a:endParaRPr dirty="0"/>
          </a:p>
          <a:p>
            <a:pPr marL="457200" lvl="0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arenR"/>
            </a:pPr>
            <a:r>
              <a:rPr lang="gl" sz="1400" dirty="0"/>
              <a:t>Que funcións cumpre a linguaxe?</a:t>
            </a:r>
            <a:endParaRPr dirty="0"/>
          </a:p>
          <a:p>
            <a:pPr marL="457200" lvl="0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arenR"/>
            </a:pPr>
            <a:r>
              <a:rPr lang="gl" sz="1400" dirty="0"/>
              <a:t>En que se diferencia a linguaxe humana da comunicación animal?</a:t>
            </a:r>
            <a:endParaRPr dirty="0"/>
          </a:p>
          <a:p>
            <a:pPr marL="457200" lvl="0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arenR"/>
            </a:pPr>
            <a:r>
              <a:rPr lang="gl" sz="1400" dirty="0"/>
              <a:t>Características do signo lingüístico.</a:t>
            </a:r>
            <a:endParaRPr dirty="0"/>
          </a:p>
          <a:p>
            <a:pPr marL="457200" lvl="0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arenR"/>
            </a:pPr>
            <a:r>
              <a:rPr lang="gl" sz="1400" dirty="0"/>
              <a:t>Que quere dicir que a lingua é un sistema? Como se organiza ese sistema?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819150" y="3692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/>
              <a:t>A comunicación</a:t>
            </a:r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body" idx="1"/>
          </p:nvPr>
        </p:nvSpPr>
        <p:spPr>
          <a:xfrm>
            <a:off x="671550" y="1026411"/>
            <a:ext cx="7653300" cy="866917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gl" sz="1400"/>
              <a:t>É o </a:t>
            </a:r>
            <a:r>
              <a:rPr lang="gl" sz="1400" b="1">
                <a:solidFill>
                  <a:schemeClr val="accent6"/>
                </a:solidFill>
              </a:rPr>
              <a:t>proceso social </a:t>
            </a:r>
            <a:r>
              <a:rPr lang="gl" sz="1400"/>
              <a:t>que ten por finalidade o </a:t>
            </a:r>
            <a:r>
              <a:rPr lang="gl" sz="1400" b="1">
                <a:solidFill>
                  <a:schemeClr val="accent6"/>
                </a:solidFill>
              </a:rPr>
              <a:t>intercambio de información</a:t>
            </a:r>
            <a:r>
              <a:rPr lang="gl" sz="1400"/>
              <a:t>. Procede do latín </a:t>
            </a:r>
            <a:r>
              <a:rPr lang="gl" sz="1400" i="1"/>
              <a:t>communicatio</a:t>
            </a:r>
            <a:r>
              <a:rPr lang="gl" sz="1400"/>
              <a:t>, derivada do verbo </a:t>
            </a:r>
            <a:r>
              <a:rPr lang="gl" sz="1400" i="1"/>
              <a:t>communicare</a:t>
            </a:r>
            <a:r>
              <a:rPr lang="gl" sz="1400"/>
              <a:t> “compartir, poñer algo en común, participar en algo con alguén”. </a:t>
            </a:r>
            <a:endParaRPr sz="1400"/>
          </a:p>
        </p:txBody>
      </p:sp>
      <p:sp>
        <p:nvSpPr>
          <p:cNvPr id="144" name="Google Shape;144;p3"/>
          <p:cNvSpPr txBox="1">
            <a:spLocks noGrp="1"/>
          </p:cNvSpPr>
          <p:nvPr>
            <p:ph type="body" idx="4294967295"/>
          </p:nvPr>
        </p:nvSpPr>
        <p:spPr>
          <a:xfrm>
            <a:off x="4700588" y="1902384"/>
            <a:ext cx="3624262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gl" dirty="0"/>
              <a:t>A comunicación humana establécese por medio da linguaxe verbal (oral e escrita), pero non son empregamos </a:t>
            </a:r>
            <a:r>
              <a:rPr lang="gl" b="1" dirty="0"/>
              <a:t>comunicación lingüística</a:t>
            </a:r>
            <a:r>
              <a:rPr lang="gl" dirty="0"/>
              <a:t>. Tamén usamos sistemas non verbais:</a:t>
            </a:r>
            <a:endParaRPr dirty="0"/>
          </a:p>
          <a:p>
            <a:pPr marL="457200" lvl="0" indent="-31115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gl" b="1" dirty="0"/>
              <a:t>Visual: </a:t>
            </a:r>
            <a:r>
              <a:rPr lang="gl" dirty="0"/>
              <a:t>acenos (chiscar os ollos, lingua de signos…), formas gráficas (sinais de tránsito),  cores (nos semáforos)...</a:t>
            </a:r>
            <a:endParaRPr dirty="0"/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gl" b="1" dirty="0"/>
              <a:t>Táctil</a:t>
            </a:r>
            <a:r>
              <a:rPr lang="gl" dirty="0"/>
              <a:t>: palmada nas costas como saúdo</a:t>
            </a:r>
            <a:endParaRPr dirty="0"/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gl" b="1" dirty="0"/>
              <a:t>Sonora</a:t>
            </a:r>
            <a:r>
              <a:rPr lang="gl" dirty="0"/>
              <a:t>: sirenas, chifres…</a:t>
            </a:r>
            <a:endParaRPr dirty="0"/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gl" b="1" dirty="0"/>
              <a:t>Olfactiva</a:t>
            </a:r>
            <a:r>
              <a:rPr lang="gl" dirty="0"/>
              <a:t>: o perfume dunha persoa</a:t>
            </a:r>
            <a:endParaRPr dirty="0"/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gl" b="1" dirty="0"/>
              <a:t>Gustativa</a:t>
            </a:r>
            <a:r>
              <a:rPr lang="gl" dirty="0"/>
              <a:t>: o sabor do viño para os enólogos</a:t>
            </a:r>
            <a:endParaRPr dirty="0"/>
          </a:p>
        </p:txBody>
      </p:sp>
      <p:sp>
        <p:nvSpPr>
          <p:cNvPr id="145" name="Google Shape;145;p3"/>
          <p:cNvSpPr txBox="1">
            <a:spLocks noGrp="1"/>
          </p:cNvSpPr>
          <p:nvPr>
            <p:ph type="body" idx="4294967295"/>
          </p:nvPr>
        </p:nvSpPr>
        <p:spPr>
          <a:xfrm>
            <a:off x="819150" y="2165910"/>
            <a:ext cx="3255963" cy="216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gl" dirty="0"/>
              <a:t>Para que exista comunicación non chega só con transmitir información. Debe haber un intercambio, é dicir, un papel activo das dúas partes: </a:t>
            </a:r>
            <a:r>
              <a:rPr lang="gl" b="1" dirty="0">
                <a:solidFill>
                  <a:schemeClr val="accent6"/>
                </a:solidFill>
              </a:rPr>
              <a:t>intención comunicativa por parte do emisor e unha reacción /resposta por parte do receptor. </a:t>
            </a:r>
            <a:endParaRPr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5E7056-278D-C4EA-EA7A-A4944C8BA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253" y="539751"/>
            <a:ext cx="8313493" cy="611719"/>
          </a:xfrm>
        </p:spPr>
        <p:txBody>
          <a:bodyPr/>
          <a:lstStyle/>
          <a:p>
            <a:pPr marL="146050" indent="0">
              <a:buNone/>
            </a:pPr>
            <a:r>
              <a:rPr lang="gl-ES" sz="2000" dirty="0">
                <a:latin typeface="Bookman Old Style" panose="02050604050505020204" pitchFamily="18" charset="0"/>
              </a:rPr>
              <a:t>IMPORTANCIA DOS CÓDIGOS NA COMUNICACIÓN HUMANA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4FA9823-BF0F-0911-E8CC-5925C9F2A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711938"/>
              </p:ext>
            </p:extLst>
          </p:nvPr>
        </p:nvGraphicFramePr>
        <p:xfrm>
          <a:off x="1702593" y="1151470"/>
          <a:ext cx="5619750" cy="3667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773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>
            <a:spLocks noGrp="1"/>
          </p:cNvSpPr>
          <p:nvPr>
            <p:ph type="title"/>
          </p:nvPr>
        </p:nvSpPr>
        <p:spPr>
          <a:xfrm>
            <a:off x="819150" y="5622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 sz="2400"/>
              <a:t>A comunicación animal. Podemos comunicarnos cun animal?</a:t>
            </a:r>
            <a:endParaRPr sz="2400"/>
          </a:p>
        </p:txBody>
      </p:sp>
      <p:pic>
        <p:nvPicPr>
          <p:cNvPr id="266" name="Google Shape;26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750" y="1516875"/>
            <a:ext cx="4569173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"/>
          <p:cNvSpPr txBox="1">
            <a:spLocks noGrp="1"/>
          </p:cNvSpPr>
          <p:nvPr>
            <p:ph type="title"/>
          </p:nvPr>
        </p:nvSpPr>
        <p:spPr>
          <a:xfrm>
            <a:off x="819150" y="6872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 sz="2400"/>
              <a:t>Comunicación humana e animal. Diferenzas</a:t>
            </a:r>
            <a:endParaRPr sz="2400"/>
          </a:p>
        </p:txBody>
      </p:sp>
      <p:sp>
        <p:nvSpPr>
          <p:cNvPr id="272" name="Google Shape;272;p18"/>
          <p:cNvSpPr txBox="1">
            <a:spLocks noGrp="1"/>
          </p:cNvSpPr>
          <p:nvPr>
            <p:ph type="body" idx="1"/>
          </p:nvPr>
        </p:nvSpPr>
        <p:spPr>
          <a:xfrm>
            <a:off x="819150" y="1439925"/>
            <a:ext cx="7505700" cy="594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gl"/>
              <a:t>A linguaxe animal </a:t>
            </a:r>
            <a:r>
              <a:rPr lang="gl" b="1">
                <a:solidFill>
                  <a:schemeClr val="accent6"/>
                </a:solidFill>
              </a:rPr>
              <a:t>non muda dunha comunidade a outra</a:t>
            </a:r>
            <a:r>
              <a:rPr lang="gl"/>
              <a:t> e mantense igual en todas as partes. </a:t>
            </a:r>
            <a:endParaRPr/>
          </a:p>
        </p:txBody>
      </p:sp>
      <p:sp>
        <p:nvSpPr>
          <p:cNvPr id="273" name="Google Shape;273;p18"/>
          <p:cNvSpPr txBox="1">
            <a:spLocks noGrp="1"/>
          </p:cNvSpPr>
          <p:nvPr>
            <p:ph type="body" idx="4294967295"/>
          </p:nvPr>
        </p:nvSpPr>
        <p:spPr>
          <a:xfrm>
            <a:off x="819150" y="2262825"/>
            <a:ext cx="7505700" cy="5937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gl"/>
              <a:t>A linguaxe animal presenta un </a:t>
            </a:r>
            <a:r>
              <a:rPr lang="gl" b="1">
                <a:solidFill>
                  <a:schemeClr val="accent6"/>
                </a:solidFill>
              </a:rPr>
              <a:t>número limitado de mensaxes</a:t>
            </a:r>
            <a:r>
              <a:rPr lang="gl"/>
              <a:t>, sempre relacionadas co presente ou co futuro inmediato.</a:t>
            </a:r>
            <a:endParaRPr/>
          </a:p>
        </p:txBody>
      </p:sp>
      <p:sp>
        <p:nvSpPr>
          <p:cNvPr id="274" name="Google Shape;274;p18"/>
          <p:cNvSpPr txBox="1">
            <a:spLocks noGrp="1"/>
          </p:cNvSpPr>
          <p:nvPr>
            <p:ph type="body" idx="4294967295"/>
          </p:nvPr>
        </p:nvSpPr>
        <p:spPr>
          <a:xfrm>
            <a:off x="819150" y="3099923"/>
            <a:ext cx="7505700" cy="5937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gl"/>
              <a:t>Na comunicación animal as mensaxes están </a:t>
            </a:r>
            <a:r>
              <a:rPr lang="gl" b="1">
                <a:solidFill>
                  <a:schemeClr val="accent6"/>
                </a:solidFill>
              </a:rPr>
              <a:t>referidas ao contexto concreto</a:t>
            </a:r>
            <a:r>
              <a:rPr lang="gl"/>
              <a:t> onde se produce o acto comunicativo.</a:t>
            </a:r>
            <a:endParaRPr/>
          </a:p>
        </p:txBody>
      </p:sp>
      <p:sp>
        <p:nvSpPr>
          <p:cNvPr id="275" name="Google Shape;275;p18"/>
          <p:cNvSpPr txBox="1">
            <a:spLocks noGrp="1"/>
          </p:cNvSpPr>
          <p:nvPr>
            <p:ph type="body" idx="4294967295"/>
          </p:nvPr>
        </p:nvSpPr>
        <p:spPr>
          <a:xfrm>
            <a:off x="819150" y="3937021"/>
            <a:ext cx="7505700" cy="5953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gl" b="1">
                <a:solidFill>
                  <a:schemeClr val="accent6"/>
                </a:solidFill>
              </a:rPr>
              <a:t>Non é articulada</a:t>
            </a:r>
            <a:r>
              <a:rPr lang="gl"/>
              <a:t>, é dicir, os animais non empregan signos que se poden descompoñer en unidades menores.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title"/>
          </p:nvPr>
        </p:nvSpPr>
        <p:spPr>
          <a:xfrm>
            <a:off x="1341549" y="798809"/>
            <a:ext cx="6688025" cy="354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 dirty="0"/>
              <a:t>A linguaxe humana é un </a:t>
            </a:r>
            <a:r>
              <a:rPr lang="gl" b="1" dirty="0">
                <a:solidFill>
                  <a:schemeClr val="accent6"/>
                </a:solidFill>
              </a:rPr>
              <a:t>sistema articulado de signos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 txBox="1">
            <a:spLocks noGrp="1"/>
          </p:cNvSpPr>
          <p:nvPr>
            <p:ph type="title"/>
          </p:nvPr>
        </p:nvSpPr>
        <p:spPr>
          <a:xfrm>
            <a:off x="819150" y="431050"/>
            <a:ext cx="7505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/>
              <a:t>Os signos </a:t>
            </a:r>
            <a:endParaRPr/>
          </a:p>
        </p:txBody>
      </p:sp>
      <p:sp>
        <p:nvSpPr>
          <p:cNvPr id="287" name="Google Shape;287;p20"/>
          <p:cNvSpPr txBox="1"/>
          <p:nvPr/>
        </p:nvSpPr>
        <p:spPr>
          <a:xfrm>
            <a:off x="1256125" y="1122250"/>
            <a:ext cx="6578100" cy="8289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gl" sz="14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signo </a:t>
            </a:r>
            <a:r>
              <a:rPr lang="g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calquera forma de expresión perceptible polos sentidos  (vista, oído etc.) que evoca un elemento da realidade na nosa mente. En calquera acto de comunicación se utilizan signos.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778200" y="2153050"/>
            <a:ext cx="7587600" cy="14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gl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 signos atopamos dous planos: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➔"/>
            </a:pPr>
            <a:r>
              <a:rPr lang="gl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material: a expresión,  que percibimos polos sentidos, o </a:t>
            </a:r>
            <a:r>
              <a:rPr lang="gl" sz="14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significante</a:t>
            </a:r>
            <a:r>
              <a:rPr lang="gl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Por exemplo, o timbre do instituto ás 11:30 h.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➔"/>
            </a:pPr>
            <a:r>
              <a:rPr lang="gl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mental: o contido, o que se representa ou evoca, o </a:t>
            </a:r>
            <a:r>
              <a:rPr lang="gl" sz="14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significado</a:t>
            </a:r>
            <a:r>
              <a:rPr lang="gl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Por exemplo, “hora de saír ao patio”.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"/>
          <p:cNvSpPr txBox="1">
            <a:spLocks noGrp="1"/>
          </p:cNvSpPr>
          <p:nvPr>
            <p:ph type="title"/>
          </p:nvPr>
        </p:nvSpPr>
        <p:spPr>
          <a:xfrm>
            <a:off x="819150" y="1269225"/>
            <a:ext cx="7505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gl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gl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signo lingüístico</a:t>
            </a:r>
            <a:r>
              <a:rPr lang="gl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é a unidade básica da lingua, e é privativo do ser humano.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1"/>
          <p:cNvSpPr txBox="1">
            <a:spLocks noGrp="1"/>
          </p:cNvSpPr>
          <p:nvPr>
            <p:ph type="title" idx="4294967295"/>
          </p:nvPr>
        </p:nvSpPr>
        <p:spPr>
          <a:xfrm>
            <a:off x="580768" y="515918"/>
            <a:ext cx="7505700" cy="65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gl"/>
              <a:t>O signo lingüístico</a:t>
            </a:r>
            <a:endParaRPr/>
          </a:p>
        </p:txBody>
      </p:sp>
      <p:graphicFrame>
        <p:nvGraphicFramePr>
          <p:cNvPr id="295" name="Google Shape;295;p21"/>
          <p:cNvGraphicFramePr/>
          <p:nvPr/>
        </p:nvGraphicFramePr>
        <p:xfrm>
          <a:off x="1606026" y="1952932"/>
          <a:ext cx="5804400" cy="2506950"/>
        </p:xfrm>
        <a:graphic>
          <a:graphicData uri="http://schemas.openxmlformats.org/drawingml/2006/table">
            <a:tbl>
              <a:tblPr>
                <a:noFill/>
                <a:tableStyleId>{FDDB1B31-C76B-4FC6-98DC-B5AFFCB7598D}</a:tableStyleId>
              </a:tblPr>
              <a:tblGrid>
                <a:gridCol w="193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5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b="1" u="none" strike="noStrike" cap="none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SIGNIFICANTE</a:t>
                      </a:r>
                      <a:endParaRPr sz="1400" b="1" u="none" strike="noStrike" cap="none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b="1" u="none" strike="noStrike" cap="none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SIGNIFICADO</a:t>
                      </a:r>
                      <a:endParaRPr sz="1400" b="1" u="none" strike="noStrike" cap="none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Oralidade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Escrita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/´barkos/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barcos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g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&lt;b+a+r+c+o+s&gt;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96" name="Google Shape;29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5625" y="3208638"/>
            <a:ext cx="1934801" cy="1251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1453</Words>
  <Application>Microsoft Office PowerPoint</Application>
  <PresentationFormat>Presentación en pantalla (16:9)</PresentationFormat>
  <Paragraphs>200</Paragraphs>
  <Slides>28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Nunito</vt:lpstr>
      <vt:lpstr>Bookman Old Style</vt:lpstr>
      <vt:lpstr>Arial</vt:lpstr>
      <vt:lpstr>Calibri</vt:lpstr>
      <vt:lpstr>Shift</vt:lpstr>
      <vt:lpstr>LINGUA E COMUNICACIÓN</vt:lpstr>
      <vt:lpstr>Presentación de PowerPoint</vt:lpstr>
      <vt:lpstr>A comunicación</vt:lpstr>
      <vt:lpstr>Presentación de PowerPoint</vt:lpstr>
      <vt:lpstr>A comunicación animal. Podemos comunicarnos cun animal?</vt:lpstr>
      <vt:lpstr>Comunicación humana e animal. Diferenzas</vt:lpstr>
      <vt:lpstr>A linguaxe humana é un sistema articulado de signos</vt:lpstr>
      <vt:lpstr>Os signos </vt:lpstr>
      <vt:lpstr>O signo lingüístico é a unidade básica da lingua, e é privativo do ser humano.  </vt:lpstr>
      <vt:lpstr>O signo lingüístico</vt:lpstr>
      <vt:lpstr>Presentación de PowerPoint</vt:lpstr>
      <vt:lpstr>Linguaxe, lingua e fala</vt:lpstr>
      <vt:lpstr>Elementos da comunicación</vt:lpstr>
      <vt:lpstr>Presentación de PowerPoint</vt:lpstr>
      <vt:lpstr>O código*</vt:lpstr>
      <vt:lpstr>Presentación de PowerPoint</vt:lpstr>
      <vt:lpstr>Que elementos comunicativos están aquí presentes?</vt:lpstr>
      <vt:lpstr>Que elementos comunicativos están aquí presentes?</vt:lpstr>
      <vt:lpstr>Que elementos comunicativos están aquí presentes?</vt:lpstr>
      <vt:lpstr>Que elementos comunicativos están aquí presentes?</vt:lpstr>
      <vt:lpstr>Funcións da linguaxe</vt:lpstr>
      <vt:lpstr>Que funcións da linguaxe identificades?</vt:lpstr>
      <vt:lpstr>Que funcións da linguaxe identificades?</vt:lpstr>
      <vt:lpstr>Identifica os elementos da comunicación que interveñen na seguinte imaxe.</vt:lpstr>
      <vt:lpstr>2. Identifica os elementos da comunicación presentes nesta imaxe. Crea unha conversa ficticia entre os dous interlocutores na que inclúas, polo menos, 3 funcións da linguaxe diferentes. Sinálaas.</vt:lpstr>
      <vt:lpstr>??</vt:lpstr>
      <vt:lpstr>A lingüística</vt:lpstr>
      <vt:lpstr>Contesta as seguintes preguntas relacionadas cos contidos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 E COMUNICACIÓN</dc:title>
  <cp:lastModifiedBy>Vera Álvarez Suárez</cp:lastModifiedBy>
  <cp:revision>1</cp:revision>
  <dcterms:modified xsi:type="dcterms:W3CDTF">2023-09-17T13:02:19Z</dcterms:modified>
</cp:coreProperties>
</file>