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30"/>
  </p:notesMasterIdLst>
  <p:sldIdLst>
    <p:sldId id="256" r:id="rId2"/>
    <p:sldId id="257" r:id="rId3"/>
    <p:sldId id="289" r:id="rId4"/>
    <p:sldId id="258" r:id="rId5"/>
    <p:sldId id="259" r:id="rId6"/>
    <p:sldId id="260" r:id="rId7"/>
    <p:sldId id="263" r:id="rId8"/>
    <p:sldId id="278" r:id="rId9"/>
    <p:sldId id="271" r:id="rId10"/>
    <p:sldId id="290" r:id="rId11"/>
    <p:sldId id="291" r:id="rId12"/>
    <p:sldId id="319" r:id="rId13"/>
    <p:sldId id="304" r:id="rId14"/>
    <p:sldId id="320" r:id="rId15"/>
    <p:sldId id="321" r:id="rId16"/>
    <p:sldId id="322" r:id="rId17"/>
    <p:sldId id="323" r:id="rId18"/>
    <p:sldId id="324" r:id="rId19"/>
    <p:sldId id="325" r:id="rId20"/>
    <p:sldId id="274" r:id="rId21"/>
    <p:sldId id="275" r:id="rId22"/>
    <p:sldId id="326" r:id="rId23"/>
    <p:sldId id="327" r:id="rId24"/>
    <p:sldId id="328" r:id="rId25"/>
    <p:sldId id="329" r:id="rId26"/>
    <p:sldId id="261" r:id="rId27"/>
    <p:sldId id="280" r:id="rId28"/>
    <p:sldId id="279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77A02-4257-4CAC-926A-EC3EDE030F07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079B89-6249-4A6F-9052-230EAECC09F1}">
      <dgm:prSet phldrT="[Texto]" custT="1"/>
      <dgm:spPr/>
      <dgm:t>
        <a:bodyPr/>
        <a:lstStyle/>
        <a:p>
          <a:r>
            <a:rPr lang="es-ES_tradnl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personal y el comité de empresas</a:t>
          </a:r>
          <a:endParaRPr lang="es-ES" sz="20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70D261-4FC7-427F-B706-AC3EBD4FCA0E}" type="parTrans" cxnId="{743F4AA5-FEBA-44E9-AF1E-4169C16AB852}">
      <dgm:prSet/>
      <dgm:spPr/>
      <dgm:t>
        <a:bodyPr/>
        <a:lstStyle/>
        <a:p>
          <a:endParaRPr lang="es-ES"/>
        </a:p>
      </dgm:t>
    </dgm:pt>
    <dgm:pt modelId="{4C45380E-BAF8-49AF-9296-C918A64646E0}" type="sibTrans" cxnId="{743F4AA5-FEBA-44E9-AF1E-4169C16AB852}">
      <dgm:prSet/>
      <dgm:spPr/>
      <dgm:t>
        <a:bodyPr/>
        <a:lstStyle/>
        <a:p>
          <a:endParaRPr lang="es-ES"/>
        </a:p>
      </dgm:t>
    </dgm:pt>
    <dgm:pt modelId="{7562E45C-517F-47BC-8AD5-F446CBDA6FF1}">
      <dgm:prSet phldrT="[Texto]" custT="1"/>
      <dgm:spPr/>
      <dgm:t>
        <a:bodyPr/>
        <a:lstStyle/>
        <a:p>
          <a:r>
            <a:rPr lang="es-ES_tradnl" sz="1600" b="1" i="1" u="sng" dirty="0"/>
            <a:t>Delegados de personal</a:t>
          </a:r>
          <a:r>
            <a:rPr lang="es-ES_tradnl" sz="1600" dirty="0"/>
            <a:t>:</a:t>
          </a:r>
        </a:p>
        <a:p>
          <a:r>
            <a:rPr lang="es-ES_tradnl" sz="1600" dirty="0"/>
            <a:t>-  En centros de &lt; 50 trabajadores</a:t>
          </a:r>
        </a:p>
        <a:p>
          <a:r>
            <a:rPr lang="es-ES_tradnl" sz="1600" dirty="0"/>
            <a:t>- Centros de 6-10 trabajadores </a:t>
          </a:r>
          <a:r>
            <a:rPr lang="es-ES_tradnl" sz="1600" dirty="0">
              <a:sym typeface="Wingdings" panose="05000000000000000000" pitchFamily="2" charset="2"/>
            </a:rPr>
            <a:t> es voluntario</a:t>
          </a:r>
        </a:p>
        <a:p>
          <a:r>
            <a:rPr lang="es-ES_tradnl" sz="1600" dirty="0">
              <a:sym typeface="Wingdings" panose="05000000000000000000" pitchFamily="2" charset="2"/>
            </a:rPr>
            <a:t>- Centros 11-49 trabajadores  obligatorio entre 1-3 delegados</a:t>
          </a:r>
          <a:endParaRPr lang="es-ES" sz="1600" dirty="0"/>
        </a:p>
      </dgm:t>
    </dgm:pt>
    <dgm:pt modelId="{94C4C4E3-0186-44AE-B887-C880E13D7A20}" type="parTrans" cxnId="{6A4D4277-8E2B-4AB7-A72D-49B7B4643177}">
      <dgm:prSet/>
      <dgm:spPr/>
      <dgm:t>
        <a:bodyPr/>
        <a:lstStyle/>
        <a:p>
          <a:endParaRPr lang="es-ES"/>
        </a:p>
      </dgm:t>
    </dgm:pt>
    <dgm:pt modelId="{FBE391E2-ACF0-45DF-AA40-1A3168A7B980}" type="sibTrans" cxnId="{6A4D4277-8E2B-4AB7-A72D-49B7B4643177}">
      <dgm:prSet/>
      <dgm:spPr/>
      <dgm:t>
        <a:bodyPr/>
        <a:lstStyle/>
        <a:p>
          <a:endParaRPr lang="es-ES"/>
        </a:p>
      </dgm:t>
    </dgm:pt>
    <dgm:pt modelId="{240A8769-854C-4DB6-904A-AC2570F86AE2}">
      <dgm:prSet phldrT="[Texto]" custT="1"/>
      <dgm:spPr/>
      <dgm:t>
        <a:bodyPr/>
        <a:lstStyle/>
        <a:p>
          <a:r>
            <a:rPr lang="es-ES_tradnl" sz="1600" b="1" i="1" u="sng" dirty="0"/>
            <a:t>Comité de empresa</a:t>
          </a:r>
          <a:r>
            <a:rPr lang="es-ES_tradnl" sz="1600" dirty="0"/>
            <a:t>:</a:t>
          </a:r>
        </a:p>
        <a:p>
          <a:r>
            <a:rPr lang="es-ES_tradnl" sz="1600" dirty="0"/>
            <a:t>- Obligatorio en los centros de trabajo ≥ 50 trabajadores</a:t>
          </a:r>
        </a:p>
        <a:p>
          <a:r>
            <a:rPr lang="es-ES_tradnl" sz="1600" dirty="0"/>
            <a:t>- Ejerce sus funciones de forma colegiada</a:t>
          </a:r>
          <a:endParaRPr lang="es-ES" sz="1600" dirty="0"/>
        </a:p>
      </dgm:t>
    </dgm:pt>
    <dgm:pt modelId="{B0534649-BFAA-42E1-ABA7-754EE06D3E47}" type="parTrans" cxnId="{B7A34CE6-D4CE-4E61-86E6-B10AB34912CA}">
      <dgm:prSet/>
      <dgm:spPr/>
      <dgm:t>
        <a:bodyPr/>
        <a:lstStyle/>
        <a:p>
          <a:endParaRPr lang="es-ES"/>
        </a:p>
      </dgm:t>
    </dgm:pt>
    <dgm:pt modelId="{D8009F89-CCC2-43A5-8EEE-CDBE931163F6}" type="sibTrans" cxnId="{B7A34CE6-D4CE-4E61-86E6-B10AB34912CA}">
      <dgm:prSet/>
      <dgm:spPr/>
      <dgm:t>
        <a:bodyPr/>
        <a:lstStyle/>
        <a:p>
          <a:endParaRPr lang="es-ES"/>
        </a:p>
      </dgm:t>
    </dgm:pt>
    <dgm:pt modelId="{945312D8-2ECE-4747-8B11-A8E194D7B7FA}">
      <dgm:prSet phldrT="[Texto]"/>
      <dgm:spPr/>
      <dgm:t>
        <a:bodyPr/>
        <a:lstStyle/>
        <a:p>
          <a:endParaRPr lang="es-ES" dirty="0"/>
        </a:p>
      </dgm:t>
    </dgm:pt>
    <dgm:pt modelId="{146213B8-30B7-4ED3-B278-9DEBC364C535}" type="parTrans" cxnId="{E1F33A50-AA6B-495F-8DA2-9C09E969B8B5}">
      <dgm:prSet/>
      <dgm:spPr/>
      <dgm:t>
        <a:bodyPr/>
        <a:lstStyle/>
        <a:p>
          <a:endParaRPr lang="es-ES"/>
        </a:p>
      </dgm:t>
    </dgm:pt>
    <dgm:pt modelId="{215E833B-4158-4D60-8CC1-59EF7D5AC072}" type="sibTrans" cxnId="{E1F33A50-AA6B-495F-8DA2-9C09E969B8B5}">
      <dgm:prSet/>
      <dgm:spPr/>
      <dgm:t>
        <a:bodyPr/>
        <a:lstStyle/>
        <a:p>
          <a:endParaRPr lang="es-ES"/>
        </a:p>
      </dgm:t>
    </dgm:pt>
    <dgm:pt modelId="{AB3B1F38-8D14-46A4-A1DB-2A62EFF2F735}" type="pres">
      <dgm:prSet presAssocID="{C6177A02-4257-4CAC-926A-EC3EDE030F0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95FF0D6-D519-41A3-A77F-3FE3ADA3E2F0}" type="pres">
      <dgm:prSet presAssocID="{D1079B89-6249-4A6F-9052-230EAECC09F1}" presName="Parent" presStyleLbl="node0" presStyleIdx="0" presStyleCnt="1" custScaleX="85059" custScaleY="80537">
        <dgm:presLayoutVars>
          <dgm:chMax val="6"/>
          <dgm:chPref val="6"/>
        </dgm:presLayoutVars>
      </dgm:prSet>
      <dgm:spPr/>
    </dgm:pt>
    <dgm:pt modelId="{B7052D6F-A845-4709-831E-95C770AF8162}" type="pres">
      <dgm:prSet presAssocID="{7562E45C-517F-47BC-8AD5-F446CBDA6FF1}" presName="Accent1" presStyleCnt="0"/>
      <dgm:spPr/>
    </dgm:pt>
    <dgm:pt modelId="{1D89F3DF-0B19-4E14-B0D5-D1082DAB1BBE}" type="pres">
      <dgm:prSet presAssocID="{7562E45C-517F-47BC-8AD5-F446CBDA6FF1}" presName="Accent" presStyleLbl="bgShp" presStyleIdx="0" presStyleCnt="2"/>
      <dgm:spPr/>
    </dgm:pt>
    <dgm:pt modelId="{6F6463B7-C94A-4269-922F-B82F4F7F61E2}" type="pres">
      <dgm:prSet presAssocID="{7562E45C-517F-47BC-8AD5-F446CBDA6FF1}" presName="Child1" presStyleLbl="node1" presStyleIdx="0" presStyleCnt="2" custScaleX="142727" custScaleY="110960" custLinFactNeighborX="600" custLinFactNeighborY="6187">
        <dgm:presLayoutVars>
          <dgm:chMax val="0"/>
          <dgm:chPref val="0"/>
          <dgm:bulletEnabled val="1"/>
        </dgm:presLayoutVars>
      </dgm:prSet>
      <dgm:spPr/>
    </dgm:pt>
    <dgm:pt modelId="{57BEF961-387E-477A-8147-875445DB8435}" type="pres">
      <dgm:prSet presAssocID="{240A8769-854C-4DB6-904A-AC2570F86AE2}" presName="Accent2" presStyleCnt="0"/>
      <dgm:spPr/>
    </dgm:pt>
    <dgm:pt modelId="{CF2EE0F4-64F8-4AB5-A122-C56E4F43CAAF}" type="pres">
      <dgm:prSet presAssocID="{240A8769-854C-4DB6-904A-AC2570F86AE2}" presName="Accent" presStyleLbl="bgShp" presStyleIdx="1" presStyleCnt="2"/>
      <dgm:spPr/>
    </dgm:pt>
    <dgm:pt modelId="{93E70886-12A7-45BA-9F0D-104B80BD63DE}" type="pres">
      <dgm:prSet presAssocID="{240A8769-854C-4DB6-904A-AC2570F86AE2}" presName="Child2" presStyleLbl="node1" presStyleIdx="1" presStyleCnt="2" custScaleX="142727" custScaleY="94170" custLinFactNeighborX="600" custLinFactNeighborY="-5038">
        <dgm:presLayoutVars>
          <dgm:chMax val="0"/>
          <dgm:chPref val="0"/>
          <dgm:bulletEnabled val="1"/>
        </dgm:presLayoutVars>
      </dgm:prSet>
      <dgm:spPr/>
    </dgm:pt>
  </dgm:ptLst>
  <dgm:cxnLst>
    <dgm:cxn modelId="{F587A91C-6910-49CF-AE81-830EF92CE4DE}" type="presOf" srcId="{7562E45C-517F-47BC-8AD5-F446CBDA6FF1}" destId="{6F6463B7-C94A-4269-922F-B82F4F7F61E2}" srcOrd="0" destOrd="0" presId="urn:microsoft.com/office/officeart/2011/layout/HexagonRadial"/>
    <dgm:cxn modelId="{AAA4F739-63C9-4C4B-95A5-BFDB0F88AC28}" type="presOf" srcId="{D1079B89-6249-4A6F-9052-230EAECC09F1}" destId="{F95FF0D6-D519-41A3-A77F-3FE3ADA3E2F0}" srcOrd="0" destOrd="0" presId="urn:microsoft.com/office/officeart/2011/layout/HexagonRadial"/>
    <dgm:cxn modelId="{D6487B43-A932-414D-BAB4-59B0DEF5786E}" type="presOf" srcId="{240A8769-854C-4DB6-904A-AC2570F86AE2}" destId="{93E70886-12A7-45BA-9F0D-104B80BD63DE}" srcOrd="0" destOrd="0" presId="urn:microsoft.com/office/officeart/2011/layout/HexagonRadial"/>
    <dgm:cxn modelId="{E1F33A50-AA6B-495F-8DA2-9C09E969B8B5}" srcId="{C6177A02-4257-4CAC-926A-EC3EDE030F07}" destId="{945312D8-2ECE-4747-8B11-A8E194D7B7FA}" srcOrd="1" destOrd="0" parTransId="{146213B8-30B7-4ED3-B278-9DEBC364C535}" sibTransId="{215E833B-4158-4D60-8CC1-59EF7D5AC072}"/>
    <dgm:cxn modelId="{4291D275-70AA-4716-AA3E-1A65A167FB5F}" type="presOf" srcId="{C6177A02-4257-4CAC-926A-EC3EDE030F07}" destId="{AB3B1F38-8D14-46A4-A1DB-2A62EFF2F735}" srcOrd="0" destOrd="0" presId="urn:microsoft.com/office/officeart/2011/layout/HexagonRadial"/>
    <dgm:cxn modelId="{6A4D4277-8E2B-4AB7-A72D-49B7B4643177}" srcId="{D1079B89-6249-4A6F-9052-230EAECC09F1}" destId="{7562E45C-517F-47BC-8AD5-F446CBDA6FF1}" srcOrd="0" destOrd="0" parTransId="{94C4C4E3-0186-44AE-B887-C880E13D7A20}" sibTransId="{FBE391E2-ACF0-45DF-AA40-1A3168A7B980}"/>
    <dgm:cxn modelId="{743F4AA5-FEBA-44E9-AF1E-4169C16AB852}" srcId="{C6177A02-4257-4CAC-926A-EC3EDE030F07}" destId="{D1079B89-6249-4A6F-9052-230EAECC09F1}" srcOrd="0" destOrd="0" parTransId="{ED70D261-4FC7-427F-B706-AC3EBD4FCA0E}" sibTransId="{4C45380E-BAF8-49AF-9296-C918A64646E0}"/>
    <dgm:cxn modelId="{B7A34CE6-D4CE-4E61-86E6-B10AB34912CA}" srcId="{D1079B89-6249-4A6F-9052-230EAECC09F1}" destId="{240A8769-854C-4DB6-904A-AC2570F86AE2}" srcOrd="1" destOrd="0" parTransId="{B0534649-BFAA-42E1-ABA7-754EE06D3E47}" sibTransId="{D8009F89-CCC2-43A5-8EEE-CDBE931163F6}"/>
    <dgm:cxn modelId="{DE18D7B6-F202-49DA-AF7C-DB6AF95DEC7A}" type="presParOf" srcId="{AB3B1F38-8D14-46A4-A1DB-2A62EFF2F735}" destId="{F95FF0D6-D519-41A3-A77F-3FE3ADA3E2F0}" srcOrd="0" destOrd="0" presId="urn:microsoft.com/office/officeart/2011/layout/HexagonRadial"/>
    <dgm:cxn modelId="{099191C9-4CA6-4A7F-90DC-FF8EA303C928}" type="presParOf" srcId="{AB3B1F38-8D14-46A4-A1DB-2A62EFF2F735}" destId="{B7052D6F-A845-4709-831E-95C770AF8162}" srcOrd="1" destOrd="0" presId="urn:microsoft.com/office/officeart/2011/layout/HexagonRadial"/>
    <dgm:cxn modelId="{47CDB929-2F28-40FE-A994-9C00387A5BCB}" type="presParOf" srcId="{B7052D6F-A845-4709-831E-95C770AF8162}" destId="{1D89F3DF-0B19-4E14-B0D5-D1082DAB1BBE}" srcOrd="0" destOrd="0" presId="urn:microsoft.com/office/officeart/2011/layout/HexagonRadial"/>
    <dgm:cxn modelId="{EE667C62-59E6-4B36-992D-2EA55F55BAE2}" type="presParOf" srcId="{AB3B1F38-8D14-46A4-A1DB-2A62EFF2F735}" destId="{6F6463B7-C94A-4269-922F-B82F4F7F61E2}" srcOrd="2" destOrd="0" presId="urn:microsoft.com/office/officeart/2011/layout/HexagonRadial"/>
    <dgm:cxn modelId="{E9C6F791-4F49-4136-8332-D1FF6E3325B3}" type="presParOf" srcId="{AB3B1F38-8D14-46A4-A1DB-2A62EFF2F735}" destId="{57BEF961-387E-477A-8147-875445DB8435}" srcOrd="3" destOrd="0" presId="urn:microsoft.com/office/officeart/2011/layout/HexagonRadial"/>
    <dgm:cxn modelId="{42081BAC-0935-4EB1-BE77-59D8779D3642}" type="presParOf" srcId="{57BEF961-387E-477A-8147-875445DB8435}" destId="{CF2EE0F4-64F8-4AB5-A122-C56E4F43CAAF}" srcOrd="0" destOrd="0" presId="urn:microsoft.com/office/officeart/2011/layout/HexagonRadial"/>
    <dgm:cxn modelId="{7E232E6A-1A8F-486F-9E7D-0B964264D503}" type="presParOf" srcId="{AB3B1F38-8D14-46A4-A1DB-2A62EFF2F735}" destId="{93E70886-12A7-45BA-9F0D-104B80BD63DE}" srcOrd="4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238D7B-40E5-440E-836E-AA0017FAC00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DBAD6C5-6A96-457E-8115-8C7E600B8F4D}">
      <dgm:prSet phldrT="[Texto]" custT="1"/>
      <dgm:spPr/>
      <dgm:t>
        <a:bodyPr/>
        <a:lstStyle/>
        <a:p>
          <a:r>
            <a:rPr lang="es-ES_tradn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Sindicatos</a:t>
          </a:r>
          <a:endParaRPr lang="es-ES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B7A780-EDB2-437E-BF5F-AB65A4633596}" type="parTrans" cxnId="{7DAF728D-BA6C-4396-A3BD-E03B20F04B10}">
      <dgm:prSet/>
      <dgm:spPr/>
      <dgm:t>
        <a:bodyPr/>
        <a:lstStyle/>
        <a:p>
          <a:endParaRPr lang="es-ES"/>
        </a:p>
      </dgm:t>
    </dgm:pt>
    <dgm:pt modelId="{8953AF40-945D-48DA-99EB-8D359064815D}" type="sibTrans" cxnId="{7DAF728D-BA6C-4396-A3BD-E03B20F04B10}">
      <dgm:prSet/>
      <dgm:spPr/>
      <dgm:t>
        <a:bodyPr/>
        <a:lstStyle/>
        <a:p>
          <a:endParaRPr lang="es-ES" dirty="0"/>
        </a:p>
      </dgm:t>
    </dgm:pt>
    <dgm:pt modelId="{E0EFB00D-1701-483B-923A-C78D4AF3CE66}">
      <dgm:prSet phldrT="[Texto]"/>
      <dgm:spPr/>
      <dgm:t>
        <a:bodyPr/>
        <a:lstStyle/>
        <a:p>
          <a:r>
            <a:rPr lang="es-ES_tradnl" dirty="0"/>
            <a:t>Asociaciones de trabajadores para la defensa y promoción de los intereses que les son propios de cara a mejorar las condiciones de trabajo</a:t>
          </a:r>
          <a:endParaRPr lang="es-ES" dirty="0"/>
        </a:p>
      </dgm:t>
    </dgm:pt>
    <dgm:pt modelId="{D39B4A44-611B-4490-AA43-5007EFAD2AEE}" type="parTrans" cxnId="{F8795F0A-181A-4C42-A244-CA6228E9F3ED}">
      <dgm:prSet/>
      <dgm:spPr/>
      <dgm:t>
        <a:bodyPr/>
        <a:lstStyle/>
        <a:p>
          <a:endParaRPr lang="es-ES"/>
        </a:p>
      </dgm:t>
    </dgm:pt>
    <dgm:pt modelId="{8D68CFCB-242F-403D-9543-1999910A8C10}" type="sibTrans" cxnId="{F8795F0A-181A-4C42-A244-CA6228E9F3ED}">
      <dgm:prSet/>
      <dgm:spPr/>
      <dgm:t>
        <a:bodyPr/>
        <a:lstStyle/>
        <a:p>
          <a:endParaRPr lang="es-ES" dirty="0"/>
        </a:p>
      </dgm:t>
    </dgm:pt>
    <dgm:pt modelId="{AA2E3A9C-1028-4966-A163-857C8B143BE9}" type="pres">
      <dgm:prSet presAssocID="{98238D7B-40E5-440E-836E-AA0017FAC001}" presName="cycle" presStyleCnt="0">
        <dgm:presLayoutVars>
          <dgm:dir/>
          <dgm:resizeHandles val="exact"/>
        </dgm:presLayoutVars>
      </dgm:prSet>
      <dgm:spPr/>
    </dgm:pt>
    <dgm:pt modelId="{F9876156-48E0-4FAC-AC04-8DEFC3E65937}" type="pres">
      <dgm:prSet presAssocID="{5DBAD6C5-6A96-457E-8115-8C7E600B8F4D}" presName="node" presStyleLbl="node1" presStyleIdx="0" presStyleCnt="2" custScaleX="118134" custScaleY="41404" custRadScaleRad="66114" custRadScaleInc="5569">
        <dgm:presLayoutVars>
          <dgm:bulletEnabled val="1"/>
        </dgm:presLayoutVars>
      </dgm:prSet>
      <dgm:spPr/>
    </dgm:pt>
    <dgm:pt modelId="{9A3DC5B2-4F0F-4F56-9B8F-AABD8FD65980}" type="pres">
      <dgm:prSet presAssocID="{8953AF40-945D-48DA-99EB-8D359064815D}" presName="sibTrans" presStyleLbl="sibTrans2D1" presStyleIdx="0" presStyleCnt="2" custAng="12121529" custFlipHor="1" custScaleX="36561" custScaleY="29984" custLinFactY="82606" custLinFactNeighborX="-10722" custLinFactNeighborY="100000"/>
      <dgm:spPr/>
    </dgm:pt>
    <dgm:pt modelId="{D3C91522-03F1-413E-AD22-A0FC50E0623B}" type="pres">
      <dgm:prSet presAssocID="{8953AF40-945D-48DA-99EB-8D359064815D}" presName="connectorText" presStyleLbl="sibTrans2D1" presStyleIdx="0" presStyleCnt="2"/>
      <dgm:spPr/>
    </dgm:pt>
    <dgm:pt modelId="{5D51581A-FB13-4C22-8570-82655A9641DE}" type="pres">
      <dgm:prSet presAssocID="{E0EFB00D-1701-483B-923A-C78D4AF3CE66}" presName="node" presStyleLbl="node1" presStyleIdx="1" presStyleCnt="2" custScaleX="253705" custScaleY="88440" custRadScaleRad="72839" custRadScaleInc="-4796">
        <dgm:presLayoutVars>
          <dgm:bulletEnabled val="1"/>
        </dgm:presLayoutVars>
      </dgm:prSet>
      <dgm:spPr/>
    </dgm:pt>
    <dgm:pt modelId="{CC0C3E74-4B2E-4554-B0BE-7F4719BCB5E8}" type="pres">
      <dgm:prSet presAssocID="{8D68CFCB-242F-403D-9543-1999910A8C10}" presName="sibTrans" presStyleLbl="sibTrans2D1" presStyleIdx="1" presStyleCnt="2" custAng="20327120" custScaleX="27094" custScaleY="25486" custLinFactY="-100000" custLinFactNeighborX="-16042" custLinFactNeighborY="-102584"/>
      <dgm:spPr/>
    </dgm:pt>
    <dgm:pt modelId="{BA8249F2-6F73-4975-8C05-FDCE8666C8AC}" type="pres">
      <dgm:prSet presAssocID="{8D68CFCB-242F-403D-9543-1999910A8C10}" presName="connectorText" presStyleLbl="sibTrans2D1" presStyleIdx="1" presStyleCnt="2"/>
      <dgm:spPr/>
    </dgm:pt>
  </dgm:ptLst>
  <dgm:cxnLst>
    <dgm:cxn modelId="{B7524506-0A92-4259-9CFC-714E5EF5DBE1}" type="presOf" srcId="{98238D7B-40E5-440E-836E-AA0017FAC001}" destId="{AA2E3A9C-1028-4966-A163-857C8B143BE9}" srcOrd="0" destOrd="0" presId="urn:microsoft.com/office/officeart/2005/8/layout/cycle2"/>
    <dgm:cxn modelId="{F8795F0A-181A-4C42-A244-CA6228E9F3ED}" srcId="{98238D7B-40E5-440E-836E-AA0017FAC001}" destId="{E0EFB00D-1701-483B-923A-C78D4AF3CE66}" srcOrd="1" destOrd="0" parTransId="{D39B4A44-611B-4490-AA43-5007EFAD2AEE}" sibTransId="{8D68CFCB-242F-403D-9543-1999910A8C10}"/>
    <dgm:cxn modelId="{C6CEC419-74EE-4DFB-ACA7-204BA7D94370}" type="presOf" srcId="{E0EFB00D-1701-483B-923A-C78D4AF3CE66}" destId="{5D51581A-FB13-4C22-8570-82655A9641DE}" srcOrd="0" destOrd="0" presId="urn:microsoft.com/office/officeart/2005/8/layout/cycle2"/>
    <dgm:cxn modelId="{5C345D1F-0D38-4909-8478-E0843BBE6B0C}" type="presOf" srcId="{8953AF40-945D-48DA-99EB-8D359064815D}" destId="{9A3DC5B2-4F0F-4F56-9B8F-AABD8FD65980}" srcOrd="0" destOrd="0" presId="urn:microsoft.com/office/officeart/2005/8/layout/cycle2"/>
    <dgm:cxn modelId="{79FC7661-978A-4722-A63C-8B8A01856DCA}" type="presOf" srcId="{8D68CFCB-242F-403D-9543-1999910A8C10}" destId="{CC0C3E74-4B2E-4554-B0BE-7F4719BCB5E8}" srcOrd="0" destOrd="0" presId="urn:microsoft.com/office/officeart/2005/8/layout/cycle2"/>
    <dgm:cxn modelId="{7C12B661-25A2-48EC-AFFA-4B4ECC77A4B0}" type="presOf" srcId="{5DBAD6C5-6A96-457E-8115-8C7E600B8F4D}" destId="{F9876156-48E0-4FAC-AC04-8DEFC3E65937}" srcOrd="0" destOrd="0" presId="urn:microsoft.com/office/officeart/2005/8/layout/cycle2"/>
    <dgm:cxn modelId="{1F302A66-E59A-447B-A5F0-D480FF81C76A}" type="presOf" srcId="{8953AF40-945D-48DA-99EB-8D359064815D}" destId="{D3C91522-03F1-413E-AD22-A0FC50E0623B}" srcOrd="1" destOrd="0" presId="urn:microsoft.com/office/officeart/2005/8/layout/cycle2"/>
    <dgm:cxn modelId="{11F7F583-8387-4499-B28F-0CF1E9B714A7}" type="presOf" srcId="{8D68CFCB-242F-403D-9543-1999910A8C10}" destId="{BA8249F2-6F73-4975-8C05-FDCE8666C8AC}" srcOrd="1" destOrd="0" presId="urn:microsoft.com/office/officeart/2005/8/layout/cycle2"/>
    <dgm:cxn modelId="{7DAF728D-BA6C-4396-A3BD-E03B20F04B10}" srcId="{98238D7B-40E5-440E-836E-AA0017FAC001}" destId="{5DBAD6C5-6A96-457E-8115-8C7E600B8F4D}" srcOrd="0" destOrd="0" parTransId="{65B7A780-EDB2-437E-BF5F-AB65A4633596}" sibTransId="{8953AF40-945D-48DA-99EB-8D359064815D}"/>
    <dgm:cxn modelId="{31DB40B6-E255-40DC-8DA9-B04F7F51DB61}" type="presParOf" srcId="{AA2E3A9C-1028-4966-A163-857C8B143BE9}" destId="{F9876156-48E0-4FAC-AC04-8DEFC3E65937}" srcOrd="0" destOrd="0" presId="urn:microsoft.com/office/officeart/2005/8/layout/cycle2"/>
    <dgm:cxn modelId="{321D3D26-025F-4FBF-8467-274D50B32B81}" type="presParOf" srcId="{AA2E3A9C-1028-4966-A163-857C8B143BE9}" destId="{9A3DC5B2-4F0F-4F56-9B8F-AABD8FD65980}" srcOrd="1" destOrd="0" presId="urn:microsoft.com/office/officeart/2005/8/layout/cycle2"/>
    <dgm:cxn modelId="{67DC6D85-1933-45A3-AA60-882BEA7683D6}" type="presParOf" srcId="{9A3DC5B2-4F0F-4F56-9B8F-AABD8FD65980}" destId="{D3C91522-03F1-413E-AD22-A0FC50E0623B}" srcOrd="0" destOrd="0" presId="urn:microsoft.com/office/officeart/2005/8/layout/cycle2"/>
    <dgm:cxn modelId="{8320C869-561E-4E24-8A7B-8E90834BAE7C}" type="presParOf" srcId="{AA2E3A9C-1028-4966-A163-857C8B143BE9}" destId="{5D51581A-FB13-4C22-8570-82655A9641DE}" srcOrd="2" destOrd="0" presId="urn:microsoft.com/office/officeart/2005/8/layout/cycle2"/>
    <dgm:cxn modelId="{B724B231-7960-419C-80FE-59352E0EECF0}" type="presParOf" srcId="{AA2E3A9C-1028-4966-A163-857C8B143BE9}" destId="{CC0C3E74-4B2E-4554-B0BE-7F4719BCB5E8}" srcOrd="3" destOrd="0" presId="urn:microsoft.com/office/officeart/2005/8/layout/cycle2"/>
    <dgm:cxn modelId="{64D79C4D-F3E2-455F-ABEE-187559993C36}" type="presParOf" srcId="{CC0C3E74-4B2E-4554-B0BE-7F4719BCB5E8}" destId="{BA8249F2-6F73-4975-8C05-FDCE8666C8A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744325-1775-479E-8A41-8FD1BAFE1EF1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7839344-AD25-403C-ADDA-48BCBBFFC89F}">
      <dgm:prSet phldrT="[Texto]" custT="1"/>
      <dgm:spPr/>
      <dgm:t>
        <a:bodyPr/>
        <a:lstStyle/>
        <a:p>
          <a:pPr algn="l"/>
          <a:r>
            <a:rPr lang="es-ES_tradnl" sz="1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cierre patronal</a:t>
          </a:r>
        </a:p>
        <a:p>
          <a:pPr algn="l"/>
          <a:r>
            <a:rPr lang="es-ES_tradnl" sz="1800" b="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Impedir a los trabajadores el acceso al centro</a:t>
          </a:r>
          <a:endParaRPr lang="es-ES" sz="1800" b="0" i="0" u="none" dirty="0">
            <a:effectLst/>
          </a:endParaRPr>
        </a:p>
      </dgm:t>
    </dgm:pt>
    <dgm:pt modelId="{2298D174-FA71-41D8-AB30-776B95F8D731}" type="parTrans" cxnId="{9BFBC8E3-E9F7-4C70-A628-78E036F08AAC}">
      <dgm:prSet/>
      <dgm:spPr/>
      <dgm:t>
        <a:bodyPr/>
        <a:lstStyle/>
        <a:p>
          <a:endParaRPr lang="es-ES" sz="1800"/>
        </a:p>
      </dgm:t>
    </dgm:pt>
    <dgm:pt modelId="{C0A30F97-504B-4DEC-8B36-77E599C09FF2}" type="sibTrans" cxnId="{9BFBC8E3-E9F7-4C70-A628-78E036F08AAC}">
      <dgm:prSet/>
      <dgm:spPr/>
      <dgm:t>
        <a:bodyPr/>
        <a:lstStyle/>
        <a:p>
          <a:endParaRPr lang="es-ES" sz="1800"/>
        </a:p>
      </dgm:t>
    </dgm:pt>
    <dgm:pt modelId="{9DBABD9E-5F02-4AEA-948D-A47FD9ABE14E}">
      <dgm:prSet phldrT="[Texto]" custT="1"/>
      <dgm:spPr/>
      <dgm:t>
        <a:bodyPr/>
        <a:lstStyle/>
        <a:p>
          <a:r>
            <a:rPr lang="es-ES_tradnl" sz="1800" dirty="0"/>
            <a:t>Cuando exista ocupación violenta de los locales</a:t>
          </a:r>
          <a:endParaRPr lang="es-ES" sz="1800" dirty="0"/>
        </a:p>
      </dgm:t>
    </dgm:pt>
    <dgm:pt modelId="{CE196DE7-3EC3-45C3-8772-7BE2EC37B633}" type="parTrans" cxnId="{6F62F50C-317E-44BC-8002-FEEAB1A0A972}">
      <dgm:prSet/>
      <dgm:spPr/>
      <dgm:t>
        <a:bodyPr/>
        <a:lstStyle/>
        <a:p>
          <a:endParaRPr lang="es-ES" sz="1800"/>
        </a:p>
      </dgm:t>
    </dgm:pt>
    <dgm:pt modelId="{7E71E6AF-B569-4AAE-9D14-DAB9708BE618}" type="sibTrans" cxnId="{6F62F50C-317E-44BC-8002-FEEAB1A0A972}">
      <dgm:prSet/>
      <dgm:spPr/>
      <dgm:t>
        <a:bodyPr/>
        <a:lstStyle/>
        <a:p>
          <a:endParaRPr lang="es-ES" sz="1800"/>
        </a:p>
      </dgm:t>
    </dgm:pt>
    <dgm:pt modelId="{50546E57-4264-4608-AC23-7CA0915612F4}">
      <dgm:prSet phldrT="[Texto]" custT="1"/>
      <dgm:spPr/>
      <dgm:t>
        <a:bodyPr/>
        <a:lstStyle/>
        <a:p>
          <a:r>
            <a:rPr lang="es-ES_tradnl" sz="1800" dirty="0"/>
            <a:t>Huelga abusiva que impide continuar con el trabajo a los que sí quieren trabajar</a:t>
          </a:r>
          <a:endParaRPr lang="es-ES" sz="1800" dirty="0"/>
        </a:p>
      </dgm:t>
    </dgm:pt>
    <dgm:pt modelId="{290B384B-280C-43EB-8789-AE0610758541}" type="parTrans" cxnId="{771BF211-A10C-4068-A4C3-67351C96088E}">
      <dgm:prSet/>
      <dgm:spPr/>
      <dgm:t>
        <a:bodyPr/>
        <a:lstStyle/>
        <a:p>
          <a:endParaRPr lang="es-ES"/>
        </a:p>
      </dgm:t>
    </dgm:pt>
    <dgm:pt modelId="{DFFBC002-0C8F-4406-B941-9B605A7AE88B}" type="sibTrans" cxnId="{771BF211-A10C-4068-A4C3-67351C96088E}">
      <dgm:prSet/>
      <dgm:spPr/>
      <dgm:t>
        <a:bodyPr/>
        <a:lstStyle/>
        <a:p>
          <a:endParaRPr lang="es-ES"/>
        </a:p>
      </dgm:t>
    </dgm:pt>
    <dgm:pt modelId="{72467D9A-F012-43E1-B306-5CDCA18E6464}">
      <dgm:prSet phldrT="[Texto]" custT="1"/>
      <dgm:spPr/>
      <dgm:t>
        <a:bodyPr/>
        <a:lstStyle/>
        <a:p>
          <a:r>
            <a:rPr lang="es-ES_tradnl" sz="1800" dirty="0"/>
            <a:t>La empresa debe comunicarlo en el plazo de 12 horas a la Autoridad Laboral</a:t>
          </a:r>
          <a:endParaRPr lang="es-ES" sz="1800" dirty="0"/>
        </a:p>
      </dgm:t>
    </dgm:pt>
    <dgm:pt modelId="{10600887-803F-44BB-BBB7-ECED9FFD9752}" type="parTrans" cxnId="{68D3013D-8907-47CA-9DBA-B4900A09F4E0}">
      <dgm:prSet/>
      <dgm:spPr/>
      <dgm:t>
        <a:bodyPr/>
        <a:lstStyle/>
        <a:p>
          <a:endParaRPr lang="es-ES"/>
        </a:p>
      </dgm:t>
    </dgm:pt>
    <dgm:pt modelId="{404D9018-FCD4-4A88-8F3A-ED5AA1F8C26F}" type="sibTrans" cxnId="{68D3013D-8907-47CA-9DBA-B4900A09F4E0}">
      <dgm:prSet/>
      <dgm:spPr/>
      <dgm:t>
        <a:bodyPr/>
        <a:lstStyle/>
        <a:p>
          <a:endParaRPr lang="es-ES"/>
        </a:p>
      </dgm:t>
    </dgm:pt>
    <dgm:pt modelId="{77703709-4825-4C5E-A155-482AADCDAAF9}">
      <dgm:prSet phldrT="[Texto]" custT="1"/>
      <dgm:spPr/>
      <dgm:t>
        <a:bodyPr/>
        <a:lstStyle/>
        <a:p>
          <a:r>
            <a:rPr lang="es-ES_tradnl" sz="1800" dirty="0"/>
            <a:t>Consecuencias </a:t>
          </a:r>
          <a:r>
            <a:rPr lang="es-ES_tradnl" sz="1800" dirty="0">
              <a:sym typeface="Wingdings" panose="05000000000000000000" pitchFamily="2" charset="2"/>
            </a:rPr>
            <a:t> la empresa no paga a los no huelguistas</a:t>
          </a:r>
          <a:endParaRPr lang="es-ES" sz="1800" dirty="0"/>
        </a:p>
      </dgm:t>
    </dgm:pt>
    <dgm:pt modelId="{0717C563-B1A5-4265-A355-55DD5331ECCA}" type="parTrans" cxnId="{9ECAD6C5-0B7D-41D0-AFD5-362B21CF52B3}">
      <dgm:prSet/>
      <dgm:spPr/>
      <dgm:t>
        <a:bodyPr/>
        <a:lstStyle/>
        <a:p>
          <a:endParaRPr lang="es-ES"/>
        </a:p>
      </dgm:t>
    </dgm:pt>
    <dgm:pt modelId="{437250DA-F753-485F-B838-F1D98EAE738B}" type="sibTrans" cxnId="{9ECAD6C5-0B7D-41D0-AFD5-362B21CF52B3}">
      <dgm:prSet/>
      <dgm:spPr/>
      <dgm:t>
        <a:bodyPr/>
        <a:lstStyle/>
        <a:p>
          <a:endParaRPr lang="es-ES"/>
        </a:p>
      </dgm:t>
    </dgm:pt>
    <dgm:pt modelId="{6156789E-9539-4F8F-BC24-64DF5D3115C0}" type="pres">
      <dgm:prSet presAssocID="{7B744325-1775-479E-8A41-8FD1BAFE1EF1}" presName="Name0" presStyleCnt="0">
        <dgm:presLayoutVars>
          <dgm:dir/>
          <dgm:animLvl val="lvl"/>
          <dgm:resizeHandles val="exact"/>
        </dgm:presLayoutVars>
      </dgm:prSet>
      <dgm:spPr/>
    </dgm:pt>
    <dgm:pt modelId="{A00AA418-4FD6-4727-9318-BC1E21558873}" type="pres">
      <dgm:prSet presAssocID="{F7839344-AD25-403C-ADDA-48BCBBFFC89F}" presName="linNode" presStyleCnt="0"/>
      <dgm:spPr/>
    </dgm:pt>
    <dgm:pt modelId="{715A4422-8AAC-4A4C-AFC4-47BEFA872F08}" type="pres">
      <dgm:prSet presAssocID="{F7839344-AD25-403C-ADDA-48BCBBFFC89F}" presName="parTx" presStyleLbl="revTx" presStyleIdx="0" presStyleCnt="1" custScaleX="90669">
        <dgm:presLayoutVars>
          <dgm:chMax val="1"/>
          <dgm:bulletEnabled val="1"/>
        </dgm:presLayoutVars>
      </dgm:prSet>
      <dgm:spPr/>
    </dgm:pt>
    <dgm:pt modelId="{41E3B381-775B-4EBE-A650-3414E8C04EDC}" type="pres">
      <dgm:prSet presAssocID="{F7839344-AD25-403C-ADDA-48BCBBFFC89F}" presName="bracket" presStyleLbl="parChTrans1D1" presStyleIdx="0" presStyleCnt="1"/>
      <dgm:spPr/>
    </dgm:pt>
    <dgm:pt modelId="{10DC6025-E61A-487A-B311-E2AAC5BD38A3}" type="pres">
      <dgm:prSet presAssocID="{F7839344-AD25-403C-ADDA-48BCBBFFC89F}" presName="spH" presStyleCnt="0"/>
      <dgm:spPr/>
    </dgm:pt>
    <dgm:pt modelId="{06CD0EF6-2ADA-4125-A0E7-1D326A5263FB}" type="pres">
      <dgm:prSet presAssocID="{F7839344-AD25-403C-ADDA-48BCBBFFC89F}" presName="desTx" presStyleLbl="node1" presStyleIdx="0" presStyleCnt="1">
        <dgm:presLayoutVars>
          <dgm:bulletEnabled val="1"/>
        </dgm:presLayoutVars>
      </dgm:prSet>
      <dgm:spPr/>
    </dgm:pt>
  </dgm:ptLst>
  <dgm:cxnLst>
    <dgm:cxn modelId="{B786A90A-E0E3-47CD-A20B-C3E4B3F90265}" type="presOf" srcId="{77703709-4825-4C5E-A155-482AADCDAAF9}" destId="{06CD0EF6-2ADA-4125-A0E7-1D326A5263FB}" srcOrd="0" destOrd="3" presId="urn:diagrams.loki3.com/BracketList+Icon"/>
    <dgm:cxn modelId="{6F62F50C-317E-44BC-8002-FEEAB1A0A972}" srcId="{F7839344-AD25-403C-ADDA-48BCBBFFC89F}" destId="{9DBABD9E-5F02-4AEA-948D-A47FD9ABE14E}" srcOrd="0" destOrd="0" parTransId="{CE196DE7-3EC3-45C3-8772-7BE2EC37B633}" sibTransId="{7E71E6AF-B569-4AAE-9D14-DAB9708BE618}"/>
    <dgm:cxn modelId="{771BF211-A10C-4068-A4C3-67351C96088E}" srcId="{F7839344-AD25-403C-ADDA-48BCBBFFC89F}" destId="{50546E57-4264-4608-AC23-7CA0915612F4}" srcOrd="1" destOrd="0" parTransId="{290B384B-280C-43EB-8789-AE0610758541}" sibTransId="{DFFBC002-0C8F-4406-B941-9B605A7AE88B}"/>
    <dgm:cxn modelId="{68D3013D-8907-47CA-9DBA-B4900A09F4E0}" srcId="{F7839344-AD25-403C-ADDA-48BCBBFFC89F}" destId="{72467D9A-F012-43E1-B306-5CDCA18E6464}" srcOrd="2" destOrd="0" parTransId="{10600887-803F-44BB-BBB7-ECED9FFD9752}" sibTransId="{404D9018-FCD4-4A88-8F3A-ED5AA1F8C26F}"/>
    <dgm:cxn modelId="{41DA2D44-B26F-4E5B-BAAC-DC784797CEF0}" type="presOf" srcId="{9DBABD9E-5F02-4AEA-948D-A47FD9ABE14E}" destId="{06CD0EF6-2ADA-4125-A0E7-1D326A5263FB}" srcOrd="0" destOrd="0" presId="urn:diagrams.loki3.com/BracketList+Icon"/>
    <dgm:cxn modelId="{82992169-90FD-47FD-9D42-41FA7BE1B668}" type="presOf" srcId="{7B744325-1775-479E-8A41-8FD1BAFE1EF1}" destId="{6156789E-9539-4F8F-BC24-64DF5D3115C0}" srcOrd="0" destOrd="0" presId="urn:diagrams.loki3.com/BracketList+Icon"/>
    <dgm:cxn modelId="{D0003878-1C82-4FE3-98A2-244F5E52F7C8}" type="presOf" srcId="{F7839344-AD25-403C-ADDA-48BCBBFFC89F}" destId="{715A4422-8AAC-4A4C-AFC4-47BEFA872F08}" srcOrd="0" destOrd="0" presId="urn:diagrams.loki3.com/BracketList+Icon"/>
    <dgm:cxn modelId="{53CD63A9-C0C9-4334-9C8C-D0C2CE4AC95A}" type="presOf" srcId="{50546E57-4264-4608-AC23-7CA0915612F4}" destId="{06CD0EF6-2ADA-4125-A0E7-1D326A5263FB}" srcOrd="0" destOrd="1" presId="urn:diagrams.loki3.com/BracketList+Icon"/>
    <dgm:cxn modelId="{F5E140AB-BDA8-4153-8111-C91882448830}" type="presOf" srcId="{72467D9A-F012-43E1-B306-5CDCA18E6464}" destId="{06CD0EF6-2ADA-4125-A0E7-1D326A5263FB}" srcOrd="0" destOrd="2" presId="urn:diagrams.loki3.com/BracketList+Icon"/>
    <dgm:cxn modelId="{9ECAD6C5-0B7D-41D0-AFD5-362B21CF52B3}" srcId="{F7839344-AD25-403C-ADDA-48BCBBFFC89F}" destId="{77703709-4825-4C5E-A155-482AADCDAAF9}" srcOrd="3" destOrd="0" parTransId="{0717C563-B1A5-4265-A355-55DD5331ECCA}" sibTransId="{437250DA-F753-485F-B838-F1D98EAE738B}"/>
    <dgm:cxn modelId="{9BFBC8E3-E9F7-4C70-A628-78E036F08AAC}" srcId="{7B744325-1775-479E-8A41-8FD1BAFE1EF1}" destId="{F7839344-AD25-403C-ADDA-48BCBBFFC89F}" srcOrd="0" destOrd="0" parTransId="{2298D174-FA71-41D8-AB30-776B95F8D731}" sibTransId="{C0A30F97-504B-4DEC-8B36-77E599C09FF2}"/>
    <dgm:cxn modelId="{6A3B6DF5-B640-4C4F-9572-A4FAFD652BCC}" type="presParOf" srcId="{6156789E-9539-4F8F-BC24-64DF5D3115C0}" destId="{A00AA418-4FD6-4727-9318-BC1E21558873}" srcOrd="0" destOrd="0" presId="urn:diagrams.loki3.com/BracketList+Icon"/>
    <dgm:cxn modelId="{2B8F86F4-D76E-4C14-9C73-7DC3FE8A5E61}" type="presParOf" srcId="{A00AA418-4FD6-4727-9318-BC1E21558873}" destId="{715A4422-8AAC-4A4C-AFC4-47BEFA872F08}" srcOrd="0" destOrd="0" presId="urn:diagrams.loki3.com/BracketList+Icon"/>
    <dgm:cxn modelId="{E83ADD84-D231-421B-AB5A-3E5943B20A3E}" type="presParOf" srcId="{A00AA418-4FD6-4727-9318-BC1E21558873}" destId="{41E3B381-775B-4EBE-A650-3414E8C04EDC}" srcOrd="1" destOrd="0" presId="urn:diagrams.loki3.com/BracketList+Icon"/>
    <dgm:cxn modelId="{3DBEB676-8DBD-4A21-B73F-4FFFDF789EFA}" type="presParOf" srcId="{A00AA418-4FD6-4727-9318-BC1E21558873}" destId="{10DC6025-E61A-487A-B311-E2AAC5BD38A3}" srcOrd="2" destOrd="0" presId="urn:diagrams.loki3.com/BracketList+Icon"/>
    <dgm:cxn modelId="{0CA946DC-DF64-4CF6-9D86-55C313B83E44}" type="presParOf" srcId="{A00AA418-4FD6-4727-9318-BC1E21558873}" destId="{06CD0EF6-2ADA-4125-A0E7-1D326A5263FB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744325-1775-479E-8A41-8FD1BAFE1EF1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0CA2290-1E3C-479C-965D-4DA4A12903C8}">
      <dgm:prSet phldrT="[Texto]" custT="1"/>
      <dgm:spPr/>
      <dgm:t>
        <a:bodyPr/>
        <a:lstStyle/>
        <a:p>
          <a:pPr algn="l"/>
          <a:r>
            <a:rPr lang="es-ES_tradnl" sz="1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Solución extrajudicial de conflictos</a:t>
          </a:r>
        </a:p>
        <a:p>
          <a:pPr algn="l"/>
          <a:r>
            <a:rPr lang="es-ES_tradnl" sz="1800" b="0" i="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Intentar no llegar a los juzgados o a la huelga</a:t>
          </a:r>
          <a:endParaRPr lang="es-ES" sz="1800" b="0" i="0" u="none" dirty="0">
            <a:effectLst/>
          </a:endParaRPr>
        </a:p>
      </dgm:t>
    </dgm:pt>
    <dgm:pt modelId="{A9C128DF-8111-4C0C-8C03-248C1E128287}" type="parTrans" cxnId="{2EA20887-9C9E-4C08-93F4-16E064196C1B}">
      <dgm:prSet/>
      <dgm:spPr/>
      <dgm:t>
        <a:bodyPr/>
        <a:lstStyle/>
        <a:p>
          <a:endParaRPr lang="es-ES" sz="1800"/>
        </a:p>
      </dgm:t>
    </dgm:pt>
    <dgm:pt modelId="{B776A693-0769-49F2-A827-16962596A07F}" type="sibTrans" cxnId="{2EA20887-9C9E-4C08-93F4-16E064196C1B}">
      <dgm:prSet/>
      <dgm:spPr/>
      <dgm:t>
        <a:bodyPr/>
        <a:lstStyle/>
        <a:p>
          <a:endParaRPr lang="es-ES" sz="1800"/>
        </a:p>
      </dgm:t>
    </dgm:pt>
    <dgm:pt modelId="{14F8013B-E782-47AB-934B-5AD1C60CEE4B}">
      <dgm:prSet phldrT="[Texto]" custT="1"/>
      <dgm:spPr/>
      <dgm:t>
        <a:bodyPr/>
        <a:lstStyle/>
        <a:p>
          <a:r>
            <a:rPr lang="es-ES_tradnl" sz="1800" b="0" u="none" dirty="0">
              <a:effectLst/>
            </a:rPr>
            <a:t>Posibilidad de Solución Extrajudicial de Conflictos</a:t>
          </a:r>
          <a:endParaRPr lang="es-ES" sz="1800" b="0" u="none" dirty="0">
            <a:effectLst/>
          </a:endParaRPr>
        </a:p>
      </dgm:t>
    </dgm:pt>
    <dgm:pt modelId="{183E7D9C-EF4B-44B9-A3EE-DFFCFC11CDE4}" type="parTrans" cxnId="{C574C5C5-F6DA-49B0-B622-AC3763F800F5}">
      <dgm:prSet/>
      <dgm:spPr/>
      <dgm:t>
        <a:bodyPr/>
        <a:lstStyle/>
        <a:p>
          <a:endParaRPr lang="es-ES" sz="1800"/>
        </a:p>
      </dgm:t>
    </dgm:pt>
    <dgm:pt modelId="{6FCBBF11-4AD8-4126-B56E-C20EE71C5F03}" type="sibTrans" cxnId="{C574C5C5-F6DA-49B0-B622-AC3763F800F5}">
      <dgm:prSet/>
      <dgm:spPr/>
      <dgm:t>
        <a:bodyPr/>
        <a:lstStyle/>
        <a:p>
          <a:endParaRPr lang="es-ES" sz="1800"/>
        </a:p>
      </dgm:t>
    </dgm:pt>
    <dgm:pt modelId="{19A69B2B-7D83-4B3E-A7A6-AA9A4F2A8433}">
      <dgm:prSet phldrT="[Texto]" custT="1"/>
      <dgm:spPr/>
      <dgm:t>
        <a:bodyPr/>
        <a:lstStyle/>
        <a:p>
          <a:r>
            <a:rPr lang="es-ES_tradnl" sz="1800" b="0" u="none" dirty="0">
              <a:effectLst/>
            </a:rPr>
            <a:t>Ej: en Comunidad Valenciana  </a:t>
          </a:r>
          <a:r>
            <a:rPr lang="es-ES_tradnl" sz="1800" b="0" u="none" dirty="0">
              <a:effectLst/>
              <a:sym typeface="Wingdings" panose="05000000000000000000" pitchFamily="2" charset="2"/>
            </a:rPr>
            <a:t> TAL ofrece:</a:t>
          </a:r>
          <a:endParaRPr lang="es-ES" sz="1800" b="0" u="none" dirty="0">
            <a:effectLst/>
          </a:endParaRPr>
        </a:p>
      </dgm:t>
    </dgm:pt>
    <dgm:pt modelId="{9CAC938D-A24B-4786-91AC-A935449551C4}" type="parTrans" cxnId="{207E8A1F-F1C1-446E-BA70-3E4DF3B315DC}">
      <dgm:prSet/>
      <dgm:spPr/>
      <dgm:t>
        <a:bodyPr/>
        <a:lstStyle/>
        <a:p>
          <a:endParaRPr lang="es-ES"/>
        </a:p>
      </dgm:t>
    </dgm:pt>
    <dgm:pt modelId="{3C35EEC9-25D9-4405-82B3-72DD209C4DC8}" type="sibTrans" cxnId="{207E8A1F-F1C1-446E-BA70-3E4DF3B315DC}">
      <dgm:prSet/>
      <dgm:spPr/>
      <dgm:t>
        <a:bodyPr/>
        <a:lstStyle/>
        <a:p>
          <a:endParaRPr lang="es-ES"/>
        </a:p>
      </dgm:t>
    </dgm:pt>
    <dgm:pt modelId="{4751341C-1565-40C5-9EA3-EBE031D73B17}">
      <dgm:prSet phldrT="[Texto]" custT="1"/>
      <dgm:spPr/>
      <dgm:t>
        <a:bodyPr/>
        <a:lstStyle/>
        <a:p>
          <a:r>
            <a:rPr lang="es-ES_tradnl" sz="1800" b="0" u="none" dirty="0">
              <a:effectLst/>
            </a:rPr>
            <a:t>Conciliación: acudir a un conciliador que intenta poner a las partes de acuerdo, sin ofrecer soluciones</a:t>
          </a:r>
          <a:endParaRPr lang="es-ES" sz="1800" b="0" u="none" dirty="0">
            <a:effectLst/>
          </a:endParaRPr>
        </a:p>
      </dgm:t>
    </dgm:pt>
    <dgm:pt modelId="{FD66CDAE-E74D-4EA7-A667-1F1820FD6A7A}" type="parTrans" cxnId="{AC3B9F9B-E676-4FB5-926C-9C19B343B19F}">
      <dgm:prSet/>
      <dgm:spPr/>
      <dgm:t>
        <a:bodyPr/>
        <a:lstStyle/>
        <a:p>
          <a:endParaRPr lang="es-ES"/>
        </a:p>
      </dgm:t>
    </dgm:pt>
    <dgm:pt modelId="{C462D405-516C-49F4-8B0A-926A717474C6}" type="sibTrans" cxnId="{AC3B9F9B-E676-4FB5-926C-9C19B343B19F}">
      <dgm:prSet/>
      <dgm:spPr/>
      <dgm:t>
        <a:bodyPr/>
        <a:lstStyle/>
        <a:p>
          <a:endParaRPr lang="es-ES"/>
        </a:p>
      </dgm:t>
    </dgm:pt>
    <dgm:pt modelId="{A1665030-508A-4329-B96C-F641AEDAACCA}">
      <dgm:prSet phldrT="[Texto]" custT="1"/>
      <dgm:spPr/>
      <dgm:t>
        <a:bodyPr/>
        <a:lstStyle/>
        <a:p>
          <a:r>
            <a:rPr lang="es-ES_tradnl" sz="1800" b="0" u="none" dirty="0">
              <a:effectLst/>
            </a:rPr>
            <a:t>Mediación: intenta poner a las partes de acuerdo y les ofrece posibles soluciones (algunos opinan que no debe ofrecerlas)</a:t>
          </a:r>
          <a:endParaRPr lang="es-ES" sz="1800" b="0" u="none" dirty="0">
            <a:effectLst/>
          </a:endParaRPr>
        </a:p>
      </dgm:t>
    </dgm:pt>
    <dgm:pt modelId="{565DABC5-A1D6-48B8-9FB5-85863D77BFB0}" type="parTrans" cxnId="{60268565-23C3-425F-860F-9059803CD390}">
      <dgm:prSet/>
      <dgm:spPr/>
      <dgm:t>
        <a:bodyPr/>
        <a:lstStyle/>
        <a:p>
          <a:endParaRPr lang="es-ES"/>
        </a:p>
      </dgm:t>
    </dgm:pt>
    <dgm:pt modelId="{7FB7092E-0F2D-4859-B6CF-FE5E2DAB0535}" type="sibTrans" cxnId="{60268565-23C3-425F-860F-9059803CD390}">
      <dgm:prSet/>
      <dgm:spPr/>
      <dgm:t>
        <a:bodyPr/>
        <a:lstStyle/>
        <a:p>
          <a:endParaRPr lang="es-ES"/>
        </a:p>
      </dgm:t>
    </dgm:pt>
    <dgm:pt modelId="{9CB80B01-B515-425F-908D-B1EADD005376}">
      <dgm:prSet phldrT="[Texto]" custT="1"/>
      <dgm:spPr/>
      <dgm:t>
        <a:bodyPr/>
        <a:lstStyle/>
        <a:p>
          <a:r>
            <a:rPr lang="es-ES_tradnl" sz="1800" b="0" u="none" dirty="0">
              <a:effectLst/>
            </a:rPr>
            <a:t>Arbitraje: ambas partes aceptan un árbitro el cual toma una decisión que será obligatoria para las partes</a:t>
          </a:r>
          <a:endParaRPr lang="es-ES" sz="1800" b="0" u="none" dirty="0">
            <a:effectLst/>
          </a:endParaRPr>
        </a:p>
      </dgm:t>
    </dgm:pt>
    <dgm:pt modelId="{D6BD9EB3-7805-4EFB-A571-3B3F2AD002CD}" type="parTrans" cxnId="{16315E9E-15BF-490A-8D84-3BF7CC9E04F3}">
      <dgm:prSet/>
      <dgm:spPr/>
      <dgm:t>
        <a:bodyPr/>
        <a:lstStyle/>
        <a:p>
          <a:endParaRPr lang="es-ES"/>
        </a:p>
      </dgm:t>
    </dgm:pt>
    <dgm:pt modelId="{C78D93EB-CD4E-489E-95D8-53C1BE0ED84A}" type="sibTrans" cxnId="{16315E9E-15BF-490A-8D84-3BF7CC9E04F3}">
      <dgm:prSet/>
      <dgm:spPr/>
      <dgm:t>
        <a:bodyPr/>
        <a:lstStyle/>
        <a:p>
          <a:endParaRPr lang="es-ES"/>
        </a:p>
      </dgm:t>
    </dgm:pt>
    <dgm:pt modelId="{DF83DA14-2F83-49E2-935E-AC52E4721557}" type="pres">
      <dgm:prSet presAssocID="{7B744325-1775-479E-8A41-8FD1BAFE1EF1}" presName="Name0" presStyleCnt="0">
        <dgm:presLayoutVars>
          <dgm:dir/>
          <dgm:animLvl val="lvl"/>
          <dgm:resizeHandles val="exact"/>
        </dgm:presLayoutVars>
      </dgm:prSet>
      <dgm:spPr/>
    </dgm:pt>
    <dgm:pt modelId="{E41D237C-97CD-4AC5-80F5-11257B615BAD}" type="pres">
      <dgm:prSet presAssocID="{30CA2290-1E3C-479C-965D-4DA4A12903C8}" presName="linNode" presStyleCnt="0"/>
      <dgm:spPr/>
    </dgm:pt>
    <dgm:pt modelId="{A1960949-E58E-44A4-AE6C-AB7A443BB75C}" type="pres">
      <dgm:prSet presAssocID="{30CA2290-1E3C-479C-965D-4DA4A12903C8}" presName="parTx" presStyleLbl="revTx" presStyleIdx="0" presStyleCnt="1" custScaleX="140097" custScaleY="502091">
        <dgm:presLayoutVars>
          <dgm:chMax val="1"/>
          <dgm:bulletEnabled val="1"/>
        </dgm:presLayoutVars>
      </dgm:prSet>
      <dgm:spPr/>
    </dgm:pt>
    <dgm:pt modelId="{3DB66F74-0391-4D60-918E-DC3EA70AF138}" type="pres">
      <dgm:prSet presAssocID="{30CA2290-1E3C-479C-965D-4DA4A12903C8}" presName="bracket" presStyleLbl="parChTrans1D1" presStyleIdx="0" presStyleCnt="1" custScaleX="110893" custScaleY="148746"/>
      <dgm:spPr/>
    </dgm:pt>
    <dgm:pt modelId="{1F3D2E84-FC53-468A-92C7-A30BFDE6B2E3}" type="pres">
      <dgm:prSet presAssocID="{30CA2290-1E3C-479C-965D-4DA4A12903C8}" presName="spH" presStyleCnt="0"/>
      <dgm:spPr/>
    </dgm:pt>
    <dgm:pt modelId="{5983B1D5-3719-431E-84E2-E22B63CCFFA8}" type="pres">
      <dgm:prSet presAssocID="{30CA2290-1E3C-479C-965D-4DA4A12903C8}" presName="desTx" presStyleLbl="node1" presStyleIdx="0" presStyleCnt="1" custScaleX="133393" custScaleY="103190" custLinFactNeighborX="-35826" custLinFactNeighborY="-4462">
        <dgm:presLayoutVars>
          <dgm:bulletEnabled val="1"/>
        </dgm:presLayoutVars>
      </dgm:prSet>
      <dgm:spPr/>
    </dgm:pt>
  </dgm:ptLst>
  <dgm:cxnLst>
    <dgm:cxn modelId="{207E8A1F-F1C1-446E-BA70-3E4DF3B315DC}" srcId="{30CA2290-1E3C-479C-965D-4DA4A12903C8}" destId="{19A69B2B-7D83-4B3E-A7A6-AA9A4F2A8433}" srcOrd="1" destOrd="0" parTransId="{9CAC938D-A24B-4786-91AC-A935449551C4}" sibTransId="{3C35EEC9-25D9-4405-82B3-72DD209C4DC8}"/>
    <dgm:cxn modelId="{6B0F8329-85D6-4024-AA34-813C684FA5DA}" type="presOf" srcId="{A1665030-508A-4329-B96C-F641AEDAACCA}" destId="{5983B1D5-3719-431E-84E2-E22B63CCFFA8}" srcOrd="0" destOrd="3" presId="urn:diagrams.loki3.com/BracketList+Icon"/>
    <dgm:cxn modelId="{60268565-23C3-425F-860F-9059803CD390}" srcId="{30CA2290-1E3C-479C-965D-4DA4A12903C8}" destId="{A1665030-508A-4329-B96C-F641AEDAACCA}" srcOrd="3" destOrd="0" parTransId="{565DABC5-A1D6-48B8-9FB5-85863D77BFB0}" sibTransId="{7FB7092E-0F2D-4859-B6CF-FE5E2DAB0535}"/>
    <dgm:cxn modelId="{FF04436C-054A-42F5-B1BD-E08BFAF2D5DF}" type="presOf" srcId="{14F8013B-E782-47AB-934B-5AD1C60CEE4B}" destId="{5983B1D5-3719-431E-84E2-E22B63CCFFA8}" srcOrd="0" destOrd="0" presId="urn:diagrams.loki3.com/BracketList+Icon"/>
    <dgm:cxn modelId="{BEC60572-D641-452D-B78A-D852A46C06D2}" type="presOf" srcId="{9CB80B01-B515-425F-908D-B1EADD005376}" destId="{5983B1D5-3719-431E-84E2-E22B63CCFFA8}" srcOrd="0" destOrd="4" presId="urn:diagrams.loki3.com/BracketList+Icon"/>
    <dgm:cxn modelId="{48014B58-DDE7-4CAA-9EF0-5028EDC08774}" type="presOf" srcId="{30CA2290-1E3C-479C-965D-4DA4A12903C8}" destId="{A1960949-E58E-44A4-AE6C-AB7A443BB75C}" srcOrd="0" destOrd="0" presId="urn:diagrams.loki3.com/BracketList+Icon"/>
    <dgm:cxn modelId="{2EA20887-9C9E-4C08-93F4-16E064196C1B}" srcId="{7B744325-1775-479E-8A41-8FD1BAFE1EF1}" destId="{30CA2290-1E3C-479C-965D-4DA4A12903C8}" srcOrd="0" destOrd="0" parTransId="{A9C128DF-8111-4C0C-8C03-248C1E128287}" sibTransId="{B776A693-0769-49F2-A827-16962596A07F}"/>
    <dgm:cxn modelId="{36628688-C07F-4320-9AC4-5C8EC8DAB156}" type="presOf" srcId="{19A69B2B-7D83-4B3E-A7A6-AA9A4F2A8433}" destId="{5983B1D5-3719-431E-84E2-E22B63CCFFA8}" srcOrd="0" destOrd="1" presId="urn:diagrams.loki3.com/BracketList+Icon"/>
    <dgm:cxn modelId="{AC3B9F9B-E676-4FB5-926C-9C19B343B19F}" srcId="{30CA2290-1E3C-479C-965D-4DA4A12903C8}" destId="{4751341C-1565-40C5-9EA3-EBE031D73B17}" srcOrd="2" destOrd="0" parTransId="{FD66CDAE-E74D-4EA7-A667-1F1820FD6A7A}" sibTransId="{C462D405-516C-49F4-8B0A-926A717474C6}"/>
    <dgm:cxn modelId="{16315E9E-15BF-490A-8D84-3BF7CC9E04F3}" srcId="{30CA2290-1E3C-479C-965D-4DA4A12903C8}" destId="{9CB80B01-B515-425F-908D-B1EADD005376}" srcOrd="4" destOrd="0" parTransId="{D6BD9EB3-7805-4EFB-A571-3B3F2AD002CD}" sibTransId="{C78D93EB-CD4E-489E-95D8-53C1BE0ED84A}"/>
    <dgm:cxn modelId="{C574C5C5-F6DA-49B0-B622-AC3763F800F5}" srcId="{30CA2290-1E3C-479C-965D-4DA4A12903C8}" destId="{14F8013B-E782-47AB-934B-5AD1C60CEE4B}" srcOrd="0" destOrd="0" parTransId="{183E7D9C-EF4B-44B9-A3EE-DFFCFC11CDE4}" sibTransId="{6FCBBF11-4AD8-4126-B56E-C20EE71C5F03}"/>
    <dgm:cxn modelId="{40E0ECCE-719A-429D-926F-737D717B3BF9}" type="presOf" srcId="{7B744325-1775-479E-8A41-8FD1BAFE1EF1}" destId="{DF83DA14-2F83-49E2-935E-AC52E4721557}" srcOrd="0" destOrd="0" presId="urn:diagrams.loki3.com/BracketList+Icon"/>
    <dgm:cxn modelId="{F27B69D1-3A04-4480-99CD-AD45594C27BD}" type="presOf" srcId="{4751341C-1565-40C5-9EA3-EBE031D73B17}" destId="{5983B1D5-3719-431E-84E2-E22B63CCFFA8}" srcOrd="0" destOrd="2" presId="urn:diagrams.loki3.com/BracketList+Icon"/>
    <dgm:cxn modelId="{9D72DDAB-C917-465C-AD72-111D75CE0D44}" type="presParOf" srcId="{DF83DA14-2F83-49E2-935E-AC52E4721557}" destId="{E41D237C-97CD-4AC5-80F5-11257B615BAD}" srcOrd="0" destOrd="0" presId="urn:diagrams.loki3.com/BracketList+Icon"/>
    <dgm:cxn modelId="{A8054E72-AE67-431B-9B6E-8471F7AF30DB}" type="presParOf" srcId="{E41D237C-97CD-4AC5-80F5-11257B615BAD}" destId="{A1960949-E58E-44A4-AE6C-AB7A443BB75C}" srcOrd="0" destOrd="0" presId="urn:diagrams.loki3.com/BracketList+Icon"/>
    <dgm:cxn modelId="{3A827D98-9044-43BA-8C6B-E3BF1BC5F3F5}" type="presParOf" srcId="{E41D237C-97CD-4AC5-80F5-11257B615BAD}" destId="{3DB66F74-0391-4D60-918E-DC3EA70AF138}" srcOrd="1" destOrd="0" presId="urn:diagrams.loki3.com/BracketList+Icon"/>
    <dgm:cxn modelId="{3EAC2467-0622-4958-9CB0-454AC425AD5E}" type="presParOf" srcId="{E41D237C-97CD-4AC5-80F5-11257B615BAD}" destId="{1F3D2E84-FC53-468A-92C7-A30BFDE6B2E3}" srcOrd="2" destOrd="0" presId="urn:diagrams.loki3.com/BracketList+Icon"/>
    <dgm:cxn modelId="{5E4815DB-41D9-46CF-8E15-F06262F73219}" type="presParOf" srcId="{E41D237C-97CD-4AC5-80F5-11257B615BAD}" destId="{5983B1D5-3719-431E-84E2-E22B63CCFFA8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Poder de vigilancia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Registros personales y sobre sus bienes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por cámaras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 su situación sanitaria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4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4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4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4"/>
      <dgm:spPr/>
    </dgm:pt>
    <dgm:pt modelId="{38E354CA-BBEF-4ABE-86A9-0ECBC45629D6}" type="pres">
      <dgm:prSet presAssocID="{4C92C2CC-7A09-4CCE-A8B2-E48E55CBDF5A}" presName="node" presStyleLbl="node1" presStyleIdx="2" presStyleCnt="4" custScaleX="166188" custScaleY="115886" custRadScaleRad="80156" custRadScaleInc="-9155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4"/>
      <dgm:spPr/>
    </dgm:pt>
    <dgm:pt modelId="{878B6A84-97EE-4EFB-A433-E5A74748C5EF}" type="pres">
      <dgm:prSet presAssocID="{6F43B42A-71AC-474D-85DD-AE1BDDBD8C68}" presName="node" presStyleLbl="node1" presStyleIdx="3" presStyleCnt="4" custScaleX="118286" custScaleY="107158" custRadScaleRad="94534" custRadScaleInc="16335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4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FF0D6-D519-41A3-A77F-3FE3ADA3E2F0}">
      <dsp:nvSpPr>
        <dsp:cNvPr id="0" name=""/>
        <dsp:cNvSpPr/>
      </dsp:nvSpPr>
      <dsp:spPr>
        <a:xfrm>
          <a:off x="-28183" y="1618597"/>
          <a:ext cx="2963403" cy="242697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personal y el comité de empresas</a:t>
          </a:r>
          <a:endParaRPr lang="es-ES" sz="20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9897" y="2010136"/>
        <a:ext cx="2007243" cy="1643901"/>
      </dsp:txXfrm>
    </dsp:sp>
    <dsp:sp modelId="{CF2EE0F4-64F8-4AB5-A122-C56E4F43CAAF}">
      <dsp:nvSpPr>
        <dsp:cNvPr id="0" name=""/>
        <dsp:cNvSpPr/>
      </dsp:nvSpPr>
      <dsp:spPr>
        <a:xfrm>
          <a:off x="3427248" y="2000824"/>
          <a:ext cx="1314661" cy="113272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63B7-C94A-4269-922F-B82F4F7F61E2}">
      <dsp:nvSpPr>
        <dsp:cNvPr id="0" name=""/>
        <dsp:cNvSpPr/>
      </dsp:nvSpPr>
      <dsp:spPr>
        <a:xfrm>
          <a:off x="2040985" y="121143"/>
          <a:ext cx="4074440" cy="2740770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/>
            <a:t>Delegados de personal</a:t>
          </a:r>
          <a:r>
            <a:rPr lang="es-ES_tradnl" sz="1600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 En centros de &lt; 50 trabajadores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Centros de 6-10 trabajadores </a:t>
          </a:r>
          <a:r>
            <a:rPr lang="es-ES_tradnl" sz="1600" kern="1200" dirty="0">
              <a:sym typeface="Wingdings" panose="05000000000000000000" pitchFamily="2" charset="2"/>
            </a:rPr>
            <a:t> es voluntario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>
              <a:sym typeface="Wingdings" panose="05000000000000000000" pitchFamily="2" charset="2"/>
            </a:rPr>
            <a:t>- Centros 11-49 trabajadores  obligatorio entre 1-3 delegados</a:t>
          </a:r>
          <a:endParaRPr lang="es-ES" sz="1600" kern="1200" dirty="0"/>
        </a:p>
      </dsp:txBody>
      <dsp:txXfrm>
        <a:off x="2641534" y="525117"/>
        <a:ext cx="2873342" cy="1932822"/>
      </dsp:txXfrm>
    </dsp:sp>
    <dsp:sp modelId="{93E70886-12A7-45BA-9F0D-104B80BD63DE}">
      <dsp:nvSpPr>
        <dsp:cNvPr id="0" name=""/>
        <dsp:cNvSpPr/>
      </dsp:nvSpPr>
      <dsp:spPr>
        <a:xfrm>
          <a:off x="2040985" y="3037456"/>
          <a:ext cx="4074440" cy="232604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/>
            <a:t>Comité de empresa</a:t>
          </a:r>
          <a:r>
            <a:rPr lang="es-ES_tradnl" sz="1600" kern="1200" dirty="0"/>
            <a:t>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Obligatorio en los centros de trabajo ≥ 50 trabajadores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Ejerce sus funciones de forma colegiada</a:t>
          </a:r>
          <a:endParaRPr lang="es-ES" sz="1600" kern="1200" dirty="0"/>
        </a:p>
      </dsp:txBody>
      <dsp:txXfrm>
        <a:off x="2602039" y="3357755"/>
        <a:ext cx="2952332" cy="16854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76156-48E0-4FAC-AC04-8DEFC3E65937}">
      <dsp:nvSpPr>
        <dsp:cNvPr id="0" name=""/>
        <dsp:cNvSpPr/>
      </dsp:nvSpPr>
      <dsp:spPr>
        <a:xfrm>
          <a:off x="203822" y="496799"/>
          <a:ext cx="2513047" cy="880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Sindicatos</a:t>
          </a:r>
          <a:endParaRPr lang="es-ES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1849" y="625786"/>
        <a:ext cx="1776993" cy="622807"/>
      </dsp:txXfrm>
    </dsp:sp>
    <dsp:sp modelId="{9A3DC5B2-4F0F-4F56-9B8F-AABD8FD65980}">
      <dsp:nvSpPr>
        <dsp:cNvPr id="0" name=""/>
        <dsp:cNvSpPr/>
      </dsp:nvSpPr>
      <dsp:spPr>
        <a:xfrm rot="10800000" flipH="1">
          <a:off x="2699586" y="497540"/>
          <a:ext cx="506911" cy="2152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dirty="0"/>
        </a:p>
      </dsp:txBody>
      <dsp:txXfrm>
        <a:off x="2699586" y="540594"/>
        <a:ext cx="442329" cy="129164"/>
      </dsp:txXfrm>
    </dsp:sp>
    <dsp:sp modelId="{5D51581A-FB13-4C22-8570-82655A9641DE}">
      <dsp:nvSpPr>
        <dsp:cNvPr id="0" name=""/>
        <dsp:cNvSpPr/>
      </dsp:nvSpPr>
      <dsp:spPr>
        <a:xfrm>
          <a:off x="3272472" y="6078"/>
          <a:ext cx="5397029" cy="1881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Asociaciones de trabajadores para la defensa y promoción de los intereses que les son propios de cara a mejorar las condiciones de trabajo</a:t>
          </a:r>
          <a:endParaRPr lang="es-ES" sz="1900" kern="1200" dirty="0"/>
        </a:p>
      </dsp:txBody>
      <dsp:txXfrm>
        <a:off x="4062849" y="281598"/>
        <a:ext cx="3816275" cy="1330331"/>
      </dsp:txXfrm>
    </dsp:sp>
    <dsp:sp modelId="{CC0C3E74-4B2E-4554-B0BE-7F4719BCB5E8}">
      <dsp:nvSpPr>
        <dsp:cNvPr id="0" name=""/>
        <dsp:cNvSpPr/>
      </dsp:nvSpPr>
      <dsp:spPr>
        <a:xfrm rot="10800000">
          <a:off x="2747831" y="1216870"/>
          <a:ext cx="458662" cy="1829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 rot="10800000">
        <a:off x="2802724" y="1253466"/>
        <a:ext cx="403769" cy="1097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A4422-8AAC-4A4C-AFC4-47BEFA872F08}">
      <dsp:nvSpPr>
        <dsp:cNvPr id="0" name=""/>
        <dsp:cNvSpPr/>
      </dsp:nvSpPr>
      <dsp:spPr>
        <a:xfrm>
          <a:off x="108794" y="279657"/>
          <a:ext cx="1950732" cy="1189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cierre patronal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Impedir a los trabajadores el acceso al centro</a:t>
          </a:r>
          <a:endParaRPr lang="es-ES" sz="1800" b="0" i="0" u="none" kern="1200" dirty="0">
            <a:effectLst/>
          </a:endParaRPr>
        </a:p>
      </dsp:txBody>
      <dsp:txXfrm>
        <a:off x="108794" y="279657"/>
        <a:ext cx="1950732" cy="1189085"/>
      </dsp:txXfrm>
    </dsp:sp>
    <dsp:sp modelId="{41E3B381-775B-4EBE-A650-3414E8C04EDC}">
      <dsp:nvSpPr>
        <dsp:cNvPr id="0" name=""/>
        <dsp:cNvSpPr/>
      </dsp:nvSpPr>
      <dsp:spPr>
        <a:xfrm>
          <a:off x="2059527" y="965"/>
          <a:ext cx="430297" cy="1746469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CD0EF6-2ADA-4125-A0E7-1D326A5263FB}">
      <dsp:nvSpPr>
        <dsp:cNvPr id="0" name=""/>
        <dsp:cNvSpPr/>
      </dsp:nvSpPr>
      <dsp:spPr>
        <a:xfrm>
          <a:off x="2661943" y="965"/>
          <a:ext cx="5852047" cy="174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exista ocupación violenta de los locales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Huelga abusiva que impide continuar con el trabajo a los que sí quieren trabajar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La empresa debe comunicarlo en el plazo de 12 horas a la Autoridad Laboral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Consecuencias </a:t>
          </a:r>
          <a:r>
            <a:rPr lang="es-ES_tradnl" sz="1800" kern="1200" dirty="0">
              <a:sym typeface="Wingdings" panose="05000000000000000000" pitchFamily="2" charset="2"/>
            </a:rPr>
            <a:t> la empresa no paga a los no huelguistas</a:t>
          </a:r>
          <a:endParaRPr lang="es-ES" sz="1800" kern="1200" dirty="0"/>
        </a:p>
      </dsp:txBody>
      <dsp:txXfrm>
        <a:off x="2661943" y="965"/>
        <a:ext cx="5852047" cy="17464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60949-E58E-44A4-AE6C-AB7A443BB75C}">
      <dsp:nvSpPr>
        <dsp:cNvPr id="0" name=""/>
        <dsp:cNvSpPr/>
      </dsp:nvSpPr>
      <dsp:spPr>
        <a:xfrm>
          <a:off x="1898" y="428989"/>
          <a:ext cx="2325575" cy="130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Solución extrajudicial de conflictos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i="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Intentar no llegar a los juzgados o a la huelga</a:t>
          </a:r>
          <a:endParaRPr lang="es-ES" sz="1800" b="0" i="0" u="none" kern="1200" dirty="0">
            <a:effectLst/>
          </a:endParaRPr>
        </a:p>
      </dsp:txBody>
      <dsp:txXfrm>
        <a:off x="1898" y="428989"/>
        <a:ext cx="2325575" cy="1302261"/>
      </dsp:txXfrm>
    </dsp:sp>
    <dsp:sp modelId="{3DB66F74-0391-4D60-918E-DC3EA70AF138}">
      <dsp:nvSpPr>
        <dsp:cNvPr id="0" name=""/>
        <dsp:cNvSpPr/>
      </dsp:nvSpPr>
      <dsp:spPr>
        <a:xfrm>
          <a:off x="2327474" y="2108"/>
          <a:ext cx="368159" cy="21560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3B1D5-3719-431E-84E2-E22B63CCFFA8}">
      <dsp:nvSpPr>
        <dsp:cNvPr id="0" name=""/>
        <dsp:cNvSpPr/>
      </dsp:nvSpPr>
      <dsp:spPr>
        <a:xfrm>
          <a:off x="2780855" y="0"/>
          <a:ext cx="6022870" cy="2156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b="0" u="none" kern="1200" dirty="0">
              <a:effectLst/>
            </a:rPr>
            <a:t>Posibilidad de Solución Extrajudicial de Conflictos</a:t>
          </a:r>
          <a:endParaRPr lang="es-ES" sz="1800" b="0" u="none" kern="1200" dirty="0">
            <a:effectLst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b="0" u="none" kern="1200" dirty="0">
              <a:effectLst/>
            </a:rPr>
            <a:t>Ej: en Comunidad Valenciana  </a:t>
          </a:r>
          <a:r>
            <a:rPr lang="es-ES_tradnl" sz="1800" b="0" u="none" kern="1200" dirty="0">
              <a:effectLst/>
              <a:sym typeface="Wingdings" panose="05000000000000000000" pitchFamily="2" charset="2"/>
            </a:rPr>
            <a:t> TAL ofrece:</a:t>
          </a:r>
          <a:endParaRPr lang="es-ES" sz="1800" b="0" u="none" kern="1200" dirty="0">
            <a:effectLst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b="0" u="none" kern="1200" dirty="0">
              <a:effectLst/>
            </a:rPr>
            <a:t>Conciliación: acudir a un conciliador que intenta poner a las partes de acuerdo, sin ofrecer soluciones</a:t>
          </a:r>
          <a:endParaRPr lang="es-ES" sz="1800" b="0" u="none" kern="1200" dirty="0">
            <a:effectLst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b="0" u="none" kern="1200" dirty="0">
              <a:effectLst/>
            </a:rPr>
            <a:t>Mediación: intenta poner a las partes de acuerdo y les ofrece posibles soluciones (algunos opinan que no debe ofrecerlas)</a:t>
          </a:r>
          <a:endParaRPr lang="es-ES" sz="1800" b="0" u="none" kern="1200" dirty="0">
            <a:effectLst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b="0" u="none" kern="1200" dirty="0">
              <a:effectLst/>
            </a:rPr>
            <a:t>Arbitraje: ambas partes aceptan un árbitro el cual toma una decisión que será obligatoria para las partes</a:t>
          </a:r>
          <a:endParaRPr lang="es-ES" sz="1800" b="0" u="none" kern="1200" dirty="0">
            <a:effectLst/>
          </a:endParaRPr>
        </a:p>
      </dsp:txBody>
      <dsp:txXfrm>
        <a:off x="2780855" y="0"/>
        <a:ext cx="6022870" cy="21560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0D6D8-6AC4-441D-BBD9-A2BCE8117210}">
      <dsp:nvSpPr>
        <dsp:cNvPr id="0" name=""/>
        <dsp:cNvSpPr/>
      </dsp:nvSpPr>
      <dsp:spPr>
        <a:xfrm>
          <a:off x="877422" y="897616"/>
          <a:ext cx="3822749" cy="3822749"/>
        </a:xfrm>
        <a:prstGeom prst="blockArc">
          <a:avLst>
            <a:gd name="adj1" fmla="val 11780166"/>
            <a:gd name="adj2" fmla="val 1624853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939637" y="151181"/>
          <a:ext cx="3822749" cy="3822749"/>
        </a:xfrm>
        <a:prstGeom prst="blockArc">
          <a:avLst>
            <a:gd name="adj1" fmla="val 5443517"/>
            <a:gd name="adj2" fmla="val 10391583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782313" y="155824"/>
          <a:ext cx="3822749" cy="3822749"/>
        </a:xfrm>
        <a:prstGeom prst="blockArc">
          <a:avLst>
            <a:gd name="adj1" fmla="val 455479"/>
            <a:gd name="adj2" fmla="val 5153628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58743" y="836805"/>
          <a:ext cx="3822749" cy="3822749"/>
        </a:xfrm>
        <a:prstGeom prst="blockArc">
          <a:avLst>
            <a:gd name="adj1" fmla="val 16331312"/>
            <a:gd name="adj2" fmla="val 20679505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96173" y="1794829"/>
          <a:ext cx="1718094" cy="1286081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b="1" kern="1200" dirty="0"/>
            <a:t>Poder de vigilancia</a:t>
          </a:r>
          <a:endParaRPr lang="es-ES" sz="2300" b="1" kern="1200" dirty="0"/>
        </a:p>
      </dsp:txBody>
      <dsp:txXfrm>
        <a:off x="2147782" y="1983171"/>
        <a:ext cx="1214876" cy="909397"/>
      </dsp:txXfrm>
    </dsp:sp>
    <dsp:sp modelId="{1EA97D0F-FADF-4648-B47B-1E7E5DAB8019}">
      <dsp:nvSpPr>
        <dsp:cNvPr id="0" name=""/>
        <dsp:cNvSpPr/>
      </dsp:nvSpPr>
      <dsp:spPr>
        <a:xfrm>
          <a:off x="1970672" y="327872"/>
          <a:ext cx="1688964" cy="12285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Registros personales y sobre sus bienes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218015" y="507786"/>
        <a:ext cx="1194278" cy="868700"/>
      </dsp:txXfrm>
    </dsp:sp>
    <dsp:sp modelId="{C5F57591-51B8-4DC8-9F69-AC4849348760}">
      <dsp:nvSpPr>
        <dsp:cNvPr id="0" name=""/>
        <dsp:cNvSpPr/>
      </dsp:nvSpPr>
      <dsp:spPr>
        <a:xfrm>
          <a:off x="3792727" y="1696030"/>
          <a:ext cx="1503277" cy="12356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por cámaras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012877" y="1876984"/>
        <a:ext cx="1062977" cy="873725"/>
      </dsp:txXfrm>
    </dsp:sp>
    <dsp:sp modelId="{38E354CA-BBEF-4ABE-86A9-0ECBC45629D6}">
      <dsp:nvSpPr>
        <dsp:cNvPr id="0" name=""/>
        <dsp:cNvSpPr/>
      </dsp:nvSpPr>
      <dsp:spPr>
        <a:xfrm>
          <a:off x="1804069" y="3215874"/>
          <a:ext cx="2046619" cy="14271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03789" y="3424875"/>
        <a:ext cx="1447179" cy="1009143"/>
      </dsp:txXfrm>
    </dsp:sp>
    <dsp:sp modelId="{878B6A84-97EE-4EFB-A433-E5A74748C5EF}">
      <dsp:nvSpPr>
        <dsp:cNvPr id="0" name=""/>
        <dsp:cNvSpPr/>
      </dsp:nvSpPr>
      <dsp:spPr>
        <a:xfrm>
          <a:off x="268781" y="1624016"/>
          <a:ext cx="1456701" cy="131965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 su situación sanitaria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82110" y="1817276"/>
        <a:ext cx="1030043" cy="933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ágonos radiales"/>
  <dgm:desc val="Se usa para mostrar un proceso secuencial  relacionado con un tema o una idea centrales. Limitado a seis formas de Nivel 2. Funciona mejor con poco texto No aparece el texto sin utilizar, pero queda disponible si cambia entre diseño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10/09/2025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10/09/2025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7.xml"/><Relationship Id="rId7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22.xml"/><Relationship Id="rId5" Type="http://schemas.openxmlformats.org/officeDocument/2006/relationships/slide" Target="slide10.xml"/><Relationship Id="rId10" Type="http://schemas.openxmlformats.org/officeDocument/2006/relationships/slide" Target="slide19.xml"/><Relationship Id="rId4" Type="http://schemas.openxmlformats.org/officeDocument/2006/relationships/slide" Target="slide20.xml"/><Relationship Id="rId9" Type="http://schemas.openxmlformats.org/officeDocument/2006/relationships/slide" Target="slide1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slide" Target="slide2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64728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63744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6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DERECHOS Y DEBERES LABORALES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B625B-797B-C81D-BB72-5F9A70891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>
            <a:extLst>
              <a:ext uri="{FF2B5EF4-FFF2-40B4-BE49-F238E27FC236}">
                <a16:creationId xmlns:a16="http://schemas.microsoft.com/office/drawing/2014/main" id="{CA4C9FE0-41FD-B9BA-875B-9B08CD015187}"/>
              </a:ext>
            </a:extLst>
          </p:cNvPr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Derechos laborales colectivos</a:t>
            </a:r>
          </a:p>
        </p:txBody>
      </p:sp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2B9D8B5F-B0DE-5C6F-ECD2-1DCF0B171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77"/>
              </p:ext>
            </p:extLst>
          </p:nvPr>
        </p:nvGraphicFramePr>
        <p:xfrm>
          <a:off x="2748596" y="1412776"/>
          <a:ext cx="3028919" cy="2257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8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colectivos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Sindicación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Huelga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Negociar convenios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Conflicto colectivo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Reunión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Participar en la empresa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E49A2E28-92C8-8E3F-8CFF-04BE160CBA5A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B999CFA-2DB9-0B41-A915-B73726F4F80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DDD71970-B155-1C5B-7AEE-B3C79979F9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9199FD-98BF-3C10-C275-98D6977E509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332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970411" cy="631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5.1.La libertad sindical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10034" y="859059"/>
            <a:ext cx="6692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Reconocidos legalmente desde 1977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Constitución Española </a:t>
            </a:r>
            <a:r>
              <a:rPr lang="es-ES_tradnl" dirty="0">
                <a:sym typeface="Wingdings" panose="05000000000000000000" pitchFamily="2" charset="2"/>
              </a:rPr>
              <a:t> libertad sindical  es un derecho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Tiene dos vertientes:</a:t>
            </a:r>
            <a:endParaRPr lang="es-ES_tradn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0416" y="2116554"/>
            <a:ext cx="159009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L.S. Positiva</a:t>
            </a:r>
            <a:endParaRPr lang="es-E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190416" y="2886307"/>
            <a:ext cx="15901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L. S. Negativa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39433" y="1136058"/>
            <a:ext cx="2236446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/>
              <a:t>Los SINDICATOS</a:t>
            </a: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1780516" y="2305866"/>
            <a:ext cx="1119052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3128904" y="1977184"/>
            <a:ext cx="4955552" cy="648072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Derecho a afiliarse y darse de baja.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A fundar sindicatos y confederaciones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128904" y="2755288"/>
            <a:ext cx="4955552" cy="598638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Derecho a no afiliarse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No es obligatorio pertenecer a un sindicato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>
            <a:off x="1834572" y="3070973"/>
            <a:ext cx="1119052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55116" y="4545993"/>
            <a:ext cx="1585967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Modelos de participación</a:t>
            </a:r>
            <a:endParaRPr lang="es-E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20 Conector recto de flecha"/>
          <p:cNvCxnSpPr/>
          <p:nvPr/>
        </p:nvCxnSpPr>
        <p:spPr>
          <a:xfrm flipV="1">
            <a:off x="1641083" y="4185083"/>
            <a:ext cx="554892" cy="36091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2233414" y="3501008"/>
            <a:ext cx="6824574" cy="136815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REPRESENTACIÓN UNITARIA</a:t>
            </a:r>
            <a:r>
              <a:rPr lang="es-ES_tradnl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Formada por los </a:t>
            </a:r>
            <a:r>
              <a:rPr lang="es-ES_tradnl" b="1" i="1" dirty="0">
                <a:solidFill>
                  <a:schemeClr val="tx1"/>
                </a:solidFill>
              </a:rPr>
              <a:t>delegados de persona</a:t>
            </a:r>
            <a:r>
              <a:rPr lang="es-ES_tradnl" dirty="0">
                <a:solidFill>
                  <a:schemeClr val="tx1"/>
                </a:solidFill>
              </a:rPr>
              <a:t>l y por el </a:t>
            </a:r>
            <a:r>
              <a:rPr lang="es-ES_tradnl" b="1" i="1" dirty="0">
                <a:solidFill>
                  <a:schemeClr val="tx1"/>
                </a:solidFill>
              </a:rPr>
              <a:t>comité de empresa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Elegidos por los compañeros de trabajo, a través de unas elecciones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31" name="30 Conector recto de flecha"/>
          <p:cNvCxnSpPr/>
          <p:nvPr/>
        </p:nvCxnSpPr>
        <p:spPr>
          <a:xfrm>
            <a:off x="1641083" y="5192324"/>
            <a:ext cx="554892" cy="28808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2233414" y="4867935"/>
            <a:ext cx="6824574" cy="122495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REPRESENTACIÓN SINDICAL</a:t>
            </a:r>
            <a:r>
              <a:rPr lang="es-ES_tradnl"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Son los </a:t>
            </a:r>
            <a:r>
              <a:rPr lang="es-ES_tradnl" b="1" i="1" dirty="0">
                <a:solidFill>
                  <a:schemeClr val="tx1"/>
                </a:solidFill>
              </a:rPr>
              <a:t>delegados sindicales</a:t>
            </a:r>
            <a:r>
              <a:rPr lang="es-ES_tradnl" dirty="0">
                <a:solidFill>
                  <a:schemeClr val="tx1"/>
                </a:solidFill>
              </a:rPr>
              <a:t> y </a:t>
            </a:r>
            <a:r>
              <a:rPr lang="es-ES_tradnl" b="1" i="1" dirty="0">
                <a:solidFill>
                  <a:schemeClr val="tx1"/>
                </a:solidFill>
              </a:rPr>
              <a:t>secciones sindicales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Elegidos por los sindicatos </a:t>
            </a:r>
            <a:r>
              <a:rPr lang="es-ES_tradnl" i="1" dirty="0">
                <a:solidFill>
                  <a:schemeClr val="tx1"/>
                </a:solidFill>
              </a:rPr>
              <a:t>para representar a los mismos </a:t>
            </a:r>
            <a:r>
              <a:rPr lang="es-ES_tradnl" dirty="0">
                <a:solidFill>
                  <a:schemeClr val="tx1"/>
                </a:solidFill>
              </a:rPr>
              <a:t>dentro de la empresa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5EAF6A2-C5FE-B31B-9D12-C1937496D9A3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9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FF3A8B-089C-4E61-3B68-8131D6ABE8B2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1" name="28 Imagen">
            <a:extLst>
              <a:ext uri="{FF2B5EF4-FFF2-40B4-BE49-F238E27FC236}">
                <a16:creationId xmlns:a16="http://schemas.microsoft.com/office/drawing/2014/main" id="{3190ED7B-052C-DBA9-19F0-9A76057F32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12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B2D3E46-2AA8-0FF4-57F6-FC394DA48A1D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60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5.2. La representación unitaria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172058" y="607560"/>
          <a:ext cx="6087243" cy="5456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56176" y="836712"/>
          <a:ext cx="288653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Delegados de personal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6- 10 trbjs.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1 delegado </a:t>
                      </a:r>
                      <a:r>
                        <a:rPr lang="es-ES_tradnl" dirty="0" err="1"/>
                        <a:t>vol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11-30</a:t>
                      </a:r>
                      <a:r>
                        <a:rPr lang="es-ES_tradnl" baseline="0" dirty="0"/>
                        <a:t> trbjs.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1 delegado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31- 49</a:t>
                      </a:r>
                      <a:r>
                        <a:rPr lang="es-ES_tradnl" baseline="0" dirty="0"/>
                        <a:t> trbjs.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3 delegados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156176" y="2492896"/>
          <a:ext cx="282646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Comité de empresa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Trbjs.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Miembros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50-100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5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101-250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9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251-500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13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501-750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17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751-1000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&gt;1000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2 </a:t>
                      </a:r>
                      <a:r>
                        <a:rPr lang="es-ES_tradnl" baseline="0" dirty="0"/>
                        <a:t>más por cada 1000 o fracción (máx. 75)</a:t>
                      </a:r>
                      <a:endParaRPr lang="es-ES_trad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25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D267BF24-FAA3-5091-3077-286B8052BC8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6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1F1D203-8427-BBBA-2A58-0B3300B045C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7" name="28 Imagen">
            <a:extLst>
              <a:ext uri="{FF2B5EF4-FFF2-40B4-BE49-F238E27FC236}">
                <a16:creationId xmlns:a16="http://schemas.microsoft.com/office/drawing/2014/main" id="{55060726-60B5-9240-25F9-19B649645E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8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74DC00B-5BFF-EA97-4C8A-B45C0D4EC90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5.2. La representación unitaria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48530" y="1628800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8154" y="2233177"/>
            <a:ext cx="3958444" cy="830997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Recibir información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Derecho a ser consultado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Vigilar el cumplimiento de la normativa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158154" y="3196105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GARANTÍAS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42254" y="3789040"/>
            <a:ext cx="8822234" cy="2062103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No pueden ser despedidos ni sancionados de forma discriminatoria, sino despido nulo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 es despido improcedente el representante decide si cobra la indemnización o si pide readmisión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 se le impone sanción grave o muy grave: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1º escuchar al representante (apertura de expediente contradictorio), sino nulo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Prioridad de permanencia en la empresa, en despido o traslado colectivo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Derecho a expresar sus opiniones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Derecho a un crédito horario para realizar sus funciones (ver tabla)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convenio posibilidad de “liberados sindicales” que acumulan las horas de todos los delegados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06535" y="865676"/>
            <a:ext cx="8653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i="1" dirty="0"/>
              <a:t>Los delegados de personal y miembros del comité de empresa disponen de una serie de </a:t>
            </a:r>
            <a:r>
              <a:rPr lang="es-ES_tradnl" b="1" i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competencias y garantías</a:t>
            </a:r>
            <a:r>
              <a:rPr lang="es-ES_tradnl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_tradnl" i="1" dirty="0"/>
              <a:t>para poder realizar sus funciones</a:t>
            </a:r>
            <a:endParaRPr lang="es-ES" i="1" dirty="0"/>
          </a:p>
        </p:txBody>
      </p:sp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E1ECD6E4-0A68-E387-C9C1-6582DBDFCDD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7CA786A-A1F0-4E66-63A5-B69447C9087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0FA7A3AD-A52C-BC41-99FC-CC83E27D56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5876DFC-A570-B0A4-C943-49F2EB830B05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5.3. Los sindicatos</a:t>
            </a:r>
          </a:p>
        </p:txBody>
      </p:sp>
      <p:graphicFrame>
        <p:nvGraphicFramePr>
          <p:cNvPr id="3" name="2 Diagrama"/>
          <p:cNvGraphicFramePr/>
          <p:nvPr/>
        </p:nvGraphicFramePr>
        <p:xfrm>
          <a:off x="167680" y="699964"/>
          <a:ext cx="8652792" cy="212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91468" y="2767832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Organización interna democrática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Libertad par elaborar sus propios estatutos y órganos de gobierno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Financiación: cuotas de afiliados y ayudas y subvenciones públicas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06380" y="2400998"/>
            <a:ext cx="2524036" cy="369332"/>
          </a:xfrm>
          <a:prstGeom prst="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Organización </a:t>
            </a:r>
            <a:endParaRPr lang="es-ES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54308" y="3789040"/>
          <a:ext cx="875811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1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Pertenencia al sindicato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No pueden</a:t>
                      </a:r>
                      <a:r>
                        <a:rPr lang="es-ES_tradnl" baseline="0" dirty="0"/>
                        <a:t> pertenecer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dirty="0"/>
                        <a:t>Trabajadores</a:t>
                      </a:r>
                      <a:r>
                        <a:rPr lang="es-ES_tradnl" baseline="0" dirty="0"/>
                        <a:t> por cuenta ajena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Los parados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Jubilados y los trabajadores que hayan quedado incapacitados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baseline="0" dirty="0"/>
                        <a:t>Autónomos sin trabajadores contratados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dirty="0"/>
                        <a:t>Los jueces, magistrados y fiscales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dirty="0"/>
                        <a:t>Las Fuerzas Armadas (el ejército) y otras de carácter militar (Guardia Civil)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dirty="0"/>
                        <a:t>Las Fuerzas y Cuerpos</a:t>
                      </a:r>
                      <a:r>
                        <a:rPr lang="es-ES_tradnl" baseline="0" dirty="0"/>
                        <a:t> de Seguridad (la policía) según dicten las leyes. Actualmente existe un sindicato de policía.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25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D76BFE93-2BF6-528E-A9EA-47CD27A98F7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8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8502E93-A745-B57A-2D03-AD8F3FEE033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9" name="28 Imagen">
            <a:extLst>
              <a:ext uri="{FF2B5EF4-FFF2-40B4-BE49-F238E27FC236}">
                <a16:creationId xmlns:a16="http://schemas.microsoft.com/office/drawing/2014/main" id="{7862A9C4-F816-D240-04CC-A31D8178D52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10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5E018F4-1E31-563F-F77D-4F6AA62BC2D3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5.3. Los sindicatos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48256" y="908720"/>
            <a:ext cx="2524036" cy="369332"/>
          </a:xfrm>
          <a:prstGeom prst="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Tipos de sindicatos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48256" y="1484784"/>
            <a:ext cx="88162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Según representen a muchos o pocos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Sindicatos más representativos a nivel estatal</a:t>
            </a:r>
            <a:r>
              <a:rPr lang="es-ES_tradnl" dirty="0">
                <a:sym typeface="Wingdings" panose="05000000000000000000" pitchFamily="2" charset="2"/>
              </a:rPr>
              <a:t>: </a:t>
            </a:r>
          </a:p>
          <a:p>
            <a:r>
              <a:rPr lang="es-ES_tradnl" dirty="0">
                <a:sym typeface="Wingdings" panose="05000000000000000000" pitchFamily="2" charset="2"/>
              </a:rPr>
              <a:t>- Son aquellos que tiene más del 10 % de delegados en las elecciones sindicales, contabilizados a nivel nacional. </a:t>
            </a:r>
          </a:p>
          <a:p>
            <a:r>
              <a:rPr lang="es-ES_tradnl" dirty="0">
                <a:sym typeface="Wingdings" panose="05000000000000000000" pitchFamily="2" charset="2"/>
              </a:rPr>
              <a:t>- Tienen unos derechos añadidos como el uso de inmuebles públicos.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endParaRPr lang="es-ES_tradnl" dirty="0">
              <a:sym typeface="Wingdings" panose="05000000000000000000" pitchFamily="2" charset="2"/>
            </a:endParaRPr>
          </a:p>
          <a:p>
            <a:endParaRPr lang="es-ES_tradnl" dirty="0">
              <a:sym typeface="Wingdings" panose="05000000000000000000" pitchFamily="2" charset="2"/>
            </a:endParaRPr>
          </a:p>
          <a:p>
            <a:endParaRPr lang="es-ES_tradnl" dirty="0">
              <a:sym typeface="Wingdings" panose="05000000000000000000" pitchFamily="2" charset="2"/>
            </a:endParaRPr>
          </a:p>
          <a:p>
            <a:endParaRPr lang="es-ES_tradnl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Sindicatos más representativos</a:t>
            </a:r>
            <a:r>
              <a:rPr lang="es-ES_tradnl" dirty="0">
                <a:sym typeface="Wingdings" panose="05000000000000000000" pitchFamily="2" charset="2"/>
              </a:rPr>
              <a:t>: aquellos que han obtenido en un ámbito funcional concreto más del 10% de delegados</a:t>
            </a:r>
            <a:endParaRPr lang="es-ES" dirty="0"/>
          </a:p>
        </p:txBody>
      </p:sp>
      <p:pic>
        <p:nvPicPr>
          <p:cNvPr id="1026" name="Picture 2" descr="http://2.bp.blogspot.com/-1qx6PWma_AY/UgNqCBE99MI/AAAAAAAABLk/ggS_3O2uue8/s1600/0_8002_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06297"/>
            <a:ext cx="961883" cy="97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adiobunyol.es/wp-content/uploads/2013/02/Comisiones-Obreras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21" y="3554909"/>
            <a:ext cx="1357333" cy="474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enacazon.files.wordpress.com/2012/05/csif-medio-claro1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022" y="5133384"/>
            <a:ext cx="618350" cy="50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25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DF502E64-C08C-8893-F34A-15C2B87FAAC9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53DD7A9-6F4A-E688-E964-EF43A52E066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FCD01A82-CEBF-70EF-021F-83EA0360C2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6EC5E27-62BD-7F9A-A313-7E256E592870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51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5.4. Los conflictos colectivos</a:t>
            </a:r>
          </a:p>
        </p:txBody>
      </p:sp>
      <p:sp>
        <p:nvSpPr>
          <p:cNvPr id="30" name="29 Proceso alternativo"/>
          <p:cNvSpPr/>
          <p:nvPr/>
        </p:nvSpPr>
        <p:spPr>
          <a:xfrm>
            <a:off x="5477662" y="4264384"/>
            <a:ext cx="3456384" cy="1656184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HUELGA 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 Para que sea legal debe ser laboral, directa, no novatoria y no abusiva. Debe cumplir con el procedimiento.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172077" y="1052736"/>
            <a:ext cx="8693750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 excluyen las huelgas </a:t>
            </a:r>
            <a:r>
              <a:rPr lang="es-ES_tradnl" sz="1600" b="1" dirty="0"/>
              <a:t>estrictamente políticas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 son legales las huelgas contra los poderes públicos por consecuencias económicas, sociales y laborales</a:t>
            </a:r>
          </a:p>
        </p:txBody>
      </p:sp>
      <p:sp>
        <p:nvSpPr>
          <p:cNvPr id="35" name="34 Rectángulo"/>
          <p:cNvSpPr/>
          <p:nvPr/>
        </p:nvSpPr>
        <p:spPr>
          <a:xfrm>
            <a:off x="172077" y="2358172"/>
            <a:ext cx="869375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Prohibidas las huelgas de solidaridad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 que se permiten cuando se trata de </a:t>
            </a:r>
            <a:r>
              <a:rPr lang="es-ES_tradnl" sz="1600" b="1" dirty="0"/>
              <a:t>solidaridad con otros compañeros </a:t>
            </a:r>
            <a:r>
              <a:rPr lang="es-ES_tradnl" sz="1600" dirty="0"/>
              <a:t>de trabajo</a:t>
            </a:r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172077" y="3366284"/>
            <a:ext cx="8693750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No cabe </a:t>
            </a:r>
            <a:r>
              <a:rPr lang="es-ES_tradnl" sz="1600" dirty="0"/>
              <a:t>una huelga para </a:t>
            </a:r>
            <a:r>
              <a:rPr lang="es-ES_tradnl" sz="1600" b="1" dirty="0"/>
              <a:t>modificar algo que está pactado en un convenio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Otra distinta sería para introducir algo nuevo en el convenio que no modifique lo pactado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 permite ir a la huelga si la empresa no cumple el convenio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2077" y="675726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Huelga laboral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165181" y="1988840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Huelga directa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72077" y="2996952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Huelga no altere convenio en vigor</a:t>
            </a:r>
            <a:endParaRPr lang="es-ES" dirty="0"/>
          </a:p>
        </p:txBody>
      </p:sp>
      <p:sp>
        <p:nvSpPr>
          <p:cNvPr id="43" name="42 Rectángulo"/>
          <p:cNvSpPr/>
          <p:nvPr/>
        </p:nvSpPr>
        <p:spPr>
          <a:xfrm>
            <a:off x="172077" y="4609027"/>
            <a:ext cx="5097276" cy="132343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Huelgas abusivas </a:t>
            </a:r>
            <a:r>
              <a:rPr lang="es-ES_tradnl" sz="1600" dirty="0">
                <a:sym typeface="Wingdings" panose="05000000000000000000" pitchFamily="2" charset="2"/>
              </a:rPr>
              <a:t> ilegales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Rotatorias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Estratégicas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 celo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 la japonesa</a:t>
            </a:r>
            <a:endParaRPr lang="es-ES" sz="1600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69171" y="4250748"/>
            <a:ext cx="509727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Huelgas no abusivas</a:t>
            </a:r>
            <a:endParaRPr lang="es-ES" dirty="0"/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86396122-BBC5-E76C-6407-892182553940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94B46E7-1991-1ADA-C30B-FC73FDD6997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D010F102-573E-8FF7-3357-240A065AB8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4D90021-AB91-F3FA-5CC8-5022BB31848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002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5.4. Los conflictos colectivos</a:t>
            </a:r>
          </a:p>
        </p:txBody>
      </p:sp>
      <p:sp>
        <p:nvSpPr>
          <p:cNvPr id="36" name="35 Rectángulo"/>
          <p:cNvSpPr/>
          <p:nvPr/>
        </p:nvSpPr>
        <p:spPr>
          <a:xfrm>
            <a:off x="216699" y="1844824"/>
            <a:ext cx="4390994" cy="2800767"/>
          </a:xfrm>
          <a:prstGeom prst="rect">
            <a:avLst/>
          </a:prstGeom>
          <a:ln w="508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Pueden convocarla: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El comité de empresa y los delegados de personal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Los sindicatos implantados en ese ámbito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Los trabajadores en votación por mayoría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Procedimiento para convocarla: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Preavisar con 5 días de antelación a la empresa y a la Autoridad Laboral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En comunidades autónomas suele existir un ASEC (Acuerdo  Solución Extrajudicial de Conflictos)</a:t>
            </a:r>
          </a:p>
        </p:txBody>
      </p:sp>
      <p:sp>
        <p:nvSpPr>
          <p:cNvPr id="35" name="34 Rectángulo"/>
          <p:cNvSpPr/>
          <p:nvPr/>
        </p:nvSpPr>
        <p:spPr>
          <a:xfrm rot="21600000">
            <a:off x="4869235" y="1134037"/>
            <a:ext cx="4126880" cy="1077218"/>
          </a:xfrm>
          <a:prstGeom prst="rect">
            <a:avLst/>
          </a:prstGeom>
          <a:ln w="508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 constituye un comité de huelga formado por un máx. de 12 miembros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Funciones: resolver el conflicto y garantizar seguridad y vigilancia</a:t>
            </a:r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4835227" y="2780928"/>
            <a:ext cx="4145534" cy="1569660"/>
          </a:xfrm>
          <a:prstGeom prst="rect">
            <a:avLst/>
          </a:prstGeom>
          <a:ln w="508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Prohibido el </a:t>
            </a:r>
            <a:r>
              <a:rPr lang="es-ES_tradnl" sz="1600" dirty="0" err="1"/>
              <a:t>esquirolaje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trabajadores pueden organizar piquetes informativos pero no violentos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Está permitido ocupar locales para ejercer derecho de reunión e información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Respetar derecho de acudir o no a la huelga</a:t>
            </a:r>
            <a:endParaRPr lang="es-ES" sz="16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16699" y="1487979"/>
            <a:ext cx="4390994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Convocatoria huelga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822228" y="4512594"/>
            <a:ext cx="420976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Consecuencia de la huelga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4827550" y="2397865"/>
            <a:ext cx="4160888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Desarrollo de la huelga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 rot="21600000">
            <a:off x="4850582" y="764703"/>
            <a:ext cx="4130180" cy="36933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Comité de huelga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4841130" y="4905543"/>
            <a:ext cx="4190860" cy="830997"/>
          </a:xfrm>
          <a:prstGeom prst="rect">
            <a:avLst/>
          </a:prstGeom>
          <a:ln w="508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trabajadores no cobran salario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empresa no cotiza a la seguridad social durante la huelga</a:t>
            </a:r>
            <a:endParaRPr lang="es-ES" sz="1600" dirty="0"/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967DD3B0-CF64-0D6B-664A-FBFAC6E39E8A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33BB7BB-C55C-2982-948A-1AAD7A2081C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5059DA75-0795-01E2-316A-B416E3A227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AFC0A97-5989-07B4-3370-F745314E47B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727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35496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5.4. Los conflictos colectivos</a:t>
            </a:r>
          </a:p>
        </p:txBody>
      </p:sp>
      <p:graphicFrame>
        <p:nvGraphicFramePr>
          <p:cNvPr id="3" name="2 Diagrama"/>
          <p:cNvGraphicFramePr/>
          <p:nvPr/>
        </p:nvGraphicFramePr>
        <p:xfrm>
          <a:off x="341702" y="1340768"/>
          <a:ext cx="8622786" cy="17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17 Diagrama"/>
          <p:cNvGraphicFramePr/>
          <p:nvPr/>
        </p:nvGraphicFramePr>
        <p:xfrm>
          <a:off x="71389" y="3429000"/>
          <a:ext cx="8853201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25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646E0745-4E91-06E3-7EAD-9F1F4B0B87AB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DB72040-1316-C583-DB57-7B7AE47E3E79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767A983A-54DB-843F-32D2-8AFF17601A0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9082B1A-464A-5F8F-7DE4-0217A264EB0E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7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64DE6-3494-804D-5127-A7C99F1F9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>
            <a:extLst>
              <a:ext uri="{FF2B5EF4-FFF2-40B4-BE49-F238E27FC236}">
                <a16:creationId xmlns:a16="http://schemas.microsoft.com/office/drawing/2014/main" id="{41832054-9C9B-F2AA-E007-6AE52913EE86}"/>
              </a:ext>
            </a:extLst>
          </p:cNvPr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Deberes laborales y poder de dirección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DED1E96-4FFA-A306-06BA-0E638C5E7A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169888"/>
              </p:ext>
            </p:extLst>
          </p:nvPr>
        </p:nvGraphicFramePr>
        <p:xfrm>
          <a:off x="1562756" y="1484784"/>
          <a:ext cx="5400600" cy="2257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val="4260657167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Deberes</a:t>
                      </a:r>
                      <a:r>
                        <a:rPr lang="es-ES_tradnl" baseline="0" dirty="0"/>
                        <a:t> laborales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4112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de buena fe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con diligencia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Mejora</a:t>
                      </a:r>
                      <a:r>
                        <a:rPr lang="es-ES_tradnl" baseline="0" dirty="0"/>
                        <a:t> de la productividad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No competencia desleal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Medidas de prevención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Cumplir órdenes e instrucciones del empresario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810587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219610" y="4462118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En caso de incumplimiento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 deberes  sanción o despido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D8F761E2-6CE9-6C5F-BB9D-2A0A2569CBD6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5DBA273-B773-F5CB-4C48-6BA23544700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7A0A047D-B8FD-1C13-1F70-B03590E70E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86441D0-86FC-A1D7-0703-BD90F210C85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89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  <a:hlinkClick r:id="rId2" action="ppaction://hlinksldjump"/>
              </a:rPr>
              <a:t>Historia del Derecho del Trabajo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</a:t>
            </a:r>
            <a:r>
              <a:rPr lang="es-ES_tradnl" sz="2800" b="1" dirty="0">
                <a:solidFill>
                  <a:prstClr val="black"/>
                </a:solidFill>
                <a:hlinkClick r:id="rId3" action="ppaction://hlinksldjump"/>
              </a:rPr>
              <a:t>Fuentes del Derecho del Trabajo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57682" y="3900277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</a:t>
            </a:r>
            <a:r>
              <a:rPr lang="es-ES_tradnl" sz="2800" b="1" dirty="0">
                <a:solidFill>
                  <a:prstClr val="black"/>
                </a:solidFill>
                <a:hlinkClick r:id="rId5" action="ppaction://hlinksldjump"/>
              </a:rPr>
              <a:t>Derechos laborales colectivos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6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</a:t>
            </a:r>
            <a:r>
              <a:rPr lang="es-ES_tradnl" sz="2800" b="1" dirty="0">
                <a:solidFill>
                  <a:prstClr val="black"/>
                </a:solidFill>
                <a:hlinkClick r:id="rId6" action="ppaction://hlinksldjump"/>
              </a:rPr>
              <a:t>La relación laboral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8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</a:t>
            </a:r>
            <a:r>
              <a:rPr lang="es-ES_tradnl" sz="2800" b="1" dirty="0">
                <a:solidFill>
                  <a:prstClr val="black"/>
                </a:solidFill>
                <a:hlinkClick r:id="rId8" action="ppaction://hlinksldjump"/>
              </a:rPr>
              <a:t>Derechos laborales individuales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11" name="10 Rectángulo">
            <a:hlinkClick r:id="rId9" action="ppaction://hlinksldjump"/>
          </p:cNvPr>
          <p:cNvSpPr/>
          <p:nvPr/>
        </p:nvSpPr>
        <p:spPr>
          <a:xfrm>
            <a:off x="757682" y="4448936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</a:t>
            </a:r>
            <a:r>
              <a:rPr lang="es-ES_tradnl" sz="2800" b="1" dirty="0">
                <a:solidFill>
                  <a:prstClr val="black"/>
                </a:solidFill>
                <a:hlinkClick r:id="rId10" action="ppaction://hlinksldjump"/>
              </a:rPr>
              <a:t>Deberes laborales y poder de dirección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3" name="10 Rectángulo">
            <a:hlinkClick r:id="rId9" action="ppaction://hlinksldjump"/>
            <a:extLst>
              <a:ext uri="{FF2B5EF4-FFF2-40B4-BE49-F238E27FC236}">
                <a16:creationId xmlns:a16="http://schemas.microsoft.com/office/drawing/2014/main" id="{CED0B968-9471-1E34-1A42-F13BB562D3BA}"/>
              </a:ext>
            </a:extLst>
          </p:cNvPr>
          <p:cNvSpPr/>
          <p:nvPr/>
        </p:nvSpPr>
        <p:spPr>
          <a:xfrm>
            <a:off x="781944" y="4997595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</a:t>
            </a:r>
            <a:r>
              <a:rPr lang="es-ES_tradnl" sz="2800" b="1" dirty="0">
                <a:solidFill>
                  <a:prstClr val="black"/>
                </a:solidFill>
                <a:hlinkClick r:id="rId11" action="ppaction://hlinksldjump"/>
              </a:rPr>
              <a:t>La jornada de trabajo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3549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Deberes laborales y poder de dirección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68724262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5591643" y="1099828"/>
            <a:ext cx="336362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Seguridad o sospecha de robo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representación de los trabajadores o de otro trabajador</a:t>
            </a:r>
            <a:endParaRPr lang="es-ES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00814" y="3929149"/>
            <a:ext cx="2730199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Desprovistas de audio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Informar de su existencia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88103" y="4349931"/>
            <a:ext cx="267848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Advertir previamente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Indicios evidentes y claros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testigo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Baja laboral vigilancia por personal médico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0493788">
            <a:off x="4995243" y="81871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03549" y="3437498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21266565">
            <a:off x="2882521" y="5212446"/>
            <a:ext cx="662244" cy="2332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1154737" y="2440591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25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3901931D-6E07-62A4-999B-12EA7B2D88D2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5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B3E72E6-2D3E-8135-2AB1-5F89FB9B58C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6" name="28 Imagen">
            <a:extLst>
              <a:ext uri="{FF2B5EF4-FFF2-40B4-BE49-F238E27FC236}">
                <a16:creationId xmlns:a16="http://schemas.microsoft.com/office/drawing/2014/main" id="{7BB2DC10-85F8-331E-D682-01CCC581E4D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7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78DCA4-AEA4-FE91-4BA8-43DB8C7FCE2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201064" y="1340768"/>
            <a:ext cx="66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empresa </a:t>
            </a:r>
            <a:r>
              <a:rPr lang="es-ES_tradnl" i="1" dirty="0"/>
              <a:t>además de  </a:t>
            </a:r>
            <a:r>
              <a:rPr lang="es-ES_tradnl" b="1" i="1" dirty="0"/>
              <a:t>dictar órdenes y vigilar </a:t>
            </a:r>
            <a:r>
              <a:rPr lang="es-ES_tradnl" i="1" dirty="0"/>
              <a:t>puede</a:t>
            </a:r>
            <a:r>
              <a:rPr lang="es-ES_tradnl" b="1" i="1" dirty="0"/>
              <a:t> sancionar </a:t>
            </a:r>
            <a:r>
              <a:rPr lang="es-ES_tradnl" b="1" i="1" dirty="0">
                <a:sym typeface="Wingdings" panose="05000000000000000000" pitchFamily="2" charset="2"/>
              </a:rPr>
              <a:t></a:t>
            </a:r>
            <a:r>
              <a:rPr lang="es-ES_tradnl" i="1" dirty="0"/>
              <a:t> </a:t>
            </a:r>
            <a:endParaRPr lang="es-ES" i="1" dirty="0"/>
          </a:p>
        </p:txBody>
      </p:sp>
      <p:sp>
        <p:nvSpPr>
          <p:cNvPr id="44" name="43 Rectángulo">
            <a:hlinkClick r:id="" action="ppaction://noaction"/>
          </p:cNvPr>
          <p:cNvSpPr/>
          <p:nvPr/>
        </p:nvSpPr>
        <p:spPr>
          <a:xfrm>
            <a:off x="814652" y="5660303"/>
            <a:ext cx="2098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97566" y="5744345"/>
            <a:ext cx="307910" cy="386896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6674988" y="1202268"/>
            <a:ext cx="179067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Poder Disciplinario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732358" y="4365104"/>
            <a:ext cx="3559722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Faltas leves </a:t>
            </a:r>
            <a:r>
              <a:rPr lang="es-ES_tradnl" dirty="0">
                <a:sym typeface="Wingdings" panose="05000000000000000000" pitchFamily="2" charset="2"/>
              </a:rPr>
              <a:t> 10 días</a:t>
            </a:r>
            <a:endParaRPr lang="es-ES_tradnl" dirty="0"/>
          </a:p>
          <a:p>
            <a:pPr lvl="1"/>
            <a:r>
              <a:rPr lang="es-ES_tradnl" dirty="0"/>
              <a:t>Faltas graves </a:t>
            </a:r>
            <a:r>
              <a:rPr lang="es-ES_tradnl" dirty="0">
                <a:sym typeface="Wingdings" panose="05000000000000000000" pitchFamily="2" charset="2"/>
              </a:rPr>
              <a:t> 20 días</a:t>
            </a:r>
            <a:endParaRPr lang="es-ES_tradnl" dirty="0"/>
          </a:p>
          <a:p>
            <a:pPr lvl="1"/>
            <a:r>
              <a:rPr lang="es-ES_tradnl" dirty="0"/>
              <a:t>Faltas muy graves </a:t>
            </a:r>
            <a:r>
              <a:rPr lang="es-ES_tradnl" dirty="0">
                <a:sym typeface="Wingdings" panose="05000000000000000000" pitchFamily="2" charset="2"/>
              </a:rPr>
              <a:t> 60 días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Los trabajadores podrán reclamar ante el Juzgado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Las faltas prescriben y la empresa ya no podrá alegar</a:t>
            </a:r>
            <a:endParaRPr lang="es-ES" sz="1600" i="1" dirty="0"/>
          </a:p>
        </p:txBody>
      </p:sp>
      <p:sp>
        <p:nvSpPr>
          <p:cNvPr id="31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Deberes laborales y poder de dirección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237882" y="2033642"/>
            <a:ext cx="8641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Los </a:t>
            </a:r>
            <a:r>
              <a:rPr lang="es-ES_tradnl" i="1" u="sng" dirty="0">
                <a:sym typeface="Wingdings" pitchFamily="2" charset="2"/>
              </a:rPr>
              <a:t>convenios colectivos </a:t>
            </a:r>
            <a:r>
              <a:rPr lang="es-ES_tradnl" i="1" dirty="0">
                <a:sym typeface="Wingdings" pitchFamily="2" charset="2"/>
              </a:rPr>
              <a:t>establecen las </a:t>
            </a:r>
            <a:r>
              <a:rPr lang="es-ES_tradnl" b="1" i="1" dirty="0">
                <a:sym typeface="Wingdings" pitchFamily="2" charset="2"/>
              </a:rPr>
              <a:t>conductas </a:t>
            </a:r>
            <a:r>
              <a:rPr lang="es-ES_tradnl" i="1" dirty="0">
                <a:sym typeface="Wingdings" pitchFamily="2" charset="2"/>
              </a:rPr>
              <a:t>que pueden </a:t>
            </a:r>
            <a:r>
              <a:rPr lang="es-ES_tradnl" b="1" i="1" dirty="0">
                <a:sym typeface="Wingdings" pitchFamily="2" charset="2"/>
              </a:rPr>
              <a:t>ser sancionadas</a:t>
            </a:r>
          </a:p>
          <a:p>
            <a:r>
              <a:rPr lang="es-ES_tradnl" b="1" i="1" dirty="0">
                <a:sym typeface="Wingdings" pitchFamily="2" charset="2"/>
              </a:rPr>
              <a:t>		          </a:t>
            </a:r>
            <a:r>
              <a:rPr lang="es-ES_tradnl" i="1" dirty="0">
                <a:sym typeface="Wingdings" pitchFamily="2" charset="2"/>
              </a:rPr>
              <a:t>y el tipo de </a:t>
            </a:r>
            <a:r>
              <a:rPr lang="es-ES_tradnl" b="1" i="1" dirty="0">
                <a:sym typeface="Wingdings" pitchFamily="2" charset="2"/>
              </a:rPr>
              <a:t>sanción </a:t>
            </a:r>
          </a:p>
          <a:p>
            <a:r>
              <a:rPr lang="es-ES_tradnl" b="1" i="1" dirty="0">
                <a:sym typeface="Wingdings" pitchFamily="2" charset="2"/>
              </a:rPr>
              <a:t>		             </a:t>
            </a:r>
            <a:r>
              <a:rPr lang="es-ES_tradnl" i="1" dirty="0">
                <a:sym typeface="Wingdings" pitchFamily="2" charset="2"/>
              </a:rPr>
              <a:t>(nunca reducción del sueldo, pérdida de vacaciones o descanso)</a:t>
            </a:r>
            <a:endParaRPr lang="es-ES_tradnl" b="1" i="1" dirty="0">
              <a:sym typeface="Wingdings" pitchFamily="2" charset="2"/>
            </a:endParaRPr>
          </a:p>
          <a:p>
            <a:pPr algn="ctr"/>
            <a:endParaRPr lang="es-ES" i="1" dirty="0"/>
          </a:p>
        </p:txBody>
      </p:sp>
      <p:sp>
        <p:nvSpPr>
          <p:cNvPr id="2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C2C522E7-EB46-FD59-8BAC-FD2AF87D1806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61603CC-2C61-4592-9CED-B3D3A57D593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BB9E431B-DA65-2252-F174-5245260067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ACA2E9-13A9-DE13-1B48-814FA5ACBD0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583309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La jornada de trabajo: jornada ordinaria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80345" y="850913"/>
            <a:ext cx="85833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Total de horas de 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trabajo efectivo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sin computar (salvo convenio) :</a:t>
            </a: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 regular :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40 h/semana de media al año (unas 1.800h/ año). Convenios pueden mejorarla.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58669" y="1963640"/>
            <a:ext cx="72873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Máx. 9 h/día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Descanso entre jornadas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12h mínimo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semanal  día y medio ininterrumpido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jornada  obligatorio si &gt; 6 horas seguidas mín. 15’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31696" y="2121857"/>
            <a:ext cx="145830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 regular de la jornada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6588224" y="601969"/>
            <a:ext cx="2233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Desplazamientos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Cambios de ropa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97103" y="3781255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distribución irregular de la jornada de un 10 % del total de horas anuales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incrementa la jornada en determinadas épocas del año (50h/semana y otras a 30h/s)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Preavisar con un mínimo de 5 días.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1069954" y="5684346"/>
            <a:ext cx="23753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841016" y="5806804"/>
            <a:ext cx="287793" cy="361618"/>
          </a:xfrm>
          <a:prstGeom prst="rect">
            <a:avLst/>
          </a:prstGeom>
        </p:spPr>
      </p:pic>
      <p:sp>
        <p:nvSpPr>
          <p:cNvPr id="13" name="14 CuadroTexto">
            <a:extLst>
              <a:ext uri="{FF2B5EF4-FFF2-40B4-BE49-F238E27FC236}">
                <a16:creationId xmlns:a16="http://schemas.microsoft.com/office/drawing/2014/main" id="{4C776A3B-4760-4AC0-A5B8-B637AD835180}"/>
              </a:ext>
            </a:extLst>
          </p:cNvPr>
          <p:cNvSpPr txBox="1"/>
          <p:nvPr/>
        </p:nvSpPr>
        <p:spPr>
          <a:xfrm>
            <a:off x="280345" y="4803416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 de la jornada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obligatorio para todos los trabajadores, aunque no estén en el centro de trabajo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registra hora de entrada y salida, por cualquier medio en papel o electrónico </a:t>
            </a:r>
          </a:p>
        </p:txBody>
      </p:sp>
      <p:sp>
        <p:nvSpPr>
          <p:cNvPr id="4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483CCA26-1B2D-586E-4574-33EA55C36F45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5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3C498E7-38E4-2A42-0139-6E44A341D11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8" name="28 Imagen">
            <a:extLst>
              <a:ext uri="{FF2B5EF4-FFF2-40B4-BE49-F238E27FC236}">
                <a16:creationId xmlns:a16="http://schemas.microsoft.com/office/drawing/2014/main" id="{93CF1448-9BB8-46B3-D0B3-4235DA3DFD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9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F97BB5B-A664-9EA1-93CC-B1D7BCCBD2C0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949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lecha derecha"/>
          <p:cNvSpPr/>
          <p:nvPr/>
        </p:nvSpPr>
        <p:spPr>
          <a:xfrm>
            <a:off x="258915" y="1909293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860526" y="1674950"/>
            <a:ext cx="1370443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a turnos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934916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La jornada de trabajo: El horario de trabajo</a:t>
            </a:r>
          </a:p>
        </p:txBody>
      </p:sp>
      <p:sp>
        <p:nvSpPr>
          <p:cNvPr id="32" name="31 Flecha derecha"/>
          <p:cNvSpPr/>
          <p:nvPr/>
        </p:nvSpPr>
        <p:spPr>
          <a:xfrm>
            <a:off x="258915" y="3580255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26 Rectángulo"/>
          <p:cNvSpPr/>
          <p:nvPr/>
        </p:nvSpPr>
        <p:spPr>
          <a:xfrm>
            <a:off x="2264120" y="1582617"/>
            <a:ext cx="6587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Rotación en un mismo puesto (mañana-tarde-noche)</a:t>
            </a:r>
            <a:endParaRPr lang="es-ES_tradnl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más de 2 semanas consecutivas turno nocturno, salvo voluntario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Los que cursen estudios oficiales preferencia elección de turno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mínimo entre jornadas se reduce a 7h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860525" y="3488570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trabajo nocturno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001876" y="3366151"/>
            <a:ext cx="5892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Jornada entre las 22 y las 6 h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trabajador nocturno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pueden realizarlo: &lt; 18 años, así como embarazadas o en periodo de lactancia si lo estima la evaluación de riesgos de su puesto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Medidas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realizan horas extras (excepciones)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no &gt; 8 h de media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Especial protección de su salud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40828" y="922548"/>
            <a:ext cx="8195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se pacta en convenio 	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Horario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acuerdo empresa y trabajador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D9D21609-B904-2D9F-02C4-2CA8B94F53E5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5A58F54-F021-9631-5786-6420821F8E0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EF7AC6D3-6C5B-B67C-1F40-D529563916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EB9D06D-381B-15C1-6B54-94781BFD19F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81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74422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La jornada de trabajo: Las horas extraordinarias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346317" y="1054871"/>
            <a:ext cx="571330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Son las realizadas por encima de la jornada ordinaria</a:t>
            </a:r>
            <a:endParaRPr lang="es-ES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1169555" y="3789040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Voluntarias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697218" y="3794374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73587" y="1772816"/>
            <a:ext cx="794676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convenio  si se pagan o se compensan por descanso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Máx. 80 h/año sin contar las compensadas 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Prohibido: &lt; 18 años y trabajadores nocturnos, y a tiempo parcial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657682" y="4469256"/>
            <a:ext cx="4014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El trabajador acepta voluntariamente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044328" y="4357929"/>
            <a:ext cx="34760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 han pactado en convenio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Pacto en cláusulas del contrato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fuerza mayor, no máximo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945722" y="5620476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19558" y="5732052"/>
            <a:ext cx="287793" cy="361618"/>
          </a:xfrm>
          <a:prstGeom prst="rect">
            <a:avLst/>
          </a:prstGeom>
        </p:spPr>
      </p:pic>
      <p:sp>
        <p:nvSpPr>
          <p:cNvPr id="2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A60370F4-C19B-26F1-A244-AB39DEE0B14A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D3D38FD-35AB-2C3B-7189-26A1B5F8820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5C553D5B-0249-FCEC-8381-DDD64890E7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F9D14E4-6340-AAF5-8037-5F13A336C07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636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88824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7. La jornada de trabajo: Reducción y adaptación de jornada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945722" y="5620476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69007" y="5770888"/>
            <a:ext cx="287793" cy="361618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49450" y="906301"/>
            <a:ext cx="310785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cuidado de familiares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48256" y="1412776"/>
            <a:ext cx="4927800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Todos podrán reducir su jornada “diaria” entre ½ y 1/8 por cuidado de familiares: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 12 años y personas con discapacidad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Cónyuge y pareja de hecho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Familiares que no  pueden valerse por sí mismos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&lt;23 años con cáncer u otra enfermedad grave (aquí reducción mínima del 50%, posible subsidio si reducen la jornada ambos)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Nuevo horario elegido por trabajador, salvo los convenios lo limiten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Preavisar con antelación 15 días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518043" y="906436"/>
            <a:ext cx="3302429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lactancia de &lt;9 o 12 meses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256899" y="1412776"/>
            <a:ext cx="3887101" cy="3747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Ausencia por 1 h/día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Varias opciones</a:t>
            </a:r>
            <a:r>
              <a:rPr lang="es-ES" sz="1600" dirty="0"/>
              <a:t>: ausencia, división, entrada o salida en media hora….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Posibilidad de acumular hora de lactancia  en jornada completa (convenio o pacto)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La pueden pedir ambos (padre y madre)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lo solicitan ambos en la misma duración y régimen, se puede ampliar hasta los 12 meses, y uno de ellos puede pedir una prestación económica</a:t>
            </a:r>
          </a:p>
        </p:txBody>
      </p:sp>
      <p:sp>
        <p:nvSpPr>
          <p:cNvPr id="2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2FA9B1D9-6446-3CB8-24A0-5CF7CF731CA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2B0215F-710A-2A3A-F224-C529E5E908D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94F34DE6-EEF0-502B-B32D-F26EE3BACE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CB06007-5584-B5FD-6563-D314B7893AAB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376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5496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700" dirty="0"/>
              <a:t>7. La jornada de trabajo: Reducción de jornada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6355" y="815511"/>
            <a:ext cx="4110466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condición víctima violencia de género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355" y="1389153"/>
            <a:ext cx="6359713" cy="3172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Reducción jornada y salario proporcional, así como derecho a reordenación y adaptación a un horario flexible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Se adquiere por : sentencia de condena al agresor, orden de protección del juez, resolución judicial de medidas cautelares, informe del Ministerio Fiscal, informe de los servicios sociales o especializados.  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Desde dic-21 se añaden estas causas “polémicas”: mientras toma la decisión si va o no a denunciar, mientras dure el proceso penal, si es archivado o sobreseído por el juez, así como también si la sentencia absuelve al supuesto agresor, continuará con situación de </a:t>
            </a:r>
            <a:r>
              <a:rPr lang="es-ES_tradnl" sz="1500" dirty="0" err="1">
                <a:solidFill>
                  <a:prstClr val="black"/>
                </a:solidFill>
              </a:rPr>
              <a:t>Viogen</a:t>
            </a:r>
            <a:r>
              <a:rPr lang="es-ES_tradnl" sz="15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42701" y="4525363"/>
            <a:ext cx="6359712" cy="5718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causas económicas, tecnológicas, organizativas o producción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56355" y="5002457"/>
            <a:ext cx="6359712" cy="749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Reducción jornada y salario entre un 10-70 %, pasa a cobrar el desempleo en la jornada que no realiza. Se realiza un ERTE de reducción de jornada.</a:t>
            </a:r>
          </a:p>
        </p:txBody>
      </p:sp>
      <p:sp>
        <p:nvSpPr>
          <p:cNvPr id="15" name="8 CuadroTexto">
            <a:extLst>
              <a:ext uri="{FF2B5EF4-FFF2-40B4-BE49-F238E27FC236}">
                <a16:creationId xmlns:a16="http://schemas.microsoft.com/office/drawing/2014/main" id="{B962C01F-0B06-4873-B758-6A23D0F3E63A}"/>
              </a:ext>
            </a:extLst>
          </p:cNvPr>
          <p:cNvSpPr txBox="1"/>
          <p:nvPr/>
        </p:nvSpPr>
        <p:spPr>
          <a:xfrm>
            <a:off x="6948264" y="780183"/>
            <a:ext cx="2022234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Adaptación de jornada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2 Rectángulo">
            <a:extLst>
              <a:ext uri="{FF2B5EF4-FFF2-40B4-BE49-F238E27FC236}">
                <a16:creationId xmlns:a16="http://schemas.microsoft.com/office/drawing/2014/main" id="{6E8920C2-63A0-45AB-851B-4F2F74E15CD9}"/>
              </a:ext>
            </a:extLst>
          </p:cNvPr>
          <p:cNvSpPr/>
          <p:nvPr/>
        </p:nvSpPr>
        <p:spPr>
          <a:xfrm>
            <a:off x="6948264" y="1619814"/>
            <a:ext cx="202223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Los trabajadores con hijos, o cónyuge o pareja de hecho o familiares que necesiten cuidados, pueden “solicitar” la adaptación de la jornada o el teletrabajo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Se abre una negociación con la empresa que debe contestar en 30 días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Si no hay acuerdo puede acudir al Juzgado de lo Social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E8701D9D-3FF3-A876-9A98-EDA864CD46F5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A4A4F4C-5415-B3AE-E49E-4A1FC6A8BD2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9A1EC9A6-2E32-17C6-B2AC-B11FECCE5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3214B52-43EB-2406-8C7B-8540DB5D2D5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5496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700" dirty="0"/>
              <a:t>7. La jornada de trabajo: Los permisos retribuidos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965160" y="5631420"/>
            <a:ext cx="237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801456" y="5759476"/>
            <a:ext cx="287793" cy="361618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68909" y="728882"/>
          <a:ext cx="8239306" cy="48988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9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400" b="0" kern="1200" dirty="0"/>
                        <a:t>Por</a:t>
                      </a:r>
                      <a:r>
                        <a:rPr lang="es-ES_tradnl" sz="1400" b="0" dirty="0"/>
                        <a:t> matrimonio o registro de pareja de hecho</a:t>
                      </a:r>
                      <a:endParaRPr lang="es-E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b="0" dirty="0"/>
                        <a:t>15</a:t>
                      </a:r>
                      <a:r>
                        <a:rPr lang="es-ES_tradnl" sz="1400" b="0" baseline="0" dirty="0"/>
                        <a:t> días naturales, comenzando primer día laborable según Tribunal Supremo</a:t>
                      </a:r>
                      <a:endParaRPr lang="es-E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493">
                <a:tc>
                  <a:txBody>
                    <a:bodyPr/>
                    <a:lstStyle/>
                    <a:p>
                      <a:r>
                        <a:rPr lang="es-ES_tradnl" sz="1400" dirty="0"/>
                        <a:t>Fallecimiento </a:t>
                      </a:r>
                      <a:r>
                        <a:rPr lang="es-ES_tradnl" sz="1400" baseline="0" dirty="0"/>
                        <a:t>de un familiar, cónyuge o pareja de hecho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dirty="0"/>
                        <a:t>2 días, o 4 si necesita</a:t>
                      </a:r>
                      <a:r>
                        <a:rPr lang="es-ES_tradnl" sz="1400" baseline="0" dirty="0"/>
                        <a:t> desplazamiento (según TS si hay más de 200km)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s-ES_tradnl" sz="1400" dirty="0"/>
                        <a:t>Hospitalización, enfermedad grave o intervención quirúrgica sin hospitalización</a:t>
                      </a:r>
                      <a:r>
                        <a:rPr lang="es-ES_tradnl" sz="1400" baseline="0" dirty="0"/>
                        <a:t> pero con reposo domiciliario de: cónyuge, pareja hecho, familiar o persona conviva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baseline="0" dirty="0"/>
                        <a:t>5 días. Según TS deben comenzar a contarse el primer día laborable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501">
                <a:tc>
                  <a:txBody>
                    <a:bodyPr/>
                    <a:lstStyle/>
                    <a:p>
                      <a:r>
                        <a:rPr lang="es-ES" sz="1400" dirty="0"/>
                        <a:t>Fuerza mayor por motivos familiares urgentes en caso de accidente o enfermedad que haga necesaria su presencia inmediata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Las horas de ausencia serán máximo 4 días al año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588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Traslado de domicilio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El día</a:t>
                      </a:r>
                      <a:r>
                        <a:rPr lang="es-ES_tradnl" sz="1400" baseline="0" dirty="0"/>
                        <a:t> del traslado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Deber inexcusable público o personal</a:t>
                      </a:r>
                      <a:r>
                        <a:rPr lang="es-ES_tradnl" sz="1400" baseline="0" dirty="0"/>
                        <a:t> (juicio, mesa electoral…)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El tiempo indispensable para su realización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Preparación al parto / exámenes oficiales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Tiempo indispensable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Bebés prematuros o necesitan</a:t>
                      </a:r>
                      <a:r>
                        <a:rPr lang="es-ES_tradnl" sz="1400" baseline="0" dirty="0"/>
                        <a:t> hospitalización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Reducción de una hora al día retribuida</a:t>
                      </a:r>
                      <a:r>
                        <a:rPr lang="es-ES_tradnl" sz="1400" baseline="0" dirty="0"/>
                        <a:t>, pudiendo añadir dos sin retribución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Funciones sindicales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Tiempo</a:t>
                      </a:r>
                      <a:r>
                        <a:rPr lang="es-ES_tradnl" sz="1400" baseline="0" dirty="0"/>
                        <a:t> establecido legalmente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3EB22C6D-8EB2-7082-11E1-CF3949C6F80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824AFDA-6BB1-C072-3471-3CF63424F3C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FB292DF1-0906-B21C-A848-58E3910DBD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29427BC-88C9-C8E6-861B-3D8989176355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5496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700" dirty="0"/>
              <a:t>7. La jornada de trabajo: Vacaciones y festivos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58444" y="1018199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Vacaciones</a:t>
            </a:r>
            <a:endParaRPr lang="es-E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921417" y="1018200"/>
            <a:ext cx="4014468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_tradnl" dirty="0"/>
              <a:t>Festivos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788436" y="2319707"/>
            <a:ext cx="4215692" cy="3008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14 festivos al año retribuidos y no recuperables</a:t>
            </a:r>
            <a:r>
              <a:rPr lang="es-ES" sz="1600" dirty="0"/>
              <a:t> (2 locales y entre 2 y 4 fijado por la Comunidad Autónoma)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coinciden en domingo el 25-dic, 1-enero, 1-mayo, 12-oct;  se trasladan a lunes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se  trabaja en festivo se compensa con un 75 % añadido al salario o con descanso (RD 2001/1983)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100554" y="1581043"/>
            <a:ext cx="43066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Según Estatuto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mín. 30 días naturales de vacaciones anuales retribuidas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No sustituible por dinero, salvo  fin contrato y no se hayan disfrutado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Conocer fechas concretas, al menos, 2 meses antes del inicio.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Común acuerdo de fechas según calendario de vacaciones elaborado por la empresa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Disfrute en mismo año salvo en caso de baja laboral, maternidad o paternidad y se trasladen al año siguiente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581043"/>
            <a:ext cx="36004" cy="41030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4965159" y="5631420"/>
            <a:ext cx="237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29448" y="5789165"/>
            <a:ext cx="287793" cy="361618"/>
          </a:xfrm>
          <a:prstGeom prst="rect">
            <a:avLst/>
          </a:prstGeom>
        </p:spPr>
      </p:pic>
      <p:sp>
        <p:nvSpPr>
          <p:cNvPr id="2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94A0E50E-81CF-432E-F1BD-0E8E43A29A56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6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470A122-2C0B-A9B0-0858-F1E0437F31A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7" name="28 Imagen">
            <a:extLst>
              <a:ext uri="{FF2B5EF4-FFF2-40B4-BE49-F238E27FC236}">
                <a16:creationId xmlns:a16="http://schemas.microsoft.com/office/drawing/2014/main" id="{7C638916-82A3-3DDE-E447-1C3DF8219B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IPE I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347697" y="1331041"/>
            <a:ext cx="360052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Edad Media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Revolución Industrial (XVIII-XIX)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Presión del movimiento obrero</a:t>
            </a: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Historia del Derecho del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7317" y="1134121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Relaciones laborales </a:t>
            </a:r>
            <a:r>
              <a:rPr lang="es-ES_tradnl" dirty="0">
                <a:solidFill>
                  <a:prstClr val="black"/>
                </a:solidFill>
              </a:rPr>
              <a:t>hasta que surge el Derecho del Trabajo y </a:t>
            </a:r>
            <a:r>
              <a:rPr lang="es-ES_tradnl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21" name="20 Flecha derecha"/>
          <p:cNvSpPr/>
          <p:nvPr/>
        </p:nvSpPr>
        <p:spPr>
          <a:xfrm>
            <a:off x="1969585" y="191683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642208" y="1840178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Siervos </a:t>
            </a:r>
            <a:r>
              <a:rPr lang="es-ES_tradnl" u="sng" dirty="0">
                <a:solidFill>
                  <a:prstClr val="black"/>
                </a:solidFill>
              </a:rPr>
              <a:t>obligados</a:t>
            </a:r>
            <a:r>
              <a:rPr lang="es-ES_tradnl" dirty="0">
                <a:solidFill>
                  <a:prstClr val="black"/>
                </a:solidFill>
              </a:rPr>
              <a:t> a trabajar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>
            <a:off x="3784333" y="284306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4408836" y="2742879"/>
            <a:ext cx="4610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Contrato de arrendamiento de servicios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Los empresarios imponían las condiciones de trabajo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3825651" y="385107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4463033" y="3751203"/>
            <a:ext cx="4631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Intervención del Estado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Aprueban leyes para proteger al trabajador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Nació el </a:t>
            </a:r>
            <a:r>
              <a:rPr lang="es-ES_tradnl" b="1" dirty="0">
                <a:solidFill>
                  <a:prstClr val="black"/>
                </a:solidFill>
              </a:rPr>
              <a:t>contrato de trabajo</a:t>
            </a:r>
          </a:p>
          <a:p>
            <a:pPr lvl="0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39551" y="5233567"/>
            <a:ext cx="210265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Derecho del Trabajo</a:t>
            </a:r>
            <a:endParaRPr lang="es-ES" b="1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482743" y="5048901"/>
            <a:ext cx="173732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Pública </a:t>
            </a:r>
            <a:r>
              <a:rPr lang="es-ES_tradnl" dirty="0">
                <a:sym typeface="Wingdings" panose="05000000000000000000" pitchFamily="2" charset="2"/>
              </a:rPr>
              <a:t> leyes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497834" y="5513424"/>
            <a:ext cx="431452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Privada </a:t>
            </a:r>
            <a:r>
              <a:rPr lang="es-ES_tradnl" dirty="0">
                <a:sym typeface="Wingdings" panose="05000000000000000000" pitchFamily="2" charset="2"/>
              </a:rPr>
              <a:t> pacto de condiciones de trabajo</a:t>
            </a:r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2842148" y="51163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842148" y="560511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0A57CE7E-FB1D-EF55-DDDC-F0C413F2A5F2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108C86E1-C1FF-9B56-D4B1-B5CC4CDB34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8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B268E-A0F9-2D04-4CDB-9FFABCADD1CD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98530" y="1109485"/>
            <a:ext cx="171838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Requisitos </a:t>
            </a:r>
            <a:r>
              <a:rPr lang="es-ES_tradnl" dirty="0"/>
              <a:t>Relación laboral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32936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62302" y="1228084"/>
            <a:ext cx="9122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" action="ppaction://hlinkshowjump?jump=previousslide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La relación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98530" y="3140968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Relaciones NO laborales (excluidas)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8373" y="29681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>
            <a:hlinkClick r:id="" action="ppaction://hlinkshowjump?jump=nextslide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973848" y="1168092"/>
            <a:ext cx="46106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Personal</a:t>
            </a:r>
            <a:r>
              <a:rPr lang="es-ES_tradnl" dirty="0">
                <a:solidFill>
                  <a:prstClr val="black"/>
                </a:solidFill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acudir personalmente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Voluntario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nadie obligado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Retribuido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beneficio económico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Dependiente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instrucciones de la empresa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Cuenta ajena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salario fijo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8373" y="33523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1908372" y="376406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1893212" y="41758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1893212" y="45750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1908371" y="50083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1908370" y="544155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11131" y="3260702"/>
            <a:ext cx="445832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Prestaciones personales que sean obligatorias</a:t>
            </a:r>
            <a:endParaRPr lang="es-ES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508213" y="4084192"/>
            <a:ext cx="6456275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familiares, segundo grado que convivan con el empresario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526072" y="5349868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Autónomos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526072" y="4915349"/>
            <a:ext cx="389553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comerciales (100% comisión)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11131" y="2854484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Funcionarios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11130" y="4483394"/>
            <a:ext cx="299697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Consejeros de las sociedades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26073" y="3672381"/>
            <a:ext cx="509508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de amistad, buena vecindad o benevolencia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1908369" y="58540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523397" y="5762398"/>
            <a:ext cx="444605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Transportistas con autorización administrativa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46999" y="1054022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Relaciones laborales especiales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0979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0979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25983" y="965253"/>
            <a:ext cx="127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46896" y="1943337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Deportistas profesionales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896609" y="3616070"/>
            <a:ext cx="400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 Excluidos de la relación laboral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6467" y="4509120"/>
            <a:ext cx="7795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Trabajadores por cuenta propia (tener un negocio)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Cónyuge y familiares (hasta segundo grado) que colaboren en el negocio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Profesionales en colegio profesional (abogados, economistas, psicólogos…)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Administradores y consejeros de las SL y SA con control efectivo de la empresa</a:t>
            </a:r>
            <a:endParaRPr lang="es-ES" dirty="0"/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La relación laboral</a:t>
            </a:r>
          </a:p>
        </p:txBody>
      </p:sp>
      <p:sp>
        <p:nvSpPr>
          <p:cNvPr id="34" name="33 Flecha derecha"/>
          <p:cNvSpPr/>
          <p:nvPr/>
        </p:nvSpPr>
        <p:spPr>
          <a:xfrm>
            <a:off x="1909792" y="171016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44 Flecha derecha"/>
          <p:cNvSpPr/>
          <p:nvPr/>
        </p:nvSpPr>
        <p:spPr>
          <a:xfrm>
            <a:off x="1909792" y="20382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2598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Servicio de hogar familiar</a:t>
            </a:r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2525982" y="1621394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Penados en cárceles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61962" y="2301568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Artistas espectáculos públicos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1909792" y="237121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564930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564930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265493" y="965253"/>
            <a:ext cx="254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Representantes comercio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6286406" y="218063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Médicos residentes (MIR)</a:t>
            </a:r>
            <a:endParaRPr lang="es-ES" dirty="0"/>
          </a:p>
        </p:txBody>
      </p:sp>
      <p:sp>
        <p:nvSpPr>
          <p:cNvPr id="56" name="55 Flecha derecha"/>
          <p:cNvSpPr/>
          <p:nvPr/>
        </p:nvSpPr>
        <p:spPr>
          <a:xfrm>
            <a:off x="5676284" y="181180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7" name="56 Flecha derecha"/>
          <p:cNvSpPr/>
          <p:nvPr/>
        </p:nvSpPr>
        <p:spPr>
          <a:xfrm>
            <a:off x="5640664" y="22528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26549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Discapacitados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6298603" y="1639707"/>
            <a:ext cx="282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Menores en centros de internamiento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301472" y="2523510"/>
            <a:ext cx="251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Abogados en despachos profesionales</a:t>
            </a:r>
            <a:endParaRPr lang="es-ES" dirty="0"/>
          </a:p>
        </p:txBody>
      </p:sp>
      <p:sp>
        <p:nvSpPr>
          <p:cNvPr id="61" name="60 Flecha derecha"/>
          <p:cNvSpPr/>
          <p:nvPr/>
        </p:nvSpPr>
        <p:spPr>
          <a:xfrm>
            <a:off x="5640664" y="265488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376467" y="3400114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Régimen de Autónomos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9E1122D-5988-12B7-21DC-53E97BFEAF46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6861717-4662-B057-05B2-5346DCABAD9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15BC7549-198B-6B0B-AA9E-31F07D9A7C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F799755-C721-6B45-4299-FF830DFA13E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597992"/>
            <a:ext cx="239803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Normativa de la UE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5577" y="2184146"/>
            <a:ext cx="2389264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Constitución Española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494033" y="2705825"/>
            <a:ext cx="2659966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Tratados internacionales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3538693" y="3214297"/>
            <a:ext cx="1026160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Leyes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3783887" y="3763476"/>
            <a:ext cx="16654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Reglamentos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Fuentes del derecho de trabajo</a:t>
            </a: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Normas o fuentes a aplicar en una relación laboral y jerarquía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754262" y="4354723"/>
            <a:ext cx="2300685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Convenios colectivos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1687920" y="4914551"/>
            <a:ext cx="227219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Contrato de trabajo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Usos y costumbres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2561368" y="1575274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Obligatoria / Directivas/ mejorables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Derechos laborales (huelga, salario, convenio, </a:t>
            </a:r>
            <a:r>
              <a:rPr lang="es-ES_tradnl" dirty="0" err="1">
                <a:solidFill>
                  <a:prstClr val="black"/>
                </a:solidFill>
                <a:sym typeface="Wingdings" panose="05000000000000000000" pitchFamily="2" charset="2"/>
              </a:rPr>
              <a:t>etc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4220502" y="2697630"/>
            <a:ext cx="4527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Convenios de la OIT /ratificados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4564853" y="3205005"/>
            <a:ext cx="432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Desarrollan la constitución (el Estatuto)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116796" y="3246353"/>
            <a:ext cx="34218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Orgánicas                      Tipos: 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endParaRPr lang="es-ES_tradnl" dirty="0">
              <a:solidFill>
                <a:prstClr val="black"/>
              </a:solidFill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Ordinarias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Decreto-legislativo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Decreto-Ley</a:t>
            </a:r>
          </a:p>
          <a:p>
            <a:pPr marL="285750" lvl="0" indent="-285750">
              <a:buFont typeface="Arial" charset="0"/>
              <a:buChar char="•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5458968" y="3724021"/>
            <a:ext cx="392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Real Decreto/ aprueba el Gobierno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5054947" y="4329062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Pacto privado sindicatos y empresarios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971910" y="4914551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Pacto privado trabajador y empresario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Ninguna norma / costumbre local y profesional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93004A45-5A2B-5076-F41E-7222C7523875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97DE139-7352-8E1F-3872-4967A2ED818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35966036-B2BD-D5D3-71D2-C1A702E5DE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4EDEDA-0C47-CFA2-A1BC-C498B7E3BD25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803078"/>
            <a:ext cx="2987095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jerarquía normativa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7745" y="3123623"/>
            <a:ext cx="2614055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norma mínima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57745" y="4396653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Condición más beneficiosa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Fuentes del derecho de trabajo</a:t>
            </a: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Principios de aplicación de las fuentes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3157485" y="1804282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Normas superiores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encima de inferiores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2773228" y="3148219"/>
            <a:ext cx="6250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Las superiores marcan mínimos que inferiores pueden mejorar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603788" y="4390108"/>
            <a:ext cx="4303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El contrato mejore Estatuto o convenio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4CED3090-0FB5-CD63-F869-FDE47F90735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C4873F1-8C15-1538-9B04-E6020605160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67A2A4A8-B5D9-8E6D-2E0F-4AD0C11498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D106FD6-02AA-24A0-F669-3A1DE8A02ED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Derechos laborales individuales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2847"/>
              </p:ext>
            </p:extLst>
          </p:nvPr>
        </p:nvGraphicFramePr>
        <p:xfrm>
          <a:off x="2118803" y="1268760"/>
          <a:ext cx="4829119" cy="3080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9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individuales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Elegir profesión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Ocupación</a:t>
                      </a:r>
                      <a:r>
                        <a:rPr lang="es-ES_tradnl" baseline="0" dirty="0"/>
                        <a:t> efectiva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Ascensos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Acudir a exámenes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Elegir turno de trabajo (estudios oficiales)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Igualdad y no discriminación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Intimidad y dignidad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Descanso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Remuneración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A74610D3-4E03-48B8-35D5-CABFBA43CD4B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0FCA325-3AD4-4612-43AB-D722902C1DF2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1D6572A0-3C66-4CC0-87D7-DB91562618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99621" y="6330714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636734-2268-758B-D817-D2619887E1F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2906</Words>
  <Application>Microsoft Office PowerPoint</Application>
  <PresentationFormat>Presentación en pantalla (4:3)</PresentationFormat>
  <Paragraphs>475</Paragraphs>
  <Slides>28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183</cp:revision>
  <dcterms:created xsi:type="dcterms:W3CDTF">2013-09-12T06:29:10Z</dcterms:created>
  <dcterms:modified xsi:type="dcterms:W3CDTF">2025-09-10T15:32:29Z</dcterms:modified>
</cp:coreProperties>
</file>