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3D39B-9EBC-4112-9D13-7665FCD7397D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DB101-C778-424D-A0EA-74BF3DAAD024}" type="datetimeFigureOut">
              <a:rPr lang="es-ES" smtClean="0"/>
              <a:t>15/11/2016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95D42-B947-4FD7-A148-FAFBFABAB713}" type="slidenum">
              <a:rPr lang="gl-ES" smtClean="0"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gl-ES" dirty="0" smtClean="0"/>
              <a:t>Cinética química</a:t>
            </a:r>
            <a:endParaRPr lang="gl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gl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893175" cy="17145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gl-ES" sz="1800" smtClean="0"/>
              <a:t>   </a:t>
            </a:r>
            <a:r>
              <a:rPr lang="gl-ES" sz="1800" b="1" smtClean="0"/>
              <a:t>Nunha reacción do tipo aA + bB </a:t>
            </a:r>
            <a:r>
              <a:rPr lang="gl-ES" sz="1800" b="1" smtClean="0">
                <a:sym typeface="Symbol" pitchFamily="18" charset="2"/>
              </a:rPr>
              <a:t></a:t>
            </a:r>
            <a:r>
              <a:rPr lang="gl-ES" sz="1800" b="1" smtClean="0"/>
              <a:t> productos, estudiada experimentalmente no laboratorio, obtivéronse os dados da táboa. Con eles calcula: </a:t>
            </a:r>
            <a:br>
              <a:rPr lang="gl-ES" sz="1800" b="1" smtClean="0"/>
            </a:br>
            <a:r>
              <a:rPr lang="gl-ES" sz="1800" b="1" smtClean="0"/>
              <a:t>	1.- A orde da reacción respecto de A e B.     </a:t>
            </a:r>
            <a:br>
              <a:rPr lang="gl-ES" sz="1800" b="1" smtClean="0"/>
            </a:br>
            <a:r>
              <a:rPr lang="gl-ES" sz="1800" b="1" smtClean="0"/>
              <a:t>	2.-A orde total da reacción.</a:t>
            </a:r>
            <a:br>
              <a:rPr lang="gl-ES" sz="1800" b="1" smtClean="0"/>
            </a:br>
            <a:r>
              <a:rPr lang="gl-ES" sz="1800" b="1" smtClean="0"/>
              <a:t>	3.- A constante da velocidade.                            </a:t>
            </a:r>
            <a:br>
              <a:rPr lang="gl-ES" sz="1800" b="1" smtClean="0"/>
            </a:br>
            <a:r>
              <a:rPr lang="gl-ES" sz="1800" b="1" smtClean="0"/>
              <a:t>	4.-A ecuación da velocidade</a:t>
            </a:r>
            <a:br>
              <a:rPr lang="gl-ES" sz="1800" b="1" smtClean="0"/>
            </a:br>
            <a:endParaRPr lang="gl-ES" sz="1800" b="1" smtClean="0"/>
          </a:p>
        </p:txBody>
      </p:sp>
      <p:graphicFrame>
        <p:nvGraphicFramePr>
          <p:cNvPr id="7322" name="Group 154"/>
          <p:cNvGraphicFramePr>
            <a:graphicFrameLocks noGrp="1"/>
          </p:cNvGraphicFramePr>
          <p:nvPr>
            <p:ph idx="1"/>
          </p:nvPr>
        </p:nvGraphicFramePr>
        <p:xfrm>
          <a:off x="5148263" y="996950"/>
          <a:ext cx="3743325" cy="2002156"/>
        </p:xfrm>
        <a:graphic>
          <a:graphicData uri="http://schemas.openxmlformats.org/drawingml/2006/table">
            <a:tbl>
              <a:tblPr/>
              <a:tblGrid>
                <a:gridCol w="1008062"/>
                <a:gridCol w="792163"/>
                <a:gridCol w="863600"/>
                <a:gridCol w="1079500"/>
              </a:tblGrid>
              <a:tr h="5095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Experimento  </a:t>
                      </a:r>
                      <a:endParaRPr kumimoji="0" 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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</a:t>
                      </a:r>
                      <a:endParaRPr kumimoji="0" 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(mol.l</a:t>
                      </a:r>
                      <a:r>
                        <a:rPr kumimoji="0" lang="gl-ES" sz="12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-1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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</a:t>
                      </a:r>
                      <a:endParaRPr kumimoji="0" 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(mol.l</a:t>
                      </a:r>
                      <a:r>
                        <a:rPr kumimoji="0" lang="gl-ES" sz="12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-1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(mol.l</a:t>
                      </a:r>
                      <a:r>
                        <a:rPr kumimoji="0" lang="gl-ES" sz="12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.s</a:t>
                      </a:r>
                      <a:r>
                        <a:rPr kumimoji="0" lang="gl-ES" sz="12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gl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4,4.10</a:t>
                      </a:r>
                      <a:r>
                        <a:rPr kumimoji="0" lang="gl-E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17,6.10</a:t>
                      </a:r>
                      <a:r>
                        <a:rPr kumimoji="0" lang="gl-E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0,02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35,2.10</a:t>
                      </a:r>
                      <a:r>
                        <a:rPr kumimoji="0" lang="gl-E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F1F1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140,8.10</a:t>
                      </a:r>
                      <a:r>
                        <a:rPr kumimoji="0" lang="gl-E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</a:t>
                      </a:r>
                      <a:endParaRPr kumimoji="0" 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2E2"/>
                    </a:solidFill>
                  </a:tcPr>
                </a:tc>
              </a:tr>
            </a:tbl>
          </a:graphicData>
        </a:graphic>
      </p:graphicFrame>
      <p:sp>
        <p:nvSpPr>
          <p:cNvPr id="7316" name="Text Box 148"/>
          <p:cNvSpPr txBox="1">
            <a:spLocks noChangeArrowheads="1"/>
          </p:cNvSpPr>
          <p:nvPr/>
        </p:nvSpPr>
        <p:spPr bwMode="auto">
          <a:xfrm>
            <a:off x="0" y="3235325"/>
            <a:ext cx="8497888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gl-ES" dirty="0"/>
              <a:t>     </a:t>
            </a:r>
            <a:r>
              <a:rPr lang="gl-ES" b="1" dirty="0" smtClean="0"/>
              <a:t>1.-</a:t>
            </a:r>
            <a:r>
              <a:rPr lang="gl-ES" dirty="0" smtClean="0"/>
              <a:t>Con </a:t>
            </a:r>
            <a:r>
              <a:rPr lang="gl-ES" dirty="0"/>
              <a:t>os valores dos experimentos 2 e 3 vemos que ao duplicarse o valor de [A] tamén se duplica o da velocidade o que nos indica que son directamente proporcionais             </a:t>
            </a:r>
            <a:r>
              <a:rPr lang="gl-ES" b="1" dirty="0"/>
              <a:t>A reacción é de orde 1 respecto a A</a:t>
            </a:r>
          </a:p>
          <a:p>
            <a:pPr marL="342900" indent="-342900"/>
            <a:r>
              <a:rPr lang="gl-ES" dirty="0"/>
              <a:t>     Con os valores dos experimentos 1 e 2 vemos que ao duplicarse o valor de [B] o da velocidade aumenta cuadriplicándose;  o que nos indica que a velocidade depende do cadrado da concentración de B. Corroboramos esta hipótese con os valores dos exp. 3 e 4, nos que comprobamos que 140,8.10</a:t>
            </a:r>
            <a:r>
              <a:rPr lang="gl-ES" baseline="30000" dirty="0"/>
              <a:t>-4</a:t>
            </a:r>
            <a:r>
              <a:rPr lang="gl-ES" dirty="0"/>
              <a:t> = 4 . 35,2.10</a:t>
            </a:r>
            <a:r>
              <a:rPr lang="gl-ES" baseline="30000" dirty="0"/>
              <a:t>-4</a:t>
            </a:r>
            <a:r>
              <a:rPr lang="gl-ES" dirty="0"/>
              <a:t>    </a:t>
            </a:r>
            <a:r>
              <a:rPr lang="gl-ES" b="1" dirty="0" smtClean="0"/>
              <a:t>A </a:t>
            </a:r>
            <a:r>
              <a:rPr lang="gl-ES" b="1" dirty="0"/>
              <a:t>reacción é de orde 2 respecto a B</a:t>
            </a:r>
          </a:p>
        </p:txBody>
      </p:sp>
      <p:sp>
        <p:nvSpPr>
          <p:cNvPr id="7317" name="Text Box 149"/>
          <p:cNvSpPr txBox="1">
            <a:spLocks noChangeArrowheads="1"/>
          </p:cNvSpPr>
          <p:nvPr/>
        </p:nvSpPr>
        <p:spPr bwMode="auto">
          <a:xfrm>
            <a:off x="323850" y="5740400"/>
            <a:ext cx="8353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gl-ES" b="1" dirty="0" smtClean="0"/>
              <a:t>2.-</a:t>
            </a:r>
            <a:r>
              <a:rPr lang="gl-ES" dirty="0" smtClean="0"/>
              <a:t>A </a:t>
            </a:r>
            <a:r>
              <a:rPr lang="gl-ES" b="1" dirty="0"/>
              <a:t>orde total</a:t>
            </a:r>
            <a:r>
              <a:rPr lang="gl-ES" dirty="0"/>
              <a:t> da reacción </a:t>
            </a:r>
            <a:r>
              <a:rPr lang="gl-ES" b="1" dirty="0"/>
              <a:t>é</a:t>
            </a:r>
            <a:r>
              <a:rPr lang="gl-ES" dirty="0"/>
              <a:t> 1 + 2 = </a:t>
            </a:r>
            <a:r>
              <a:rPr lang="gl-ES" b="1" dirty="0"/>
              <a:t>3</a:t>
            </a:r>
            <a:r>
              <a:rPr lang="gl-ES" dirty="0"/>
              <a:t> a suma das ordes da reacción respecto aos reactivos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0"/>
                                        <p:tgtEl>
                                          <p:spTgt spid="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2" grpId="1"/>
      <p:bldP spid="7316" grpId="0"/>
      <p:bldP spid="73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2124075" cy="2603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gl-ES" sz="1400" smtClean="0"/>
              <a:t>Cinética (páx.:2)</a:t>
            </a: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0" y="1350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00034" y="928670"/>
          <a:ext cx="1598612" cy="400050"/>
        </p:xfrm>
        <a:graphic>
          <a:graphicData uri="http://schemas.openxmlformats.org/presentationml/2006/ole">
            <p:oleObj spid="_x0000_s1026" name="Ecuación" r:id="rId3" imgW="914400" imgH="228600" progId="Equation.3">
              <p:embed/>
            </p:oleObj>
          </a:graphicData>
        </a:graphic>
      </p:graphicFrame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457200" y="1579563"/>
            <a:ext cx="3984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gl-ES" sz="1200">
                <a:cs typeface="Times New Roman" pitchFamily="18" charset="0"/>
              </a:rPr>
              <a:t>     </a:t>
            </a:r>
            <a:endParaRPr lang="gl-ES"/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472" y="1643050"/>
          <a:ext cx="1252538" cy="717550"/>
        </p:xfrm>
        <a:graphic>
          <a:graphicData uri="http://schemas.openxmlformats.org/presentationml/2006/ole">
            <p:oleObj spid="_x0000_s1027" name="Ecuación" r:id="rId4" imgW="749160" imgH="431640" progId="Equation.3">
              <p:embed/>
            </p:oleObj>
          </a:graphicData>
        </a:graphic>
      </p:graphicFrame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457200" y="2282825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gl-ES" sz="1200">
                <a:cs typeface="Times New Roman" pitchFamily="18" charset="0"/>
              </a:rPr>
              <a:t>   	</a:t>
            </a:r>
            <a:endParaRPr lang="gl-ES" sz="1400"/>
          </a:p>
          <a:p>
            <a:pPr eaLnBrk="0" hangingPunct="0">
              <a:tabLst>
                <a:tab pos="457200" algn="l"/>
              </a:tabLst>
            </a:pPr>
            <a:r>
              <a:rPr lang="gl-ES" sz="1200">
                <a:cs typeface="Times New Roman" pitchFamily="18" charset="0"/>
              </a:rPr>
              <a:t> </a:t>
            </a:r>
            <a:endParaRPr lang="gl-ES"/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411413" y="774700"/>
          <a:ext cx="2665412" cy="757238"/>
        </p:xfrm>
        <a:graphic>
          <a:graphicData uri="http://schemas.openxmlformats.org/presentationml/2006/ole">
            <p:oleObj spid="_x0000_s1028" name="Ecuación" r:id="rId5" imgW="1714500" imgH="482600" progId="Equation.3">
              <p:embed/>
            </p:oleObj>
          </a:graphicData>
        </a:graphic>
      </p:graphicFrame>
      <p:sp>
        <p:nvSpPr>
          <p:cNvPr id="1037" name="Rectangle 14"/>
          <p:cNvSpPr>
            <a:spLocks noChangeArrowheads="1"/>
          </p:cNvSpPr>
          <p:nvPr/>
        </p:nvSpPr>
        <p:spPr bwMode="auto">
          <a:xfrm>
            <a:off x="457200" y="3225800"/>
            <a:ext cx="1770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gl-ES" sz="1200">
                <a:cs typeface="Times New Roman" pitchFamily="18" charset="0"/>
              </a:rPr>
              <a:t>                                     </a:t>
            </a:r>
            <a:endParaRPr lang="gl-ES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339975" y="1844675"/>
          <a:ext cx="2736850" cy="769938"/>
        </p:xfrm>
        <a:graphic>
          <a:graphicData uri="http://schemas.openxmlformats.org/presentationml/2006/ole">
            <p:oleObj spid="_x0000_s1029" name="Ecuación" r:id="rId6" imgW="1726451" imgH="482391" progId="Equation.3">
              <p:embed/>
            </p:oleObj>
          </a:graphicData>
        </a:graphic>
      </p:graphicFrame>
      <p:sp>
        <p:nvSpPr>
          <p:cNvPr id="1038" name="Rectangle 15"/>
          <p:cNvSpPr>
            <a:spLocks noChangeArrowheads="1"/>
          </p:cNvSpPr>
          <p:nvPr/>
        </p:nvSpPr>
        <p:spPr bwMode="auto">
          <a:xfrm>
            <a:off x="0" y="3986213"/>
            <a:ext cx="869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gl-ES" sz="1200">
                <a:cs typeface="Times New Roman" pitchFamily="18" charset="0"/>
              </a:rPr>
              <a:t>                </a:t>
            </a:r>
            <a:endParaRPr lang="gl-ES"/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580063" y="765175"/>
          <a:ext cx="2809875" cy="792163"/>
        </p:xfrm>
        <a:graphic>
          <a:graphicData uri="http://schemas.openxmlformats.org/presentationml/2006/ole">
            <p:oleObj spid="_x0000_s1030" name="Ecuación" r:id="rId7" imgW="1726451" imgH="482391" progId="Equation.3">
              <p:embed/>
            </p:oleObj>
          </a:graphicData>
        </a:graphic>
      </p:graphicFrame>
      <p:sp>
        <p:nvSpPr>
          <p:cNvPr id="1039" name="Rectangle 16"/>
          <p:cNvSpPr>
            <a:spLocks noChangeArrowheads="1"/>
          </p:cNvSpPr>
          <p:nvPr/>
        </p:nvSpPr>
        <p:spPr bwMode="auto">
          <a:xfrm>
            <a:off x="0" y="4746625"/>
            <a:ext cx="16843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gl-ES" sz="1200">
                <a:cs typeface="Times New Roman" pitchFamily="18" charset="0"/>
              </a:rPr>
              <a:t>                                   </a:t>
            </a:r>
            <a:endParaRPr lang="gl-ES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724525" y="1844675"/>
          <a:ext cx="2663825" cy="750888"/>
        </p:xfrm>
        <a:graphic>
          <a:graphicData uri="http://schemas.openxmlformats.org/presentationml/2006/ole">
            <p:oleObj spid="_x0000_s1031" name="Ecuación" r:id="rId8" imgW="1726451" imgH="482391" progId="Equation.3">
              <p:embed/>
            </p:oleObj>
          </a:graphicData>
        </a:graphic>
      </p:graphicFrame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331913" y="2997200"/>
            <a:ext cx="75596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gl-ES" dirty="0"/>
              <a:t>Resultando o valor da constante da velocidade          </a:t>
            </a:r>
            <a:r>
              <a:rPr lang="gl-ES" sz="2400" dirty="0"/>
              <a:t> k= 2,2.10</a:t>
            </a:r>
            <a:r>
              <a:rPr lang="gl-ES" sz="2400" baseline="30000" dirty="0"/>
              <a:t>2</a:t>
            </a:r>
            <a:r>
              <a:rPr lang="gl-ES" baseline="30000" dirty="0"/>
              <a:t> </a:t>
            </a:r>
          </a:p>
        </p:txBody>
      </p:sp>
      <p:sp>
        <p:nvSpPr>
          <p:cNvPr id="1041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3203575" y="4941888"/>
          <a:ext cx="2735263" cy="496887"/>
        </p:xfrm>
        <a:graphic>
          <a:graphicData uri="http://schemas.openxmlformats.org/presentationml/2006/ole">
            <p:oleObj spid="_x0000_s1032" name="Ecuación" r:id="rId9" imgW="1257300" imgH="228600" progId="Equation.3">
              <p:embed/>
            </p:oleObj>
          </a:graphicData>
        </a:graphic>
      </p:graphicFrame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250825" y="4076700"/>
            <a:ext cx="806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dirty="0"/>
              <a:t> </a:t>
            </a:r>
            <a:endParaRPr lang="gl-ES" b="1" dirty="0"/>
          </a:p>
          <a:p>
            <a:r>
              <a:rPr lang="gl-ES" b="1" dirty="0"/>
              <a:t>4.- </a:t>
            </a:r>
            <a:r>
              <a:rPr lang="gl-ES" dirty="0"/>
              <a:t> A expresión da ecuación da velocidade para esta reacción será: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428596" y="428604"/>
            <a:ext cx="7559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gl-ES" b="1" dirty="0" smtClean="0"/>
              <a:t>3.- </a:t>
            </a:r>
            <a:r>
              <a:rPr lang="gl-ES" dirty="0" smtClean="0"/>
              <a:t>Determinar </a:t>
            </a:r>
            <a:r>
              <a:rPr lang="gl-ES" dirty="0"/>
              <a:t>o valor da constante da velocidade      </a:t>
            </a:r>
            <a:endParaRPr lang="gl-E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/>
      <p:bldP spid="10260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1641475"/>
          </a:xfrm>
        </p:spPr>
        <p:txBody>
          <a:bodyPr/>
          <a:lstStyle/>
          <a:p>
            <a:pPr algn="l" eaLnBrk="1" hangingPunct="1"/>
            <a:r>
              <a:rPr lang="gl-ES" sz="1800" b="1" smtClean="0"/>
              <a:t>Unha substancia A descomponse seguindo unha cinética de segunda orde. A 600K o valor da cte. de velocidade é k= 0,55 l.mol</a:t>
            </a:r>
            <a:r>
              <a:rPr lang="gl-ES" sz="1800" b="1" baseline="30000" smtClean="0"/>
              <a:t>-1</a:t>
            </a:r>
            <a:r>
              <a:rPr lang="gl-ES" sz="1800" b="1" smtClean="0"/>
              <a:t>.s</a:t>
            </a:r>
            <a:r>
              <a:rPr lang="gl-ES" sz="1800" b="1" baseline="30000" smtClean="0"/>
              <a:t>-1</a:t>
            </a:r>
            <a:r>
              <a:rPr lang="gl-ES" sz="1800" b="1" smtClean="0"/>
              <a:t/>
            </a:r>
            <a:br>
              <a:rPr lang="gl-ES" sz="1800" b="1" smtClean="0"/>
            </a:br>
            <a:r>
              <a:rPr lang="gl-ES" sz="1800" b="1" smtClean="0"/>
              <a:t>Calcula a velocidade de descomposición a esta Tª se </a:t>
            </a:r>
            <a:r>
              <a:rPr lang="gl-ES" sz="1800" b="1" smtClean="0">
                <a:sym typeface="Symbol" pitchFamily="18" charset="2"/>
              </a:rPr>
              <a:t></a:t>
            </a:r>
            <a:r>
              <a:rPr lang="gl-ES" sz="1800" b="1" smtClean="0"/>
              <a:t>A</a:t>
            </a:r>
            <a:r>
              <a:rPr lang="gl-ES" sz="1800" b="1" smtClean="0">
                <a:sym typeface="Symbol" pitchFamily="18" charset="2"/>
              </a:rPr>
              <a:t></a:t>
            </a:r>
            <a:r>
              <a:rPr lang="gl-ES" sz="1800" b="1" smtClean="0"/>
              <a:t>=3.10</a:t>
            </a:r>
            <a:r>
              <a:rPr lang="gl-ES" sz="1800" b="1" baseline="30000" smtClean="0"/>
              <a:t>-3</a:t>
            </a:r>
            <a:r>
              <a:rPr lang="gl-ES" sz="1800" b="1" smtClean="0"/>
              <a:t> mol.l</a:t>
            </a:r>
            <a:r>
              <a:rPr lang="gl-ES" sz="1800" b="1" baseline="30000" smtClean="0"/>
              <a:t>-1</a:t>
            </a:r>
            <a:r>
              <a:rPr lang="gl-ES" sz="1800" b="1" smtClean="0"/>
              <a:t/>
            </a:r>
            <a:br>
              <a:rPr lang="gl-ES" sz="1800" b="1" smtClean="0"/>
            </a:br>
            <a:r>
              <a:rPr lang="gl-ES" sz="1800" b="1" smtClean="0"/>
              <a:t>Se a 625 K a constante de velocidade é k= 1,50l.mol</a:t>
            </a:r>
            <a:r>
              <a:rPr lang="gl-ES" sz="1800" b="1" baseline="30000" smtClean="0"/>
              <a:t>-1</a:t>
            </a:r>
            <a:r>
              <a:rPr lang="gl-ES" sz="1800" b="1" smtClean="0"/>
              <a:t>.s</a:t>
            </a:r>
            <a:r>
              <a:rPr lang="gl-ES" sz="1800" b="1" baseline="30000" smtClean="0"/>
              <a:t>-1</a:t>
            </a:r>
            <a:r>
              <a:rPr lang="gl-ES" sz="1800" b="1" smtClean="0"/>
              <a:t>, calcula a enerxía de activación no intervalo de temperaturas considerado</a:t>
            </a:r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27088" y="2060575"/>
          <a:ext cx="960437" cy="381000"/>
        </p:xfrm>
        <a:graphic>
          <a:graphicData uri="http://schemas.openxmlformats.org/presentationml/2006/ole">
            <p:oleObj spid="_x0000_s2050" name="Ecuación" r:id="rId3" imgW="596900" imgH="241300" progId="Equation.3">
              <p:embed/>
            </p:oleObj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23850" y="2924175"/>
            <a:ext cx="386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342900" indent="-342900"/>
            <a:r>
              <a:rPr lang="gl-ES" sz="1200">
                <a:cs typeface="Times New Roman" pitchFamily="18" charset="0"/>
              </a:rPr>
              <a:t>   </a:t>
            </a:r>
            <a:r>
              <a:rPr lang="gl-ES"/>
              <a:t>Segundo a ecuación de Arrhenius </a:t>
            </a:r>
            <a:r>
              <a:rPr lang="gl-ES" sz="1200">
                <a:cs typeface="Times New Roman" pitchFamily="18" charset="0"/>
              </a:rPr>
              <a:t> </a:t>
            </a: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71775" y="1989138"/>
          <a:ext cx="4608513" cy="460375"/>
        </p:xfrm>
        <a:graphic>
          <a:graphicData uri="http://schemas.openxmlformats.org/presentationml/2006/ole">
            <p:oleObj spid="_x0000_s2051" name="Ecuación" r:id="rId4" imgW="2667000" imgH="266700" progId="Equation.3">
              <p:embed/>
            </p:oleObj>
          </a:graphicData>
        </a:graphic>
      </p:graphicFrame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449763" y="2624138"/>
          <a:ext cx="1397000" cy="668337"/>
        </p:xfrm>
        <a:graphic>
          <a:graphicData uri="http://schemas.openxmlformats.org/presentationml/2006/ole">
            <p:oleObj spid="_x0000_s2052" name="Ecuación" r:id="rId5" imgW="660240" imgH="317160" progId="Equation.3">
              <p:embed/>
            </p:oleObj>
          </a:graphicData>
        </a:graphic>
      </p:graphicFrame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431800" y="3357563"/>
            <a:ext cx="8712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0663"/>
            <a:r>
              <a:rPr lang="gl-ES"/>
              <a:t>Temos dúas incógnitas “A” e “Ea”, e tamén dous valores de K e a temperatura</a:t>
            </a:r>
          </a:p>
          <a:p>
            <a:pPr indent="220663"/>
            <a:r>
              <a:rPr lang="gl-ES"/>
              <a:t> correspondente, o que equivale a dicir que temos dúas ecuacións con dúas incógnitas: Sistema compatible determinado</a:t>
            </a:r>
          </a:p>
          <a:p>
            <a:pPr indent="220663"/>
            <a:r>
              <a:rPr lang="gl-ES"/>
              <a:t>Utilizamos logaritmos neperianos para simplificar o cálculo, resultando:</a:t>
            </a:r>
          </a:p>
        </p:txBody>
      </p:sp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684213" y="234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2697163" y="4670425"/>
          <a:ext cx="2379662" cy="868363"/>
        </p:xfrm>
        <a:graphic>
          <a:graphicData uri="http://schemas.openxmlformats.org/presentationml/2006/ole">
            <p:oleObj spid="_x0000_s2053" name="Ecuación" r:id="rId6" imgW="1066680" imgH="393480" progId="Equation.3">
              <p:embed/>
            </p:oleObj>
          </a:graphicData>
        </a:graphic>
      </p:graphicFrame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755650" y="5805488"/>
            <a:ext cx="7561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gl-ES">
                <a:cs typeface="Times New Roman" pitchFamily="18" charset="0"/>
              </a:rPr>
              <a:t>  Onde substituímos os valores de K e de T ; obtendo as ecuacións:</a:t>
            </a:r>
            <a:endParaRPr lang="gl-ES"/>
          </a:p>
        </p:txBody>
      </p:sp>
      <p:sp>
        <p:nvSpPr>
          <p:cNvPr id="2060" name="Rectangle 18"/>
          <p:cNvSpPr>
            <a:spLocks noChangeArrowheads="1"/>
          </p:cNvSpPr>
          <p:nvPr/>
        </p:nvSpPr>
        <p:spPr bwMode="auto">
          <a:xfrm>
            <a:off x="0" y="4229100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gl-ES" sz="1400"/>
              <a:t> </a:t>
            </a:r>
            <a:endParaRPr lang="gl-ES"/>
          </a:p>
        </p:txBody>
      </p:sp>
      <p:sp>
        <p:nvSpPr>
          <p:cNvPr id="2061" name="Text Box 19"/>
          <p:cNvSpPr txBox="1">
            <a:spLocks noChangeArrowheads="1"/>
          </p:cNvSpPr>
          <p:nvPr/>
        </p:nvSpPr>
        <p:spPr bwMode="auto">
          <a:xfrm>
            <a:off x="395288" y="58769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9" grpId="0"/>
      <p:bldP spid="123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307975" y="2852738"/>
          <a:ext cx="8167688" cy="823912"/>
        </p:xfrm>
        <a:graphic>
          <a:graphicData uri="http://schemas.openxmlformats.org/presentationml/2006/ole">
            <p:oleObj spid="_x0000_s3074" name="Ecuación" r:id="rId3" imgW="3860640" imgH="393480" progId="Equation.3">
              <p:embed/>
            </p:oleObj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>
            <p:ph idx="1"/>
          </p:nvPr>
        </p:nvGraphicFramePr>
        <p:xfrm>
          <a:off x="1116013" y="4210050"/>
          <a:ext cx="6769100" cy="1430338"/>
        </p:xfrm>
        <a:graphic>
          <a:graphicData uri="http://schemas.openxmlformats.org/presentationml/2006/ole">
            <p:oleObj spid="_x0000_s3075" name="Ecuación" r:id="rId4" imgW="3124080" imgH="660240" progId="Equation.3">
              <p:embed/>
            </p:oleObj>
          </a:graphicData>
        </a:graphic>
      </p:graphicFrame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539750" y="1989138"/>
            <a:ext cx="70199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gl-ES"/>
              <a:t>Restando as ecuacións eliminamos  a incógnita A,</a:t>
            </a:r>
          </a:p>
          <a:p>
            <a:pPr>
              <a:spcBef>
                <a:spcPct val="50000"/>
              </a:spcBef>
            </a:pPr>
            <a:r>
              <a:rPr lang="gl-ES"/>
              <a:t> e pasamos a ter unha ecuación con unha incógnita: Ea</a:t>
            </a:r>
          </a:p>
        </p:txBody>
      </p:sp>
      <p:graphicFrame>
        <p:nvGraphicFramePr>
          <p:cNvPr id="3076" name="Object 10"/>
          <p:cNvGraphicFramePr>
            <a:graphicFrameLocks noChangeAspect="1"/>
          </p:cNvGraphicFramePr>
          <p:nvPr/>
        </p:nvGraphicFramePr>
        <p:xfrm>
          <a:off x="827088" y="850900"/>
          <a:ext cx="2952750" cy="827088"/>
        </p:xfrm>
        <a:graphic>
          <a:graphicData uri="http://schemas.openxmlformats.org/presentationml/2006/ole">
            <p:oleObj spid="_x0000_s3076" name="Ecuación" r:id="rId5" imgW="1384300" imgH="393700" progId="Equation.3">
              <p:embed/>
            </p:oleObj>
          </a:graphicData>
        </a:graphic>
      </p:graphicFrame>
      <p:graphicFrame>
        <p:nvGraphicFramePr>
          <p:cNvPr id="3077" name="Object 11"/>
          <p:cNvGraphicFramePr>
            <a:graphicFrameLocks noChangeAspect="1"/>
          </p:cNvGraphicFramePr>
          <p:nvPr/>
        </p:nvGraphicFramePr>
        <p:xfrm>
          <a:off x="4787900" y="836613"/>
          <a:ext cx="3098800" cy="863600"/>
        </p:xfrm>
        <a:graphic>
          <a:graphicData uri="http://schemas.openxmlformats.org/presentationml/2006/ole">
            <p:oleObj spid="_x0000_s3077" name="Ecuación" r:id="rId6" imgW="1396394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gl-ES" sz="1800" b="1" dirty="0" smtClean="0">
                <a:cs typeface="Arial" charset="0"/>
              </a:rPr>
              <a:t>Ao medir a velocidade da reacción de descomposición do N</a:t>
            </a:r>
            <a:r>
              <a:rPr lang="gl-ES" sz="1800" b="1" baseline="-25000" dirty="0" smtClean="0">
                <a:cs typeface="Arial" charset="0"/>
              </a:rPr>
              <a:t>2</a:t>
            </a:r>
            <a:r>
              <a:rPr lang="gl-ES" sz="1800" b="1" dirty="0" smtClean="0">
                <a:cs typeface="Arial" charset="0"/>
              </a:rPr>
              <a:t>O</a:t>
            </a:r>
            <a:r>
              <a:rPr lang="gl-ES" sz="1800" b="1" baseline="-25000" dirty="0" smtClean="0">
                <a:cs typeface="Arial" charset="0"/>
              </a:rPr>
              <a:t>5</a:t>
            </a:r>
            <a:r>
              <a:rPr lang="gl-ES" sz="1800" b="1" dirty="0" smtClean="0">
                <a:cs typeface="Arial" charset="0"/>
              </a:rPr>
              <a:t> en función da concentración e seguindo a reacción: 2N</a:t>
            </a:r>
            <a:r>
              <a:rPr lang="gl-ES" sz="1800" b="1" baseline="-25000" dirty="0" smtClean="0">
                <a:cs typeface="Arial" charset="0"/>
              </a:rPr>
              <a:t>2</a:t>
            </a:r>
            <a:r>
              <a:rPr lang="gl-ES" sz="1800" b="1" dirty="0" smtClean="0">
                <a:cs typeface="Arial" charset="0"/>
              </a:rPr>
              <a:t>O </a:t>
            </a:r>
            <a:r>
              <a:rPr lang="gl-ES" sz="1800" b="1" baseline="-25000" dirty="0" smtClean="0">
                <a:cs typeface="Arial" charset="0"/>
              </a:rPr>
              <a:t>5</a:t>
            </a:r>
            <a:r>
              <a:rPr lang="gl-ES" sz="1800" b="1" dirty="0" smtClean="0">
                <a:cs typeface="Arial" charset="0"/>
              </a:rPr>
              <a:t>         4NO</a:t>
            </a:r>
            <a:r>
              <a:rPr lang="gl-ES" sz="1800" b="1" baseline="-25000" dirty="0" smtClean="0">
                <a:cs typeface="Arial" charset="0"/>
              </a:rPr>
              <a:t>2</a:t>
            </a:r>
            <a:r>
              <a:rPr lang="gl-ES" sz="1800" b="1" dirty="0" smtClean="0">
                <a:cs typeface="Arial" charset="0"/>
              </a:rPr>
              <a:t> + O</a:t>
            </a:r>
            <a:r>
              <a:rPr lang="gl-ES" sz="1800" b="1" baseline="-25000" dirty="0" smtClean="0">
                <a:cs typeface="Arial" charset="0"/>
              </a:rPr>
              <a:t>2</a:t>
            </a:r>
            <a:r>
              <a:rPr lang="gl-ES" sz="1800" b="1" dirty="0" smtClean="0">
                <a:cs typeface="Arial" charset="0"/>
              </a:rPr>
              <a:t>, resultaron os datos da táboa. Determina a orde de reacción e a constante da velocidade  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7127875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gl-ES" sz="1600"/>
              <a:t>Por ser a velocidade de reacción directamente proporcional á concentración, podemos decir que se trata dunha reacción de primeira orde.</a:t>
            </a:r>
          </a:p>
          <a:p>
            <a:pPr>
              <a:spcBef>
                <a:spcPct val="50000"/>
              </a:spcBef>
            </a:pPr>
            <a:r>
              <a:rPr lang="gl-ES" sz="1600"/>
              <a:t>Para determinar K utilizamos unha parella de datos</a:t>
            </a:r>
            <a:endParaRPr lang="gl-ES"/>
          </a:p>
        </p:txBody>
      </p:sp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539750" y="3716338"/>
          <a:ext cx="5110163" cy="1466850"/>
        </p:xfrm>
        <a:graphic>
          <a:graphicData uri="http://schemas.openxmlformats.org/presentationml/2006/ole">
            <p:oleObj spid="_x0000_s4098" name="Ecuación" r:id="rId3" imgW="2654280" imgH="761760" progId="Equation.3">
              <p:embed/>
            </p:oleObj>
          </a:graphicData>
        </a:graphic>
      </p:graphicFrame>
      <p:graphicFrame>
        <p:nvGraphicFramePr>
          <p:cNvPr id="75823" name="Group 47"/>
          <p:cNvGraphicFramePr>
            <a:graphicFrameLocks noGrp="1"/>
          </p:cNvGraphicFramePr>
          <p:nvPr>
            <p:ph idx="1"/>
          </p:nvPr>
        </p:nvGraphicFramePr>
        <p:xfrm>
          <a:off x="2500298" y="1643050"/>
          <a:ext cx="5903912" cy="670560"/>
        </p:xfrm>
        <a:graphic>
          <a:graphicData uri="http://schemas.openxmlformats.org/drawingml/2006/table">
            <a:tbl>
              <a:tblPr/>
              <a:tblGrid>
                <a:gridCol w="1657350"/>
                <a:gridCol w="1006475"/>
                <a:gridCol w="1216025"/>
                <a:gridCol w="1016000"/>
                <a:gridCol w="1008062"/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[N</a:t>
                      </a:r>
                      <a:r>
                        <a:rPr kumimoji="0" lang="gl-E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gl-ES" sz="1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](mol.L</a:t>
                      </a:r>
                      <a:r>
                        <a:rPr kumimoji="0" lang="gl-E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V(mol.L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.min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6,20.10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1,24.10</a:t>
                      </a:r>
                      <a:r>
                        <a:rPr kumimoji="0" lang="gl-E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1,86.10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2,48.10</a:t>
                      </a:r>
                      <a:r>
                        <a:rPr kumimoji="0" lang="gl-E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714876" y="785794"/>
            <a:ext cx="433387" cy="71438"/>
            <a:chOff x="1156" y="2750"/>
            <a:chExt cx="273" cy="45"/>
          </a:xfrm>
        </p:grpSpPr>
        <p:sp>
          <p:nvSpPr>
            <p:cNvPr id="16410" name="Line 49"/>
            <p:cNvSpPr>
              <a:spLocks noChangeShapeType="1"/>
            </p:cNvSpPr>
            <p:nvPr/>
          </p:nvSpPr>
          <p:spPr bwMode="auto">
            <a:xfrm>
              <a:off x="1156" y="2750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gl-ES"/>
            </a:p>
          </p:txBody>
        </p:sp>
        <p:sp>
          <p:nvSpPr>
            <p:cNvPr id="16411" name="Line 50"/>
            <p:cNvSpPr>
              <a:spLocks noChangeShapeType="1"/>
            </p:cNvSpPr>
            <p:nvPr/>
          </p:nvSpPr>
          <p:spPr bwMode="auto">
            <a:xfrm flipH="1">
              <a:off x="1156" y="2795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gl-E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gl-ES" sz="1800" b="1" dirty="0" smtClean="0">
                <a:cs typeface="Arial" charset="0"/>
              </a:rPr>
              <a:t>Da análise da reacción: CO + NO</a:t>
            </a:r>
            <a:r>
              <a:rPr lang="gl-ES" sz="1800" b="1" baseline="-25000" dirty="0" smtClean="0">
                <a:cs typeface="Arial" charset="0"/>
              </a:rPr>
              <a:t>2               </a:t>
            </a:r>
            <a:r>
              <a:rPr lang="gl-ES" sz="1800" b="1" dirty="0" smtClean="0">
                <a:cs typeface="Arial" charset="0"/>
              </a:rPr>
              <a:t>CO</a:t>
            </a:r>
            <a:r>
              <a:rPr lang="gl-ES" sz="1800" b="1" baseline="-25000" dirty="0" smtClean="0">
                <a:cs typeface="Arial" charset="0"/>
              </a:rPr>
              <a:t>2</a:t>
            </a:r>
            <a:r>
              <a:rPr lang="gl-ES" sz="1800" b="1" dirty="0" smtClean="0">
                <a:cs typeface="Arial" charset="0"/>
              </a:rPr>
              <a:t> +  NO, a 270ºC, resultaron os datos da táboa. Determina </a:t>
            </a:r>
            <a:br>
              <a:rPr lang="gl-ES" sz="1800" b="1" dirty="0" smtClean="0">
                <a:cs typeface="Arial" charset="0"/>
              </a:rPr>
            </a:br>
            <a:r>
              <a:rPr lang="gl-ES" sz="1800" b="1" dirty="0" smtClean="0">
                <a:cs typeface="Arial" charset="0"/>
              </a:rPr>
              <a:t>a) a orde de reacción </a:t>
            </a:r>
            <a:br>
              <a:rPr lang="gl-ES" sz="1800" b="1" dirty="0" smtClean="0">
                <a:cs typeface="Arial" charset="0"/>
              </a:rPr>
            </a:br>
            <a:r>
              <a:rPr lang="gl-ES" sz="1800" b="1" dirty="0" smtClean="0">
                <a:cs typeface="Arial" charset="0"/>
              </a:rPr>
              <a:t>b)a constante de velocidade a 270ºC</a:t>
            </a:r>
            <a:br>
              <a:rPr lang="gl-ES" sz="1800" b="1" dirty="0" smtClean="0">
                <a:cs typeface="Arial" charset="0"/>
              </a:rPr>
            </a:br>
            <a:r>
              <a:rPr lang="gl-ES" sz="1800" b="1" dirty="0" smtClean="0">
                <a:cs typeface="Arial" charset="0"/>
              </a:rPr>
              <a:t>c) a velocidade cando a concentración </a:t>
            </a:r>
            <a:br>
              <a:rPr lang="gl-ES" sz="1800" b="1" dirty="0" smtClean="0">
                <a:cs typeface="Arial" charset="0"/>
              </a:rPr>
            </a:br>
            <a:r>
              <a:rPr lang="gl-ES" sz="1800" b="1" dirty="0" smtClean="0">
                <a:cs typeface="Arial" charset="0"/>
              </a:rPr>
              <a:t>dos dous reactivos é  2.10</a:t>
            </a:r>
            <a:r>
              <a:rPr lang="gl-ES" sz="1800" b="1" baseline="30000" dirty="0" smtClean="0">
                <a:cs typeface="Arial" charset="0"/>
              </a:rPr>
              <a:t>-4 </a:t>
            </a:r>
            <a:r>
              <a:rPr lang="gl-ES" sz="1800" b="1" dirty="0" smtClean="0">
                <a:cs typeface="Arial" charset="0"/>
              </a:rPr>
              <a:t>M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68313" y="2636838"/>
            <a:ext cx="76327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gl-ES" sz="1600"/>
              <a:t>Nas exp que [NO</a:t>
            </a:r>
            <a:r>
              <a:rPr lang="gl-ES" sz="1600" baseline="-25000"/>
              <a:t>2</a:t>
            </a:r>
            <a:r>
              <a:rPr lang="gl-ES" sz="1600"/>
              <a:t>] é constante , vemos que v é directamente proporcional a [CO]</a:t>
            </a:r>
          </a:p>
          <a:p>
            <a:pPr>
              <a:spcBef>
                <a:spcPct val="50000"/>
              </a:spcBef>
            </a:pPr>
            <a:r>
              <a:rPr lang="gl-ES" sz="1600"/>
              <a:t>Nas exp que [CO] é constante , vemos que v é directamente proporcional a [NO</a:t>
            </a:r>
            <a:r>
              <a:rPr lang="gl-ES" sz="1600" baseline="-25000"/>
              <a:t>2</a:t>
            </a:r>
            <a:r>
              <a:rPr lang="gl-ES" sz="1600"/>
              <a:t>]</a:t>
            </a:r>
          </a:p>
          <a:p>
            <a:pPr>
              <a:spcBef>
                <a:spcPct val="50000"/>
              </a:spcBef>
            </a:pPr>
            <a:r>
              <a:rPr lang="gl-ES" sz="1600"/>
              <a:t>V = k[CO][NO</a:t>
            </a:r>
            <a:r>
              <a:rPr lang="gl-ES" sz="1600" baseline="-25000"/>
              <a:t>2</a:t>
            </a:r>
            <a:r>
              <a:rPr lang="gl-ES" sz="1600"/>
              <a:t>]. É de orde 2</a:t>
            </a:r>
          </a:p>
        </p:txBody>
      </p:sp>
      <p:graphicFrame>
        <p:nvGraphicFramePr>
          <p:cNvPr id="77909" name="Group 85"/>
          <p:cNvGraphicFramePr>
            <a:graphicFrameLocks noGrp="1"/>
          </p:cNvGraphicFramePr>
          <p:nvPr>
            <p:ph idx="1"/>
          </p:nvPr>
        </p:nvGraphicFramePr>
        <p:xfrm>
          <a:off x="4678363" y="333375"/>
          <a:ext cx="4465637" cy="2011680"/>
        </p:xfrm>
        <a:graphic>
          <a:graphicData uri="http://schemas.openxmlformats.org/drawingml/2006/table">
            <a:tbl>
              <a:tblPr/>
              <a:tblGrid>
                <a:gridCol w="973137"/>
                <a:gridCol w="1152525"/>
                <a:gridCol w="1728788"/>
                <a:gridCol w="611187"/>
              </a:tblGrid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[CO](M)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[NO</a:t>
                      </a:r>
                      <a:r>
                        <a:rPr kumimoji="0" lang="gl-ES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](M)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Velocidade(Mh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2,28.10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4,56.10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1,14.10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4,56.10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13,68.10</a:t>
                      </a:r>
                      <a:r>
                        <a:rPr kumimoji="0" lang="gl-E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  <a:endParaRPr kumimoji="0" 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3214678" y="214290"/>
            <a:ext cx="433387" cy="71437"/>
            <a:chOff x="1156" y="2750"/>
            <a:chExt cx="273" cy="45"/>
          </a:xfrm>
        </p:grpSpPr>
        <p:sp>
          <p:nvSpPr>
            <p:cNvPr id="31788" name="Line 87"/>
            <p:cNvSpPr>
              <a:spLocks noChangeShapeType="1"/>
            </p:cNvSpPr>
            <p:nvPr/>
          </p:nvSpPr>
          <p:spPr bwMode="auto">
            <a:xfrm>
              <a:off x="1156" y="2750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gl-ES"/>
            </a:p>
          </p:txBody>
        </p:sp>
        <p:sp>
          <p:nvSpPr>
            <p:cNvPr id="31789" name="Line 88"/>
            <p:cNvSpPr>
              <a:spLocks noChangeShapeType="1"/>
            </p:cNvSpPr>
            <p:nvPr/>
          </p:nvSpPr>
          <p:spPr bwMode="auto">
            <a:xfrm flipH="1">
              <a:off x="1156" y="2795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gl-ES"/>
            </a:p>
          </p:txBody>
        </p:sp>
      </p:grpSp>
      <p:sp>
        <p:nvSpPr>
          <p:cNvPr id="77913" name="Text Box 89"/>
          <p:cNvSpPr txBox="1">
            <a:spLocks noChangeArrowheads="1"/>
          </p:cNvSpPr>
          <p:nvPr/>
        </p:nvSpPr>
        <p:spPr bwMode="auto">
          <a:xfrm>
            <a:off x="539750" y="4221163"/>
            <a:ext cx="76327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gl-ES" sz="1600"/>
              <a:t>Para calcular a constante utilizamos os valores dunha das experiencias</a:t>
            </a:r>
          </a:p>
          <a:p>
            <a:pPr>
              <a:spcBef>
                <a:spcPct val="50000"/>
              </a:spcBef>
            </a:pPr>
            <a:r>
              <a:rPr lang="gl-ES" sz="1600"/>
              <a:t>V = k[CO][NO</a:t>
            </a:r>
            <a:r>
              <a:rPr lang="gl-ES" sz="1600" baseline="-25000"/>
              <a:t>2</a:t>
            </a:r>
            <a:r>
              <a:rPr lang="gl-ES" sz="1600"/>
              <a:t>].    2,28.10</a:t>
            </a:r>
            <a:r>
              <a:rPr lang="gl-ES" sz="1600" baseline="30000"/>
              <a:t>-8</a:t>
            </a:r>
            <a:r>
              <a:rPr lang="gl-ES" sz="1600"/>
              <a:t>= k (3.10</a:t>
            </a:r>
            <a:r>
              <a:rPr lang="gl-ES" sz="1600" baseline="30000"/>
              <a:t>-4</a:t>
            </a:r>
            <a:r>
              <a:rPr lang="gl-ES" sz="1600"/>
              <a:t>)(0,4.10</a:t>
            </a:r>
            <a:r>
              <a:rPr lang="gl-ES" sz="1600" baseline="30000"/>
              <a:t>-4</a:t>
            </a:r>
            <a:r>
              <a:rPr lang="gl-ES" sz="1600"/>
              <a:t>)  ;    k = 1,9L.mol</a:t>
            </a:r>
            <a:r>
              <a:rPr lang="gl-ES" sz="1600" baseline="30000"/>
              <a:t>-1</a:t>
            </a:r>
            <a:r>
              <a:rPr lang="gl-ES" sz="1600"/>
              <a:t>.h</a:t>
            </a:r>
            <a:r>
              <a:rPr lang="gl-ES" sz="1600" baseline="30000"/>
              <a:t>-1</a:t>
            </a:r>
            <a:r>
              <a:rPr lang="gl-ES" sz="1600"/>
              <a:t>.</a:t>
            </a:r>
          </a:p>
        </p:txBody>
      </p:sp>
      <p:sp>
        <p:nvSpPr>
          <p:cNvPr id="77914" name="Text Box 90"/>
          <p:cNvSpPr txBox="1">
            <a:spLocks noChangeArrowheads="1"/>
          </p:cNvSpPr>
          <p:nvPr/>
        </p:nvSpPr>
        <p:spPr bwMode="auto">
          <a:xfrm>
            <a:off x="539750" y="5373688"/>
            <a:ext cx="76327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gl-ES" sz="1600"/>
              <a:t>Para calcular a velocidade:</a:t>
            </a:r>
          </a:p>
          <a:p>
            <a:pPr>
              <a:spcBef>
                <a:spcPct val="50000"/>
              </a:spcBef>
            </a:pPr>
            <a:r>
              <a:rPr lang="gl-ES" sz="1600"/>
              <a:t>V = k[CO][NO</a:t>
            </a:r>
            <a:r>
              <a:rPr lang="gl-ES" sz="1600" baseline="-25000"/>
              <a:t>2</a:t>
            </a:r>
            <a:r>
              <a:rPr lang="gl-ES" sz="1600"/>
              <a:t>] = 1,9 L.mol</a:t>
            </a:r>
            <a:r>
              <a:rPr lang="gl-ES" sz="1600" baseline="30000"/>
              <a:t>-1</a:t>
            </a:r>
            <a:r>
              <a:rPr lang="gl-ES" sz="1600"/>
              <a:t>.h</a:t>
            </a:r>
            <a:r>
              <a:rPr lang="gl-ES" sz="1600" baseline="30000"/>
              <a:t>-1</a:t>
            </a:r>
            <a:r>
              <a:rPr lang="gl-ES" sz="1600"/>
              <a:t>.  (2.10</a:t>
            </a:r>
            <a:r>
              <a:rPr lang="gl-ES" sz="1600" baseline="30000"/>
              <a:t>-4</a:t>
            </a:r>
            <a:r>
              <a:rPr lang="gl-ES" sz="1600"/>
              <a:t>)(2.10</a:t>
            </a:r>
            <a:r>
              <a:rPr lang="gl-ES" sz="1600" baseline="30000"/>
              <a:t>-4</a:t>
            </a:r>
            <a:r>
              <a:rPr lang="gl-ES" sz="1600"/>
              <a:t>)  =7,6.10</a:t>
            </a:r>
            <a:r>
              <a:rPr lang="gl-ES" sz="1600" baseline="30000"/>
              <a:t>-8</a:t>
            </a:r>
            <a:r>
              <a:rPr lang="gl-ES" sz="1600"/>
              <a:t> M.h</a:t>
            </a:r>
            <a:r>
              <a:rPr lang="gl-ES" sz="1600" baseline="30000"/>
              <a:t>-1</a:t>
            </a:r>
            <a:r>
              <a:rPr lang="gl-ES" sz="1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913" grpId="0"/>
      <p:bldP spid="779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601</Words>
  <Application>Microsoft Office PowerPoint</Application>
  <PresentationFormat>Presentación en pantalla (4:3)</PresentationFormat>
  <Paragraphs>93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Microsoft Editor de ecuaciones 3.0</vt:lpstr>
      <vt:lpstr>Cinética química</vt:lpstr>
      <vt:lpstr>   Nunha reacción do tipo aA + bB  productos, estudiada experimentalmente no laboratorio, obtivéronse os dados da táboa. Con eles calcula:   1.- A orde da reacción respecto de A e B.       2.-A orde total da reacción.  3.- A constante da velocidade.                              4.-A ecuación da velocidade </vt:lpstr>
      <vt:lpstr>Cinética (páx.:2)</vt:lpstr>
      <vt:lpstr>Unha substancia A descomponse seguindo unha cinética de segunda orde. A 600K o valor da cte. de velocidade é k= 0,55 l.mol-1.s-1 Calcula a velocidade de descomposición a esta Tª se A=3.10-3 mol.l-1 Se a 625 K a constante de velocidade é k= 1,50l.mol-1.s-1, calcula a enerxía de activación no intervalo de temperaturas considerado</vt:lpstr>
      <vt:lpstr>Diapositiva 5</vt:lpstr>
      <vt:lpstr>Ao medir a velocidade da reacción de descomposición do N2O5 en función da concentración e seguindo a reacción: 2N2O 5         4NO2 + O2, resultaron os datos da táboa. Determina a orde de reacción e a constante da velocidade  </vt:lpstr>
      <vt:lpstr>Da análise da reacción: CO + NO2               CO2 +  NO, a 270ºC, resultaron os datos da táboa. Determina  a) a orde de reacción  b)a constante de velocidade a 270ºC c) a velocidade cando a concentración  dos dous reactivos é  2.10-4 M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Cinética química</dc:title>
  <dc:creator>USUARIO</dc:creator>
  <cp:lastModifiedBy>USUARIO</cp:lastModifiedBy>
  <cp:revision>1</cp:revision>
  <dcterms:created xsi:type="dcterms:W3CDTF">2016-11-15T09:11:46Z</dcterms:created>
  <dcterms:modified xsi:type="dcterms:W3CDTF">2016-11-15T09:15:12Z</dcterms:modified>
</cp:coreProperties>
</file>