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66"/>
  </p:notesMasterIdLst>
  <p:sldIdLst>
    <p:sldId id="304" r:id="rId2"/>
    <p:sldId id="305" r:id="rId3"/>
    <p:sldId id="256" r:id="rId4"/>
    <p:sldId id="257" r:id="rId5"/>
    <p:sldId id="258" r:id="rId6"/>
    <p:sldId id="259" r:id="rId7"/>
    <p:sldId id="265" r:id="rId8"/>
    <p:sldId id="306" r:id="rId9"/>
    <p:sldId id="266" r:id="rId10"/>
    <p:sldId id="275" r:id="rId11"/>
    <p:sldId id="274" r:id="rId12"/>
    <p:sldId id="273" r:id="rId13"/>
    <p:sldId id="267" r:id="rId14"/>
    <p:sldId id="276" r:id="rId15"/>
    <p:sldId id="284" r:id="rId16"/>
    <p:sldId id="272" r:id="rId17"/>
    <p:sldId id="271" r:id="rId18"/>
    <p:sldId id="316" r:id="rId19"/>
    <p:sldId id="293" r:id="rId20"/>
    <p:sldId id="270" r:id="rId21"/>
    <p:sldId id="269" r:id="rId22"/>
    <p:sldId id="261" r:id="rId23"/>
    <p:sldId id="268" r:id="rId24"/>
    <p:sldId id="264" r:id="rId25"/>
    <p:sldId id="263" r:id="rId26"/>
    <p:sldId id="310" r:id="rId27"/>
    <p:sldId id="262" r:id="rId28"/>
    <p:sldId id="260" r:id="rId29"/>
    <p:sldId id="317" r:id="rId30"/>
    <p:sldId id="309" r:id="rId31"/>
    <p:sldId id="308" r:id="rId32"/>
    <p:sldId id="318" r:id="rId33"/>
    <p:sldId id="315" r:id="rId34"/>
    <p:sldId id="319" r:id="rId35"/>
    <p:sldId id="289" r:id="rId36"/>
    <p:sldId id="287" r:id="rId37"/>
    <p:sldId id="288" r:id="rId38"/>
    <p:sldId id="286" r:id="rId39"/>
    <p:sldId id="292" r:id="rId40"/>
    <p:sldId id="298" r:id="rId41"/>
    <p:sldId id="291" r:id="rId42"/>
    <p:sldId id="290" r:id="rId43"/>
    <p:sldId id="285" r:id="rId44"/>
    <p:sldId id="277" r:id="rId45"/>
    <p:sldId id="283" r:id="rId46"/>
    <p:sldId id="282" r:id="rId47"/>
    <p:sldId id="280" r:id="rId48"/>
    <p:sldId id="279" r:id="rId49"/>
    <p:sldId id="300" r:id="rId50"/>
    <p:sldId id="297" r:id="rId51"/>
    <p:sldId id="299" r:id="rId52"/>
    <p:sldId id="301" r:id="rId53"/>
    <p:sldId id="295" r:id="rId54"/>
    <p:sldId id="294" r:id="rId55"/>
    <p:sldId id="278" r:id="rId56"/>
    <p:sldId id="281" r:id="rId57"/>
    <p:sldId id="307" r:id="rId58"/>
    <p:sldId id="311" r:id="rId59"/>
    <p:sldId id="314" r:id="rId60"/>
    <p:sldId id="312" r:id="rId61"/>
    <p:sldId id="296" r:id="rId62"/>
    <p:sldId id="313" r:id="rId63"/>
    <p:sldId id="303" r:id="rId64"/>
    <p:sldId id="322" r:id="rId6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4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E8A88-A226-43BE-8FFB-A771E77058A5}" type="datetimeFigureOut">
              <a:rPr lang="es-ES" smtClean="0"/>
              <a:t>28/05/2020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48497-B60B-4B73-A4DD-C0442B4ADF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5981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02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9772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0990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0096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861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1255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7414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0221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5838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82842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72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75506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73144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10794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11209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1739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3290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0649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32426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95856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15524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349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12294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0910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97742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9919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54915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46835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47316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65672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08313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24695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7935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88005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78218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14437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02560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0070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91434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2223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1936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82392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7761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971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6252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63496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74659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34836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27605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46335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50367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12701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75979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3593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4148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683730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22206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15121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756160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13052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297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8229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057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48497-B60B-4B73-A4DD-C0442B4ADFD3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438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2D55-DEAA-4A23-8B54-4B641262718C}" type="datetimeFigureOut">
              <a:rPr lang="es-ES" smtClean="0"/>
              <a:t>28/05/2020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E370-79FB-4282-B75C-D3780D549D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4348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2D55-DEAA-4A23-8B54-4B641262718C}" type="datetimeFigureOut">
              <a:rPr lang="es-ES" smtClean="0"/>
              <a:t>28/05/2020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E370-79FB-4282-B75C-D3780D549D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7836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2D55-DEAA-4A23-8B54-4B641262718C}" type="datetimeFigureOut">
              <a:rPr lang="es-ES" smtClean="0"/>
              <a:t>28/05/2020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E370-79FB-4282-B75C-D3780D549D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8200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2D55-DEAA-4A23-8B54-4B641262718C}" type="datetimeFigureOut">
              <a:rPr lang="es-ES" smtClean="0"/>
              <a:t>28/05/2020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E370-79FB-4282-B75C-D3780D549D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2193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2D55-DEAA-4A23-8B54-4B641262718C}" type="datetimeFigureOut">
              <a:rPr lang="es-ES" smtClean="0"/>
              <a:t>28/05/2020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E370-79FB-4282-B75C-D3780D549D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339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2D55-DEAA-4A23-8B54-4B641262718C}" type="datetimeFigureOut">
              <a:rPr lang="es-ES" smtClean="0"/>
              <a:t>28/05/2020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E370-79FB-4282-B75C-D3780D549D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84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2D55-DEAA-4A23-8B54-4B641262718C}" type="datetimeFigureOut">
              <a:rPr lang="es-ES" smtClean="0"/>
              <a:t>28/05/2020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E370-79FB-4282-B75C-D3780D549D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3470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2D55-DEAA-4A23-8B54-4B641262718C}" type="datetimeFigureOut">
              <a:rPr lang="es-ES" smtClean="0"/>
              <a:t>28/05/2020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E370-79FB-4282-B75C-D3780D549D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4624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2D55-DEAA-4A23-8B54-4B641262718C}" type="datetimeFigureOut">
              <a:rPr lang="es-ES" smtClean="0"/>
              <a:t>28/05/2020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E370-79FB-4282-B75C-D3780D549D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8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2D55-DEAA-4A23-8B54-4B641262718C}" type="datetimeFigureOut">
              <a:rPr lang="es-ES" smtClean="0"/>
              <a:t>28/05/2020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E370-79FB-4282-B75C-D3780D549D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6579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2D55-DEAA-4A23-8B54-4B641262718C}" type="datetimeFigureOut">
              <a:rPr lang="es-ES" smtClean="0"/>
              <a:t>28/05/2020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E370-79FB-4282-B75C-D3780D549D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139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02D55-DEAA-4A23-8B54-4B641262718C}" type="datetimeFigureOut">
              <a:rPr lang="es-ES" smtClean="0"/>
              <a:t>28/05/2020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CE370-79FB-4282-B75C-D3780D549D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02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hyperlink" Target="https://en.wikipedia.org/wiki/Calliostoma_zizyphinum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s://www.publico.es/ciencias/carabela-portuguesa-medusa-letal-verdades-mitos-carabela-portuguesa-aterroriza-banistas.html" TargetMode="External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1.jpg"/><Relationship Id="rId4" Type="http://schemas.openxmlformats.org/officeDocument/2006/relationships/hyperlink" Target="https://es.wikipedia.org/wiki/Physalia_physali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hyperlink" Target="https://gl.wikipedia.org/wiki/Platihelmintos" TargetMode="Externa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1.jpg"/><Relationship Id="rId4" Type="http://schemas.openxmlformats.org/officeDocument/2006/relationships/hyperlink" Target="https://elpais.com/elpais/2015/06/08/ciencia/1433747121_522455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l.wikipedia.org/wiki/Taenia_saginata" TargetMode="External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gif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hyperlink" Target="https://es.wikipedia.org/wiki/Ascari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Calliostoma_zizyphinum" TargetMode="External"/><Relationship Id="rId5" Type="http://schemas.openxmlformats.org/officeDocument/2006/relationships/hyperlink" Target="https://gl.wikipedia.org/wiki/Nematodos" TargetMode="External"/><Relationship Id="rId10" Type="http://schemas.openxmlformats.org/officeDocument/2006/relationships/image" Target="../media/image37.jpeg"/><Relationship Id="rId4" Type="http://schemas.openxmlformats.org/officeDocument/2006/relationships/image" Target="../media/image1.jpg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gl.wikipedia.org/wiki/Ernst_Haeckel" TargetMode="External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Calliostoma_zizyphinum" TargetMode="External"/><Relationship Id="rId5" Type="http://schemas.openxmlformats.org/officeDocument/2006/relationships/hyperlink" Target="https://gl.wikipedia.org/wiki/Briozoos" TargetMode="External"/><Relationship Id="rId4" Type="http://schemas.openxmlformats.org/officeDocument/2006/relationships/image" Target="../media/image1.jp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l.wikipedia.org/wiki/Categor%C3%ADa:An%C3%A9lidos" TargetMode="External"/><Relationship Id="rId7" Type="http://schemas.openxmlformats.org/officeDocument/2006/relationships/hyperlink" Target="https://gl.wikipedia.org/wiki/Lumbricus_terrestri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olib.cz/en/taxon/id422061/" TargetMode="External"/><Relationship Id="rId3" Type="http://schemas.openxmlformats.org/officeDocument/2006/relationships/hyperlink" Target="https://gl.wikipedia.org/wiki/Poliquetos" TargetMode="External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hyperlink" Target="https://it.wikipedia.org/wiki/Sabella_spallanzanii" TargetMode="External"/><Relationship Id="rId5" Type="http://schemas.openxmlformats.org/officeDocument/2006/relationships/image" Target="../media/image42.jpeg"/><Relationship Id="rId10" Type="http://schemas.openxmlformats.org/officeDocument/2006/relationships/image" Target="../media/image45.jpeg"/><Relationship Id="rId4" Type="http://schemas.openxmlformats.org/officeDocument/2006/relationships/image" Target="../media/image1.jpg"/><Relationship Id="rId9" Type="http://schemas.openxmlformats.org/officeDocument/2006/relationships/hyperlink" Target="https://www.asturnatura.com/especie/arenicola-marina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en.wikipedia.org/wiki/Calliostoma_zizyphinum" TargetMode="Externa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jpg"/><Relationship Id="rId5" Type="http://schemas.openxmlformats.org/officeDocument/2006/relationships/hyperlink" Target="https://gl.wikipedia.org/wiki/Bolinus_brandaris" TargetMode="Externa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l.wikipedia.org/wiki/Sambesuga" TargetMode="External"/><Relationship Id="rId5" Type="http://schemas.openxmlformats.org/officeDocument/2006/relationships/hyperlink" Target="https://en.wikipedia.org/wiki/Calliostoma_zizyphinum" TargetMode="Externa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l.wikipedia.org/wiki/Bolinus_brandari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en.wikipedia.org/wiki/Calliostoma_zizyphinum" TargetMode="Externa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l.wikipedia.org/wiki/Molusco" TargetMode="External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sturnatura.com/fauna/moluscos-quitones/1.html" TargetMode="External"/><Relationship Id="rId5" Type="http://schemas.openxmlformats.org/officeDocument/2006/relationships/image" Target="../media/image49.jpeg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frescoydelmar.com/blog/diferencias-entre-navaja-y-longueiron/" TargetMode="External"/><Relationship Id="rId3" Type="http://schemas.openxmlformats.org/officeDocument/2006/relationships/hyperlink" Target="http://www.ictioterm.es/nombre_cientifico.php?nc=186" TargetMode="External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ictioterm.es/nombre_cientifico.php?nc=200" TargetMode="External"/><Relationship Id="rId11" Type="http://schemas.openxmlformats.org/officeDocument/2006/relationships/hyperlink" Target="https://gl.wikipedia.org/wiki/Dosinia" TargetMode="External"/><Relationship Id="rId5" Type="http://schemas.openxmlformats.org/officeDocument/2006/relationships/image" Target="../media/image51.jpeg"/><Relationship Id="rId10" Type="http://schemas.openxmlformats.org/officeDocument/2006/relationships/image" Target="../media/image53.jpeg"/><Relationship Id="rId4" Type="http://schemas.openxmlformats.org/officeDocument/2006/relationships/image" Target="../media/image1.jpg"/><Relationship Id="rId9" Type="http://schemas.openxmlformats.org/officeDocument/2006/relationships/hyperlink" Target="https://gl.wikipedia.org/wiki/Ameixa_fina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hyperlink" Target="https://gl.wikipedia.org/wiki/Gaster%C3%B3podos" TargetMode="External"/><Relationship Id="rId7" Type="http://schemas.openxmlformats.org/officeDocument/2006/relationships/hyperlink" Target="https://en.wikipedia.org/wiki/Monodonta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hyperlink" Target="https://es.wikipedia.org/wiki/Littorina_littorea" TargetMode="External"/><Relationship Id="rId5" Type="http://schemas.openxmlformats.org/officeDocument/2006/relationships/image" Target="../media/image1.jpg"/><Relationship Id="rId10" Type="http://schemas.openxmlformats.org/officeDocument/2006/relationships/hyperlink" Target="https://gl.wikipedia.org/wiki/Caramuxo" TargetMode="External"/><Relationship Id="rId4" Type="http://schemas.openxmlformats.org/officeDocument/2006/relationships/hyperlink" Target="https://en.wikipedia.org/wiki/Gibbula_umbilicalis" TargetMode="External"/><Relationship Id="rId9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hyperlink" Target="https://www.asturnatura.com/especie/nassarius-reticulatus.html" TargetMode="External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Trivia_monacha" TargetMode="External"/><Relationship Id="rId5" Type="http://schemas.openxmlformats.org/officeDocument/2006/relationships/image" Target="../media/image61.jpeg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og_whelk" TargetMode="External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url?sa=i&amp;source=images&amp;cd=&amp;cad=rja&amp;uact=8&amp;ved=2ahUKEwjEh4OWxrLhAhVIXhoKHeh7BA0Qjhx6BAgBEAM&amp;url=http://www.ictioterm.es/nombre_cientifico.php?nc%3D209&amp;psig=AOvVaw2jzC-srT7aqE0vSJnslIoJ&amp;ust=1554333614669909" TargetMode="External"/><Relationship Id="rId5" Type="http://schemas.openxmlformats.org/officeDocument/2006/relationships/image" Target="../media/image64.jpeg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hyperlink" Target="https://en.wikipedia.org/wiki/Calliostoma_zizyphinum" TargetMode="External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l.wikipedia.org/wiki/Orella_de_mar" TargetMode="External"/><Relationship Id="rId7" Type="http://schemas.openxmlformats.org/officeDocument/2006/relationships/hyperlink" Target="https://es.wikipedia.org/wiki/Haliotis_tuberculata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Calliostoma_zizyphinum" TargetMode="External"/><Relationship Id="rId5" Type="http://schemas.openxmlformats.org/officeDocument/2006/relationships/image" Target="../media/image70.jpeg"/><Relationship Id="rId4" Type="http://schemas.openxmlformats.org/officeDocument/2006/relationships/image" Target="../media/image1.jpg"/><Relationship Id="rId9" Type="http://schemas.openxmlformats.org/officeDocument/2006/relationships/hyperlink" Target="https://es.wikipedia.org/wiki/Ocenebra_erinacea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miplayadelascanteras.com/2014/03/23/los-ojos-de-santa-lucia-un-tesoro-que-oculta-la-orilla-de-el-confital/" TargetMode="External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Calliostoma_zizyphinum" TargetMode="External"/><Relationship Id="rId5" Type="http://schemas.openxmlformats.org/officeDocument/2006/relationships/hyperlink" Target="http://www.ictioterm.es/nombre_cientifico.php?nc=211" TargetMode="External"/><Relationship Id="rId10" Type="http://schemas.openxmlformats.org/officeDocument/2006/relationships/image" Target="../media/image75.jpeg"/><Relationship Id="rId4" Type="http://schemas.openxmlformats.org/officeDocument/2006/relationships/image" Target="../media/image1.jpg"/><Relationship Id="rId9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biogeocarlos/status/1067516347171651584" TargetMode="External"/><Relationship Id="rId3" Type="http://schemas.openxmlformats.org/officeDocument/2006/relationships/hyperlink" Target="https://gl.wikipedia.org/wiki/Por%C3%ADferos" TargetMode="External"/><Relationship Id="rId7" Type="http://schemas.openxmlformats.org/officeDocument/2006/relationships/hyperlink" Target="https://naukas.com/2010/08/16/aprende-zoologia-con-bob-esponja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gl.wikipedia.org/wiki/Aplysia_punctata" TargetMode="External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hyperlink" Target="https://gl.wikipedia.org/w/index.php?title=Lesma_de_mar&amp;action=edit&amp;redlink=1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hyperlink" Target="https://en.wikipedia.org/wiki/Calliostoma_zizyphinum" TargetMode="External"/><Relationship Id="rId4" Type="http://schemas.openxmlformats.org/officeDocument/2006/relationships/image" Target="../media/image1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en.wikipedia.org/wiki/Calliostoma_zizyphinum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jpg"/><Relationship Id="rId5" Type="http://schemas.openxmlformats.org/officeDocument/2006/relationships/hyperlink" Target="https://gl.wikipedia.org/wiki/Bolinus_brandaris" TargetMode="External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hyperlink" Target="https://gl.wikipedia.org/wiki/Lesma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hyperlink" Target="https://en.wikipedia.org/wiki/Calliostoma_zizyphinum" TargetMode="External"/><Relationship Id="rId10" Type="http://schemas.openxmlformats.org/officeDocument/2006/relationships/hyperlink" Target="https://www.wikiwand.com/gl/Lesma" TargetMode="External"/><Relationship Id="rId4" Type="http://schemas.openxmlformats.org/officeDocument/2006/relationships/image" Target="../media/image1.jpg"/><Relationship Id="rId9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hyperlink" Target="https://gl.wikipedia.org/wiki/Caraco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hyperlink" Target="https://en.wikipedia.org/wiki/Calliostoma_zizyphinum" TargetMode="External"/><Relationship Id="rId10" Type="http://schemas.openxmlformats.org/officeDocument/2006/relationships/image" Target="../media/image84.jpeg"/><Relationship Id="rId4" Type="http://schemas.openxmlformats.org/officeDocument/2006/relationships/image" Target="../media/image1.jpg"/><Relationship Id="rId9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Calliostoma_zizyphinum" TargetMode="External"/><Relationship Id="rId5" Type="http://schemas.openxmlformats.org/officeDocument/2006/relationships/hyperlink" Target="https://gl.wikipedia.org/wiki/R%C3%A1dula" TargetMode="External"/><Relationship Id="rId10" Type="http://schemas.openxmlformats.org/officeDocument/2006/relationships/image" Target="../media/image88.png"/><Relationship Id="rId4" Type="http://schemas.openxmlformats.org/officeDocument/2006/relationships/image" Target="../media/image1.jpg"/><Relationship Id="rId9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gl.wikipedia.org/wiki/Ficheiro:Loligo_vulgaris.jpg" TargetMode="External"/><Relationship Id="rId13" Type="http://schemas.openxmlformats.org/officeDocument/2006/relationships/image" Target="../media/image92.jpeg"/><Relationship Id="rId18" Type="http://schemas.openxmlformats.org/officeDocument/2006/relationships/hyperlink" Target="https://gl.wikipedia.org/wiki/Cefal%C3%B3podos" TargetMode="External"/><Relationship Id="rId3" Type="http://schemas.openxmlformats.org/officeDocument/2006/relationships/image" Target="../media/image1.jpg"/><Relationship Id="rId7" Type="http://schemas.openxmlformats.org/officeDocument/2006/relationships/hyperlink" Target="https://gl.wikipedia.org/wiki/Xiba" TargetMode="External"/><Relationship Id="rId12" Type="http://schemas.openxmlformats.org/officeDocument/2006/relationships/hyperlink" Target="https://gl.wikipedia.org/wiki/Ficheiro:Vampyroteuthis_illustration.jpg" TargetMode="External"/><Relationship Id="rId17" Type="http://schemas.openxmlformats.org/officeDocument/2006/relationships/hyperlink" Target="https://gl.wikipedia.org/w/index.php?title=Sepiola_atlantica&amp;action=edit&amp;redlink=1" TargetMode="External"/><Relationship Id="rId2" Type="http://schemas.openxmlformats.org/officeDocument/2006/relationships/notesSlide" Target="../notesSlides/notesSlide35.xml"/><Relationship Id="rId16" Type="http://schemas.openxmlformats.org/officeDocument/2006/relationships/hyperlink" Target="https://gl.wikipedia.org/wiki/Lur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11" Type="http://schemas.openxmlformats.org/officeDocument/2006/relationships/image" Target="../media/image91.jpeg"/><Relationship Id="rId5" Type="http://schemas.openxmlformats.org/officeDocument/2006/relationships/hyperlink" Target="https://en.wikipedia.org/wiki/Calliostoma_zizyphinum" TargetMode="External"/><Relationship Id="rId15" Type="http://schemas.openxmlformats.org/officeDocument/2006/relationships/hyperlink" Target="https://gl.wikipedia.org/w/index.php?title=Vampirom%C3%B3rfidos&amp;action=edit&amp;redlink=1" TargetMode="External"/><Relationship Id="rId10" Type="http://schemas.openxmlformats.org/officeDocument/2006/relationships/hyperlink" Target="https://gl.wikipedia.org/wiki/Ficheiro:Sepiola_atlantica.jpg" TargetMode="External"/><Relationship Id="rId4" Type="http://schemas.openxmlformats.org/officeDocument/2006/relationships/hyperlink" Target="https://www.fundacionaquae.org/wiki-explora/44_cefalopodos/index.html" TargetMode="External"/><Relationship Id="rId9" Type="http://schemas.openxmlformats.org/officeDocument/2006/relationships/image" Target="../media/image90.jpeg"/><Relationship Id="rId14" Type="http://schemas.openxmlformats.org/officeDocument/2006/relationships/hyperlink" Target="https://gl.wikipedia.org/w/index.php?title=Vampyroteuthis_infernalis&amp;action=edit&amp;redlink=1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gl.wikipedia.org/wiki/F%C3%B3sil" TargetMode="External"/><Relationship Id="rId13" Type="http://schemas.openxmlformats.org/officeDocument/2006/relationships/hyperlink" Target="https://gl.wikipedia.org/wiki/Belemnita" TargetMode="External"/><Relationship Id="rId18" Type="http://schemas.openxmlformats.org/officeDocument/2006/relationships/image" Target="../media/image96.jpeg"/><Relationship Id="rId3" Type="http://schemas.openxmlformats.org/officeDocument/2006/relationships/hyperlink" Target="https://gl.wikipedia.org/wiki/Architeuthis_dux" TargetMode="External"/><Relationship Id="rId7" Type="http://schemas.openxmlformats.org/officeDocument/2006/relationships/hyperlink" Target="https://gl.wikipedia.org/wiki/N%C3%A1utilo" TargetMode="External"/><Relationship Id="rId12" Type="http://schemas.openxmlformats.org/officeDocument/2006/relationships/image" Target="../media/image94.jpeg"/><Relationship Id="rId17" Type="http://schemas.openxmlformats.org/officeDocument/2006/relationships/hyperlink" Target="https://gl.wikipedia.org/wiki/Ficheiro:Fossil-Belemnoidea-complete.jpg" TargetMode="External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Calliostoma_zizyphinum" TargetMode="External"/><Relationship Id="rId11" Type="http://schemas.openxmlformats.org/officeDocument/2006/relationships/hyperlink" Target="https://gl.wikipedia.org/wiki/Ficheiro:Giant_squid_Ranheim.jpg" TargetMode="External"/><Relationship Id="rId5" Type="http://schemas.openxmlformats.org/officeDocument/2006/relationships/hyperlink" Target="https://gl.wikipedia.org/wiki/Amonita" TargetMode="External"/><Relationship Id="rId15" Type="http://schemas.openxmlformats.org/officeDocument/2006/relationships/hyperlink" Target="https://gl.wikipedia.org/wiki/Ficheiro:Amonite_Cropped.jpg" TargetMode="External"/><Relationship Id="rId10" Type="http://schemas.openxmlformats.org/officeDocument/2006/relationships/image" Target="../media/image93.jpeg"/><Relationship Id="rId4" Type="http://schemas.openxmlformats.org/officeDocument/2006/relationships/image" Target="../media/image1.jpg"/><Relationship Id="rId9" Type="http://schemas.openxmlformats.org/officeDocument/2006/relationships/hyperlink" Target="https://gl.wikipedia.org/wiki/Ficheiro:Nautilus-JB-01.jpg" TargetMode="External"/><Relationship Id="rId14" Type="http://schemas.openxmlformats.org/officeDocument/2006/relationships/hyperlink" Target="https://gl.wikipedia.org/wiki/C%C3%A1mbrico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gl.wikipedia.org/wiki/Polbo" TargetMode="External"/><Relationship Id="rId13" Type="http://schemas.openxmlformats.org/officeDocument/2006/relationships/image" Target="../media/image98.jpeg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image" Target="../media/image97.jpeg"/><Relationship Id="rId12" Type="http://schemas.openxmlformats.org/officeDocument/2006/relationships/hyperlink" Target="https://gl.wikipedia.org/wiki/Ficheiro:Loligo_vulgaris.jpg" TargetMode="External"/><Relationship Id="rId17" Type="http://schemas.openxmlformats.org/officeDocument/2006/relationships/image" Target="../media/image101.jpe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l.wikipedia.org/wiki/Ficheiro:Polbo,_Acuario_da_Coru%C3%B1a.jpg" TargetMode="External"/><Relationship Id="rId11" Type="http://schemas.openxmlformats.org/officeDocument/2006/relationships/hyperlink" Target="https://gl.wikipedia.org/wiki/A_Coru%C3%B1a" TargetMode="External"/><Relationship Id="rId5" Type="http://schemas.openxmlformats.org/officeDocument/2006/relationships/hyperlink" Target="https://en.wikipedia.org/wiki/Calliostoma_zizyphinum" TargetMode="External"/><Relationship Id="rId15" Type="http://schemas.openxmlformats.org/officeDocument/2006/relationships/hyperlink" Target="https://www.youtube.com/watch?v=dVOrN-0oi58" TargetMode="External"/><Relationship Id="rId10" Type="http://schemas.openxmlformats.org/officeDocument/2006/relationships/hyperlink" Target="https://gl.wikipedia.org/wiki/Casa_dos_Peixes" TargetMode="External"/><Relationship Id="rId4" Type="http://schemas.openxmlformats.org/officeDocument/2006/relationships/image" Target="../media/image1.jpg"/><Relationship Id="rId9" Type="http://schemas.openxmlformats.org/officeDocument/2006/relationships/hyperlink" Target="https://gl.wikipedia.org/wiki/Aquarium_Finisterrae" TargetMode="External"/><Relationship Id="rId14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l.wikipedia.org/wiki/Antalis_vulgaris" TargetMode="External"/><Relationship Id="rId5" Type="http://schemas.openxmlformats.org/officeDocument/2006/relationships/hyperlink" Target="https://gl.wikipedia.org/wiki/Escaf%C3%B3podos" TargetMode="External"/><Relationship Id="rId4" Type="http://schemas.openxmlformats.org/officeDocument/2006/relationships/image" Target="../media/image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Calliostoma_zizyphinum" TargetMode="External"/><Relationship Id="rId5" Type="http://schemas.openxmlformats.org/officeDocument/2006/relationships/hyperlink" Target="https://gl.wikipedia.org/wiki/Artr%C3%B3podos" TargetMode="Externa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hyperlink" Target="https://en.wikipedia.org/wiki/Halichondria" TargetMode="External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1.jpg"/><Relationship Id="rId9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gl.wikipedia.org/wiki/Bolinus_brandaris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hyperlink" Target="https://en.wikipedia.org/wiki/Calliostoma_zizyphinum" TargetMode="External"/><Relationship Id="rId4" Type="http://schemas.openxmlformats.org/officeDocument/2006/relationships/image" Target="../media/image1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09.jpeg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hyperlink" Target="https://gl.wikipedia.org/wiki/Ficheiro:Steinl%C3%A4ufer_(Lithobius_forficatus)_3.jpg" TargetMode="External"/><Relationship Id="rId12" Type="http://schemas.openxmlformats.org/officeDocument/2006/relationships/image" Target="../media/image10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Calliostoma_zizyphinum" TargetMode="External"/><Relationship Id="rId11" Type="http://schemas.openxmlformats.org/officeDocument/2006/relationships/hyperlink" Target="https://gl.wikipedia.org/wiki/Ficheiro:Scolopendra_fg02.JPG" TargetMode="External"/><Relationship Id="rId5" Type="http://schemas.openxmlformats.org/officeDocument/2006/relationships/hyperlink" Target="https://gl.wikipedia.org/wiki/Miri%C3%A1podos" TargetMode="External"/><Relationship Id="rId10" Type="http://schemas.openxmlformats.org/officeDocument/2006/relationships/image" Target="../media/image107.jpeg"/><Relationship Id="rId4" Type="http://schemas.openxmlformats.org/officeDocument/2006/relationships/image" Target="../media/image1.jpg"/><Relationship Id="rId9" Type="http://schemas.openxmlformats.org/officeDocument/2006/relationships/hyperlink" Target="https://gl.wikipedia.org/wiki/Ficheiro:Miri%C3%A1podo_064eue.jpg" TargetMode="External"/><Relationship Id="rId14" Type="http://schemas.openxmlformats.org/officeDocument/2006/relationships/hyperlink" Target="https://gl.wikipedia.org/wiki/Cemp%C3%A9s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image" Target="../media/image110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Calliostoma_zizyphinum" TargetMode="External"/><Relationship Id="rId5" Type="http://schemas.openxmlformats.org/officeDocument/2006/relationships/hyperlink" Target="https://gl.wikipedia.org/wiki/Crustacea" TargetMode="External"/><Relationship Id="rId4" Type="http://schemas.openxmlformats.org/officeDocument/2006/relationships/image" Target="../media/image1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gl.wikipedia.org/wiki/Cangrexo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url?sa=i&amp;source=images&amp;cd=&amp;ved=2ahUKEwiay_i41LzhAhWpzoUKHfcRAjQQjhx6BAgBEAM&amp;url=https://www.asturnatura.com/especie/polybius-henslowii.html&amp;psig=AOvVaw2VqAquynhuonvk-0Y3ADXd&amp;ust=1554681036413491" TargetMode="External"/><Relationship Id="rId5" Type="http://schemas.openxmlformats.org/officeDocument/2006/relationships/image" Target="../media/image111.jpeg"/><Relationship Id="rId4" Type="http://schemas.openxmlformats.org/officeDocument/2006/relationships/hyperlink" Target="https://en.wikipedia.org/wiki/Calliostoma_zizyphinum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l.wikipedia.org/wiki/Lagosta_(crust%C3%A1ceo)" TargetMode="External"/><Relationship Id="rId5" Type="http://schemas.openxmlformats.org/officeDocument/2006/relationships/hyperlink" Target="https://en.wikipedia.org/wiki/Calliostoma_zizyphinum" TargetMode="External"/><Relationship Id="rId4" Type="http://schemas.openxmlformats.org/officeDocument/2006/relationships/image" Target="../media/image1.jpg"/><Relationship Id="rId9" Type="http://schemas.openxmlformats.org/officeDocument/2006/relationships/hyperlink" Target="https://www.mariscosogrove.com/blog/conoce-la-diferencia-bogavante-gallego-canadiense/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hyperlink" Target="https://es.wikipedia.org/wiki/Talitrus_saltator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hyperlink" Target="https://gl.wikipedia.org/wiki/Lagostino" TargetMode="External"/><Relationship Id="rId4" Type="http://schemas.openxmlformats.org/officeDocument/2006/relationships/image" Target="../media/image1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aliciamarisco.com/mariscos/12-camaron-gallego.html" TargetMode="External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hyperlink" Target="https://en.wikipedia.org/wiki/Calliostoma_zizyphinum" TargetMode="External"/><Relationship Id="rId4" Type="http://schemas.openxmlformats.org/officeDocument/2006/relationships/image" Target="../media/image1.jpg"/><Relationship Id="rId9" Type="http://schemas.openxmlformats.org/officeDocument/2006/relationships/hyperlink" Target="https://gl.wikipedia.org/wiki/Gamba_(crust%C3%A1ceo)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image" Target="../media/image119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Calliostoma_zizyphinum" TargetMode="External"/><Relationship Id="rId5" Type="http://schemas.openxmlformats.org/officeDocument/2006/relationships/hyperlink" Target="https://gl.wikipedia.org/wiki/Insectos" TargetMode="External"/><Relationship Id="rId4" Type="http://schemas.openxmlformats.org/officeDocument/2006/relationships/image" Target="../media/image1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Calliostoma_zizyphinum" TargetMode="External"/><Relationship Id="rId5" Type="http://schemas.openxmlformats.org/officeDocument/2006/relationships/hyperlink" Target="https://gl.wikipedia.org/wiki/Cascuda" TargetMode="External"/><Relationship Id="rId4" Type="http://schemas.openxmlformats.org/officeDocument/2006/relationships/image" Target="../media/image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hyperlink" Target="https://www.scientificamerican.com/citizen-science/national-cockroach-project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hyperlink" Target="https://en.wikipedia.org/wiki/Calliostoma_zizyphinum" TargetMode="Externa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38jgMJSp1HU" TargetMode="External"/><Relationship Id="rId3" Type="http://schemas.openxmlformats.org/officeDocument/2006/relationships/hyperlink" Target="https://gl.wikipedia.org/wiki/Cten%C3%B3foros" TargetMode="External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.jpg"/><Relationship Id="rId4" Type="http://schemas.openxmlformats.org/officeDocument/2006/relationships/hyperlink" Target="https://mujeresconciencia.com/2016/09/19/angeles-alvarino-la-gran-oceanografa/" TargetMode="External"/><Relationship Id="rId9" Type="http://schemas.openxmlformats.org/officeDocument/2006/relationships/hyperlink" Target="https://www.youtube.com/watch?v=c5I3BO0EBm0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gl.wikipedia.org/w/index.php?title=Phosphaenus_hemipterus&amp;action=edit&amp;redlink=1" TargetMode="External"/><Relationship Id="rId13" Type="http://schemas.openxmlformats.org/officeDocument/2006/relationships/image" Target="../media/image126.jpeg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hyperlink" Target="https://gl.wikipedia.org/wiki/Vagalume" TargetMode="External"/><Relationship Id="rId12" Type="http://schemas.openxmlformats.org/officeDocument/2006/relationships/hyperlink" Target="https://gl.wikipedia.org/wiki/Cadela_de_frade" TargetMode="External"/><Relationship Id="rId17" Type="http://schemas.openxmlformats.org/officeDocument/2006/relationships/image" Target="../media/image128.jpeg"/><Relationship Id="rId2" Type="http://schemas.openxmlformats.org/officeDocument/2006/relationships/notesSlide" Target="../notesSlides/notesSlide50.xml"/><Relationship Id="rId16" Type="http://schemas.openxmlformats.org/officeDocument/2006/relationships/hyperlink" Target="https://gl.wikipedia.org/wiki/Ficheiro:La_sauterelle_1868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11" Type="http://schemas.openxmlformats.org/officeDocument/2006/relationships/hyperlink" Target="https://gl.wikipedia.org/wiki/Ficheiro:Cadeladefrade_045eue.jpg" TargetMode="External"/><Relationship Id="rId5" Type="http://schemas.openxmlformats.org/officeDocument/2006/relationships/hyperlink" Target="https://en.wikipedia.org/wiki/Calliostoma_zizyphinum" TargetMode="External"/><Relationship Id="rId15" Type="http://schemas.openxmlformats.org/officeDocument/2006/relationships/image" Target="../media/image127.jpeg"/><Relationship Id="rId10" Type="http://schemas.openxmlformats.org/officeDocument/2006/relationships/image" Target="../media/image125.jpeg"/><Relationship Id="rId4" Type="http://schemas.openxmlformats.org/officeDocument/2006/relationships/image" Target="../media/image1.jpg"/><Relationship Id="rId9" Type="http://schemas.openxmlformats.org/officeDocument/2006/relationships/hyperlink" Target="https://gl.wikipedia.org/wiki/Ficheiro:Insecto_Valverde_Vilarromaris_Oroso-13.jpg" TargetMode="External"/><Relationship Id="rId14" Type="http://schemas.openxmlformats.org/officeDocument/2006/relationships/hyperlink" Target="https://gl.wikipedia.org/wiki/Ficheiro:Zapateiro_Hygrotechuis_conformis084eue.jpg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13" Type="http://schemas.openxmlformats.org/officeDocument/2006/relationships/image" Target="../media/image132.jpeg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hyperlink" Target="https://es.wikipedia.org/wiki/Pieris_brassicae" TargetMode="External"/><Relationship Id="rId12" Type="http://schemas.openxmlformats.org/officeDocument/2006/relationships/hyperlink" Target="https://gl.wikipedia.org/wiki/Ficheiro:Butterfly_tongue.jpg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Calliostoma_zizyphinum" TargetMode="External"/><Relationship Id="rId11" Type="http://schemas.openxmlformats.org/officeDocument/2006/relationships/image" Target="../media/image131.jpeg"/><Relationship Id="rId5" Type="http://schemas.openxmlformats.org/officeDocument/2006/relationships/hyperlink" Target="https://gl.wikipedia.org/wiki/Bolboreta" TargetMode="External"/><Relationship Id="rId10" Type="http://schemas.openxmlformats.org/officeDocument/2006/relationships/hyperlink" Target="https://gl.wikipedia.org/wiki/Maca%C3%B3n" TargetMode="External"/><Relationship Id="rId4" Type="http://schemas.openxmlformats.org/officeDocument/2006/relationships/image" Target="../media/image1.jpg"/><Relationship Id="rId9" Type="http://schemas.openxmlformats.org/officeDocument/2006/relationships/image" Target="../media/image130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jpeg"/><Relationship Id="rId5" Type="http://schemas.openxmlformats.org/officeDocument/2006/relationships/hyperlink" Target="https://en.wikipedia.org/wiki/Calliostoma_zizyphinum" TargetMode="External"/><Relationship Id="rId4" Type="http://schemas.openxmlformats.org/officeDocument/2006/relationships/image" Target="../media/image1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Calliostoma_zizyphinum" TargetMode="External"/><Relationship Id="rId5" Type="http://schemas.openxmlformats.org/officeDocument/2006/relationships/hyperlink" Target="https://gl.wikipedia.org/wiki/Ar%C3%A1cnidos" TargetMode="External"/><Relationship Id="rId4" Type="http://schemas.openxmlformats.org/officeDocument/2006/relationships/image" Target="../media/image1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hyperlink" Target="https://www.google.com/url?sa=i&amp;source=images&amp;cd=&amp;ved=2ahUKEwj827XliL_hAhVS8uAKHfvkDjgQjhx6BAgBEAM&amp;url=https://naukas.com/2010/11/01/25-cosas-que-no-sabias-sobre-los-opiliones-parte-1/&amp;psig=AOvVaw2wu9eg68Ga8cTCwguJjH0a&amp;ust=1554763833481118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hyperlink" Target="https://en.wikipedia.org/wiki/Calliostoma_zizyphinum" TargetMode="External"/><Relationship Id="rId4" Type="http://schemas.openxmlformats.org/officeDocument/2006/relationships/image" Target="../media/image1.jpg"/><Relationship Id="rId9" Type="http://schemas.openxmlformats.org/officeDocument/2006/relationships/hyperlink" Target="http://biogeocarlos.blogspot.com/2014/05/la-arana-reclusa.html" TargetMode="Externa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://biogeocarlos.blogspot.com/2014/11/los-malvados-escorpiones.html" TargetMode="External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eg"/><Relationship Id="rId5" Type="http://schemas.openxmlformats.org/officeDocument/2006/relationships/hyperlink" Target="https://en.wikipedia.org/wiki/Calliostoma_zizyphinum" TargetMode="External"/><Relationship Id="rId4" Type="http://schemas.openxmlformats.org/officeDocument/2006/relationships/image" Target="../media/image1.jp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Calliostoma_zizyphinum" TargetMode="External"/><Relationship Id="rId13" Type="http://schemas.openxmlformats.org/officeDocument/2006/relationships/hyperlink" Target="https://gl.wikipedia.org/wiki/Ficheiro:Apostichopus_californicus.001_-_Aquarium_Finisterrae.jpg" TargetMode="External"/><Relationship Id="rId18" Type="http://schemas.openxmlformats.org/officeDocument/2006/relationships/image" Target="../media/image144.jpeg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hyperlink" Target="https://gl.wikipedia.org/wiki/Equinodermos" TargetMode="External"/><Relationship Id="rId12" Type="http://schemas.openxmlformats.org/officeDocument/2006/relationships/image" Target="../media/image142.jpeg"/><Relationship Id="rId17" Type="http://schemas.openxmlformats.org/officeDocument/2006/relationships/hyperlink" Target="https://gl.wikipedia.org/w/index.php?title=Ophiuroidea&amp;action=edit&amp;redlink=1" TargetMode="External"/><Relationship Id="rId2" Type="http://schemas.openxmlformats.org/officeDocument/2006/relationships/notesSlide" Target="../notesSlides/notesSlide56.xml"/><Relationship Id="rId16" Type="http://schemas.openxmlformats.org/officeDocument/2006/relationships/hyperlink" Target="https://gl.wikipedia.org/wiki/Ourizo_de_ma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11" Type="http://schemas.openxmlformats.org/officeDocument/2006/relationships/hyperlink" Target="https://gl.wikipedia.org/wiki/Ficheiro:Ocean%C3%A1rio_de_Lisboa_(10)_-_Mar_2010.jpg" TargetMode="External"/><Relationship Id="rId5" Type="http://schemas.openxmlformats.org/officeDocument/2006/relationships/hyperlink" Target="https://gl.wikipedia.org/wiki/Holothuroidea" TargetMode="External"/><Relationship Id="rId15" Type="http://schemas.openxmlformats.org/officeDocument/2006/relationships/hyperlink" Target="https://gl.wikipedia.org/wiki/Estrelamar" TargetMode="External"/><Relationship Id="rId10" Type="http://schemas.openxmlformats.org/officeDocument/2006/relationships/image" Target="../media/image141.jpeg"/><Relationship Id="rId4" Type="http://schemas.openxmlformats.org/officeDocument/2006/relationships/hyperlink" Target="https://gl.wikipedia.org/wiki/Cogombro_de_mar" TargetMode="External"/><Relationship Id="rId9" Type="http://schemas.openxmlformats.org/officeDocument/2006/relationships/hyperlink" Target="https://gl.wikipedia.org/wiki/Ficheiro:Nerr0878.jpg" TargetMode="External"/><Relationship Id="rId14" Type="http://schemas.openxmlformats.org/officeDocument/2006/relationships/image" Target="../media/image143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es.wikipedia.org/wiki/Marthasterias_glacialis" TargetMode="External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jpeg"/><Relationship Id="rId5" Type="http://schemas.openxmlformats.org/officeDocument/2006/relationships/hyperlink" Target="https://en.wikipedia.org/wiki/Calliostoma_zizyphinum" TargetMode="External"/><Relationship Id="rId4" Type="http://schemas.openxmlformats.org/officeDocument/2006/relationships/image" Target="../media/image1.jpg"/><Relationship Id="rId9" Type="http://schemas.openxmlformats.org/officeDocument/2006/relationships/hyperlink" Target="https://es.wikipedia.org/wiki/Asterias_rubens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sturnatura.com/especie/asterina-gibbosa.html" TargetMode="External"/><Relationship Id="rId5" Type="http://schemas.openxmlformats.org/officeDocument/2006/relationships/hyperlink" Target="https://en.wikipedia.org/wiki/Calliostoma_zizyphinum" TargetMode="External"/><Relationship Id="rId4" Type="http://schemas.openxmlformats.org/officeDocument/2006/relationships/image" Target="../media/image1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gl.wikipedia.org/wiki/Paracentrotus_lividus" TargetMode="External"/><Relationship Id="rId3" Type="http://schemas.openxmlformats.org/officeDocument/2006/relationships/hyperlink" Target="https://es.wikipedia.org/wiki/Linterna_de_Arist%C3%B3teles" TargetMode="External"/><Relationship Id="rId7" Type="http://schemas.openxmlformats.org/officeDocument/2006/relationships/image" Target="../media/image149.jpeg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l.wikipedia.org/wiki/Ourizo_de_mar" TargetMode="External"/><Relationship Id="rId11" Type="http://schemas.openxmlformats.org/officeDocument/2006/relationships/image" Target="../media/image152.png"/><Relationship Id="rId5" Type="http://schemas.openxmlformats.org/officeDocument/2006/relationships/hyperlink" Target="https://en.wikipedia.org/wiki/Calliostoma_zizyphinum" TargetMode="External"/><Relationship Id="rId10" Type="http://schemas.openxmlformats.org/officeDocument/2006/relationships/image" Target="../media/image151.png"/><Relationship Id="rId4" Type="http://schemas.openxmlformats.org/officeDocument/2006/relationships/image" Target="../media/image1.jpg"/><Relationship Id="rId9" Type="http://schemas.openxmlformats.org/officeDocument/2006/relationships/image" Target="../media/image15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s://gl.wikipedia.org/wiki/Cnidarios" TargetMode="External"/><Relationship Id="rId7" Type="http://schemas.openxmlformats.org/officeDocument/2006/relationships/hyperlink" Target="https://es.wikipedia.org/wiki/Anemonia_sulcat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.jpg"/><Relationship Id="rId9" Type="http://schemas.openxmlformats.org/officeDocument/2006/relationships/hyperlink" Target="https://www.youtube.com/watch?v=3YmTWuZLcpQ" TargetMode="Externa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hyperlink" Target="https://en.wikipedia.org/wiki/Echinocardium_cordatum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jpeg"/><Relationship Id="rId11" Type="http://schemas.openxmlformats.org/officeDocument/2006/relationships/hyperlink" Target="https://es.qwe.wiki/wiki/Sand_dollar" TargetMode="External"/><Relationship Id="rId5" Type="http://schemas.openxmlformats.org/officeDocument/2006/relationships/hyperlink" Target="https://en.wikipedia.org/wiki/Calliostoma_zizyphinum" TargetMode="External"/><Relationship Id="rId10" Type="http://schemas.openxmlformats.org/officeDocument/2006/relationships/image" Target="../media/image157.jpeg"/><Relationship Id="rId4" Type="http://schemas.openxmlformats.org/officeDocument/2006/relationships/image" Target="../media/image1.jpg"/><Relationship Id="rId9" Type="http://schemas.openxmlformats.org/officeDocument/2006/relationships/image" Target="../media/image156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hyperlink" Target="https://www.google.com/url?sa=i&amp;source=images&amp;cd=&amp;cad=rja&amp;uact=8&amp;ved=2ahUKEwiC8aiEir_hAhW3DmMBHQmSC90Qjhx6BAgBEAM&amp;url=https://www.alamy.es/foto-featherstar-antedon-bifida-la-ria-de-vigo-pontevedra-galicia-espana-61283343.html&amp;psig=AOvVaw0h_aR_GeodE5xigBxeDGqE&amp;ust=1554764138458686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Calliostoma_zizyphinum" TargetMode="External"/><Relationship Id="rId5" Type="http://schemas.openxmlformats.org/officeDocument/2006/relationships/hyperlink" Target="https://es.wikipedia.org/wiki/Crinoidea" TargetMode="External"/><Relationship Id="rId4" Type="http://schemas.openxmlformats.org/officeDocument/2006/relationships/image" Target="../media/image1.jpg"/><Relationship Id="rId9" Type="http://schemas.openxmlformats.org/officeDocument/2006/relationships/image" Target="../media/image15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160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PmxDgZVenJ8" TargetMode="External"/><Relationship Id="rId6" Type="http://schemas.openxmlformats.org/officeDocument/2006/relationships/hyperlink" Target="https://en.wikipedia.org/wiki/Calliostoma_zizyphinum" TargetMode="External"/><Relationship Id="rId5" Type="http://schemas.openxmlformats.org/officeDocument/2006/relationships/image" Target="../media/image1.jpg"/><Relationship Id="rId4" Type="http://schemas.openxmlformats.org/officeDocument/2006/relationships/hyperlink" Target="https://gl.wikipedia.org/wiki/Bolinus_brandaris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image" Target="../media/image16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PmxDgZVenJ8" TargetMode="External"/><Relationship Id="rId5" Type="http://schemas.openxmlformats.org/officeDocument/2006/relationships/hyperlink" Target="https://en.wikipedia.org/wiki/Calliostoma_zizyphinum" TargetMode="External"/><Relationship Id="rId4" Type="http://schemas.openxmlformats.org/officeDocument/2006/relationships/image" Target="../media/image1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gl.wikipedia.org/wiki/Bolinus_brandaris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n.wikipedia.org/wiki/Calliostoma_zizyphinum" TargetMode="Externa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https://gl.wikipedia.org/wiki/Bolinus_brandaris" TargetMode="External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hyperlink" Target="https://en.wikipedia.org/wiki/Calliostoma_zizyphinum" TargetMode="Externa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s://es.wikipedia.org/wiki/Coral" TargetMode="Externa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.jpg"/><Relationship Id="rId4" Type="http://schemas.openxmlformats.org/officeDocument/2006/relationships/hyperlink" Target="https://es.wikipedia.org/wiki/Gorgoni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7596" y="537204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sz="3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INVERTEBRADOS </a:t>
            </a:r>
            <a:endParaRPr lang="es-ES" sz="3600" b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539306" y="195572"/>
            <a:ext cx="18473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1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4"/>
            </a:endParaRPr>
          </a:p>
        </p:txBody>
      </p:sp>
      <p:pic>
        <p:nvPicPr>
          <p:cNvPr id="6" name="Picture 8" descr="Imaxe relacionad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425" y="1780162"/>
            <a:ext cx="5008282" cy="380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84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21080" y="-509078"/>
            <a:ext cx="9144000" cy="2387600"/>
          </a:xfrm>
        </p:spPr>
        <p:txBody>
          <a:bodyPr/>
          <a:lstStyle/>
          <a:p>
            <a:r>
              <a:rPr lang="es-ES" sz="3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Medusas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85672" y="1108714"/>
            <a:ext cx="12801158" cy="1965261"/>
          </a:xfrm>
        </p:spPr>
        <p:txBody>
          <a:bodyPr>
            <a:normAutofit fontScale="92500" lnSpcReduction="10000"/>
          </a:bodyPr>
          <a:lstStyle/>
          <a:p>
            <a:r>
              <a:rPr lang="es-ES" sz="18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Aurelia aurita                </a:t>
            </a:r>
            <a:r>
              <a:rPr lang="es-ES" sz="1800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Carabela </a:t>
            </a: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portuguesa</a:t>
            </a: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es-ES" sz="1800" i="1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(</a:t>
            </a:r>
            <a:r>
              <a:rPr lang="es-ES" sz="1800" i="1" dirty="0" err="1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Physalia</a:t>
            </a:r>
            <a:r>
              <a:rPr lang="es-ES" sz="1800" i="1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 </a:t>
            </a:r>
            <a:r>
              <a:rPr lang="es-ES" sz="1800" i="1" dirty="0" err="1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physalis</a:t>
            </a:r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)</a:t>
            </a:r>
            <a:endParaRPr lang="es-ES" sz="1800" i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sz="18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endParaRPr lang="es-ES" i="1" dirty="0"/>
          </a:p>
          <a:p>
            <a:pPr algn="l"/>
            <a:r>
              <a:rPr lang="es-ES" i="1" dirty="0" smtClean="0"/>
              <a:t>                       </a:t>
            </a:r>
          </a:p>
          <a:p>
            <a:pPr algn="l"/>
            <a:r>
              <a:rPr lang="es-ES" i="1" dirty="0"/>
              <a:t> </a:t>
            </a:r>
            <a:r>
              <a:rPr lang="es-ES" i="1" dirty="0" smtClean="0"/>
              <a:t>                                           </a:t>
            </a:r>
            <a:r>
              <a:rPr lang="es-ES" sz="1800" b="1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Velella</a:t>
            </a:r>
            <a:r>
              <a:rPr lang="es-ES" sz="18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1800" b="1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velella</a:t>
            </a:r>
            <a:endParaRPr lang="es-ES" sz="18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pic>
        <p:nvPicPr>
          <p:cNvPr id="7170" name="Picture 2" descr="Resultado de imaxes para aurelia auri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2" y="623380"/>
            <a:ext cx="3652519" cy="365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xes para physalia physali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99" y="1684469"/>
            <a:ext cx="4460629" cy="367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sultado de imaxes para velella velell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640" y="3175224"/>
            <a:ext cx="3079877" cy="307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70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65652" y="4368099"/>
            <a:ext cx="10950925" cy="314774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75926" y="317056"/>
            <a:ext cx="9144000" cy="1655762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Ciclo Cnidarios en </a:t>
            </a:r>
            <a:r>
              <a:rPr lang="es-ES" sz="3600" b="1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xeral</a:t>
            </a:r>
            <a:r>
              <a:rPr lang="es-ES" sz="3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s-ES" sz="3600" b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pic>
        <p:nvPicPr>
          <p:cNvPr id="8196" name="Picture 4" descr="Resultado de imaxes para ciclo polipo medu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212" y="979266"/>
            <a:ext cx="73152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02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6176" y="-322937"/>
            <a:ext cx="9144000" cy="2387600"/>
          </a:xfrm>
        </p:spPr>
        <p:txBody>
          <a:bodyPr>
            <a:normAutofit/>
          </a:bodyPr>
          <a:lstStyle/>
          <a:p>
            <a:r>
              <a:rPr lang="es-ES" sz="3600" b="1" dirty="0" err="1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Platihelmintos</a:t>
            </a:r>
            <a:r>
              <a:rPr lang="es-ES" sz="3600" b="1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r>
              <a:rPr lang="es-ES" sz="3600" b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- </a:t>
            </a:r>
            <a:r>
              <a:rPr lang="es-ES" sz="3600" b="1" dirty="0" err="1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Galipedia</a:t>
            </a:r>
            <a:r>
              <a:rPr lang="es-ES" sz="3600" u="sng" dirty="0"/>
              <a:t/>
            </a:r>
            <a:br>
              <a:rPr lang="es-ES" sz="3600" u="sng" dirty="0"/>
            </a:br>
            <a:r>
              <a:rPr lang="es-ES" sz="3600" dirty="0"/>
              <a:t/>
            </a:r>
            <a:br>
              <a:rPr lang="es-ES" sz="3600" dirty="0"/>
            </a:br>
            <a:endParaRPr lang="es-ES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54494" y="3986140"/>
            <a:ext cx="6419460" cy="1145228"/>
          </a:xfrm>
        </p:spPr>
        <p:txBody>
          <a:bodyPr>
            <a:normAutofit/>
          </a:bodyPr>
          <a:lstStyle/>
          <a:p>
            <a:r>
              <a:rPr lang="es-ES" sz="1800" b="1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Planarias</a:t>
            </a:r>
            <a:r>
              <a:rPr lang="es-ES" sz="1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 </a:t>
            </a:r>
            <a:endParaRPr lang="es-ES" sz="18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pic>
        <p:nvPicPr>
          <p:cNvPr id="1026" name="Picture 2" descr="Resultado de imaxes para platelmint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160" y="1374239"/>
            <a:ext cx="3320394" cy="249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stheceraeus vittatus - 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63" y="2279197"/>
            <a:ext cx="3857405" cy="289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xes para platelminto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5744" y="3109473"/>
            <a:ext cx="2857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97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78826" y="-1309592"/>
            <a:ext cx="9144000" cy="2387600"/>
          </a:xfrm>
        </p:spPr>
        <p:txBody>
          <a:bodyPr>
            <a:normAutofit/>
          </a:bodyPr>
          <a:lstStyle/>
          <a:p>
            <a:r>
              <a:rPr lang="es-ES" sz="3600" b="1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Platihelmintos</a:t>
            </a:r>
            <a:r>
              <a:rPr lang="es-ES" sz="3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0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s-ES" sz="2000" b="1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cestoda</a:t>
            </a:r>
            <a:r>
              <a:rPr lang="es-ES" sz="20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s-ES" sz="2000" b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230642" y="4549750"/>
            <a:ext cx="7202263" cy="1017474"/>
          </a:xfrm>
        </p:spPr>
        <p:txBody>
          <a:bodyPr/>
          <a:lstStyle/>
          <a:p>
            <a:r>
              <a:rPr lang="es-ES" dirty="0" smtClean="0">
                <a:solidFill>
                  <a:schemeClr val="accent2"/>
                </a:solidFill>
              </a:rPr>
              <a:t>Tenia </a:t>
            </a:r>
            <a:r>
              <a:rPr lang="es-ES" sz="1800" i="1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Taenia</a:t>
            </a:r>
            <a:r>
              <a:rPr lang="es-ES" sz="1800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r>
              <a:rPr lang="es-ES" sz="1800" i="1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saginata</a:t>
            </a:r>
            <a:r>
              <a:rPr lang="es-ES" sz="1800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pic>
        <p:nvPicPr>
          <p:cNvPr id="2052" name="Picture 4" descr="Resultado de imaxes para ten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83" y="1292542"/>
            <a:ext cx="4365539" cy="519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xes para ten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025" y="1292542"/>
            <a:ext cx="3857495" cy="257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xes para ten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788" y="3769504"/>
            <a:ext cx="2895779" cy="237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49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3060632" y="237518"/>
            <a:ext cx="6067687" cy="10895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 smtClean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Nematodos </a:t>
            </a:r>
            <a:r>
              <a:rPr lang="es-ES" sz="3600" b="1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- </a:t>
            </a:r>
            <a:r>
              <a:rPr lang="es-ES" sz="3600" b="1" dirty="0" err="1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Galipedia</a:t>
            </a:r>
            <a:r>
              <a:rPr lang="es-ES" sz="1800" u="sng" dirty="0"/>
              <a:t/>
            </a:r>
            <a:br>
              <a:rPr lang="es-ES" sz="1800" u="sng" dirty="0"/>
            </a:br>
            <a:r>
              <a:rPr lang="es-ES" sz="1800" u="sng" dirty="0"/>
              <a:t/>
            </a:r>
            <a:br>
              <a:rPr lang="es-ES" sz="1800" u="sng" dirty="0"/>
            </a:br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6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634020" y="4606291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u="sng" dirty="0" err="1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Ascaris</a:t>
            </a:r>
            <a:r>
              <a:rPr lang="es-ES" i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es-ES" dirty="0" err="1" smtClean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spp</a:t>
            </a:r>
            <a:endParaRPr lang="es-ES" dirty="0"/>
          </a:p>
        </p:txBody>
      </p:sp>
      <p:pic>
        <p:nvPicPr>
          <p:cNvPr id="1026" name="Picture 2" descr="https://upload.wikimedia.org/wikipedia/commons/7/7e/Ascaris_lumbricoides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980" y="133485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xes para nematod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6" y="1031727"/>
            <a:ext cx="3810000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xes para nematodo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350" y="3689394"/>
            <a:ext cx="4573256" cy="257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75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2959063" y="132205"/>
            <a:ext cx="5371984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 smtClean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Briozoos - </a:t>
            </a:r>
            <a:r>
              <a:rPr lang="es-ES" sz="3600" b="1" dirty="0" err="1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Galipedia</a:t>
            </a:r>
            <a:r>
              <a:rPr lang="es-ES" sz="3600" u="sng" dirty="0"/>
              <a:t/>
            </a:r>
            <a:br>
              <a:rPr lang="es-ES" sz="3600" u="sng" dirty="0"/>
            </a:br>
            <a:r>
              <a:rPr lang="es-ES" sz="3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1800" u="sng" dirty="0"/>
              <a:t/>
            </a:r>
            <a:br>
              <a:rPr lang="es-ES" sz="1800" u="sng" dirty="0"/>
            </a:br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6"/>
            </a:endParaRPr>
          </a:p>
        </p:txBody>
      </p:sp>
      <p:pic>
        <p:nvPicPr>
          <p:cNvPr id="2050" name="Picture 2" descr="Bryozoa Debuxos de Ernst Haeckel en Kunstformen der Natur, 19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75" y="1060179"/>
            <a:ext cx="2858213" cy="404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12774" y="532194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1400" b="1" i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Bryozoa</a:t>
            </a:r>
            <a:r>
              <a:rPr lang="da-DK" sz="1400" i="1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da-DK" sz="1400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400" i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Debuxos de </a:t>
            </a:r>
            <a:r>
              <a:rPr lang="da-DK" sz="1400" i="1" dirty="0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 tooltip="Ernst Haeckel"/>
              </a:rPr>
              <a:t>Ernst Haeckel</a:t>
            </a:r>
            <a:r>
              <a:rPr lang="da-DK" sz="1400" i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en Kunstformen der Natur, 1904</a:t>
            </a:r>
            <a:endParaRPr lang="es-ES" sz="14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52" name="Picture 4" descr="Resultado de imaxes para briozoo alg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934" y="1057211"/>
            <a:ext cx="6084105" cy="4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92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10744" y="-1024529"/>
            <a:ext cx="9144000" cy="2387600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Anélidos </a:t>
            </a:r>
            <a:r>
              <a:rPr lang="es-ES" sz="3600" b="1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- </a:t>
            </a:r>
            <a:r>
              <a:rPr lang="es-ES" sz="3600" b="1" dirty="0" err="1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Galipedia</a:t>
            </a:r>
            <a:r>
              <a:rPr lang="es-ES" sz="3600" u="sng" dirty="0"/>
              <a:t/>
            </a:r>
            <a:br>
              <a:rPr lang="es-ES" sz="3600" u="sng" dirty="0"/>
            </a:br>
            <a:r>
              <a:rPr lang="es-ES" sz="3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s-ES" sz="3600" b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2441884" y="3759247"/>
            <a:ext cx="9144000" cy="1655762"/>
          </a:xfrm>
        </p:spPr>
        <p:txBody>
          <a:bodyPr/>
          <a:lstStyle/>
          <a:p>
            <a:r>
              <a:rPr lang="es-ES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Oligoquetos</a:t>
            </a:r>
          </a:p>
          <a:p>
            <a:r>
              <a:rPr lang="es-ES" sz="18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</a:p>
          <a:p>
            <a:endParaRPr lang="es-ES" sz="18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sz="18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    </a:t>
            </a:r>
            <a:r>
              <a:rPr lang="es-ES" sz="180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Miñoca</a:t>
            </a:r>
            <a:r>
              <a:rPr lang="es-ES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pic>
        <p:nvPicPr>
          <p:cNvPr id="1026" name="Picture 2" descr="Resultado de imaxes para anelid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92" y="1484344"/>
            <a:ext cx="249555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xes para anelid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810" y="1273716"/>
            <a:ext cx="7176706" cy="430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752909" y="5701013"/>
            <a:ext cx="2513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u="sng" dirty="0" err="1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Lumbricus</a:t>
            </a:r>
            <a:r>
              <a:rPr lang="es-ES" i="1" u="sng" dirty="0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 </a:t>
            </a:r>
            <a:r>
              <a:rPr lang="es-ES" i="1" u="sng" dirty="0" err="1" smtClean="0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terrestris</a:t>
            </a:r>
            <a:endParaRPr lang="es-ES" b="0" i="1" dirty="0">
              <a:solidFill>
                <a:srgbClr val="22222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89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5352" y="-1224958"/>
            <a:ext cx="9144000" cy="2387600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Poliquetos </a:t>
            </a:r>
            <a:r>
              <a:rPr lang="es-ES" sz="2400" b="1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- </a:t>
            </a:r>
            <a:r>
              <a:rPr lang="es-ES" sz="2400" b="1" dirty="0" err="1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Galipedia</a:t>
            </a:r>
            <a:r>
              <a:rPr lang="es-ES" sz="2400" u="sng" dirty="0"/>
              <a:t/>
            </a:r>
            <a:br>
              <a:rPr lang="es-ES" sz="2400" u="sng" dirty="0"/>
            </a:br>
            <a:r>
              <a:rPr lang="es-ES" sz="24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s-ES" sz="24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71870" y="5813393"/>
            <a:ext cx="9144000" cy="1655762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pic>
        <p:nvPicPr>
          <p:cNvPr id="2050" name="Picture 2" descr="Imaxe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632" y="386492"/>
            <a:ext cx="26479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xes para nereis diversicol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82" y="1068942"/>
            <a:ext cx="4922746" cy="369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xes para nereis diversicol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368" y="2437420"/>
            <a:ext cx="2636006" cy="377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5439175" y="2833281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>
                <a:solidFill>
                  <a:srgbClr val="000000"/>
                </a:solidFill>
                <a:latin typeface="Verdana" panose="020B0604030504040204" pitchFamily="34" charset="0"/>
                <a:hlinkClick r:id="rId8"/>
              </a:rPr>
              <a:t>Nereis </a:t>
            </a:r>
            <a:r>
              <a:rPr lang="es-ES" i="1" dirty="0" err="1">
                <a:solidFill>
                  <a:srgbClr val="000000"/>
                </a:solidFill>
                <a:latin typeface="Verdana" panose="020B0604030504040204" pitchFamily="34" charset="0"/>
                <a:hlinkClick r:id="rId8"/>
              </a:rPr>
              <a:t>diversicolor</a:t>
            </a:r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522000" y="4833966"/>
            <a:ext cx="2138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Arenicola</a:t>
            </a:r>
            <a:r>
              <a:rPr lang="es-ES" i="1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 </a:t>
            </a:r>
            <a:r>
              <a:rPr lang="es-ES" i="1" dirty="0" smtClean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marina</a:t>
            </a:r>
            <a:endParaRPr lang="es-ES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9"/>
            </a:endParaRPr>
          </a:p>
        </p:txBody>
      </p:sp>
      <p:pic>
        <p:nvPicPr>
          <p:cNvPr id="2056" name="Picture 8" descr="Resultado de imaxes para arenicola marin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72189" y="3441482"/>
            <a:ext cx="3713291" cy="278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6459500" y="1796610"/>
            <a:ext cx="2457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1"/>
              </a:rPr>
              <a:t>Sabella </a:t>
            </a:r>
            <a:r>
              <a:rPr lang="es-ES" i="1" dirty="0" err="1" smtClean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1"/>
              </a:rPr>
              <a:t>spallanzanii</a:t>
            </a:r>
            <a:endParaRPr lang="es-ES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11"/>
            </a:endParaRPr>
          </a:p>
        </p:txBody>
      </p:sp>
    </p:spTree>
    <p:extLst>
      <p:ext uri="{BB962C8B-B14F-4D97-AF65-F5344CB8AC3E}">
        <p14:creationId xmlns:p14="http://schemas.microsoft.com/office/powerpoint/2010/main" val="424351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21431" y="195572"/>
            <a:ext cx="222048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b="0" i="1" dirty="0" smtClean="0">
                <a:solidFill>
                  <a:srgbClr val="66009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Arenícola marina </a:t>
            </a:r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7"/>
            </a:endParaRPr>
          </a:p>
        </p:txBody>
      </p:sp>
      <p:pic>
        <p:nvPicPr>
          <p:cNvPr id="2" name="Vídeo Arenicola marin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2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803385" y="478118"/>
            <a:ext cx="184730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u="sng" dirty="0"/>
              <a:t/>
            </a:r>
            <a:br>
              <a:rPr lang="pt-BR" sz="1800" u="sng" dirty="0"/>
            </a:br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324551" y="2655604"/>
            <a:ext cx="1534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err="1" smtClean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Sambesuga</a:t>
            </a:r>
            <a:endParaRPr lang="es-ES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6"/>
            </a:endParaRPr>
          </a:p>
        </p:txBody>
      </p:sp>
      <p:pic>
        <p:nvPicPr>
          <p:cNvPr id="1026" name="Picture 2" descr="Resultado de imaxes para sambesug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41"/>
          <a:stretch/>
        </p:blipFill>
        <p:spPr bwMode="auto">
          <a:xfrm>
            <a:off x="329184" y="118397"/>
            <a:ext cx="6934200" cy="414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xes para sambesug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76" y="3661031"/>
            <a:ext cx="4460151" cy="266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4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2474598" y="108135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r>
              <a:rPr lang="es-ES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Grupos </a:t>
            </a:r>
            <a:r>
              <a:rPr lang="es-ES" b="1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principais</a:t>
            </a:r>
            <a:r>
              <a:rPr lang="es-ES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endParaRPr lang="es-ES" b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539305" y="195572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613" y="537204"/>
            <a:ext cx="6166953" cy="5613312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5321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93648" y="-1495552"/>
            <a:ext cx="9144000" cy="2387600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Molusco</a:t>
            </a:r>
            <a:r>
              <a:rPr lang="es-ES" sz="3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s-ES" sz="3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s-ES" sz="3600" b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62912" y="6482398"/>
            <a:ext cx="9144000" cy="1655762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pic>
        <p:nvPicPr>
          <p:cNvPr id="3074" name="Picture 2" descr="Resultado de imaxes para molusc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87" y="1189672"/>
            <a:ext cx="421005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972764" y="951785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Q</a:t>
            </a:r>
            <a:r>
              <a:rPr lang="es-ES" i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uitones</a:t>
            </a:r>
            <a:endParaRPr lang="es-ES" b="0" i="1" dirty="0">
              <a:solidFill>
                <a:schemeClr val="accent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6"/>
            </a:endParaRPr>
          </a:p>
        </p:txBody>
      </p:sp>
      <p:pic>
        <p:nvPicPr>
          <p:cNvPr id="3076" name="Picture 4" descr="Resultado de imaxes para quitones molusc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432" y="1750186"/>
            <a:ext cx="5382768" cy="323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72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3185160" y="-1565973"/>
            <a:ext cx="9144000" cy="2387600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bivalvos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3471962" y="3602037"/>
            <a:ext cx="9144000" cy="1655762"/>
          </a:xfrm>
        </p:spPr>
        <p:txBody>
          <a:bodyPr/>
          <a:lstStyle/>
          <a:p>
            <a:r>
              <a:rPr lang="es-ES" sz="1800" i="1" dirty="0" err="1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Mytilus</a:t>
            </a:r>
            <a:r>
              <a:rPr lang="es-ES" sz="1800" i="1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r>
              <a:rPr lang="es-ES" sz="1800" i="1" dirty="0" err="1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edulis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pic>
        <p:nvPicPr>
          <p:cNvPr id="4098" name="Picture 2" descr="Resultado de imaxes para mitylus edul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46" y="841917"/>
            <a:ext cx="8120678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783419" y="4363848"/>
            <a:ext cx="2521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Cerastoderma</a:t>
            </a:r>
            <a:r>
              <a:rPr lang="es-ES" i="1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 </a:t>
            </a:r>
            <a:r>
              <a:rPr lang="es-ES" i="1" dirty="0" err="1" smtClean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edule</a:t>
            </a:r>
            <a:endParaRPr lang="es-ES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6"/>
            </a:endParaRPr>
          </a:p>
        </p:txBody>
      </p:sp>
      <p:pic>
        <p:nvPicPr>
          <p:cNvPr id="4100" name="Picture 4" descr="Resultado de imaxes para cerastoderma eduli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436" y="2448251"/>
            <a:ext cx="5040352" cy="370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2783419" y="476866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i="1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Navaja </a:t>
            </a:r>
            <a:r>
              <a:rPr lang="es-ES" i="1" dirty="0" smtClean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e </a:t>
            </a:r>
            <a:r>
              <a:rPr lang="es-ES" i="1" dirty="0" err="1" smtClean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Longueiron</a:t>
            </a:r>
            <a:endParaRPr lang="es-ES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8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584024" y="5835998"/>
            <a:ext cx="1635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Ameixa fina </a:t>
            </a:r>
            <a:endParaRPr lang="pt-BR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9"/>
            </a:endParaRPr>
          </a:p>
        </p:txBody>
      </p:sp>
      <p:pic>
        <p:nvPicPr>
          <p:cNvPr id="4102" name="Picture 6" descr="Resultado de imaxes para venerupis decussat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4" y="4292488"/>
            <a:ext cx="209550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3596625" y="5177566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u="sng" dirty="0" err="1">
                <a:solidFill>
                  <a:srgbClr val="660099"/>
                </a:solidFill>
                <a:latin typeface="arial" panose="020B0604020202020204" pitchFamily="34" charset="0"/>
                <a:hlinkClick r:id="rId11"/>
              </a:rPr>
              <a:t>Dosinia</a:t>
            </a:r>
            <a:r>
              <a:rPr lang="es-ES" u="sng" dirty="0">
                <a:solidFill>
                  <a:srgbClr val="660099"/>
                </a:solidFill>
                <a:latin typeface="arial" panose="020B0604020202020204" pitchFamily="34" charset="0"/>
                <a:hlinkClick r:id="rId11"/>
              </a:rPr>
              <a:t> </a:t>
            </a:r>
            <a:r>
              <a:rPr lang="es-ES" u="sng" dirty="0" smtClean="0">
                <a:solidFill>
                  <a:srgbClr val="660099"/>
                </a:solidFill>
                <a:latin typeface="arial" panose="020B0604020202020204" pitchFamily="34" charset="0"/>
                <a:hlinkClick r:id="rId11"/>
              </a:rPr>
              <a:t>- Reló</a:t>
            </a:r>
            <a:endParaRPr lang="es-ES" b="0" i="0" u="sng" dirty="0">
              <a:solidFill>
                <a:srgbClr val="660099"/>
              </a:solidFill>
              <a:effectLst/>
              <a:latin typeface="arial" panose="020B0604020202020204" pitchFamily="34" charset="0"/>
              <a:hlinkClick r:id="rId11"/>
            </a:endParaRPr>
          </a:p>
        </p:txBody>
      </p:sp>
    </p:spTree>
    <p:extLst>
      <p:ext uri="{BB962C8B-B14F-4D97-AF65-F5344CB8AC3E}">
        <p14:creationId xmlns:p14="http://schemas.microsoft.com/office/powerpoint/2010/main" val="317868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43665" y="11942784"/>
            <a:ext cx="1965063" cy="45719"/>
          </a:xfrm>
        </p:spPr>
        <p:txBody>
          <a:bodyPr>
            <a:normAutofit fontScale="90000"/>
          </a:bodyPr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4736" y="51656"/>
            <a:ext cx="9144000" cy="1655762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Bateas</a:t>
            </a:r>
            <a:r>
              <a:rPr lang="es-ES" sz="28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s-ES" sz="28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pic>
        <p:nvPicPr>
          <p:cNvPr id="9218" name="Picture 2" descr="Resultado de imaxes para bate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9208"/>
            <a:ext cx="5765356" cy="383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sultado de imaxes para bate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462" y="420892"/>
            <a:ext cx="4480406" cy="251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esultado de imaxes para bate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97" y="4034899"/>
            <a:ext cx="3982339" cy="265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Resultado de imaxes para batea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67" y="3309784"/>
            <a:ext cx="5281073" cy="297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63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245882" y="-1767083"/>
            <a:ext cx="9144000" cy="2387600"/>
          </a:xfrm>
        </p:spPr>
        <p:txBody>
          <a:bodyPr>
            <a:normAutofit/>
          </a:bodyPr>
          <a:lstStyle/>
          <a:p>
            <a:r>
              <a:rPr lang="es-ES" sz="2400" b="1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Gasterópodos</a:t>
            </a:r>
            <a:r>
              <a:rPr lang="es-ES" sz="24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s-ES" sz="24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63840" y="1072079"/>
            <a:ext cx="9144000" cy="1655762"/>
          </a:xfrm>
        </p:spPr>
        <p:txBody>
          <a:bodyPr/>
          <a:lstStyle/>
          <a:p>
            <a:r>
              <a:rPr lang="es-ES" sz="1800" i="1" dirty="0" err="1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Gibbula</a:t>
            </a:r>
            <a:r>
              <a:rPr lang="es-ES" sz="1800" i="1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 </a:t>
            </a:r>
            <a:r>
              <a:rPr lang="es-ES" sz="1800" i="1" dirty="0" err="1" smtClean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umbilicalis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4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6" name="AutoShape 2" descr="Resultado de imaxes para gibulas umbilical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128" name="Picture 8" descr="Resultado de imaxes para gibulas umbilicali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69" y="985642"/>
            <a:ext cx="3888598" cy="282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10656694" y="3118501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u="sng" dirty="0" err="1">
                <a:solidFill>
                  <a:srgbClr val="660099"/>
                </a:solidFill>
                <a:latin typeface="arial" panose="020B0604020202020204" pitchFamily="34" charset="0"/>
                <a:hlinkClick r:id="rId7"/>
              </a:rPr>
              <a:t>Monodonta</a:t>
            </a:r>
            <a:r>
              <a:rPr lang="es-ES" u="sng" dirty="0">
                <a:solidFill>
                  <a:srgbClr val="660099"/>
                </a:solidFill>
                <a:latin typeface="arial" panose="020B0604020202020204" pitchFamily="34" charset="0"/>
                <a:hlinkClick r:id="rId7"/>
              </a:rPr>
              <a:t> </a:t>
            </a:r>
            <a:endParaRPr lang="es-ES" b="0" i="0" u="sng" dirty="0">
              <a:solidFill>
                <a:srgbClr val="660099"/>
              </a:solidFill>
              <a:effectLst/>
              <a:latin typeface="arial" panose="020B0604020202020204" pitchFamily="34" charset="0"/>
              <a:hlinkClick r:id="rId7"/>
            </a:endParaRPr>
          </a:p>
        </p:txBody>
      </p:sp>
      <p:pic>
        <p:nvPicPr>
          <p:cNvPr id="5130" name="Picture 10" descr="Imaxe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735" y="417048"/>
            <a:ext cx="5434907" cy="275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xes para littorina littore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967" y="3267617"/>
            <a:ext cx="4118310" cy="308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3168412" y="5268846"/>
            <a:ext cx="1423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0"/>
              </a:rPr>
              <a:t>Caramuxo</a:t>
            </a:r>
            <a:r>
              <a:rPr lang="es-ES" u="sng" dirty="0">
                <a:solidFill>
                  <a:srgbClr val="660099"/>
                </a:solidFill>
                <a:latin typeface="arial" panose="020B0604020202020204" pitchFamily="34" charset="0"/>
                <a:hlinkClick r:id="rId10"/>
              </a:rPr>
              <a:t> </a:t>
            </a:r>
            <a:endParaRPr lang="es-ES" b="0" i="0" u="sng" dirty="0">
              <a:solidFill>
                <a:srgbClr val="660099"/>
              </a:solidFill>
              <a:effectLst/>
              <a:latin typeface="arial" panose="020B0604020202020204" pitchFamily="34" charset="0"/>
              <a:hlinkClick r:id="rId1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498895" y="5697915"/>
            <a:ext cx="2132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1"/>
              </a:rPr>
              <a:t>Littorina</a:t>
            </a:r>
            <a:r>
              <a:rPr lang="es-ES" i="1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1"/>
              </a:rPr>
              <a:t> </a:t>
            </a:r>
            <a:r>
              <a:rPr lang="es-ES" i="1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1"/>
              </a:rPr>
              <a:t>littorea</a:t>
            </a:r>
            <a:r>
              <a:rPr lang="es-ES" i="1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1"/>
              </a:rPr>
              <a:t> </a:t>
            </a:r>
            <a:endParaRPr lang="es-ES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11"/>
            </a:endParaRPr>
          </a:p>
        </p:txBody>
      </p:sp>
    </p:spTree>
    <p:extLst>
      <p:ext uri="{BB962C8B-B14F-4D97-AF65-F5344CB8AC3E}">
        <p14:creationId xmlns:p14="http://schemas.microsoft.com/office/powerpoint/2010/main" val="315024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299166" y="482092"/>
            <a:ext cx="9144000" cy="1655762"/>
          </a:xfrm>
        </p:spPr>
        <p:txBody>
          <a:bodyPr/>
          <a:lstStyle/>
          <a:p>
            <a:r>
              <a:rPr lang="pt-BR" sz="1800" i="1" dirty="0" err="1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Nassarius</a:t>
            </a:r>
            <a:r>
              <a:rPr lang="pt-BR" sz="1800" i="1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r>
              <a:rPr lang="pt-BR" sz="1800" i="1" dirty="0" err="1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reticulatus</a:t>
            </a:r>
            <a:r>
              <a:rPr lang="pt-BR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pt-BR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pic>
        <p:nvPicPr>
          <p:cNvPr id="6146" name="Picture 2" descr="Resultado de imaxes para nassarius reticulat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394" y="1030878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5299166" y="5587818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Trivia</a:t>
            </a:r>
            <a:r>
              <a:rPr lang="es-ES" i="1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 </a:t>
            </a:r>
            <a:r>
              <a:rPr lang="es-ES" i="1" dirty="0" err="1" smtClean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monacha</a:t>
            </a:r>
            <a:endParaRPr lang="es-ES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6"/>
            </a:endParaRPr>
          </a:p>
        </p:txBody>
      </p:sp>
      <p:pic>
        <p:nvPicPr>
          <p:cNvPr id="6148" name="Picture 4" descr="Resultado de imaxes para trivia monach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2" y="3519449"/>
            <a:ext cx="4951504" cy="302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xes para trivia monach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77" y="336514"/>
            <a:ext cx="3969573" cy="300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84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028688" y="4022229"/>
            <a:ext cx="9144000" cy="23876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9184" y="994019"/>
            <a:ext cx="4730261" cy="240658"/>
          </a:xfrm>
        </p:spPr>
        <p:txBody>
          <a:bodyPr>
            <a:normAutofit fontScale="25000" lnSpcReduction="20000"/>
          </a:bodyPr>
          <a:lstStyle/>
          <a:p>
            <a:r>
              <a:rPr lang="es-ES" sz="7200" i="1" dirty="0" err="1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Nucella</a:t>
            </a:r>
            <a:r>
              <a:rPr lang="es-ES" sz="7200" i="1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r>
              <a:rPr lang="es-ES" sz="7200" i="1" dirty="0" err="1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lapillus</a:t>
            </a:r>
            <a:r>
              <a:rPr lang="es-ES" sz="7200" i="1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pic>
        <p:nvPicPr>
          <p:cNvPr id="7170" name="Picture 2" descr="Resultado de imaxes para nucella lapillus fee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15" y="1647056"/>
            <a:ext cx="5655927" cy="405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6905573" y="472699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i="1" u="sng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Charonia</a:t>
            </a:r>
            <a:r>
              <a:rPr lang="es-ES" i="1" u="sng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 </a:t>
            </a:r>
            <a:r>
              <a:rPr lang="es-ES" i="1" u="sng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lampas</a:t>
            </a:r>
            <a:endParaRPr lang="es-ES" b="0" i="1" dirty="0">
              <a:solidFill>
                <a:srgbClr val="22222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172" name="Picture 4" descr="Resultado de imaxes para triton molusc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194" y="994019"/>
            <a:ext cx="5512023" cy="366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24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539305" y="195572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22" y="1491277"/>
            <a:ext cx="5784980" cy="43387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3903" y="2053018"/>
            <a:ext cx="4391135" cy="329335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579707" y="998168"/>
            <a:ext cx="471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Postas de </a:t>
            </a:r>
            <a:r>
              <a:rPr lang="es-ES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Nucella</a:t>
            </a:r>
            <a:r>
              <a:rPr lang="es-ES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s-E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7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576072" y="431350"/>
            <a:ext cx="9144000" cy="1655762"/>
          </a:xfrm>
        </p:spPr>
        <p:txBody>
          <a:bodyPr/>
          <a:lstStyle/>
          <a:p>
            <a:r>
              <a:rPr lang="es-ES" sz="1800" i="1" dirty="0" err="1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Orella</a:t>
            </a:r>
            <a:r>
              <a:rPr lang="es-ES" sz="1800" i="1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de mar </a:t>
            </a: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pic>
        <p:nvPicPr>
          <p:cNvPr id="8194" name="Picture 2" descr="Resultado de imaxes para haliotis tubercula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967697"/>
            <a:ext cx="6477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xes para haliotis tubercula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479" y="2239057"/>
            <a:ext cx="35433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6223961" y="336366"/>
            <a:ext cx="2517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Haliotis</a:t>
            </a:r>
            <a:r>
              <a:rPr lang="es-ES" i="1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 </a:t>
            </a:r>
            <a:r>
              <a:rPr lang="es-ES" i="1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tuberculata</a:t>
            </a:r>
            <a:r>
              <a:rPr lang="es-ES" i="1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89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err="1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Bolinus</a:t>
            </a:r>
            <a:r>
              <a:rPr lang="es-ES" sz="1800" i="1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r>
              <a:rPr lang="es-ES" sz="1800" i="1" dirty="0" err="1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brandaris</a:t>
            </a:r>
            <a:r>
              <a:rPr lang="es-ES" sz="1800" i="1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pic>
        <p:nvPicPr>
          <p:cNvPr id="6" name="Picture 14" descr="Resultado de imaxes para calliostoma zizyphin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35" y="541062"/>
            <a:ext cx="4518408" cy="30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27898" y="195572"/>
            <a:ext cx="310049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i="1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Calliostoma</a:t>
            </a:r>
            <a:r>
              <a:rPr lang="es-ES" sz="1800" i="1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 </a:t>
            </a:r>
            <a:r>
              <a:rPr lang="es-ES" sz="1800" i="1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zizyphinum</a:t>
            </a:r>
            <a:r>
              <a:rPr lang="es-ES" sz="1800" i="1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 </a:t>
            </a:r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6"/>
            </a:endParaRPr>
          </a:p>
        </p:txBody>
      </p:sp>
      <p:pic>
        <p:nvPicPr>
          <p:cNvPr id="2050" name="Picture 2" descr="Resultado de imaxes para murex brandar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505" y="485681"/>
            <a:ext cx="5834792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xes para ocenebra erinace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81" y="3682607"/>
            <a:ext cx="6038333" cy="264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6739546" y="5742615"/>
            <a:ext cx="2344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Ocenebra</a:t>
            </a:r>
            <a:r>
              <a:rPr lang="es-ES" i="1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 </a:t>
            </a:r>
            <a:r>
              <a:rPr lang="es-ES" i="1" dirty="0" err="1" smtClean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erinacea</a:t>
            </a:r>
            <a:endParaRPr lang="es-ES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9"/>
            </a:endParaRPr>
          </a:p>
        </p:txBody>
      </p:sp>
    </p:spTree>
    <p:extLst>
      <p:ext uri="{BB962C8B-B14F-4D97-AF65-F5344CB8AC3E}">
        <p14:creationId xmlns:p14="http://schemas.microsoft.com/office/powerpoint/2010/main" val="32853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075324" y="394143"/>
            <a:ext cx="574067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i="1" u="sng" dirty="0" err="1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Bolma</a:t>
            </a:r>
            <a:r>
              <a:rPr lang="es-ES" sz="1800" i="1" u="sng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 rugosa </a:t>
            </a:r>
            <a:r>
              <a:rPr lang="es-ES" sz="1800" u="sng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(nombre científico) / Ictioterm.es</a:t>
            </a:r>
            <a:r>
              <a:rPr lang="es-ES" sz="1800" u="sng" dirty="0"/>
              <a:t/>
            </a:r>
            <a:br>
              <a:rPr lang="es-ES" sz="1800" u="sng" dirty="0"/>
            </a:br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6"/>
            </a:endParaRPr>
          </a:p>
        </p:txBody>
      </p:sp>
      <p:pic>
        <p:nvPicPr>
          <p:cNvPr id="4098" name="Picture 2" descr="http://www.ictioterm.es/especies/ilustraciones/L/Bolma_rugosa_I_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3" y="768989"/>
            <a:ext cx="4744097" cy="333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569727" y="5344048"/>
            <a:ext cx="429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Los “ojos de Santa Lucía</a:t>
            </a:r>
            <a:r>
              <a:rPr lang="es-ES" u="sng" dirty="0" smtClean="0"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”</a:t>
            </a:r>
            <a:endParaRPr lang="es-ES" u="sng" dirty="0">
              <a:latin typeface="Verdana" panose="020B0604030504040204" pitchFamily="34" charset="0"/>
              <a:ea typeface="Verdana" panose="020B0604030504040204" pitchFamily="34" charset="0"/>
              <a:hlinkClick r:id="rId8"/>
            </a:endParaRPr>
          </a:p>
        </p:txBody>
      </p:sp>
      <p:pic>
        <p:nvPicPr>
          <p:cNvPr id="4100" name="Picture 4" descr="Los “ojos de Santa Lucía”, un tesoro que oculta la orilla de El Confit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59" y="3778410"/>
            <a:ext cx="3511433" cy="26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&quot;img_41721.4492361111_0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814" y="244363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15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38092" y="2887852"/>
            <a:ext cx="8241792" cy="438911"/>
          </a:xfrm>
        </p:spPr>
        <p:txBody>
          <a:bodyPr>
            <a:noAutofit/>
          </a:bodyPr>
          <a:lstStyle/>
          <a:p>
            <a:r>
              <a:rPr lang="es-ES" sz="3600" u="sng" dirty="0"/>
              <a:t/>
            </a:r>
            <a:br>
              <a:rPr lang="es-ES" sz="3600" u="sng" dirty="0"/>
            </a:br>
            <a:r>
              <a:rPr lang="es-ES" sz="36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Poríferos. </a:t>
            </a:r>
            <a:r>
              <a:rPr lang="es-ES" sz="3600" b="1" dirty="0" err="1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Esponxa</a:t>
            </a:r>
            <a:r>
              <a:rPr lang="es-ES" sz="3600" u="sng" dirty="0"/>
              <a:t/>
            </a:r>
            <a:br>
              <a:rPr lang="es-ES" sz="3600" u="sng" dirty="0"/>
            </a:br>
            <a:r>
              <a:rPr lang="es-ES" sz="3600" u="sng" dirty="0"/>
              <a:t/>
            </a:r>
            <a:br>
              <a:rPr lang="es-ES" sz="3600" u="sng" dirty="0"/>
            </a:br>
            <a:r>
              <a:rPr lang="es-ES" sz="3600" u="sng" dirty="0" smtClean="0"/>
              <a:t> </a:t>
            </a:r>
            <a:r>
              <a:rPr lang="es-ES" sz="3600" u="sng" dirty="0"/>
              <a:t/>
            </a:r>
            <a:br>
              <a:rPr lang="es-ES" sz="3600" u="sng" dirty="0"/>
            </a:br>
            <a:r>
              <a:rPr lang="es-ES" sz="3600" u="sng" dirty="0"/>
              <a:t/>
            </a:r>
            <a:br>
              <a:rPr lang="es-ES" sz="3600" u="sng" dirty="0"/>
            </a:br>
            <a:r>
              <a:rPr lang="es-ES" sz="3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3600" u="sng" dirty="0" smtClean="0"/>
              <a:t/>
            </a:r>
            <a:br>
              <a:rPr lang="es-ES" sz="3600" u="sng" dirty="0" smtClean="0"/>
            </a:br>
            <a:endParaRPr lang="es-ES" sz="3600" b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pic>
        <p:nvPicPr>
          <p:cNvPr id="1034" name="Picture 10" descr="Resultado de imaxes para esponjas esque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826" y="1417000"/>
            <a:ext cx="3362325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acterÃ­sticas esponxas 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5710"/>
          <a:stretch/>
        </p:blipFill>
        <p:spPr bwMode="auto">
          <a:xfrm>
            <a:off x="8089642" y="1390261"/>
            <a:ext cx="3572032" cy="318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79465" y="5410086"/>
            <a:ext cx="6978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u="sng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Aprende zoología con Bob Esponja </a:t>
            </a:r>
            <a:r>
              <a:rPr lang="es-ES" u="sng" dirty="0" smtClean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– </a:t>
            </a:r>
            <a:r>
              <a:rPr lang="es-ES" u="sng" dirty="0" err="1" smtClean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Naukas</a:t>
            </a:r>
            <a:r>
              <a:rPr lang="es-ES" u="sng" dirty="0" smtClean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. </a:t>
            </a:r>
            <a:r>
              <a:rPr lang="es-ES" u="sng" dirty="0" err="1" smtClean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Biogeocarlos</a:t>
            </a:r>
            <a:endParaRPr lang="es-ES" b="0" i="0" u="sng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7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79465" y="581865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u="sng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Carlos Lobato </a:t>
            </a:r>
            <a:r>
              <a:rPr lang="es-ES" u="sng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on</a:t>
            </a:r>
            <a:r>
              <a:rPr lang="es-ES" u="sng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 Twitter: "El grupo de invertebrados más prolíficos ...</a:t>
            </a:r>
            <a:endParaRPr lang="es-ES" b="0" i="0" u="sng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8"/>
            </a:endParaRPr>
          </a:p>
        </p:txBody>
      </p:sp>
    </p:spTree>
    <p:extLst>
      <p:ext uri="{BB962C8B-B14F-4D97-AF65-F5344CB8AC3E}">
        <p14:creationId xmlns:p14="http://schemas.microsoft.com/office/powerpoint/2010/main" val="179426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539305" y="195572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627" y="1007776"/>
            <a:ext cx="7088802" cy="531660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 flipH="1">
            <a:off x="6027575" y="499505"/>
            <a:ext cx="4058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Aplysia</a:t>
            </a:r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  <a:hlinkClick r:id="rId7" tooltip="Lesma de mar (a páxina aínda non existe)"/>
              </a:rPr>
              <a:t>lesmas de </a:t>
            </a:r>
            <a:r>
              <a:rPr lang="pt-BR" b="1" dirty="0" smtClean="0">
                <a:latin typeface="Verdana" panose="020B0604030504040204" pitchFamily="34" charset="0"/>
                <a:ea typeface="Verdana" panose="020B0604030504040204" pitchFamily="34" charset="0"/>
                <a:hlinkClick r:id="rId7" tooltip="Lesma de mar (a páxina aínda non existe)"/>
              </a:rPr>
              <a:t>mar</a:t>
            </a:r>
            <a:endParaRPr lang="es-E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59121" y="5434172"/>
            <a:ext cx="2247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es-ES" i="1" u="sng" dirty="0" err="1">
                <a:solidFill>
                  <a:srgbClr val="FAA7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Aplysia</a:t>
            </a:r>
            <a:r>
              <a:rPr lang="es-ES" i="1" u="sng" dirty="0">
                <a:solidFill>
                  <a:srgbClr val="FAA7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 </a:t>
            </a:r>
            <a:r>
              <a:rPr lang="es-ES" i="1" u="sng" dirty="0" err="1">
                <a:solidFill>
                  <a:srgbClr val="FAA7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punctata</a:t>
            </a:r>
            <a:r>
              <a:rPr lang="es-ES" dirty="0" smtClean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r>
              <a:rPr lang="es-ES" dirty="0"/>
              <a:t> </a:t>
            </a:r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borrachas</a:t>
            </a:r>
            <a:endParaRPr lang="es-E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72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539305" y="195572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7"/>
            </a:endParaRPr>
          </a:p>
        </p:txBody>
      </p:sp>
      <p:pic>
        <p:nvPicPr>
          <p:cNvPr id="2" name="Vídeo de Aplys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1557" y="546771"/>
            <a:ext cx="10652695" cy="599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2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539305" y="195572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pic>
        <p:nvPicPr>
          <p:cNvPr id="1026" name="Picture 2" descr="https://lh3.googleusercontent.com/1pWw8AD45t2H4uRZyHgIvm7Va4thNlBdVoCWwnHApEfXeZ86wqI0gqRwSdZPGey4tq8gqOXQVu7fg7W7MiQ39F74RRPNP4oFanagELogtlll8jWHUC1_aj_BuWjHzYezIfiQTHhMhVKPJoWub-XgU84RURA4clKs2yc1Yb6kabrAwUduU3IW7aWEWAqMNdt4Aj-G-Tk8INugBlN1NWlj3sAnO93Xy2lZ4Yqf7Iyd9xscQTbXO6gvh7v4YyOR6_5cQ57z-D9tx2hbHMEMZo8WKnubBPlkXN81ftD2-bFFZnHlijuf_ZmFqCwAPmeHdzGe6mx4w99T2RJzgQswRRfgBUHLMHZEa9KtqeaLsjMdGP4Zv1P8J_7y-XrgPVp7hWFkjYceOKw6Nrbq41gxez9RIGdgB2kzdtBATYf3zl0etdJdPc32e7CBrmbsIvrPh2vXqcXhUnt4Lx579ePjVasDUMiEglOzS8JGSwbdYRnRAL5icmqJJ9HN2BcQGPAhxccLoRbSia7Ui7T95Hx17j7vcIGkvUzE1Ddsj4vcaU-uSlSdlAV0bZQ3C4-H8ZRStE8QlsmXYXUKO4IVZeHReY9tzmQmvMDPB6DF9C49knZp5Ctxtcpl7e9a2Zj-QETyYeKexOn-ztVD7NovEVzUq785JFJfmBf6YYYOAnCsJOGTeqlJSlWC6OrPZ0yzBO70KMY=w1258-h944-no?authuser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14" y="182380"/>
            <a:ext cx="4378985" cy="328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5550844" y="1336235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Lesma</a:t>
            </a:r>
            <a:endParaRPr lang="es-E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8" name="Picture 4" descr="https://lh3.googleusercontent.com/XvGNX23y1sYs6JUNRZuTpP-CJXcRTcujU7yBfV-udf9q4hHKjnWmNFtiyrS3bAsDeqRuB-J-H2WjnSaHO1eb3e7N0Azct9bpzR2tbwJACjeTXFd3fkQg9qiVimCgzCsEkPa-C4jLSNFTjE1KLF3f2X0tjdJFLKlcSQYursfvAJGbD7KRFxRSYO4YewS95YxJfSD2iS_arpIcup0b2Plclyw0nWGKDFhpJSuTrV2F3SQTNIC0AsR3mRzVr4I73mDWXlURb9frBEKLvI217_ywiFzJrwFK-UjPCOGBfxXZN-cuPuG8agZnUG_8_hoA9xeDXRkc42AJGNosldJZ8q_qyuiRZVTjmLa8PIf1jv9OZgkUZ1hZssiavWvweaPkGMSgc3Aza9aTRs_JtPHsPHE2peTsyFPjYGlNDYIi7T2EuRDfbHKbKfdAKu-UH5te8LUsHcZ23sVRwu59LVlLqzw3XuEVm4rwdemoU82gBS6ucDdF-JkzZSITvUQQ1oaxHpVro4mHgr53BP98Jnin6JMmhT4Ic_48ZeyJQP-TlwmQ2c_baMgVTWASuzdqME6SmffJE39AFZ5YqByc0UZwhj35G3-8EHq9NYzRbk9Ya3TDzQguLem_HdBAnbABs7k-o3vAQxzgh2coMimwgJBnask8VfKH_zjhk-g4AJxUpsYMff6Xnw8A95l9l15n1mmI3GU=w1258-h944-no?authuser=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101" y="168236"/>
            <a:ext cx="3740704" cy="280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WTIpF-u2pjTYurmqsK6tBKhy0_Gem1Bw3t-0-AGyxYaSOXa-YzNAAH0y7vvDh_sILkUk1Lm_LwBg9izcUXxB1sDq7YdPD_9b-amqWZw5JTKrStFT9nmCeEwRzEe7i3CQHe-VznRniuYiJzXKi0Q5G6G_4A8xXDOQ9LilJ2btkDuuKHxdOrkDS7CQeKohoFVBIOIUcYp_dx6xiQVbJXBy9rSnhGVB4REENRIP256LI5Kx1e_xL4qbw7GxuPjJH-Lv7nGqdXZ2vQSCHHNSiO-bNtn_TychAbjMT1tSRzuDfULNJl6XhZwgfqJkuS3nSdfeJcOjf_yPc_KLp8WxKMRO7Z6c9z_c7bprWMguFQN415Cb7dKsxG3fFxV1sdwJzHVnuTm-tmvybiwUpLqHgC2PKz4DGuoQBPwKiSRq_ewPrUGQy90NrlWUShdV1EzRh1bm3E2INzD6hR-lvKZdhFvo3xubosBtesJFFML2HWOClO_GGK_0iGgvTdOtBSnrGYjgmdr-ftscIM-jt4Oei5vMYpBGE7892Gbp5nV1XEqRVvwf1efzDq3_H8NRy2Z4gyCaEykVZPv8JM3lZFF4k_3AG_HFmesuX7RAOobmMLLXMWfsi7n34sKKNC3R8Z1cfbbJLGpi5-U3I1b3vL6AjEy77T29a7V1LL2XgNmWFmKZ-odEiMNFx4HM0Fqn7Npkilg=w1263-h943-no?authuser=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044" y="2859422"/>
            <a:ext cx="4617748" cy="344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037039" y="4518445"/>
            <a:ext cx="285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err="1">
                <a:latin typeface="Verdana" panose="020B0604030504040204" pitchFamily="34" charset="0"/>
                <a:ea typeface="Verdana" panose="020B0604030504040204" pitchFamily="34" charset="0"/>
                <a:hlinkClick r:id="rId10"/>
              </a:rPr>
              <a:t>Lesma</a:t>
            </a:r>
            <a:r>
              <a:rPr lang="es-ES" u="sng" dirty="0">
                <a:latin typeface="Verdana" panose="020B0604030504040204" pitchFamily="34" charset="0"/>
                <a:ea typeface="Verdana" panose="020B0604030504040204" pitchFamily="34" charset="0"/>
                <a:hlinkClick r:id="rId10"/>
              </a:rPr>
              <a:t> - </a:t>
            </a:r>
            <a:r>
              <a:rPr lang="es-ES" u="sng" dirty="0" err="1">
                <a:latin typeface="Verdana" panose="020B0604030504040204" pitchFamily="34" charset="0"/>
                <a:ea typeface="Verdana" panose="020B0604030504040204" pitchFamily="34" charset="0"/>
                <a:hlinkClick r:id="rId10"/>
              </a:rPr>
              <a:t>Wikiwand</a:t>
            </a:r>
            <a:endParaRPr lang="es-ES" u="sng" dirty="0">
              <a:latin typeface="Verdana" panose="020B0604030504040204" pitchFamily="34" charset="0"/>
              <a:ea typeface="Verdana" panose="020B0604030504040204" pitchFamily="34" charset="0"/>
              <a:hlinkClick r:id="rId10"/>
            </a:endParaRPr>
          </a:p>
        </p:txBody>
      </p:sp>
    </p:spTree>
    <p:extLst>
      <p:ext uri="{BB962C8B-B14F-4D97-AF65-F5344CB8AC3E}">
        <p14:creationId xmlns:p14="http://schemas.microsoft.com/office/powerpoint/2010/main" val="99774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751733" y="8294426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539305" y="195572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pic>
        <p:nvPicPr>
          <p:cNvPr id="2050" name="Picture 2" descr="https://lh3.googleusercontent.com/RPqm7gxbPMZ5TrwsLuaA1GZTO0Up3-X3g8kiedHTbHQV4FZoMvFjct49dohcWw1TwfIE-yXbj01alHjShsw-bHEnDeNhEOMaiE59iWjIhRTRAT50RUWBlivWbVK9i_nmryDRrFZNZESthd5e9tV3p63WealAokF-OJViJae9NcutZ2fCH_BQ8Ql9Tihgl6NMvZHYqlZK6V-HEROjt5VtntM6w8VuYpYO_e6k5W-GMN0PAsWZgUTmdd-p__a93vK15PHQ2qAbrDT_khZcW47j44DY6vNfUjpwx8NZI24JdBdMuZzKgdLgJoohEoz2oW4bopsTkfnJUZRLtzPBbTUH_EqROXMcIQbVC6OXq22Nt4Evo8LKVWfgwQLbZ7dIPh0uYjVgZlBc-whYKY4xEVHPksMS9P0SYdZ6vLRPeOoli1X6yyAw37YuSQuAHOiiZM0lsTRVkTBM6ElOejWwlO_9mOoD5b43GK-D_jVpeFBTv04_1KbfrrFGmeM0y7RqSPXOI-Y2RK4s2tp39X7XC-QpLgfK8VwUEO2TMuVKn5u4vtaJMgiNdfn-1QXHLJh2CFzAywUzKgEYq-AW7CouaYU76ilsKkYRd17Q17024_k936ROVALgYLU1dhkdom4YXhkoDOLLT5WQqImOxLg6ifZNfDoPxfriA60xhJyYdv8-HIGRt968mXV5mfXGpalFCl4=w532-h943-no?authuser=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71" y="165972"/>
            <a:ext cx="3610154" cy="642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674636" y="165972"/>
            <a:ext cx="6242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u="sng" dirty="0">
                <a:hlinkClick r:id="rId7"/>
              </a:rPr>
              <a:t/>
            </a:r>
            <a:br>
              <a:rPr lang="pt-BR" u="sng" dirty="0">
                <a:hlinkClick r:id="rId7"/>
              </a:rPr>
            </a:br>
            <a:r>
              <a:rPr lang="pt-BR" u="sng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Caracol - </a:t>
            </a:r>
            <a:r>
              <a:rPr lang="pt-BR" u="sng" dirty="0" err="1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Wikipedia</a:t>
            </a:r>
            <a:r>
              <a:rPr lang="pt-BR" u="sng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, a </a:t>
            </a:r>
            <a:r>
              <a:rPr lang="pt-BR" u="sng" dirty="0" err="1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enciclopedia</a:t>
            </a:r>
            <a:r>
              <a:rPr lang="pt-BR" u="sng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 libre - </a:t>
            </a:r>
            <a:r>
              <a:rPr lang="pt-BR" u="sng" dirty="0" err="1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Galipedia</a:t>
            </a:r>
            <a:endParaRPr lang="pt-BR" u="sng" dirty="0">
              <a:latin typeface="Verdana" panose="020B0604030504040204" pitchFamily="34" charset="0"/>
              <a:ea typeface="Verdana" panose="020B0604030504040204" pitchFamily="34" charset="0"/>
              <a:hlinkClick r:id="rId7"/>
            </a:endParaRPr>
          </a:p>
        </p:txBody>
      </p:sp>
      <p:pic>
        <p:nvPicPr>
          <p:cNvPr id="2052" name="Picture 4" descr="Caracoles y babosas, cómo combatirl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08" y="356962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OLOGIA 2: Hermafroditism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114" y="3377646"/>
            <a:ext cx="4286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abosas y caracoles de Hawái pueden transmitir un peligroso ..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976" y="1037802"/>
            <a:ext cx="3350527" cy="204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87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035747" y="153149"/>
            <a:ext cx="6099747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u="sng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Rádula - Wikipedia, a enciclopedia libre - </a:t>
            </a:r>
            <a:r>
              <a:rPr lang="es-ES" sz="1800" u="sng" dirty="0" err="1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Galipedia</a:t>
            </a:r>
            <a:r>
              <a:rPr lang="es-ES" sz="1800" u="sng" dirty="0"/>
              <a:t/>
            </a:r>
            <a:br>
              <a:rPr lang="es-ES" sz="1800" u="sng" dirty="0"/>
            </a:br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6"/>
            </a:endParaRPr>
          </a:p>
        </p:txBody>
      </p:sp>
      <p:pic>
        <p:nvPicPr>
          <p:cNvPr id="3074" name="Picture 2" descr="https://upload.wikimedia.org/wikipedia/commons/thumb/6/65/Radula_de_Aplysia_juliana.jpg/300px-Radula_de_Aplysia_julian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894" y="1451215"/>
            <a:ext cx="2857500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adula - Buscar con Google (con imágenes) | Animal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90" y="1173149"/>
            <a:ext cx="22193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adula cangrejo - Buscar con Google (con imágenes) | Cangrejo ..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9" y="3778410"/>
            <a:ext cx="2524125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) Optical image showing the dissection of a 7 cm long radula from ..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641" y="1248778"/>
            <a:ext cx="4988073" cy="470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11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s-ES" altLang="es-ES" sz="2000" dirty="0"/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232951" y="566141"/>
            <a:ext cx="1949573" cy="1366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s-ES" sz="1800" u="sng" dirty="0"/>
              <a:t/>
            </a:r>
            <a:br>
              <a:rPr lang="es-ES" sz="1800" u="sng" dirty="0"/>
            </a:br>
            <a:r>
              <a:rPr lang="es-ES" sz="2000" b="1" dirty="0" smtClean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Cefalópodos</a:t>
            </a:r>
            <a:r>
              <a:rPr lang="es-ES" sz="3600" u="sng" dirty="0"/>
              <a:t/>
            </a:r>
            <a:br>
              <a:rPr lang="es-ES" sz="3600" u="sng" dirty="0"/>
            </a:br>
            <a:r>
              <a:rPr lang="es-ES" sz="3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1800" u="sng" dirty="0">
                <a:solidFill>
                  <a:srgbClr val="660099"/>
                </a:solidFill>
                <a:latin typeface="arial" panose="020B0604020202020204" pitchFamily="34" charset="0"/>
              </a:rPr>
              <a:t/>
            </a:r>
            <a:br>
              <a:rPr lang="es-ES" sz="1800" u="sng" dirty="0">
                <a:solidFill>
                  <a:srgbClr val="660099"/>
                </a:solidFill>
                <a:latin typeface="arial" panose="020B0604020202020204" pitchFamily="34" charset="0"/>
              </a:rPr>
            </a:br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pic>
        <p:nvPicPr>
          <p:cNvPr id="3074" name="Picture 2" descr="Xiba comÃºn (Sepia officinalis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" y="890355"/>
            <a:ext cx="4360571" cy="327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001109" y="4159342"/>
            <a:ext cx="3643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err="1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 tooltip="Xiba"/>
              </a:rPr>
              <a:t>Xiba</a:t>
            </a:r>
            <a:r>
              <a:rPr lang="es-ES" i="1" dirty="0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 tooltip="Xiba"/>
              </a:rPr>
              <a:t> común</a:t>
            </a:r>
            <a:r>
              <a:rPr lang="es-ES" i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(Sepia </a:t>
            </a:r>
            <a:r>
              <a:rPr lang="es-ES" i="1" dirty="0" err="1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officinalis</a:t>
            </a:r>
            <a:r>
              <a:rPr lang="es-ES" i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s-ES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-93287"/>
            <a:ext cx="1600200" cy="1865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761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900" b="0" i="0" u="none" strike="noStrike" cap="none" normalizeH="0" baseline="0" dirty="0" smtClean="0">
              <a:ln>
                <a:noFill/>
              </a:ln>
              <a:solidFill>
                <a:srgbClr val="0B008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https://upload.wikimedia.org/wikipedia/commons/thumb/d/dd/Loligo_vulgaris.jpg/250px-Loligo_vulgaris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836" y="1058149"/>
            <a:ext cx="2961638" cy="222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upload.wikimedia.org/wikipedia/commons/thumb/e/e9/Sepiola_atlantica.jpg/250px-Sepiola_atlantica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48" y="4828549"/>
            <a:ext cx="238125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s://upload.wikimedia.org/wikipedia/commons/thumb/0/0e/Vampyroteuthis_illustration.jpg/250px-Vampyroteuthis_illustration.jp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723" y="4593929"/>
            <a:ext cx="23812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6094476" y="372157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i="1" dirty="0" err="1">
                <a:solidFill>
                  <a:srgbClr val="A55858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 tooltip="Vampyroteuthis infernalis (a páxina aínda non existe)"/>
              </a:rPr>
              <a:t>Vampyroteuthis</a:t>
            </a:r>
            <a:r>
              <a:rPr lang="es-ES" altLang="es-ES" i="1" dirty="0">
                <a:solidFill>
                  <a:srgbClr val="A55858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 tooltip="Vampyroteuthis infernalis (a páxina aínda non existe)"/>
              </a:rPr>
              <a:t> </a:t>
            </a:r>
            <a:r>
              <a:rPr lang="es-ES" altLang="es-ES" i="1" dirty="0" err="1">
                <a:solidFill>
                  <a:srgbClr val="A55858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 tooltip="Vampyroteuthis infernalis (a páxina aínda non existe)"/>
              </a:rPr>
              <a:t>infernalis</a:t>
            </a:r>
            <a:r>
              <a:rPr lang="es-ES" altLang="es-E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altLang="es-ES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altLang="es-E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especie de lura vampiro (</a:t>
            </a:r>
            <a:r>
              <a:rPr lang="es-ES" altLang="es-ES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</a:t>
            </a:r>
            <a:r>
              <a:rPr lang="es-ES" altLang="es-E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 </a:t>
            </a:r>
            <a:r>
              <a:rPr lang="es-ES" altLang="es-ES" dirty="0" err="1">
                <a:solidFill>
                  <a:srgbClr val="A55858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 tooltip="Vampiromórfidos (a páxina aínda non existe)"/>
              </a:rPr>
              <a:t>vampiromórfidos</a:t>
            </a:r>
            <a:r>
              <a:rPr lang="es-ES" altLang="es-E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ES" altLang="es-ES" sz="2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379862" y="2110846"/>
            <a:ext cx="3593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i="1" dirty="0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16" tooltip="Lura"/>
              </a:rPr>
              <a:t>Lura común</a:t>
            </a:r>
            <a:r>
              <a:rPr lang="es-ES" altLang="es-ES" i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(</a:t>
            </a:r>
            <a:r>
              <a:rPr lang="es-ES" altLang="es-ES" i="1" dirty="0" err="1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Loligo</a:t>
            </a:r>
            <a:r>
              <a:rPr lang="es-ES" altLang="es-ES" i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altLang="es-ES" i="1" dirty="0" err="1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vulgaris</a:t>
            </a:r>
            <a:r>
              <a:rPr lang="es-ES" altLang="es-ES" i="1" dirty="0" smtClean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s-ES" altLang="es-ES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817372" y="5748597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i="1" dirty="0">
                <a:solidFill>
                  <a:srgbClr val="A5585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17" tooltip="Sepiola atlantica (a páxina aínda non existe)"/>
              </a:rPr>
              <a:t>Sepiola </a:t>
            </a:r>
            <a:r>
              <a:rPr lang="es-ES" altLang="es-ES" i="1" dirty="0" err="1" smtClean="0">
                <a:solidFill>
                  <a:srgbClr val="A5585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17" tooltip="Sepiola atlantica (a páxina aínda non existe)"/>
              </a:rPr>
              <a:t>atlantica</a:t>
            </a:r>
            <a:endParaRPr lang="es-ES" altLang="es-ES" sz="1600" dirty="0"/>
          </a:p>
        </p:txBody>
      </p:sp>
      <p:sp>
        <p:nvSpPr>
          <p:cNvPr id="6" name="Rectángulo 5"/>
          <p:cNvSpPr/>
          <p:nvPr/>
        </p:nvSpPr>
        <p:spPr>
          <a:xfrm>
            <a:off x="3630226" y="51226"/>
            <a:ext cx="63033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8"/>
              </a:rPr>
              <a:t>Cefalópodos </a:t>
            </a:r>
            <a:r>
              <a:rPr lang="es-ES" sz="3600" b="1" dirty="0" smtClean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8"/>
              </a:rPr>
              <a:t>- </a:t>
            </a:r>
            <a:r>
              <a:rPr lang="es-ES" sz="3600" b="1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8"/>
              </a:rPr>
              <a:t>Galipedia</a:t>
            </a:r>
            <a:endParaRPr lang="es-ES" sz="3600" b="1" i="0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18"/>
            </a:endParaRPr>
          </a:p>
        </p:txBody>
      </p:sp>
    </p:spTree>
    <p:extLst>
      <p:ext uri="{BB962C8B-B14F-4D97-AF65-F5344CB8AC3E}">
        <p14:creationId xmlns:p14="http://schemas.microsoft.com/office/powerpoint/2010/main" val="90754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049583" y="3858994"/>
            <a:ext cx="9144000" cy="1655762"/>
          </a:xfrm>
        </p:spPr>
        <p:txBody>
          <a:bodyPr>
            <a:normAutofit/>
          </a:bodyPr>
          <a:lstStyle/>
          <a:p>
            <a:r>
              <a:rPr lang="es-ES" altLang="es-ES" sz="1800" i="1" dirty="0" err="1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Medindo</a:t>
            </a:r>
            <a:r>
              <a:rPr lang="es-ES" altLang="es-ES" sz="1800" i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altLang="es-ES" sz="1800" i="1" dirty="0" err="1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unha</a:t>
            </a:r>
            <a:r>
              <a:rPr lang="es-ES" altLang="es-ES" sz="1800" i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lura </a:t>
            </a:r>
            <a:r>
              <a:rPr lang="es-ES" altLang="es-ES" sz="1800" i="1" dirty="0" err="1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xigante</a:t>
            </a:r>
            <a:r>
              <a:rPr lang="es-ES" altLang="es-ES" sz="1800" i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s-ES" altLang="es-ES" sz="1800" i="1" dirty="0" err="1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3" tooltip="Architeuthis dux"/>
              </a:rPr>
              <a:t>Architeuthis</a:t>
            </a:r>
            <a:r>
              <a:rPr lang="es-ES" altLang="es-ES" sz="1800" i="1" dirty="0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3" tooltip="Architeuthis dux"/>
              </a:rPr>
              <a:t> dux</a:t>
            </a:r>
            <a:r>
              <a:rPr lang="es-ES" altLang="es-ES" sz="1800" i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), en 1954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4859202" y="2758063"/>
            <a:ext cx="2470548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sz="1800" i="1" dirty="0" smtClean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Fósiles de</a:t>
            </a:r>
            <a:r>
              <a:rPr lang="es-ES" altLang="es-ES" sz="1800" i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s-ES" altLang="es-ES" sz="1800" i="1" dirty="0" smtClean="0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5" tooltip="Amonita"/>
              </a:rPr>
              <a:t>amonitas</a:t>
            </a:r>
            <a:r>
              <a:rPr lang="es-ES" altLang="es-ES" sz="1600" dirty="0"/>
              <a:t/>
            </a:r>
            <a:br>
              <a:rPr lang="es-ES" altLang="es-ES" sz="1600" dirty="0"/>
            </a:br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6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633501" y="5557949"/>
            <a:ext cx="3173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i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 </a:t>
            </a:r>
            <a:r>
              <a:rPr lang="es-ES" altLang="es-ES" i="1" dirty="0" err="1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 tooltip="Náutilo"/>
              </a:rPr>
              <a:t>náutilo</a:t>
            </a:r>
            <a:r>
              <a:rPr lang="es-ES" altLang="es-ES" i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un </a:t>
            </a:r>
            <a:r>
              <a:rPr lang="es-ES" altLang="es-ES" i="1" dirty="0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 tooltip="Fósil"/>
              </a:rPr>
              <a:t>fósil </a:t>
            </a:r>
            <a:r>
              <a:rPr lang="es-ES" altLang="es-ES" i="1" dirty="0" err="1" smtClean="0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 tooltip="Fósil"/>
              </a:rPr>
              <a:t>vivente</a:t>
            </a:r>
            <a:endParaRPr lang="es-ES" altLang="es-ES" sz="16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4" descr="https://upload.wikimedia.org/wikipedia/commons/thumb/a/ad/Nautilus-JB-01.jpg/250px-Nautilus-JB-01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68" y="4565650"/>
            <a:ext cx="238125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upload.wikimedia.org/wikipedia/commons/thumb/3/3c/Giant_squid_Ranheim.jpg/250px-Giant_squid_Ranheim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922" y="203898"/>
            <a:ext cx="23812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12502" y="2657435"/>
            <a:ext cx="1600200" cy="38164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9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                                               </a:t>
            </a:r>
            <a:endParaRPr kumimoji="0" lang="es-ES" altLang="es-ES" sz="9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Fósil completo </a:t>
            </a:r>
            <a:r>
              <a:rPr kumimoji="0" lang="es-ES" altLang="es-ES" sz="16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dunha</a:t>
            </a:r>
            <a:endParaRPr kumimoji="0" lang="es-ES" altLang="es-ES" sz="16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r>
              <a:rPr kumimoji="0" lang="es-ES" altLang="es-ES" sz="1600" b="0" i="1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13" tooltip="Belemnita"/>
              </a:rPr>
              <a:t>belemnita</a:t>
            </a:r>
            <a:r>
              <a:rPr kumimoji="0" lang="es-ES" altLang="es-ES" sz="1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kumimoji="0" lang="es-ES" alt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Os cefalópodos </a:t>
            </a:r>
            <a:r>
              <a:rPr kumimoji="0" lang="es-ES" altLang="es-ES" sz="16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separáronse</a:t>
            </a:r>
            <a:r>
              <a:rPr kumimoji="0" lang="es-ES" altLang="es-ES" sz="1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do resto dos moluscos </a:t>
            </a:r>
            <a:r>
              <a:rPr kumimoji="0" lang="es-ES" altLang="es-ES" sz="16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hai</a:t>
            </a:r>
            <a:r>
              <a:rPr kumimoji="0" lang="es-ES" altLang="es-ES" sz="1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s-ES" altLang="es-ES" sz="16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ao</a:t>
            </a:r>
            <a:r>
              <a:rPr kumimoji="0" lang="es-ES" altLang="es-ES" sz="1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redor de 500 </a:t>
            </a:r>
            <a:r>
              <a:rPr kumimoji="0" lang="es-ES" altLang="es-ES" sz="16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millóns</a:t>
            </a:r>
            <a:r>
              <a:rPr kumimoji="0" lang="es-ES" altLang="es-ES" sz="1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anos (no </a:t>
            </a:r>
            <a:r>
              <a:rPr kumimoji="0" lang="es-ES" altLang="es-ES" sz="16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14" tooltip="Cámbrico"/>
              </a:rPr>
              <a:t>cámbrico medio</a:t>
            </a:r>
            <a:r>
              <a:rPr kumimoji="0" lang="es-ES" altLang="es-ES" sz="1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kumimoji="0" lang="es-ES" alt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099" name="Picture 3" descr="https://upload.wikimedia.org/wikipedia/commons/thumb/e/e3/Amonite_Cropped.jpg/250px-Amonite_Cropped.jp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202" y="439786"/>
            <a:ext cx="2894441" cy="217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6/6c/Fossil-Belemnoidea-complete.jpg/250px-Fossil-Belemnoidea-complete.jpg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9" y="668554"/>
            <a:ext cx="3305926" cy="171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72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439081" y="6809840"/>
            <a:ext cx="3575524" cy="398004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4207860" y="1156625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pic>
        <p:nvPicPr>
          <p:cNvPr id="7" name="Picture 5" descr="https://upload.wikimedia.org/wikipedia/commons/thumb/e/ec/Polbo%2C_Acuario_da_Coru%C3%B1a.jpg/250px-Polbo%2C_Acuario_da_Coru%C3%B1a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31" y="488384"/>
            <a:ext cx="4604028" cy="307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175434" y="3618039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dirty="0" err="1">
                <a:solidFill>
                  <a:srgbClr val="0B008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 tooltip="Polbo"/>
              </a:rPr>
              <a:t>Polbo</a:t>
            </a:r>
            <a:r>
              <a:rPr lang="es-ES" altLang="es-E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es-ES" altLang="es-ES" i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Octopus</a:t>
            </a:r>
            <a:r>
              <a:rPr lang="es-ES" altLang="es-ES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i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vulgaris</a:t>
            </a:r>
            <a:r>
              <a:rPr lang="es-ES" altLang="es-E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no </a:t>
            </a:r>
            <a:r>
              <a:rPr lang="es-ES" altLang="es-ES" i="1" dirty="0" err="1">
                <a:solidFill>
                  <a:srgbClr val="0B008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 tooltip="Aquarium Finisterrae"/>
              </a:rPr>
              <a:t>Aquarium</a:t>
            </a:r>
            <a:r>
              <a:rPr lang="es-ES" altLang="es-ES" i="1" dirty="0">
                <a:solidFill>
                  <a:srgbClr val="0B008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 tooltip="Aquarium Finisterrae"/>
              </a:rPr>
              <a:t> </a:t>
            </a:r>
            <a:r>
              <a:rPr lang="es-ES" altLang="es-ES" i="1" dirty="0" err="1">
                <a:solidFill>
                  <a:srgbClr val="0B008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 tooltip="Aquarium Finisterrae"/>
              </a:rPr>
              <a:t>Finisterrae</a:t>
            </a:r>
            <a:r>
              <a:rPr lang="es-ES" altLang="es-E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s-ES" altLang="es-ES" dirty="0">
                <a:solidFill>
                  <a:srgbClr val="0B008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 tooltip="Casa dos Peixes"/>
              </a:rPr>
              <a:t>Casa dos </a:t>
            </a:r>
            <a:r>
              <a:rPr lang="es-ES" altLang="es-ES" dirty="0" err="1">
                <a:solidFill>
                  <a:srgbClr val="0B008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 tooltip="Casa dos Peixes"/>
              </a:rPr>
              <a:t>Peixes</a:t>
            </a:r>
            <a:r>
              <a:rPr lang="es-ES" altLang="es-E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s-ES" altLang="es-ES" dirty="0">
                <a:solidFill>
                  <a:srgbClr val="0B008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 tooltip="A Coruña"/>
              </a:rPr>
              <a:t>A Coruña</a:t>
            </a:r>
            <a:r>
              <a:rPr lang="es-ES" altLang="es-E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altLang="es-ES" sz="16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dirty="0">
                <a:solidFill>
                  <a:srgbClr val="0B0080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  </a:t>
            </a:r>
            <a:r>
              <a:rPr lang="es-ES" altLang="es-ES" sz="22400" dirty="0">
                <a:solidFill>
                  <a:srgbClr val="0B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altLang="es-ES" dirty="0">
                <a:solidFill>
                  <a:srgbClr val="0B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     </a:t>
            </a:r>
            <a:endParaRPr lang="es-ES" dirty="0"/>
          </a:p>
        </p:txBody>
      </p:sp>
      <p:pic>
        <p:nvPicPr>
          <p:cNvPr id="5122" name="Picture 2" descr="Resultado de imaxes para boca de pulp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95" y="4590827"/>
            <a:ext cx="262890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xes para boca de pulp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942" y="4065708"/>
            <a:ext cx="2685281" cy="207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4553323" y="5801276"/>
            <a:ext cx="5549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u="sng" dirty="0">
                <a:solidFill>
                  <a:srgbClr val="660099"/>
                </a:solidFill>
                <a:latin typeface="arial" panose="020B0604020202020204" pitchFamily="34" charset="0"/>
                <a:hlinkClick r:id="rId15"/>
              </a:rPr>
              <a:t>Observación de la boca de un cefalópodo - YouTube</a:t>
            </a:r>
            <a:endParaRPr lang="es-ES" b="0" i="0" u="sng" dirty="0">
              <a:solidFill>
                <a:srgbClr val="660099"/>
              </a:solidFill>
              <a:effectLst/>
              <a:latin typeface="arial" panose="020B0604020202020204" pitchFamily="34" charset="0"/>
              <a:hlinkClick r:id="rId15"/>
            </a:endParaRPr>
          </a:p>
        </p:txBody>
      </p:sp>
      <p:pic>
        <p:nvPicPr>
          <p:cNvPr id="5126" name="Picture 6" descr="Resultado de imaxes para pico de loro calama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059" y="437393"/>
            <a:ext cx="2529049" cy="25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Resultado de imaxes para pico de loro calama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333" y="344261"/>
            <a:ext cx="2909061" cy="387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90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4213985" y="160877"/>
            <a:ext cx="3419527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Escafópodos</a:t>
            </a:r>
            <a:endParaRPr lang="es-ES" sz="3600" b="1" i="0" dirty="0">
              <a:solidFill>
                <a:schemeClr val="accent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16447" y="4449951"/>
            <a:ext cx="2501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err="1">
                <a:latin typeface="Verdana" panose="020B0604030504040204" pitchFamily="34" charset="0"/>
                <a:ea typeface="Verdana" panose="020B0604030504040204" pitchFamily="34" charset="0"/>
              </a:rPr>
              <a:t>Cabeiros</a:t>
            </a:r>
            <a:r>
              <a:rPr lang="es-ES" i="1" dirty="0"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es-ES" i="1" dirty="0" err="1">
                <a:latin typeface="Verdana" panose="020B0604030504040204" pitchFamily="34" charset="0"/>
                <a:ea typeface="Verdana" panose="020B0604030504040204" pitchFamily="34" charset="0"/>
              </a:rPr>
              <a:t>dentalios</a:t>
            </a:r>
            <a:endParaRPr lang="es-ES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211607" y="4449951"/>
            <a:ext cx="1957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err="1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 tooltip="Antalis vulgaris"/>
              </a:rPr>
              <a:t>Antalis</a:t>
            </a:r>
            <a:r>
              <a:rPr lang="es-ES" i="1" dirty="0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 tooltip="Antalis vulgaris"/>
              </a:rPr>
              <a:t> </a:t>
            </a:r>
            <a:r>
              <a:rPr lang="es-ES" i="1" dirty="0" err="1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 tooltip="Antalis vulgaris"/>
              </a:rPr>
              <a:t>vulgaris</a:t>
            </a:r>
            <a:endParaRPr lang="es-E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45" name="Picture 5" descr="Resultado de imaxes para escafopodos galipe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65" y="839739"/>
            <a:ext cx="6873778" cy="32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Resultado de imaxes para escafopodos galiped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553" y="2846901"/>
            <a:ext cx="3072954" cy="28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91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2889678" y="194124"/>
            <a:ext cx="6030818" cy="10895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 err="1" smtClean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Artrópodos</a:t>
            </a:r>
            <a:r>
              <a:rPr lang="pt-BR" sz="3600" b="1" dirty="0" smtClean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 </a:t>
            </a:r>
            <a:r>
              <a:rPr lang="pt-BR" sz="3600" b="1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- </a:t>
            </a:r>
            <a:r>
              <a:rPr lang="pt-BR" sz="3600" b="1" dirty="0" err="1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Galipedia</a:t>
            </a:r>
            <a:r>
              <a:rPr lang="pt-BR" sz="3600" u="sng" dirty="0"/>
              <a:t/>
            </a:r>
            <a:br>
              <a:rPr lang="pt-BR" sz="3600" u="sng" dirty="0"/>
            </a:br>
            <a:endParaRPr lang="es-ES" sz="3600" b="1" dirty="0">
              <a:solidFill>
                <a:schemeClr val="accent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6"/>
            </a:endParaRPr>
          </a:p>
        </p:txBody>
      </p:sp>
      <p:sp>
        <p:nvSpPr>
          <p:cNvPr id="7" name="AutoShape 2" descr="Resultado de imaxes para artropo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AutoShape 4" descr="Resultado de imaxes para artropod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6" name="Picture 8" descr="Resultado de imaxes para artropodo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t="12615" r="-807" b="-180"/>
          <a:stretch/>
        </p:blipFill>
        <p:spPr bwMode="auto">
          <a:xfrm>
            <a:off x="2627376" y="1283653"/>
            <a:ext cx="6934200" cy="455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15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89266" y="4333875"/>
            <a:ext cx="8845662" cy="2327850"/>
          </a:xfrm>
        </p:spPr>
        <p:txBody>
          <a:bodyPr/>
          <a:lstStyle/>
          <a:p>
            <a:pPr algn="r"/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1310309" y="2926306"/>
            <a:ext cx="9144000" cy="1655762"/>
          </a:xfrm>
        </p:spPr>
        <p:txBody>
          <a:bodyPr>
            <a:normAutofit/>
          </a:bodyPr>
          <a:lstStyle/>
          <a:p>
            <a:r>
              <a:rPr lang="es-ES" sz="18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hlinkClick r:id="rId3"/>
              </a:rPr>
              <a:t>Halichondria</a:t>
            </a:r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hlinkClick r:id="rId3"/>
              </a:rPr>
              <a:t> </a:t>
            </a:r>
            <a:r>
              <a:rPr lang="es-ES" sz="18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hlinkClick r:id="rId3"/>
              </a:rPr>
              <a:t>panicea</a:t>
            </a:r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hlinkClick r:id="rId3"/>
              </a:rPr>
              <a:t> (Pan de </a:t>
            </a:r>
            <a:r>
              <a:rPr lang="es-ES" sz="18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hlinkClick r:id="rId3"/>
              </a:rPr>
              <a:t>gaivota</a:t>
            </a:r>
            <a:r>
              <a:rPr lang="es-ES" sz="1800" i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hlinkClick r:id="rId3"/>
              </a:rPr>
              <a:t>)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28" y="213910"/>
            <a:ext cx="4083177" cy="271239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84" y="3501125"/>
            <a:ext cx="3902445" cy="278049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853" y="180573"/>
            <a:ext cx="3633347" cy="272501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0"/>
          <a:stretch/>
        </p:blipFill>
        <p:spPr>
          <a:xfrm>
            <a:off x="5769172" y="3430680"/>
            <a:ext cx="3664246" cy="271113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01" y="3295550"/>
            <a:ext cx="2843794" cy="159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539305" y="195572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pic>
        <p:nvPicPr>
          <p:cNvPr id="6146" name="Picture 2" descr="Resultado de imaxes para artropodos biogeocarl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35" y="177297"/>
            <a:ext cx="8196108" cy="614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05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820202" y="5140432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r>
              <a:rPr lang="es-ES" altLang="es-ES" sz="1800" i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 </a:t>
            </a:r>
            <a:r>
              <a:rPr lang="es-ES" altLang="es-ES" sz="1800" i="1" dirty="0" err="1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diplópodo</a:t>
            </a:r>
            <a:endParaRPr lang="es-ES" sz="1800" i="1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3766763" y="451001"/>
            <a:ext cx="405271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u="sng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Miriápodos - </a:t>
            </a:r>
            <a:r>
              <a:rPr lang="es-ES" sz="2400" b="1" u="sng" dirty="0" err="1" smtClean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Galipedia</a:t>
            </a:r>
            <a:r>
              <a:rPr lang="es-ES" sz="1800" u="sng" dirty="0"/>
              <a:t/>
            </a:r>
            <a:br>
              <a:rPr lang="es-ES" sz="1800" u="sng" dirty="0"/>
            </a:br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6"/>
            </a:endParaRPr>
          </a:p>
        </p:txBody>
      </p:sp>
      <p:pic>
        <p:nvPicPr>
          <p:cNvPr id="3075" name="Picture 3" descr="https://upload.wikimedia.org/wikipedia/commons/thumb/7/79/Steinl%C3%A4ufer_%28Lithobius_forficatus%29_3.jpg/230px-Steinl%C3%A4ufer_%28Lithobius_forficatus%29_3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71" y="930045"/>
            <a:ext cx="3677765" cy="32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thumb/6/6a/Miri%C3%A1podo_064eue.jpg/230px-Miri%C3%A1podo_064eue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943" y="4349372"/>
            <a:ext cx="2383018" cy="179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s://upload.wikimedia.org/wikipedia/commons/thumb/0/09/Scolopendra_fg02.JPG/230px-Scolopendra_fg02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71" y="4233847"/>
            <a:ext cx="2063921" cy="206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upload.wikimedia.org/wikipedia/commons/1/1c/Female_centipede_with_eggs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207" y="1020252"/>
            <a:ext cx="4605613" cy="306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428843" y="3305310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i="1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14" tooltip="Cempés"/>
              </a:rPr>
              <a:t>cempés</a:t>
            </a:r>
            <a:endParaRPr lang="es-ES" altLang="es-ES" i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29755" y="6225016"/>
            <a:ext cx="4353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i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Forcípulas de </a:t>
            </a:r>
            <a:r>
              <a:rPr lang="es-ES" altLang="es-ES" i="1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Scolopendra</a:t>
            </a:r>
            <a:r>
              <a:rPr lang="es-ES" altLang="es-ES" i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altLang="es-ES" i="1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cingulata</a:t>
            </a:r>
            <a:endParaRPr lang="es-ES" i="1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279867" y="4096370"/>
            <a:ext cx="3398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i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Quilópodo </a:t>
            </a:r>
            <a:r>
              <a:rPr lang="es-ES" altLang="es-ES" i="1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coidando</a:t>
            </a:r>
            <a:r>
              <a:rPr lang="es-ES" altLang="es-ES" i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es-ES" altLang="es-ES" i="1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posta</a:t>
            </a:r>
            <a:endParaRPr lang="es-ES" altLang="es-ES" i="1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17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4774603" y="280423"/>
            <a:ext cx="196239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i="1" dirty="0" err="1" smtClean="0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Crustacea</a:t>
            </a:r>
            <a:r>
              <a:rPr lang="es-ES" sz="1800" b="1" i="1" u="sng" dirty="0" smtClean="0">
                <a:solidFill>
                  <a:srgbClr val="0B0080"/>
                </a:solidFill>
                <a:latin typeface="Arial" panose="020B0604020202020204" pitchFamily="34" charset="0"/>
              </a:rPr>
              <a:t> </a:t>
            </a:r>
            <a:endParaRPr lang="es-ES" sz="1800" b="1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6"/>
            </a:endParaRPr>
          </a:p>
        </p:txBody>
      </p:sp>
      <p:pic>
        <p:nvPicPr>
          <p:cNvPr id="4098" name="Picture 2" descr="Resultado de imaxes para crustace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776" y="1134224"/>
            <a:ext cx="8304187" cy="489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51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3049524" y="5065713"/>
            <a:ext cx="9144000" cy="1655762"/>
          </a:xfrm>
        </p:spPr>
        <p:txBody>
          <a:bodyPr/>
          <a:lstStyle/>
          <a:p>
            <a:r>
              <a:rPr lang="es-ES" sz="1800" i="1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Queimacasas</a:t>
            </a:r>
            <a:endParaRPr lang="es-ES" i="1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4207860" y="1156625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4"/>
            </a:endParaRPr>
          </a:p>
        </p:txBody>
      </p:sp>
      <p:pic>
        <p:nvPicPr>
          <p:cNvPr id="5122" name="Picture 2" descr="Resultado de imaxes para queimacas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45" y="1498257"/>
            <a:ext cx="4641035" cy="348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644005" y="5258971"/>
            <a:ext cx="3238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Polybius</a:t>
            </a:r>
            <a:r>
              <a:rPr lang="es-ES" i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 </a:t>
            </a:r>
            <a:r>
              <a:rPr lang="es-ES" i="1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henslowii</a:t>
            </a:r>
            <a:r>
              <a:rPr lang="es-ES" i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, </a:t>
            </a:r>
            <a:r>
              <a:rPr lang="es-ES" i="1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Patexo</a:t>
            </a:r>
            <a:endParaRPr lang="es-ES" i="1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AutoShape 4" descr="Resultado de imaxes para patex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126" name="Picture 6" descr="Polybius henslowi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76" y="1235480"/>
            <a:ext cx="4006330" cy="40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3551270" y="388093"/>
            <a:ext cx="1824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s-ES" sz="2400" i="1" dirty="0" err="1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cangrexos</a:t>
            </a:r>
            <a:endParaRPr lang="es-ES" sz="24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84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539305" y="195572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308347" y="5313573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u="sng" dirty="0" err="1">
                <a:solidFill>
                  <a:srgbClr val="0B0080"/>
                </a:solidFill>
                <a:latin typeface="Arial" panose="020B0604020202020204" pitchFamily="34" charset="0"/>
                <a:hlinkClick r:id="rId6"/>
              </a:rPr>
              <a:t>lagostas</a:t>
            </a:r>
            <a:endParaRPr lang="es-ES" dirty="0"/>
          </a:p>
        </p:txBody>
      </p:sp>
      <p:pic>
        <p:nvPicPr>
          <p:cNvPr id="6146" name="Picture 2" descr="Monaco.MusÃ©e ocÃ©anographique08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9" y="659062"/>
            <a:ext cx="5834808" cy="439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xes para langostas y bogavant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337" y="746092"/>
            <a:ext cx="5715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7172414" y="437630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u="sng" dirty="0" smtClean="0">
                <a:solidFill>
                  <a:srgbClr val="660099"/>
                </a:solidFill>
                <a:latin typeface="arial" panose="020B0604020202020204" pitchFamily="34" charset="0"/>
                <a:hlinkClick r:id="rId9"/>
              </a:rPr>
              <a:t> </a:t>
            </a:r>
            <a:r>
              <a:rPr lang="es-ES" u="sng" dirty="0">
                <a:solidFill>
                  <a:srgbClr val="660099"/>
                </a:solidFill>
                <a:latin typeface="arial" panose="020B0604020202020204" pitchFamily="34" charset="0"/>
                <a:hlinkClick r:id="rId9"/>
              </a:rPr>
              <a:t>bogavante gallego </a:t>
            </a:r>
            <a:r>
              <a:rPr lang="es-ES" u="sng" dirty="0" smtClean="0">
                <a:solidFill>
                  <a:srgbClr val="660099"/>
                </a:solidFill>
                <a:latin typeface="arial" panose="020B0604020202020204" pitchFamily="34" charset="0"/>
                <a:hlinkClick r:id="rId9"/>
              </a:rPr>
              <a:t>y canadiense</a:t>
            </a:r>
            <a:endParaRPr lang="es-ES" b="0" i="0" u="sng" dirty="0">
              <a:solidFill>
                <a:srgbClr val="660099"/>
              </a:solidFill>
              <a:effectLst/>
              <a:latin typeface="arial" panose="020B0604020202020204" pitchFamily="34" charset="0"/>
              <a:hlinkClick r:id="rId9"/>
            </a:endParaRPr>
          </a:p>
        </p:txBody>
      </p:sp>
    </p:spTree>
    <p:extLst>
      <p:ext uri="{BB962C8B-B14F-4D97-AF65-F5344CB8AC3E}">
        <p14:creationId xmlns:p14="http://schemas.microsoft.com/office/powerpoint/2010/main" val="201557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935928" y="3807889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445340" y="284940"/>
            <a:ext cx="263726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i="1" u="sng" dirty="0" err="1" smtClean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Lagostino</a:t>
            </a:r>
            <a:r>
              <a:rPr lang="es-ES" sz="1800" i="1" u="sng" dirty="0" smtClean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 </a:t>
            </a:r>
            <a:r>
              <a:rPr lang="es-ES" sz="1800" i="1" u="sng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- </a:t>
            </a:r>
            <a:r>
              <a:rPr lang="es-ES" sz="1800" i="1" u="sng" dirty="0" err="1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Galipedia</a:t>
            </a:r>
            <a:endParaRPr lang="es-ES" sz="1800" i="1" u="sng" dirty="0"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pic>
        <p:nvPicPr>
          <p:cNvPr id="7172" name="Picture 4" descr="Nephrops norvegicu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40" y="843851"/>
            <a:ext cx="5016587" cy="376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3046476" y="28494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i="1" dirty="0" err="1">
                <a:solidFill>
                  <a:srgbClr val="222222"/>
                </a:solidFill>
                <a:latin typeface="Arial" panose="020B0604020202020204" pitchFamily="34" charset="0"/>
              </a:rPr>
              <a:t>Lagostino</a:t>
            </a:r>
            <a:r>
              <a:rPr lang="es-ES" i="1" dirty="0">
                <a:solidFill>
                  <a:srgbClr val="222222"/>
                </a:solidFill>
                <a:latin typeface="Arial" panose="020B0604020202020204" pitchFamily="34" charset="0"/>
              </a:rPr>
              <a:t> / Cigala </a:t>
            </a:r>
            <a:r>
              <a:rPr lang="es-ES" i="1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Nephrops</a:t>
            </a:r>
            <a:r>
              <a:rPr lang="es-ES" i="1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222222"/>
                </a:solidFill>
                <a:latin typeface="Arial" panose="020B0604020202020204" pitchFamily="34" charset="0"/>
              </a:rPr>
              <a:t>norvegicus</a:t>
            </a:r>
            <a:endParaRPr lang="es-ES" i="1" dirty="0"/>
          </a:p>
        </p:txBody>
      </p:sp>
      <p:sp>
        <p:nvSpPr>
          <p:cNvPr id="8" name="Rectángulo 7"/>
          <p:cNvSpPr/>
          <p:nvPr/>
        </p:nvSpPr>
        <p:spPr>
          <a:xfrm>
            <a:off x="8110081" y="5311394"/>
            <a:ext cx="3025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u="sng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Talitrus</a:t>
            </a:r>
            <a:r>
              <a:rPr lang="es-ES" i="1" u="sng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 </a:t>
            </a:r>
            <a:r>
              <a:rPr lang="es-ES" i="1" u="sng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saltator</a:t>
            </a:r>
            <a:r>
              <a:rPr lang="es-ES" i="1" u="sng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 - </a:t>
            </a:r>
            <a:r>
              <a:rPr lang="es-ES" i="1" u="sng" dirty="0" err="1" smtClean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Wikipe</a:t>
            </a:r>
            <a:endParaRPr lang="es-ES" b="0" i="1" u="sng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7"/>
            </a:endParaRPr>
          </a:p>
        </p:txBody>
      </p:sp>
      <p:pic>
        <p:nvPicPr>
          <p:cNvPr id="7174" name="Picture 6" descr="Resultado de imaxes para talitrus saltat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866" y="2090779"/>
            <a:ext cx="4599595" cy="322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06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966394" y="3977567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539305" y="195572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pic>
        <p:nvPicPr>
          <p:cNvPr id="8194" name="Picture 2" descr="Resultado de imaxes para gamb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958" y="948830"/>
            <a:ext cx="6367042" cy="414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xes para camar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7" y="926786"/>
            <a:ext cx="5554299" cy="367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87419" y="4811207"/>
            <a:ext cx="5250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u="sng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Comprar Camarón Gallego | Galicia Marisco</a:t>
            </a:r>
            <a:endParaRPr lang="es-ES" b="0" i="1" u="sng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8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363200" y="486758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i="1" dirty="0" smtClean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Gamba</a:t>
            </a:r>
            <a:endParaRPr lang="es-ES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9"/>
            </a:endParaRPr>
          </a:p>
        </p:txBody>
      </p:sp>
    </p:spTree>
    <p:extLst>
      <p:ext uri="{BB962C8B-B14F-4D97-AF65-F5344CB8AC3E}">
        <p14:creationId xmlns:p14="http://schemas.microsoft.com/office/powerpoint/2010/main" val="232905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4417486" y="177786"/>
            <a:ext cx="161294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u="sng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insectos</a:t>
            </a:r>
            <a:endParaRPr lang="es-ES" sz="2400" b="1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6"/>
            </a:endParaRPr>
          </a:p>
        </p:txBody>
      </p:sp>
      <p:pic>
        <p:nvPicPr>
          <p:cNvPr id="2052" name="Picture 4" descr="Resultado de imaxes para insect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85" y="747871"/>
            <a:ext cx="9053441" cy="517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(De esquerda a dereita e de arriba a abixo) Empis livida, Rhinotia hemistictus, Gryllotalpa brachyptera, Vespula germanica, Opodiphthera eucalypti, Harpactorinae s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74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756646" y="515440"/>
            <a:ext cx="1152881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i="1" u="sng" dirty="0" smtClean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Cascuda</a:t>
            </a:r>
            <a:r>
              <a:rPr lang="es-ES" sz="1800" u="sng" dirty="0"/>
              <a:t/>
            </a:r>
            <a:br>
              <a:rPr lang="es-ES" sz="1800" u="sng" dirty="0"/>
            </a:br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6"/>
            </a:endParaRPr>
          </a:p>
        </p:txBody>
      </p:sp>
      <p:pic>
        <p:nvPicPr>
          <p:cNvPr id="3074" name="Picture 2" descr="Cascuda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05" y="810905"/>
            <a:ext cx="2667955" cy="355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t="17824" r="1665" b="6803"/>
          <a:stretch/>
        </p:blipFill>
        <p:spPr>
          <a:xfrm>
            <a:off x="3275045" y="543587"/>
            <a:ext cx="8817429" cy="51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1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539305" y="195572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11838" r="2892" b="8842"/>
          <a:stretch/>
        </p:blipFill>
        <p:spPr>
          <a:xfrm>
            <a:off x="1724035" y="260245"/>
            <a:ext cx="7922001" cy="492905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046476" y="5050253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es-ES" dirty="0">
                <a:solidFill>
                  <a:srgbClr val="1A1A1A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Proyecto Nacional de Cucarachas</a:t>
            </a:r>
          </a:p>
          <a:p>
            <a:pPr algn="ctr" fontAlgn="base"/>
            <a:r>
              <a:rPr lang="es-ES" dirty="0">
                <a:solidFill>
                  <a:srgbClr val="323232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Estudiantes de secundaria y otros científicos ciudadanos que recolectan y ayudan a analizar las cucarachas estadounidenses utilizando el código de barras de ADN</a:t>
            </a:r>
            <a:endParaRPr lang="es-ES" b="0" i="0" dirty="0">
              <a:solidFill>
                <a:srgbClr val="32323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42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4984" y="266380"/>
            <a:ext cx="9144000" cy="859535"/>
          </a:xfrm>
        </p:spPr>
        <p:txBody>
          <a:bodyPr>
            <a:normAutofit fontScale="90000"/>
          </a:bodyPr>
          <a:lstStyle/>
          <a:p>
            <a:r>
              <a:rPr lang="es-ES" sz="4000" b="1" dirty="0" err="1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Ctenóforos</a:t>
            </a:r>
            <a:r>
              <a:rPr lang="es-ES" sz="4000" b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- </a:t>
            </a:r>
            <a:r>
              <a:rPr lang="es-ES" sz="4000" b="1" dirty="0" err="1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Galipedia</a:t>
            </a:r>
            <a:r>
              <a:rPr lang="es-ES" sz="4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3600" u="sng" dirty="0"/>
              <a:t/>
            </a:r>
            <a:br>
              <a:rPr lang="es-ES" sz="3600" u="sng" dirty="0"/>
            </a:br>
            <a:r>
              <a:rPr lang="es-ES" sz="3600" b="0" i="0" dirty="0" smtClean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es-ES" sz="36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1118616" y="5735098"/>
            <a:ext cx="9144000" cy="1655762"/>
          </a:xfrm>
        </p:spPr>
        <p:txBody>
          <a:bodyPr/>
          <a:lstStyle/>
          <a:p>
            <a:pPr algn="just"/>
            <a:r>
              <a:rPr lang="es-ES" dirty="0" smtClean="0"/>
              <a:t>                               </a:t>
            </a:r>
            <a:r>
              <a:rPr lang="es-ES" sz="2000" b="1" dirty="0" smtClean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Ángeles </a:t>
            </a:r>
            <a:r>
              <a:rPr lang="es-ES" sz="2000" b="1" dirty="0" err="1" smtClean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Alvariño</a:t>
            </a:r>
            <a:endParaRPr lang="es-ES" sz="2000" b="1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pic>
        <p:nvPicPr>
          <p:cNvPr id="3074" name="Picture 2" descr="Resultado de imaxes para ctnofor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503" y="1474533"/>
            <a:ext cx="571500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ngeles AlvariÃ±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" y="1184976"/>
            <a:ext cx="3073609" cy="43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4187476" y="531577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u="sng" dirty="0">
                <a:solidFill>
                  <a:srgbClr val="660099"/>
                </a:solidFill>
                <a:latin typeface="arial" panose="020B0604020202020204" pitchFamily="34" charset="0"/>
                <a:hlinkClick r:id="rId8"/>
              </a:rPr>
              <a:t>Cnidarios y </a:t>
            </a:r>
            <a:r>
              <a:rPr lang="es-ES" u="sng" dirty="0" err="1">
                <a:solidFill>
                  <a:srgbClr val="660099"/>
                </a:solidFill>
                <a:latin typeface="arial" panose="020B0604020202020204" pitchFamily="34" charset="0"/>
                <a:hlinkClick r:id="rId8"/>
              </a:rPr>
              <a:t>Ctenoforos</a:t>
            </a:r>
            <a:r>
              <a:rPr lang="es-ES" u="sng" dirty="0">
                <a:solidFill>
                  <a:srgbClr val="660099"/>
                </a:solidFill>
                <a:latin typeface="arial" panose="020B0604020202020204" pitchFamily="34" charset="0"/>
                <a:hlinkClick r:id="rId8"/>
              </a:rPr>
              <a:t> del Canal Beagle - Patagonia Argentina ...</a:t>
            </a:r>
            <a:endParaRPr lang="es-ES" b="0" i="0" u="sng" dirty="0">
              <a:solidFill>
                <a:srgbClr val="660099"/>
              </a:solidFill>
              <a:effectLst/>
              <a:latin typeface="arial" panose="020B0604020202020204" pitchFamily="34" charset="0"/>
              <a:hlinkClick r:id="rId8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278184" y="100677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err="1">
                <a:solidFill>
                  <a:srgbClr val="0A0A0A"/>
                </a:solidFill>
                <a:latin typeface="Roboto"/>
                <a:hlinkClick r:id="rId9" tooltip="Ctenóforos (Ctenophora)"/>
              </a:rPr>
              <a:t>Ctenóforos</a:t>
            </a:r>
            <a:r>
              <a:rPr lang="es-ES" dirty="0">
                <a:solidFill>
                  <a:srgbClr val="0A0A0A"/>
                </a:solidFill>
                <a:latin typeface="Roboto"/>
                <a:hlinkClick r:id="rId9" tooltip="Ctenóforos (Ctenophora)"/>
              </a:rPr>
              <a:t> (</a:t>
            </a:r>
            <a:r>
              <a:rPr lang="es-ES" i="1" dirty="0" err="1">
                <a:solidFill>
                  <a:srgbClr val="0A0A0A"/>
                </a:solidFill>
                <a:latin typeface="Roboto"/>
                <a:hlinkClick r:id="rId9" tooltip="Ctenóforos (Ctenophora)"/>
              </a:rPr>
              <a:t>Ctenophora</a:t>
            </a:r>
            <a:r>
              <a:rPr lang="es-ES" dirty="0">
                <a:solidFill>
                  <a:srgbClr val="0A0A0A"/>
                </a:solidFill>
                <a:latin typeface="Roboto"/>
                <a:hlinkClick r:id="rId9" tooltip="Ctenóforos (Ctenophora)"/>
              </a:rPr>
              <a:t>)</a:t>
            </a:r>
            <a:endParaRPr lang="es-ES" b="1" dirty="0">
              <a:solidFill>
                <a:srgbClr val="0A0A0A"/>
              </a:solidFill>
              <a:latin typeface="Roboto"/>
            </a:endParaRPr>
          </a:p>
          <a:p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015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736737" y="8007232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539305" y="195572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pic>
        <p:nvPicPr>
          <p:cNvPr id="3076" name="Picture 4" descr="Resultado de imaxes para vagalume artropod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" y="269485"/>
            <a:ext cx="5233478" cy="391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719665" y="2116882"/>
            <a:ext cx="5092668" cy="15645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696" tIns="12696" rIns="12696" bIns="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" altLang="es-ES" sz="10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b="0" i="0" u="none" strike="noStrike" cap="none" normalizeH="0" baseline="0" dirty="0" err="1" smtClean="0">
                <a:ln>
                  <a:noFill/>
                </a:ln>
                <a:solidFill>
                  <a:srgbClr val="0B008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7" tooltip="Vagalume"/>
              </a:rPr>
              <a:t>Vagalume</a:t>
            </a:r>
            <a:r>
              <a:rPr kumimoji="0" lang="es-ES" altLang="es-ES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 </a:t>
            </a:r>
            <a:r>
              <a:rPr kumimoji="0" lang="es-ES" altLang="es-ES" b="0" i="1" u="none" strike="noStrike" cap="none" normalizeH="0" baseline="0" dirty="0" err="1" smtClean="0">
                <a:ln>
                  <a:noFill/>
                </a:ln>
                <a:solidFill>
                  <a:srgbClr val="A55858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8" tooltip="Phosphaenus hemipterus (a páxina aínda non existe)"/>
              </a:rPr>
              <a:t>Phosphaenus</a:t>
            </a:r>
            <a:r>
              <a:rPr kumimoji="0" lang="es-ES" altLang="es-ES" b="0" i="1" u="none" strike="noStrike" cap="none" normalizeH="0" baseline="0" dirty="0" smtClean="0">
                <a:ln>
                  <a:noFill/>
                </a:ln>
                <a:solidFill>
                  <a:srgbClr val="A55858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8" tooltip="Phosphaenus hemipterus (a páxina aínda non existe)"/>
              </a:rPr>
              <a:t> </a:t>
            </a:r>
            <a:r>
              <a:rPr kumimoji="0" lang="es-ES" altLang="es-ES" b="0" i="1" u="none" strike="noStrike" cap="none" normalizeH="0" baseline="0" dirty="0" err="1" smtClean="0">
                <a:ln>
                  <a:noFill/>
                </a:ln>
                <a:solidFill>
                  <a:srgbClr val="A55858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8" tooltip="Phosphaenus hemipterus (a páxina aínda non existe)"/>
              </a:rPr>
              <a:t>hemipterus</a:t>
            </a:r>
            <a:r>
              <a:rPr kumimoji="0" lang="es-ES" altLang="es-ES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macho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5400" b="0" i="0" u="none" strike="noStrike" cap="none" normalizeH="0" baseline="0" dirty="0" smtClean="0">
              <a:ln>
                <a:noFill/>
              </a:ln>
              <a:solidFill>
                <a:srgbClr val="0B008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https://upload.wikimedia.org/wikipedia/commons/thumb/3/3b/Insecto_Valverde_Vilarromaris_Oroso-13.jpg/120px-Insecto_Valverde_Vilarromaris_Oroso-13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563" y="269485"/>
            <a:ext cx="2762218" cy="207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00681" y="4089999"/>
            <a:ext cx="164488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0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  </a:t>
            </a:r>
            <a:r>
              <a:rPr kumimoji="0" lang="es-ES" altLang="es-ES" sz="72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s-ES" altLang="es-ES" sz="10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        </a:t>
            </a:r>
            <a:endParaRPr kumimoji="0" lang="es-ES" alt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b="0" i="1" u="sng" strike="noStrike" cap="none" normalizeH="0" baseline="0" dirty="0" err="1" smtClean="0">
                <a:ln>
                  <a:noFill/>
                </a:ln>
                <a:solidFill>
                  <a:srgbClr val="0B008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12"/>
              </a:rPr>
              <a:t>Cadela</a:t>
            </a:r>
            <a:r>
              <a:rPr kumimoji="0" lang="es-ES" altLang="es-ES" b="0" i="1" u="sng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12"/>
              </a:rPr>
              <a:t> da de frade</a:t>
            </a:r>
            <a:r>
              <a:rPr kumimoji="0" lang="es-ES" altLang="es-ES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endParaRPr kumimoji="0" lang="es-ES" altLang="es-ES" b="0" i="1" u="none" strike="noStrike" cap="none" normalizeH="0" baseline="0" dirty="0" smtClean="0">
              <a:ln>
                <a:noFill/>
              </a:ln>
              <a:solidFill>
                <a:srgbClr val="0B008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https://upload.wikimedia.org/wikipedia/commons/thumb/4/47/Cadeladefrade_045eue.jpg/101px-Cadeladefrade_045eue.jpg">
            <a:hlinkClick r:id="rId11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56097" y="3127998"/>
            <a:ext cx="2256453" cy="268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298051" y="5881375"/>
            <a:ext cx="12849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0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     </a:t>
            </a:r>
            <a:endParaRPr kumimoji="0" lang="es-ES" alt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b="0" i="1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Zapateiro</a:t>
            </a:r>
            <a:endParaRPr kumimoji="0" lang="es-ES" altLang="es-ES" b="0" i="1" u="none" strike="noStrike" cap="none" normalizeH="0" baseline="0" dirty="0" smtClean="0">
              <a:ln>
                <a:noFill/>
              </a:ln>
              <a:solidFill>
                <a:srgbClr val="0B008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082" name="Picture 10" descr="https://upload.wikimedia.org/wikipedia/commons/thumb/a/a7/Zapateiro_Hygrotechuis_conformis084eue.jpg/90px-Zapateiro_Hygrotechuis_conformis084eue.jpg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54" y="4468464"/>
            <a:ext cx="1540225" cy="205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241357" y="3524016"/>
            <a:ext cx="1163876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0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altLang="es-ES" sz="53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s-ES" altLang="es-ES" sz="10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             </a:t>
            </a:r>
            <a:endParaRPr kumimoji="0" lang="es-ES" alt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Saltón</a:t>
            </a:r>
            <a:r>
              <a:rPr kumimoji="0" lang="es-ES" altLang="es-ES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s-ES" altLang="es-ES" sz="9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kumimoji="0" lang="es-ES" altLang="es-ES" sz="1000" b="0" i="0" u="none" strike="noStrike" cap="none" normalizeH="0" baseline="0" dirty="0" smtClean="0">
              <a:ln>
                <a:noFill/>
              </a:ln>
              <a:solidFill>
                <a:srgbClr val="0B008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4" name="Picture 12" descr="https://upload.wikimedia.org/wikipedia/commons/thumb/5/53/La_sauterelle_1868.jpg/120px-La_sauterelle_1868.jpg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359" y="4462318"/>
            <a:ext cx="1952821" cy="144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65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091781" y="5481161"/>
            <a:ext cx="5070498" cy="928753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3651030" y="117502"/>
            <a:ext cx="3836307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err="1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Bolboreta</a:t>
            </a:r>
            <a:r>
              <a:rPr lang="es-ES" sz="2400" b="1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 </a:t>
            </a:r>
            <a:r>
              <a:rPr lang="es-ES" sz="2400" b="1" dirty="0" smtClean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- </a:t>
            </a:r>
            <a:r>
              <a:rPr lang="es-ES" sz="2400" b="1" dirty="0" err="1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Galipedia</a:t>
            </a:r>
            <a:r>
              <a:rPr lang="es-ES" sz="1800" u="sng" dirty="0"/>
              <a:t/>
            </a:r>
            <a:br>
              <a:rPr lang="es-ES" sz="1800" u="sng" dirty="0"/>
            </a:br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6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530648" y="3183105"/>
            <a:ext cx="1966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Pieris</a:t>
            </a:r>
            <a:r>
              <a:rPr lang="es-ES" i="1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 </a:t>
            </a:r>
            <a:r>
              <a:rPr lang="es-ES" i="1" dirty="0" err="1" smtClean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brassicae</a:t>
            </a:r>
            <a:endParaRPr lang="es-ES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7"/>
            </a:endParaRPr>
          </a:p>
        </p:txBody>
      </p:sp>
      <p:pic>
        <p:nvPicPr>
          <p:cNvPr id="4098" name="Picture 2" descr="Large white spread wing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051" y="726059"/>
            <a:ext cx="3344343" cy="247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645680" y="5128782"/>
            <a:ext cx="2983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err="1">
                <a:latin typeface="Verdana" panose="020B0604030504040204" pitchFamily="34" charset="0"/>
                <a:ea typeface="Verdana" panose="020B0604030504040204" pitchFamily="34" charset="0"/>
              </a:rPr>
              <a:t>Papilio</a:t>
            </a:r>
            <a:r>
              <a:rPr lang="es-ES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machaon</a:t>
            </a:r>
            <a:r>
              <a:rPr lang="es-E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, oruga </a:t>
            </a:r>
            <a:endParaRPr lang="es-ES" i="1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100" name="Picture 4" descr="https://2.bp.blogspot.com/-IAEL2U5h1Zc/T6qcskPx2WI/AAAAAAAAGho/nbxfuLH9mF0/s1600/Papilio+machaon+%5boruga%5d+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722" y="745697"/>
            <a:ext cx="2960615" cy="441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4344113" y="5838095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u="sng" dirty="0">
                <a:solidFill>
                  <a:srgbClr val="660099"/>
                </a:solidFill>
                <a:latin typeface="arial" panose="020B0604020202020204" pitchFamily="34" charset="0"/>
                <a:hlinkClick r:id="rId10"/>
              </a:rPr>
              <a:t>Macaón </a:t>
            </a:r>
            <a:r>
              <a:rPr lang="es-ES" u="sng" dirty="0" smtClean="0">
                <a:solidFill>
                  <a:srgbClr val="660099"/>
                </a:solidFill>
                <a:latin typeface="arial" panose="020B0604020202020204" pitchFamily="34" charset="0"/>
                <a:hlinkClick r:id="rId10"/>
              </a:rPr>
              <a:t>- </a:t>
            </a:r>
            <a:r>
              <a:rPr lang="es-ES" u="sng" dirty="0" err="1">
                <a:solidFill>
                  <a:srgbClr val="660099"/>
                </a:solidFill>
                <a:latin typeface="arial" panose="020B0604020202020204" pitchFamily="34" charset="0"/>
                <a:hlinkClick r:id="rId10"/>
              </a:rPr>
              <a:t>Galipedia</a:t>
            </a:r>
            <a:endParaRPr lang="es-ES" b="0" i="0" u="sng" dirty="0">
              <a:solidFill>
                <a:srgbClr val="660099"/>
              </a:solidFill>
              <a:effectLst/>
              <a:latin typeface="arial" panose="020B0604020202020204" pitchFamily="34" charset="0"/>
              <a:hlinkClick r:id="rId10"/>
            </a:endParaRPr>
          </a:p>
        </p:txBody>
      </p:sp>
      <p:pic>
        <p:nvPicPr>
          <p:cNvPr id="4102" name="Picture 6" descr="Schwalbenschwanz (Papilio machaon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38" y="726059"/>
            <a:ext cx="4112775" cy="584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138360" y="3766971"/>
            <a:ext cx="12192000" cy="213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9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  </a:t>
            </a:r>
            <a:r>
              <a:rPr kumimoji="0" lang="es-ES" altLang="es-ES" sz="115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s-ES" altLang="es-ES" sz="9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                                                     </a:t>
            </a:r>
            <a:endParaRPr kumimoji="0" lang="es-ES" alt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Espiritrompa (e </a:t>
            </a:r>
            <a:r>
              <a:rPr kumimoji="0" lang="es-ES" altLang="es-ES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ollo</a:t>
            </a:r>
            <a:r>
              <a:rPr kumimoji="0" lang="es-ES" altLang="es-ES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</a:t>
            </a:r>
            <a:r>
              <a:rPr kumimoji="0" lang="es-ES" altLang="es-ES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dunha</a:t>
            </a:r>
            <a:r>
              <a:rPr kumimoji="0" lang="es-ES" altLang="es-ES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s-ES" altLang="es-ES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bolboreta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rgbClr val="0B008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104" name="Picture 8" descr="https://upload.wikimedia.org/wikipedia/commons/thumb/e/ee/Butterfly_tongue.jpg/240px-Butterfly_tongue.jp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020" y="3708927"/>
            <a:ext cx="2286000" cy="183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01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539305" y="195572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pic>
        <p:nvPicPr>
          <p:cNvPr id="5122" name="Picture 2" descr="Silberfischch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6" y="309225"/>
            <a:ext cx="1948434" cy="395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87579" y="4236959"/>
            <a:ext cx="2488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>
                <a:solidFill>
                  <a:srgbClr val="55555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Lepisma </a:t>
            </a:r>
            <a:r>
              <a:rPr lang="es-ES" i="1" dirty="0" err="1">
                <a:solidFill>
                  <a:srgbClr val="55555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Saccharina</a:t>
            </a:r>
            <a:endParaRPr lang="es-ES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394796" y="287428"/>
            <a:ext cx="22733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</a:t>
            </a:r>
            <a:r>
              <a:rPr kumimoji="0" lang="es-ES" altLang="es-ES" i="0" u="none" strike="noStrike" cap="none" normalizeH="0" baseline="0" dirty="0" err="1" smtClean="0" bmk="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uitaollos</a:t>
            </a:r>
            <a:r>
              <a:rPr kumimoji="0" lang="es-ES" altLang="es-ES" i="0" u="none" strike="noStrike" cap="none" normalizeH="0" baseline="0" dirty="0" smtClean="0" bmk="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común.</a:t>
            </a:r>
            <a:endParaRPr kumimoji="0" lang="es-ES" altLang="es-ES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i="0" u="none" strike="noStrike" cap="none" normalizeH="0" baseline="0" dirty="0" err="1" smtClean="0" bmk="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Libeliñas</a:t>
            </a:r>
            <a:endParaRPr kumimoji="0" lang="es-ES" altLang="es-ES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125" name="Picture 5" descr="http://www.rios-galegos.com/libelu2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060" y="942392"/>
            <a:ext cx="4890708" cy="464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6969060" y="5557949"/>
            <a:ext cx="2739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Cordulegaster</a:t>
            </a:r>
            <a:r>
              <a:rPr lang="es-ES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boltonii</a:t>
            </a:r>
            <a:endParaRPr lang="es-ES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588777" y="287428"/>
            <a:ext cx="4862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Libélula tigre. Libélula. </a:t>
            </a:r>
            <a:r>
              <a:rPr lang="es-ES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Quitaojos</a:t>
            </a:r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común</a:t>
            </a:r>
            <a:endParaRPr lang="es-E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873517" y="1255772"/>
            <a:ext cx="34663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es-ES" altLang="es-ES" sz="2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Larva da </a:t>
            </a:r>
            <a:r>
              <a:rPr kumimoji="0" lang="es-ES" altLang="es-ES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libeliña</a:t>
            </a:r>
            <a:r>
              <a:rPr kumimoji="0" lang="es-ES" altLang="es-ES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O </a:t>
            </a:r>
            <a:r>
              <a:rPr kumimoji="0" lang="es-ES" altLang="es-ES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besbello</a:t>
            </a:r>
            <a:endParaRPr kumimoji="0" lang="es-ES" altLang="es-ES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127" name="Picture 7" descr="http://www.rios-galegos.com/libelu2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059" y="1871325"/>
            <a:ext cx="3476625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3051877" y="5434172"/>
            <a:ext cx="35670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100" b="1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Fotografía sensacional de Robert Thomson</a:t>
            </a:r>
            <a:endParaRPr lang="es-ES" altLang="es-ES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88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4624202" y="344862"/>
            <a:ext cx="147027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b="1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A</a:t>
            </a:r>
            <a:r>
              <a:rPr lang="es-ES" sz="1800" b="1" dirty="0" smtClean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rácnidos</a:t>
            </a:r>
            <a:endParaRPr lang="es-ES" sz="1800" b="1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6"/>
            </a:endParaRPr>
          </a:p>
        </p:txBody>
      </p:sp>
      <p:pic>
        <p:nvPicPr>
          <p:cNvPr id="4098" name="Picture 2" descr="Resultado de imaxes para aracnid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11" y="1115563"/>
            <a:ext cx="6764694" cy="492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12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539305" y="195572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pic>
        <p:nvPicPr>
          <p:cNvPr id="5122" name="Picture 2" descr="Resultado de imaxes para aracnid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4" y="282298"/>
            <a:ext cx="6338661" cy="448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108337" y="1250623"/>
            <a:ext cx="5436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u="sng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25 cosas que no sabías sobre los opiliones (P</a:t>
            </a:r>
            <a:endParaRPr lang="es-E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124" name="Picture 4" descr="Resultado de imaxes para ophilon araÃ±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906" y="213512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29184" y="5028733"/>
            <a:ext cx="6815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u="sng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LA CIENCIA DE LA VIDA: La araña reclusa - </a:t>
            </a:r>
            <a:r>
              <a:rPr lang="es-ES" u="sng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Biogeocarlos</a:t>
            </a:r>
            <a:endParaRPr lang="es-ES" b="0" i="0" u="sng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9"/>
            </a:endParaRPr>
          </a:p>
        </p:txBody>
      </p:sp>
    </p:spTree>
    <p:extLst>
      <p:ext uri="{BB962C8B-B14F-4D97-AF65-F5344CB8AC3E}">
        <p14:creationId xmlns:p14="http://schemas.microsoft.com/office/powerpoint/2010/main" val="30459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2031497" y="826216"/>
            <a:ext cx="138371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b="0" i="1" dirty="0" smtClean="0">
                <a:solidFill>
                  <a:srgbClr val="66009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Escorpión </a:t>
            </a:r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pic>
        <p:nvPicPr>
          <p:cNvPr id="6146" name="Picture 2" descr="Resultado de imaxes para aracnid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786" y="276807"/>
            <a:ext cx="6375982" cy="35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xes para alacr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5" y="2400521"/>
            <a:ext cx="5495116" cy="392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377786" y="4362449"/>
            <a:ext cx="4977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hlinkClick r:id="rId8"/>
              </a:rPr>
              <a:t>Los malvados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hlinkClick r:id="rId8"/>
              </a:rPr>
              <a:t>escorpiones. </a:t>
            </a:r>
            <a:r>
              <a:rPr lang="es-ES" b="1" dirty="0" err="1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hlinkClick r:id="rId8"/>
              </a:rPr>
              <a:t>Biogeocarlos</a:t>
            </a:r>
            <a:endParaRPr lang="es-ES" b="1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20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963699" y="1145229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r>
              <a:rPr lang="es-ES" altLang="es-ES" sz="1800" i="1" u="sng" dirty="0" smtClean="0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4"/>
              </a:rPr>
              <a:t>Cohombro </a:t>
            </a:r>
            <a:r>
              <a:rPr lang="es-ES" altLang="es-ES" sz="1800" i="1" u="sng" dirty="0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4"/>
              </a:rPr>
              <a:t>de mar</a:t>
            </a:r>
            <a:r>
              <a:rPr lang="es-ES" altLang="es-ES" sz="1800" i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s-ES" altLang="es-ES" sz="1800" i="1" dirty="0" smtClean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altLang="es-ES" sz="1800" i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s-ES" altLang="es-ES" sz="1800" i="1" dirty="0" err="1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5" tooltip="Holothuroidea"/>
              </a:rPr>
              <a:t>Holothuroidea</a:t>
            </a:r>
            <a:r>
              <a:rPr lang="es-ES" altLang="es-ES" sz="1800" i="1" dirty="0" smtClean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s-ES" altLang="es-ES" sz="18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2354291" y="177281"/>
            <a:ext cx="6840334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 smtClean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Equinodermos - </a:t>
            </a:r>
            <a:r>
              <a:rPr lang="es-ES" sz="3600" b="1" dirty="0" err="1" smtClean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Galipedia</a:t>
            </a:r>
            <a:r>
              <a:rPr lang="es-ES" sz="1800" u="sng" dirty="0" smtClean="0"/>
              <a:t/>
            </a:r>
            <a:br>
              <a:rPr lang="es-ES" sz="1800" u="sng" dirty="0" smtClean="0"/>
            </a:br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8"/>
            </a:endParaRPr>
          </a:p>
        </p:txBody>
      </p:sp>
      <p:pic>
        <p:nvPicPr>
          <p:cNvPr id="1027" name="Picture 3" descr="https://upload.wikimedia.org/wikipedia/commons/thumb/e/e9/Nerr0878.jpg/240px-Nerr0878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98" y="1153876"/>
            <a:ext cx="2771804" cy="190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9/98/Ocean%C3%A1rio_de_Lisboa_%2810%29_-_Mar_2010.jpg/240px-Ocean%C3%A1rio_de_Lisboa_%2810%29_-_Mar_2010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00" y="3636136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upload.wikimedia.org/wikipedia/commons/thumb/2/2e/Apostichopus_californicus.001_-_Aquarium_Finisterrae.jpg/240px-Apostichopus_californicus.001_-_Aquarium_Finisterrae.jp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940" y="1276990"/>
            <a:ext cx="2286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329184" y="3119228"/>
            <a:ext cx="3523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dirty="0" err="1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5" tooltip="Estrelamar"/>
              </a:rPr>
              <a:t>Estrelas</a:t>
            </a:r>
            <a:r>
              <a:rPr lang="es-ES" altLang="es-ES" dirty="0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5" tooltip="Estrelamar"/>
              </a:rPr>
              <a:t> de mar</a:t>
            </a:r>
            <a:r>
              <a:rPr lang="es-ES" altLang="es-ES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(</a:t>
            </a:r>
            <a:r>
              <a:rPr lang="es-ES" altLang="es-ES" i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Asteroidea</a:t>
            </a:r>
            <a:r>
              <a:rPr lang="es-ES" altLang="es-ES" dirty="0" smtClean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s-ES" altLang="es-E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66671" y="54435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i="1" dirty="0" err="1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Paracentrotus</a:t>
            </a:r>
            <a:r>
              <a:rPr lang="es-ES" altLang="es-ES" i="1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altLang="es-ES" i="1" dirty="0" err="1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lividus</a:t>
            </a:r>
            <a:r>
              <a:rPr lang="es-ES" altLang="es-ES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un </a:t>
            </a:r>
            <a:r>
              <a:rPr lang="es-ES" altLang="es-ES" dirty="0" err="1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6" tooltip="Ourizo de mar"/>
              </a:rPr>
              <a:t>ourizo</a:t>
            </a:r>
            <a:r>
              <a:rPr lang="es-ES" altLang="es-ES" dirty="0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6" tooltip="Ourizo de mar"/>
              </a:rPr>
              <a:t> de </a:t>
            </a:r>
            <a:r>
              <a:rPr lang="es-ES" altLang="es-ES" dirty="0" smtClean="0">
                <a:solidFill>
                  <a:srgbClr val="0B008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6" tooltip="Ourizo de mar"/>
              </a:rPr>
              <a:t>mar</a:t>
            </a:r>
            <a:r>
              <a:rPr lang="es-ES" altLang="es-ES" dirty="0" smtClean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s-ES" altLang="es-ES" dirty="0" err="1" smtClean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Echinoidea</a:t>
            </a:r>
            <a:r>
              <a:rPr lang="es-ES" altLang="es-ES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  <a:endParaRPr lang="es-ES" altLang="es-E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753205" y="5439524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u="sng" dirty="0" err="1">
                <a:solidFill>
                  <a:srgbClr val="A55858"/>
                </a:solidFill>
                <a:latin typeface="Arial" panose="020B0604020202020204" pitchFamily="34" charset="0"/>
                <a:hlinkClick r:id="rId17" tooltip="Ophiuroidea (a páxina aínda non existe)"/>
              </a:rPr>
              <a:t>Ophiuroidea</a:t>
            </a:r>
            <a:endParaRPr lang="es-ES" dirty="0"/>
          </a:p>
        </p:txBody>
      </p:sp>
      <p:pic>
        <p:nvPicPr>
          <p:cNvPr id="1039" name="Picture 15" descr="Resultado de imaxes para ofiura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909" y="2289620"/>
            <a:ext cx="5626272" cy="312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69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539305" y="195572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7" y="1710940"/>
            <a:ext cx="5135323" cy="38514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38" y="1764115"/>
            <a:ext cx="5064423" cy="379831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96685" y="53720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s-ES" u="sng" dirty="0">
                <a:solidFill>
                  <a:srgbClr val="660099"/>
                </a:solidFill>
                <a:latin typeface="arial" panose="020B0604020202020204" pitchFamily="34" charset="0"/>
                <a:hlinkClick r:id="rId8"/>
              </a:rPr>
              <a:t/>
            </a:r>
            <a:br>
              <a:rPr lang="es-ES" u="sng" dirty="0">
                <a:solidFill>
                  <a:srgbClr val="660099"/>
                </a:solidFill>
                <a:latin typeface="arial" panose="020B0604020202020204" pitchFamily="34" charset="0"/>
                <a:hlinkClick r:id="rId8"/>
              </a:rPr>
            </a:br>
            <a:r>
              <a:rPr lang="es-ES" i="1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Marthasterias</a:t>
            </a:r>
            <a:r>
              <a:rPr lang="es-ES" i="1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 </a:t>
            </a:r>
            <a:r>
              <a:rPr lang="es-ES" i="1" dirty="0" err="1" smtClean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glacialis</a:t>
            </a:r>
            <a:endParaRPr lang="es-ES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8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128738" y="47249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s-ES" u="sng" dirty="0">
                <a:solidFill>
                  <a:srgbClr val="660099"/>
                </a:solidFill>
                <a:latin typeface="arial" panose="020B0604020202020204" pitchFamily="34" charset="0"/>
                <a:hlinkClick r:id="rId9"/>
              </a:rPr>
              <a:t/>
            </a:r>
            <a:br>
              <a:rPr lang="es-ES" u="sng" dirty="0">
                <a:solidFill>
                  <a:srgbClr val="660099"/>
                </a:solidFill>
                <a:latin typeface="arial" panose="020B0604020202020204" pitchFamily="34" charset="0"/>
                <a:hlinkClick r:id="rId9"/>
              </a:rPr>
            </a:br>
            <a:r>
              <a:rPr lang="es-ES" i="1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Asterias </a:t>
            </a:r>
            <a:r>
              <a:rPr lang="es-ES" i="1" dirty="0" err="1" smtClean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rubens</a:t>
            </a:r>
            <a:endParaRPr lang="es-ES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9"/>
            </a:endParaRPr>
          </a:p>
        </p:txBody>
      </p:sp>
    </p:spTree>
    <p:extLst>
      <p:ext uri="{BB962C8B-B14F-4D97-AF65-F5344CB8AC3E}">
        <p14:creationId xmlns:p14="http://schemas.microsoft.com/office/powerpoint/2010/main" val="204170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539305" y="195572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171491" y="966273"/>
            <a:ext cx="4506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u="sng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Asterina</a:t>
            </a:r>
            <a:r>
              <a:rPr lang="es-ES" i="1" u="sng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 </a:t>
            </a:r>
            <a:r>
              <a:rPr lang="es-ES" i="1" u="sng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gibbosa</a:t>
            </a:r>
            <a:r>
              <a:rPr lang="es-ES" i="1" u="sng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, </a:t>
            </a:r>
            <a:r>
              <a:rPr lang="es-ES" u="sng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Estrella de capitán </a:t>
            </a:r>
            <a:endParaRPr lang="es-ES" u="sng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6"/>
            </a:endParaRPr>
          </a:p>
        </p:txBody>
      </p:sp>
      <p:pic>
        <p:nvPicPr>
          <p:cNvPr id="1026" name="Picture 2" descr="Las estrellas de mar | All you need is Biolog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2" y="1974018"/>
            <a:ext cx="5029201" cy="374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sterina gibbosa - Monaco Nature Encycloped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871" y="1974019"/>
            <a:ext cx="3767099" cy="374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08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867196" y="5202238"/>
            <a:ext cx="9144000" cy="1655762"/>
          </a:xfrm>
        </p:spPr>
        <p:txBody>
          <a:bodyPr/>
          <a:lstStyle/>
          <a:p>
            <a:endParaRPr lang="es-ES" sz="1800" b="1" dirty="0"/>
          </a:p>
          <a:p>
            <a:r>
              <a:rPr lang="es-ES" sz="1800" u="sng" dirty="0">
                <a:hlinkClick r:id="rId3"/>
              </a:rPr>
              <a:t/>
            </a:r>
            <a:br>
              <a:rPr lang="es-ES" sz="1800" u="sng" dirty="0">
                <a:hlinkClick r:id="rId3"/>
              </a:rPr>
            </a:br>
            <a:r>
              <a:rPr lang="es-ES" sz="1800" b="1" u="sng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Linterna de Aristóteles 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539305" y="195572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863862" y="-53293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u="sng" dirty="0">
                <a:solidFill>
                  <a:srgbClr val="660099"/>
                </a:solidFill>
                <a:latin typeface="arial" panose="020B0604020202020204" pitchFamily="34" charset="0"/>
                <a:hlinkClick r:id="rId6"/>
              </a:rPr>
              <a:t/>
            </a:r>
            <a:br>
              <a:rPr lang="pt-BR" u="sng" dirty="0">
                <a:solidFill>
                  <a:srgbClr val="660099"/>
                </a:solidFill>
                <a:latin typeface="arial" panose="020B0604020202020204" pitchFamily="34" charset="0"/>
                <a:hlinkClick r:id="rId6"/>
              </a:rPr>
            </a:br>
            <a:r>
              <a:rPr lang="pt-BR" sz="2000" b="1" u="sng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Ourizo</a:t>
            </a:r>
            <a:r>
              <a:rPr lang="pt-BR" sz="2000" b="1" u="sng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 de mar </a:t>
            </a:r>
            <a:endParaRPr lang="pt-BR" sz="2000" b="1" i="0" u="sng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6"/>
            </a:endParaRPr>
          </a:p>
        </p:txBody>
      </p:sp>
      <p:pic>
        <p:nvPicPr>
          <p:cNvPr id="3074" name="Picture 2" descr="Erizos de mar Receta de Assumpta- Cookp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641" y="366388"/>
            <a:ext cx="3377058" cy="337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091184" y="521848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s-ES" u="sng" dirty="0">
                <a:solidFill>
                  <a:srgbClr val="660099"/>
                </a:solidFill>
                <a:latin typeface="arial" panose="020B0604020202020204" pitchFamily="34" charset="0"/>
                <a:hlinkClick r:id="rId8"/>
              </a:rPr>
              <a:t/>
            </a:r>
            <a:br>
              <a:rPr lang="es-ES" u="sng" dirty="0">
                <a:solidFill>
                  <a:srgbClr val="660099"/>
                </a:solidFill>
                <a:latin typeface="arial" panose="020B0604020202020204" pitchFamily="34" charset="0"/>
                <a:hlinkClick r:id="rId8"/>
              </a:rPr>
            </a:br>
            <a:r>
              <a:rPr lang="es-ES" i="1" u="sng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Paracentrotus</a:t>
            </a:r>
            <a:r>
              <a:rPr lang="es-ES" i="1" u="sng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 </a:t>
            </a:r>
            <a:r>
              <a:rPr lang="es-ES" i="1" u="sng" dirty="0" err="1" smtClean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lividus</a:t>
            </a:r>
            <a:endParaRPr lang="es-ES" i="1" u="sng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8"/>
            </a:endParaRPr>
          </a:p>
        </p:txBody>
      </p:sp>
      <p:pic>
        <p:nvPicPr>
          <p:cNvPr id="3076" name="Picture 4" descr="Paracentrotus lividus - Wikipedia, la enciclopedia libr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63" y="195572"/>
            <a:ext cx="3683790" cy="276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760" y="3387944"/>
            <a:ext cx="3125461" cy="207985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0209" y="1038681"/>
            <a:ext cx="2466975" cy="18478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08601" y="3129075"/>
            <a:ext cx="257175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00656" y="-841458"/>
            <a:ext cx="9144000" cy="2387600"/>
          </a:xfrm>
        </p:spPr>
        <p:txBody>
          <a:bodyPr>
            <a:normAutofit/>
          </a:bodyPr>
          <a:lstStyle/>
          <a:p>
            <a:r>
              <a:rPr lang="es-E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Pólipos </a:t>
            </a:r>
            <a:endParaRPr lang="es-E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85672" y="282070"/>
            <a:ext cx="9144000" cy="805370"/>
          </a:xfrm>
        </p:spPr>
        <p:txBody>
          <a:bodyPr>
            <a:normAutofit fontScale="62500" lnSpcReduction="20000"/>
          </a:bodyPr>
          <a:lstStyle/>
          <a:p>
            <a:r>
              <a:rPr lang="es-ES" sz="5100" b="1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Cnidarios </a:t>
            </a:r>
            <a:r>
              <a:rPr lang="es-ES" sz="5100" b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- </a:t>
            </a:r>
            <a:r>
              <a:rPr lang="es-ES" sz="5100" b="1" dirty="0" err="1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Galipedia</a:t>
            </a:r>
            <a:endParaRPr lang="es-ES" sz="5100" b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r>
              <a:rPr lang="es-ES" sz="3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s-ES" sz="36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pic>
        <p:nvPicPr>
          <p:cNvPr id="4098" name="Picture 2" descr="Resultado de imaxes para cnidari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34" y="145753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xes para Ã¡nemona sulca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538" y="2068482"/>
            <a:ext cx="4546759" cy="34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8337324" y="1781770"/>
            <a:ext cx="29129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i="1" dirty="0" err="1" smtClean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Anemonia</a:t>
            </a:r>
            <a:r>
              <a:rPr lang="es-ES" sz="1400" b="1" i="1" dirty="0" smtClean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 </a:t>
            </a:r>
            <a:r>
              <a:rPr lang="es-ES" sz="1400" b="1" i="1" dirty="0" err="1" smtClean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sulcata</a:t>
            </a:r>
            <a:r>
              <a:rPr lang="es-ES" sz="1400" b="0" i="0" dirty="0" smtClean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(o </a:t>
            </a:r>
            <a:r>
              <a:rPr lang="es-ES" sz="1400" b="0" i="0" dirty="0" err="1" smtClean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viridis</a:t>
            </a:r>
            <a:r>
              <a:rPr lang="es-ES" sz="1400" b="0" i="0" dirty="0" smtClean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s-ES" sz="14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102" name="Picture 6" descr="Resultado de imaxes para Ã¡nemona sulca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471" y="3049524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588264" y="52088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latin typeface="Roboto"/>
                <a:hlinkClick r:id="rId9"/>
              </a:rPr>
              <a:t>Los cnidarios. El mar a fondo.</a:t>
            </a:r>
            <a:endParaRPr lang="es-ES" b="1" dirty="0">
              <a:latin typeface="Roboto"/>
              <a:hlinkClick r:id="rId9"/>
            </a:endParaRPr>
          </a:p>
          <a:p>
            <a:r>
              <a:rPr lang="es-ES" dirty="0" err="1" smtClean="0">
                <a:latin typeface="Roboto"/>
                <a:hlinkClick r:id="rId9"/>
              </a:rPr>
              <a:t>EduCaixaTV</a:t>
            </a:r>
            <a:endParaRPr lang="es-ES" dirty="0">
              <a:latin typeface="Roboto"/>
              <a:hlinkClick r:id="rId9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04557" y="528415"/>
            <a:ext cx="3063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Ctenóforos</a:t>
            </a:r>
            <a:r>
              <a:rPr lang="es-ES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Cnidarios </a:t>
            </a:r>
            <a:r>
              <a:rPr lang="es-ES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agrúpanse</a:t>
            </a:r>
            <a:r>
              <a:rPr lang="es-ES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como Celentéreos </a:t>
            </a:r>
            <a:endParaRPr lang="es-ES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91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269539" y="4203603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539305" y="195572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pic>
        <p:nvPicPr>
          <p:cNvPr id="2050" name="Picture 2" descr="Echinocardium cordatu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324" y="4404876"/>
            <a:ext cx="2698205" cy="213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54702" y="473866"/>
            <a:ext cx="3145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u="sng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Echinocardium</a:t>
            </a:r>
            <a:r>
              <a:rPr lang="es-ES" i="1" u="sng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 </a:t>
            </a:r>
            <a:r>
              <a:rPr lang="es-ES" i="1" u="sng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cordatum</a:t>
            </a:r>
            <a:r>
              <a:rPr lang="es-ES" i="1" u="sng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 </a:t>
            </a:r>
            <a:endParaRPr lang="es-ES" i="1" u="sng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7"/>
            </a:endParaRPr>
          </a:p>
        </p:txBody>
      </p:sp>
      <p:pic>
        <p:nvPicPr>
          <p:cNvPr id="2052" name="Picture 4" descr="Echinocardium cordat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03" y="1086775"/>
            <a:ext cx="5513678" cy="30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rizo irregula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576" y="4479006"/>
            <a:ext cx="2482008" cy="207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squeleto de erizo. dólar de arena. - Vendido en Venta Directa ..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838" y="527710"/>
            <a:ext cx="3356387" cy="353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7150594" y="4122461"/>
            <a:ext cx="3836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u="sng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1"/>
              </a:rPr>
              <a:t>Dolar</a:t>
            </a:r>
            <a:r>
              <a:rPr lang="es-ES" b="1" u="sng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1"/>
              </a:rPr>
              <a:t> de arena - </a:t>
            </a:r>
            <a:r>
              <a:rPr lang="es-ES" b="1" u="sng" dirty="0" err="1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1"/>
              </a:rPr>
              <a:t>Sand</a:t>
            </a:r>
            <a:r>
              <a:rPr lang="es-ES" b="1" u="sng" dirty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1"/>
              </a:rPr>
              <a:t> </a:t>
            </a:r>
            <a:r>
              <a:rPr lang="es-ES" b="1" u="sng" dirty="0" err="1" smtClean="0">
                <a:solidFill>
                  <a:srgbClr val="660099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1"/>
              </a:rPr>
              <a:t>dollar</a:t>
            </a:r>
            <a:endParaRPr lang="es-ES" b="1" i="0" u="sng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11"/>
            </a:endParaRPr>
          </a:p>
        </p:txBody>
      </p:sp>
    </p:spTree>
    <p:extLst>
      <p:ext uri="{BB962C8B-B14F-4D97-AF65-F5344CB8AC3E}">
        <p14:creationId xmlns:p14="http://schemas.microsoft.com/office/powerpoint/2010/main" val="303158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2611909" y="173573"/>
            <a:ext cx="1827744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u="sng" dirty="0" smtClean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Crinoide</a:t>
            </a:r>
            <a:r>
              <a:rPr lang="es-ES" sz="2400" b="1" u="sng" dirty="0" smtClean="0"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es-ES" sz="2400" b="1" u="sng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s-ES" sz="2400" b="1" u="sng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s-ES" sz="2400" b="1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6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71080" y="5249506"/>
            <a:ext cx="4899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u="sng" dirty="0" err="1">
                <a:solidFill>
                  <a:srgbClr val="FFFFFF"/>
                </a:solidFill>
                <a:latin typeface="arial" panose="020B0604020202020204" pitchFamily="34" charset="0"/>
                <a:hlinkClick r:id="rId7"/>
              </a:rPr>
              <a:t>Featherstar</a:t>
            </a:r>
            <a:r>
              <a:rPr lang="es-ES" u="sng" dirty="0">
                <a:solidFill>
                  <a:srgbClr val="FFFFFF"/>
                </a:solidFill>
                <a:latin typeface="arial" panose="020B0604020202020204" pitchFamily="34" charset="0"/>
                <a:hlinkClick r:id="rId7"/>
              </a:rPr>
              <a:t> </a:t>
            </a:r>
            <a:r>
              <a:rPr lang="es-ES" u="sng" dirty="0" err="1">
                <a:solidFill>
                  <a:srgbClr val="FFFFFF"/>
                </a:solidFill>
                <a:latin typeface="arial" panose="020B0604020202020204" pitchFamily="34" charset="0"/>
                <a:hlinkClick r:id="rId7"/>
              </a:rPr>
              <a:t>Antedon</a:t>
            </a:r>
            <a:r>
              <a:rPr lang="es-ES" u="sng" dirty="0">
                <a:solidFill>
                  <a:srgbClr val="FFFFFF"/>
                </a:solidFill>
                <a:latin typeface="arial" panose="020B0604020202020204" pitchFamily="34" charset="0"/>
                <a:hlinkClick r:id="rId7"/>
              </a:rPr>
              <a:t> </a:t>
            </a:r>
            <a:r>
              <a:rPr lang="es-ES" u="sng" dirty="0" err="1">
                <a:solidFill>
                  <a:srgbClr val="FFFFFF"/>
                </a:solidFill>
                <a:latin typeface="arial" panose="020B0604020202020204" pitchFamily="34" charset="0"/>
                <a:hlinkClick r:id="rId7"/>
              </a:rPr>
              <a:t>bifida</a:t>
            </a:r>
            <a:r>
              <a:rPr lang="es-ES" u="sng" dirty="0">
                <a:solidFill>
                  <a:srgbClr val="FFFFFF"/>
                </a:solidFill>
                <a:latin typeface="arial" panose="020B0604020202020204" pitchFamily="34" charset="0"/>
                <a:hlinkClick r:id="rId7"/>
              </a:rPr>
              <a:t>). La Ría de Vigo, P</a:t>
            </a:r>
            <a:endParaRPr lang="es-ES" dirty="0"/>
          </a:p>
        </p:txBody>
      </p:sp>
      <p:pic>
        <p:nvPicPr>
          <p:cNvPr id="7170" name="Picture 2" descr="Resultado de imaxes para crinoideo galici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9"/>
          <a:stretch/>
        </p:blipFill>
        <p:spPr bwMode="auto">
          <a:xfrm>
            <a:off x="212802" y="936404"/>
            <a:ext cx="6376425" cy="42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xes para crinoide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935" y="240067"/>
            <a:ext cx="4456459" cy="53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07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4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539305" y="195572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6"/>
            </a:endParaRPr>
          </a:p>
        </p:txBody>
      </p:sp>
      <p:pic>
        <p:nvPicPr>
          <p:cNvPr id="2" name="PmxDgZVenJ8"/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903445" y="104128"/>
            <a:ext cx="8022853" cy="625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4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06898" y="491515"/>
            <a:ext cx="8536761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rgbClr val="0070C0"/>
                </a:solidFill>
                <a:latin typeface="Bodoni MT Black" panose="02070A03080606020203" pitchFamily="18" charset="0"/>
              </a:rPr>
              <a:t>Bajo del mar, bajo del mar</a:t>
            </a:r>
            <a:br>
              <a:rPr lang="es-ES" sz="1800" b="1" dirty="0">
                <a:solidFill>
                  <a:srgbClr val="0070C0"/>
                </a:solidFill>
                <a:latin typeface="Bodoni MT Black" panose="02070A03080606020203" pitchFamily="18" charset="0"/>
              </a:rPr>
            </a:br>
            <a:r>
              <a:rPr lang="es-ES" sz="1800" b="1" dirty="0" smtClean="0">
                <a:solidFill>
                  <a:srgbClr val="0070C0"/>
                </a:solidFill>
                <a:latin typeface="Bodoni MT Black" panose="02070A03080606020203" pitchFamily="18" charset="0"/>
              </a:rPr>
              <a:t>                                                     Vives </a:t>
            </a:r>
            <a:r>
              <a:rPr lang="es-ES" sz="1800" b="1" dirty="0">
                <a:solidFill>
                  <a:srgbClr val="0070C0"/>
                </a:solidFill>
                <a:latin typeface="Bodoni MT Black" panose="02070A03080606020203" pitchFamily="18" charset="0"/>
              </a:rPr>
              <a:t>contenta siendo sirena</a:t>
            </a:r>
            <a:br>
              <a:rPr lang="es-ES" sz="1800" b="1" dirty="0">
                <a:solidFill>
                  <a:srgbClr val="0070C0"/>
                </a:solidFill>
                <a:latin typeface="Bodoni MT Black" panose="02070A03080606020203" pitchFamily="18" charset="0"/>
              </a:rPr>
            </a:br>
            <a:r>
              <a:rPr lang="es-ES" sz="1800" b="1" dirty="0" smtClean="0">
                <a:solidFill>
                  <a:srgbClr val="0070C0"/>
                </a:solidFill>
                <a:latin typeface="Bodoni MT Black" panose="02070A03080606020203" pitchFamily="18" charset="0"/>
              </a:rPr>
              <a:t>                                                                                      Eres </a:t>
            </a:r>
            <a:r>
              <a:rPr lang="es-ES" sz="1800" b="1" dirty="0">
                <a:solidFill>
                  <a:srgbClr val="0070C0"/>
                </a:solidFill>
                <a:latin typeface="Bodoni MT Black" panose="02070A03080606020203" pitchFamily="18" charset="0"/>
              </a:rPr>
              <a:t>feliz</a:t>
            </a:r>
            <a:endParaRPr lang="es-ES" sz="1800" b="1" i="1" dirty="0">
              <a:solidFill>
                <a:srgbClr val="0070C0"/>
              </a:solidFill>
              <a:effectLst/>
              <a:latin typeface="Bodoni MT Black" panose="02070A03080606020203" pitchFamily="18" charset="0"/>
              <a:ea typeface="Verdana" panose="020B0604030504040204" pitchFamily="34" charset="0"/>
              <a:hlinkClick r:id="rId5"/>
            </a:endParaRPr>
          </a:p>
        </p:txBody>
      </p:sp>
      <p:pic>
        <p:nvPicPr>
          <p:cNvPr id="7170" name="Picture 2" descr="Resultado de imaxes para bajo del mar oficial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0" b="12106"/>
          <a:stretch/>
        </p:blipFill>
        <p:spPr bwMode="auto">
          <a:xfrm>
            <a:off x="1810548" y="1430048"/>
            <a:ext cx="8247511" cy="47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32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45055" y="3778410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539305" y="195572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34536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611051" y="8876475"/>
            <a:ext cx="4919021" cy="114604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4736" y="177960"/>
            <a:ext cx="9144000" cy="1555178"/>
          </a:xfrm>
        </p:spPr>
        <p:txBody>
          <a:bodyPr>
            <a:normAutofit/>
          </a:bodyPr>
          <a:lstStyle/>
          <a:p>
            <a:r>
              <a:rPr lang="pt-BR" sz="18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Tomate </a:t>
            </a:r>
            <a:r>
              <a:rPr lang="pt-BR" sz="18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mar</a:t>
            </a:r>
            <a:r>
              <a:rPr lang="pt-BR" sz="1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(</a:t>
            </a:r>
            <a:r>
              <a:rPr lang="pt-BR" sz="1800" b="1" i="1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Actinia</a:t>
            </a:r>
            <a:r>
              <a:rPr lang="pt-BR" sz="1800" b="1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equina</a:t>
            </a:r>
            <a:r>
              <a:rPr lang="pt-BR" sz="1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s-ES" sz="18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pic>
        <p:nvPicPr>
          <p:cNvPr id="5124" name="Picture 4" descr="Imaxe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" y="812894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sultado de imaxes para actinia equi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683" y="3187393"/>
            <a:ext cx="4099184" cy="307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xe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27" y="708781"/>
            <a:ext cx="3492881" cy="261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96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15768" y="4886226"/>
            <a:ext cx="9144000" cy="1655762"/>
          </a:xfrm>
        </p:spPr>
        <p:txBody>
          <a:bodyPr/>
          <a:lstStyle/>
          <a:p>
            <a:r>
              <a:rPr lang="es-ES" sz="1800" i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1800" i="1" dirty="0">
              <a:latin typeface="Verdana" panose="020B0604030504040204" pitchFamily="34" charset="0"/>
              <a:ea typeface="Verdana" panose="020B0604030504040204" pitchFamily="34" charset="0"/>
              <a:hlinkClick r:id="rId3"/>
            </a:endParaRPr>
          </a:p>
          <a:p>
            <a:r>
              <a:rPr lang="es-ES" sz="1800" b="1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Anemonia</a:t>
            </a:r>
            <a:r>
              <a:rPr lang="es-ES" sz="18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1800" b="1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sulcata</a:t>
            </a:r>
            <a:r>
              <a:rPr lang="es-ES" sz="18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e Actinia equina </a:t>
            </a:r>
            <a:endParaRPr lang="es-ES" sz="18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1539305" y="195572"/>
            <a:ext cx="1847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b="0" i="1" dirty="0">
              <a:solidFill>
                <a:srgbClr val="66009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hlinkClick r:id="rId5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31" y="262532"/>
            <a:ext cx="3539643" cy="264380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857" y="395764"/>
            <a:ext cx="6108440" cy="45813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39" y="3597837"/>
            <a:ext cx="4036057" cy="3027043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70001" y="2973299"/>
            <a:ext cx="456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Aulactinia</a:t>
            </a:r>
            <a:r>
              <a:rPr lang="es-ES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verrucosa</a:t>
            </a:r>
            <a:r>
              <a:rPr lang="es-ES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s-ES" sz="1400" b="1" dirty="0" err="1">
                <a:latin typeface="Verdana" panose="020B0604030504040204" pitchFamily="34" charset="0"/>
                <a:ea typeface="Verdana" panose="020B0604030504040204" pitchFamily="34" charset="0"/>
              </a:rPr>
              <a:t>Pennant</a:t>
            </a: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</a:rPr>
              <a:t>, 1777)</a:t>
            </a:r>
          </a:p>
          <a:p>
            <a:endParaRPr lang="es-ES" b="1" i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01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58240" y="-1584261"/>
            <a:ext cx="9144000" cy="2387600"/>
          </a:xfrm>
        </p:spPr>
        <p:txBody>
          <a:bodyPr>
            <a:normAutofit/>
          </a:bodyPr>
          <a:lstStyle/>
          <a:p>
            <a:r>
              <a:rPr lang="es-ES" sz="3600" b="1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Corais</a:t>
            </a:r>
            <a:r>
              <a:rPr lang="es-ES" sz="3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endParaRPr lang="es-ES" sz="36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48073" y="5311966"/>
            <a:ext cx="9144000" cy="1655762"/>
          </a:xfrm>
        </p:spPr>
        <p:txBody>
          <a:bodyPr/>
          <a:lstStyle/>
          <a:p>
            <a:r>
              <a:rPr lang="es-ES" dirty="0" smtClean="0">
                <a:solidFill>
                  <a:schemeClr val="accent2"/>
                </a:solidFill>
              </a:rPr>
              <a:t> </a:t>
            </a:r>
            <a:r>
              <a:rPr lang="es-ES" dirty="0" smtClean="0">
                <a:solidFill>
                  <a:schemeClr val="accent2"/>
                </a:solidFill>
                <a:hlinkClick r:id="rId4"/>
              </a:rPr>
              <a:t>Gorgonias</a:t>
            </a:r>
            <a:endParaRPr lang="es-ES" dirty="0">
              <a:solidFill>
                <a:schemeClr val="accent2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29184" y="6356350"/>
            <a:ext cx="11530584" cy="365125"/>
          </a:xfrm>
        </p:spPr>
        <p:txBody>
          <a:bodyPr/>
          <a:lstStyle/>
          <a:p>
            <a:r>
              <a:rPr lang="es-ES" sz="16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s-ES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nvertebrados        </a:t>
            </a:r>
            <a:r>
              <a:rPr lang="es-ES" dirty="0" smtClean="0"/>
              <a:t>                                               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927281"/>
            <a:ext cx="794194" cy="794194"/>
          </a:xfrm>
          <a:prstGeom prst="rect">
            <a:avLst/>
          </a:prstGeom>
        </p:spPr>
      </p:pic>
      <p:pic>
        <p:nvPicPr>
          <p:cNvPr id="6148" name="Picture 4" descr="Resultado de imaxes para coral galic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25" y="866349"/>
            <a:ext cx="4070419" cy="27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xes para gorgon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7925" y="3740621"/>
            <a:ext cx="4108323" cy="263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Gorgonia maria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307" y="1636776"/>
            <a:ext cx="4490934" cy="336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49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1174</TotalTime>
  <Words>623</Words>
  <Application>Microsoft Office PowerPoint</Application>
  <PresentationFormat>Panorámica</PresentationFormat>
  <Paragraphs>341</Paragraphs>
  <Slides>64</Slides>
  <Notes>64</Notes>
  <HiddenSlides>0</HiddenSlides>
  <MMClips>3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74" baseType="lpstr">
      <vt:lpstr>Arial</vt:lpstr>
      <vt:lpstr>Arial</vt:lpstr>
      <vt:lpstr>Bodoni MT Black</vt:lpstr>
      <vt:lpstr>Calibri</vt:lpstr>
      <vt:lpstr>Calibri Light</vt:lpstr>
      <vt:lpstr>Georgia</vt:lpstr>
      <vt:lpstr>Roboto</vt:lpstr>
      <vt:lpstr>Tahoma</vt:lpstr>
      <vt:lpstr>Verdana</vt:lpstr>
      <vt:lpstr>Tema de Office</vt:lpstr>
      <vt:lpstr>Presentación de PowerPoint</vt:lpstr>
      <vt:lpstr>Presentación de PowerPoint</vt:lpstr>
      <vt:lpstr> Poríferos. Esponxa       </vt:lpstr>
      <vt:lpstr>Presentación de PowerPoint</vt:lpstr>
      <vt:lpstr>Ctenóforos - Galipedia   </vt:lpstr>
      <vt:lpstr>Pólipos </vt:lpstr>
      <vt:lpstr>Presentación de PowerPoint</vt:lpstr>
      <vt:lpstr>Presentación de PowerPoint</vt:lpstr>
      <vt:lpstr>Corais </vt:lpstr>
      <vt:lpstr>Medusas </vt:lpstr>
      <vt:lpstr>Presentación de PowerPoint</vt:lpstr>
      <vt:lpstr>Platihelmintos - Galipedia  </vt:lpstr>
      <vt:lpstr>Platihelmintos (cestoda)</vt:lpstr>
      <vt:lpstr>Nematodos - Galipedia  </vt:lpstr>
      <vt:lpstr>Briozoos - Galipedia   </vt:lpstr>
      <vt:lpstr>Anélidos - Galipedia  </vt:lpstr>
      <vt:lpstr>Poliquetos - Galipedia  </vt:lpstr>
      <vt:lpstr>Arenícola marina </vt:lpstr>
      <vt:lpstr> </vt:lpstr>
      <vt:lpstr>Moluscos </vt:lpstr>
      <vt:lpstr>bivalvos</vt:lpstr>
      <vt:lpstr>Presentación de PowerPoint</vt:lpstr>
      <vt:lpstr>Gasterópodos </vt:lpstr>
      <vt:lpstr>Presentación de PowerPoint</vt:lpstr>
      <vt:lpstr>Presentación de PowerPoint</vt:lpstr>
      <vt:lpstr>Presentación de PowerPoint</vt:lpstr>
      <vt:lpstr>Presentación de PowerPoint</vt:lpstr>
      <vt:lpstr>Calliostoma zizyphinum </vt:lpstr>
      <vt:lpstr>Bolma rugosa (nombre científico) / Ictioterm.es </vt:lpstr>
      <vt:lpstr>Presentación de PowerPoint</vt:lpstr>
      <vt:lpstr>Presentación de PowerPoint</vt:lpstr>
      <vt:lpstr>Presentación de PowerPoint</vt:lpstr>
      <vt:lpstr>Presentación de PowerPoint</vt:lpstr>
      <vt:lpstr>Rádula - Wikipedia, a enciclopedia libre - Galipedia </vt:lpstr>
      <vt:lpstr> Cefalópodos   </vt:lpstr>
      <vt:lpstr>Fósiles de amonitas </vt:lpstr>
      <vt:lpstr>Presentación de PowerPoint</vt:lpstr>
      <vt:lpstr>Escafópodos</vt:lpstr>
      <vt:lpstr>Artrópodos - Galipedia </vt:lpstr>
      <vt:lpstr>Presentación de PowerPoint</vt:lpstr>
      <vt:lpstr>Miriápodos - Galipedia </vt:lpstr>
      <vt:lpstr>Crustacea </vt:lpstr>
      <vt:lpstr>Presentación de PowerPoint</vt:lpstr>
      <vt:lpstr>Presentación de PowerPoint</vt:lpstr>
      <vt:lpstr>Lagostino - Galipedia</vt:lpstr>
      <vt:lpstr>Presentación de PowerPoint</vt:lpstr>
      <vt:lpstr>insectos</vt:lpstr>
      <vt:lpstr>Cascuda </vt:lpstr>
      <vt:lpstr>Presentación de PowerPoint</vt:lpstr>
      <vt:lpstr>Presentación de PowerPoint</vt:lpstr>
      <vt:lpstr>Bolboreta - Galipedia </vt:lpstr>
      <vt:lpstr>Presentación de PowerPoint</vt:lpstr>
      <vt:lpstr>Arácnidos</vt:lpstr>
      <vt:lpstr>Presentación de PowerPoint</vt:lpstr>
      <vt:lpstr>Escorpión </vt:lpstr>
      <vt:lpstr>Equinodermos - Galipedia </vt:lpstr>
      <vt:lpstr>Presentación de PowerPoint</vt:lpstr>
      <vt:lpstr>Presentación de PowerPoint</vt:lpstr>
      <vt:lpstr>Presentación de PowerPoint</vt:lpstr>
      <vt:lpstr>Presentación de PowerPoint</vt:lpstr>
      <vt:lpstr>Crinoidea </vt:lpstr>
      <vt:lpstr>Presentación de PowerPoint</vt:lpstr>
      <vt:lpstr>Bajo del mar, bajo del mar                                                      Vives contenta siendo sirena                                                                                       Eres feliz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Windows User</dc:creator>
  <cp:lastModifiedBy>Windows User</cp:lastModifiedBy>
  <cp:revision>79</cp:revision>
  <dcterms:created xsi:type="dcterms:W3CDTF">2019-03-11T22:41:19Z</dcterms:created>
  <dcterms:modified xsi:type="dcterms:W3CDTF">2020-05-28T17:24:53Z</dcterms:modified>
</cp:coreProperties>
</file>