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sldIdLst>
    <p:sldId id="256" r:id="rId2"/>
    <p:sldId id="274" r:id="rId3"/>
    <p:sldId id="302" r:id="rId4"/>
    <p:sldId id="301" r:id="rId5"/>
    <p:sldId id="298" r:id="rId6"/>
    <p:sldId id="309" r:id="rId7"/>
    <p:sldId id="313" r:id="rId8"/>
    <p:sldId id="314" r:id="rId9"/>
    <p:sldId id="299" r:id="rId10"/>
    <p:sldId id="300" r:id="rId11"/>
    <p:sldId id="297" r:id="rId12"/>
    <p:sldId id="257" r:id="rId13"/>
    <p:sldId id="278" r:id="rId14"/>
    <p:sldId id="275" r:id="rId15"/>
    <p:sldId id="279" r:id="rId16"/>
    <p:sldId id="260" r:id="rId17"/>
    <p:sldId id="308" r:id="rId18"/>
    <p:sldId id="277" r:id="rId19"/>
    <p:sldId id="262" r:id="rId20"/>
    <p:sldId id="311" r:id="rId21"/>
    <p:sldId id="276" r:id="rId22"/>
    <p:sldId id="283" r:id="rId23"/>
    <p:sldId id="310" r:id="rId24"/>
    <p:sldId id="261" r:id="rId25"/>
    <p:sldId id="282" r:id="rId26"/>
    <p:sldId id="316" r:id="rId27"/>
    <p:sldId id="281" r:id="rId28"/>
    <p:sldId id="263" r:id="rId29"/>
    <p:sldId id="264" r:id="rId30"/>
    <p:sldId id="288" r:id="rId31"/>
    <p:sldId id="306" r:id="rId32"/>
    <p:sldId id="287" r:id="rId33"/>
    <p:sldId id="285" r:id="rId34"/>
    <p:sldId id="303" r:id="rId35"/>
    <p:sldId id="284" r:id="rId36"/>
    <p:sldId id="280" r:id="rId37"/>
    <p:sldId id="259" r:id="rId38"/>
    <p:sldId id="296" r:id="rId39"/>
    <p:sldId id="304" r:id="rId40"/>
    <p:sldId id="289" r:id="rId41"/>
    <p:sldId id="305" r:id="rId42"/>
    <p:sldId id="286" r:id="rId43"/>
    <p:sldId id="312" r:id="rId44"/>
    <p:sldId id="315" r:id="rId45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04" autoAdjust="0"/>
    <p:restoredTop sz="94671" autoAdjust="0"/>
  </p:normalViewPr>
  <p:slideViewPr>
    <p:cSldViewPr>
      <p:cViewPr varScale="1">
        <p:scale>
          <a:sx n="84" d="100"/>
          <a:sy n="84" d="100"/>
        </p:scale>
        <p:origin x="1445" y="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D5C5C7-338D-40D0-8ED0-A6A3A0E3C40D}" type="datetimeFigureOut">
              <a:rPr lang="es-ES" smtClean="0"/>
              <a:t>01/02/2022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5F4F71-D969-463F-9682-AE78FAADB3D2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527281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CA7DE-BE27-4FBC-992E-3F96507E790B}" type="datetime1">
              <a:rPr lang="es-ES" smtClean="0"/>
              <a:t>01/02/2022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DEFRMACIÓN NA TECTÓNICA DE PLACAS</a:t>
            </a: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E7490-0341-441D-9A3B-2F205B6EDB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665464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A8211C-C883-4179-B35A-2D49699D4038}" type="datetime1">
              <a:rPr lang="es-ES" smtClean="0"/>
              <a:t>01/02/2022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DEFRMACIÓN NA TECTÓNICA DE PLACAS</a:t>
            </a: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E7490-0341-441D-9A3B-2F205B6EDB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759583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7694F-4801-49E0-B4E1-6476ABB38617}" type="datetime1">
              <a:rPr lang="es-ES" smtClean="0"/>
              <a:t>01/02/2022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DEFRMACIÓN NA TECTÓNICA DE PLACAS</a:t>
            </a: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E7490-0341-441D-9A3B-2F205B6EDB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121817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572346-CBB4-4C0C-9713-1E9F3EBC20F9}" type="datetime1">
              <a:rPr lang="es-ES" smtClean="0"/>
              <a:t>01/02/2022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DEFRMACIÓN NA TECTÓNICA DE PLACAS</a:t>
            </a: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E7490-0341-441D-9A3B-2F205B6EDB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566092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14E2B-B6D9-4267-8EA0-0806EC21C88A}" type="datetime1">
              <a:rPr lang="es-ES" smtClean="0"/>
              <a:t>01/02/2022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DEFRMACIÓN NA TECTÓNICA DE PLACAS</a:t>
            </a: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E7490-0341-441D-9A3B-2F205B6EDB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452808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920C7-EC4C-45B6-BB3B-7B5622E36A86}" type="datetime1">
              <a:rPr lang="es-ES" smtClean="0"/>
              <a:t>01/02/2022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DEFRMACIÓN NA TECTÓNICA DE PLACAS</a:t>
            </a:r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E7490-0341-441D-9A3B-2F205B6EDB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888922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335B45-08F7-4F31-8DDD-D4BABD485783}" type="datetime1">
              <a:rPr lang="es-ES" smtClean="0"/>
              <a:t>01/02/2022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DEFRMACIÓN NA TECTÓNICA DE PLACAS</a:t>
            </a:r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E7490-0341-441D-9A3B-2F205B6EDB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339049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9199C-F0FE-459B-87E9-335B673BE7D1}" type="datetime1">
              <a:rPr lang="es-ES" smtClean="0"/>
              <a:t>01/02/2022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DEFRMACIÓN NA TECTÓNICA DE PLACAS</a:t>
            </a:r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E7490-0341-441D-9A3B-2F205B6EDB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265608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D93CB8-DE07-444A-8528-205D83BD3AE8}" type="datetime1">
              <a:rPr lang="es-ES" smtClean="0"/>
              <a:t>01/02/2022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DEFRMACIÓN NA TECTÓNICA DE PLACAS</a:t>
            </a:r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E7490-0341-441D-9A3B-2F205B6EDB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028112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20F56-9095-4230-9AC7-E91B4FF4B282}" type="datetime1">
              <a:rPr lang="es-ES" smtClean="0"/>
              <a:t>01/02/2022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DEFRMACIÓN NA TECTÓNICA DE PLACAS</a:t>
            </a:r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E7490-0341-441D-9A3B-2F205B6EDB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121198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7289B-46B8-45CD-A97F-153533E69A41}" type="datetime1">
              <a:rPr lang="es-ES" smtClean="0"/>
              <a:t>01/02/2022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DEFRMACIÓN NA TECTÓNICA DE PLACAS</a:t>
            </a:r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AE7490-0341-441D-9A3B-2F205B6EDB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429467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35E779-E832-455B-A10D-F003D8DC7176}" type="datetime1">
              <a:rPr lang="es-ES" smtClean="0"/>
              <a:t>01/02/2022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s-ES" smtClean="0"/>
              <a:t>DEFRMACIÓN NA TECTÓNICA DE PLACAS</a:t>
            </a: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AE7490-0341-441D-9A3B-2F205B6EDB1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86754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WDrYI0y9Nx0" TargetMode="External"/><Relationship Id="rId2" Type="http://schemas.openxmlformats.org/officeDocument/2006/relationships/hyperlink" Target="https://www.youtube.com/watch?v=h8WoBcrxpdY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hyperlink" Target="https://www.youtube.com/watch?v=OjMhUGsF_Nw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70zH2JBcdMY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hyperlink" Target="https://www.youtube.com/watch?v=rLS_K6KgFbQ" TargetMode="Externa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youtube.com/watch?v=d5mj7_ICCt8" TargetMode="Externa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hyperlink" Target="https://elpais.com/elpais/2017/02/17/ciencia/1487350981_663822.html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hyperlink" Target="https://www.nps.gov/yell/index.htm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hyperlink" Target="https://cuonda.com/geocastaway/58-ene15-repsol-margenes-pasivos-marte-marie-tharp-fosiles-sudamericanos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mujeresconciencia.com/2016/06/29/marie-tharp-la-geologoa-dio-luz-color-al-fondo-oceanico/" TargetMode="External"/><Relationship Id="rId5" Type="http://schemas.openxmlformats.org/officeDocument/2006/relationships/hyperlink" Target="https://www.youtube.com/watch?v=g5Lfa56i1zM" TargetMode="External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elpais.com/ciencia/2021-10-01/un-punto-caliente-bajo-las-canarias-alimenta-el-volcan-de-la-palma-y-creara-nuevas-islas.html" TargetMode="External"/><Relationship Id="rId2" Type="http://schemas.openxmlformats.org/officeDocument/2006/relationships/hyperlink" Target="https://elpais.com/ciencia/2021-10-01/un-punto-caliente-bajo-las-canarias-alimenta-el-volcan-de-la-palma-y-creara-nuevas-islas.html#:~:text=Hace%20unos%2020%20millones%20de,de%20a%C3%B1os%20de%20edad%20respectivamente.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rSzYHO1EU24" TargetMode="Externa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PAwWkwoDOqA&amp;t=154s" TargetMode="External"/><Relationship Id="rId2" Type="http://schemas.openxmlformats.org/officeDocument/2006/relationships/hyperlink" Target="https://www.youtube.com/watch?v=JcVvfRKhIeI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jpeg"/><Relationship Id="rId4" Type="http://schemas.openxmlformats.org/officeDocument/2006/relationships/hyperlink" Target="https://www.youtube.com/watch?v=rMtsxJIn6-0&amp;t=26s" TargetMode="Externa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hyperlink" Target="https://www.youtube.com/watch?v=HV9ySmk-GGw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gi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tectonic-explorer.concord.org/?planetWizard=true" TargetMode="External"/><Relationship Id="rId2" Type="http://schemas.openxmlformats.org/officeDocument/2006/relationships/hyperlink" Target="https://twitter.com/cienciaymas_/status/1436654114092498945?s=27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395536" y="21760"/>
            <a:ext cx="7772400" cy="1470025"/>
          </a:xfrm>
        </p:spPr>
        <p:txBody>
          <a:bodyPr>
            <a:normAutofit/>
          </a:bodyPr>
          <a:lstStyle/>
          <a:p>
            <a:r>
              <a:rPr lang="es-ES" sz="3600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TECTÓNICA DE PLACAS</a:t>
            </a:r>
            <a:endParaRPr lang="es-ES" sz="36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 smtClean="0"/>
              <a:t> TECTÓNICA DE PLACAS</a:t>
            </a:r>
            <a:endParaRPr lang="es-ES" dirty="0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9659" y="1714500"/>
            <a:ext cx="5838394" cy="4378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572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s-ES" sz="3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 smtClean="0"/>
              <a:t>TECTÓNICA DE PLACAS</a:t>
            </a:r>
            <a:endParaRPr lang="es-ES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/>
          <a:srcRect l="31100" t="17801" r="30313" b="13601"/>
          <a:stretch/>
        </p:blipFill>
        <p:spPr>
          <a:xfrm>
            <a:off x="1442616" y="274638"/>
            <a:ext cx="6081712" cy="6081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671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TIPOS DE BORDOS </a:t>
            </a:r>
            <a:endParaRPr lang="es-ES" sz="3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23528" y="1458292"/>
            <a:ext cx="3528392" cy="4857403"/>
          </a:xfrm>
        </p:spPr>
        <p:txBody>
          <a:bodyPr>
            <a:normAutofit fontScale="92500" lnSpcReduction="20000"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s-ES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Tipos de bordos entre placas</a:t>
            </a:r>
            <a:r>
              <a:rPr lang="es-E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.- Como </a:t>
            </a:r>
            <a:r>
              <a:rPr lang="es-ES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xa</a:t>
            </a:r>
            <a:r>
              <a:rPr lang="es-E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vimos no tema anterior, nos límites entre as placas é </a:t>
            </a:r>
            <a:r>
              <a:rPr lang="es-ES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onde</a:t>
            </a:r>
            <a:r>
              <a:rPr lang="es-E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teñen</a:t>
            </a:r>
            <a:r>
              <a:rPr lang="es-E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lugar a </a:t>
            </a:r>
            <a:r>
              <a:rPr lang="es-ES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maioría</a:t>
            </a:r>
            <a:r>
              <a:rPr lang="es-E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dos fenómenos </a:t>
            </a:r>
            <a:r>
              <a:rPr lang="es-ES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xeolóxicos</a:t>
            </a:r>
            <a:r>
              <a:rPr lang="es-E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s-ES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volcáns</a:t>
            </a:r>
            <a:r>
              <a:rPr lang="es-E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terremotos, </a:t>
            </a:r>
            <a:r>
              <a:rPr lang="es-ES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oroxenia</a:t>
            </a:r>
            <a:r>
              <a:rPr lang="es-E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(formación de montañas), etc. 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es-E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Vimos </a:t>
            </a:r>
            <a:r>
              <a:rPr lang="es-ES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tamén</a:t>
            </a:r>
            <a:r>
              <a:rPr lang="es-E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que había tres tipos de bordos de placas:</a:t>
            </a:r>
          </a:p>
          <a:p>
            <a:pPr marL="0" lvl="0" indent="0">
              <a:spcBef>
                <a:spcPts val="0"/>
              </a:spcBef>
              <a:buNone/>
            </a:pPr>
            <a:endParaRPr lang="es-ES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lvl="0" indent="0">
              <a:spcBef>
                <a:spcPts val="0"/>
              </a:spcBef>
            </a:pPr>
            <a:r>
              <a:rPr lang="es-ES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Bordos </a:t>
            </a:r>
            <a:r>
              <a:rPr lang="es-ES" sz="1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converxentes</a:t>
            </a:r>
            <a:r>
              <a:rPr lang="es-ES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</a:t>
            </a:r>
            <a:r>
              <a:rPr lang="es-E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destructivos.- </a:t>
            </a:r>
            <a:r>
              <a:rPr lang="es-ES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Nesles</a:t>
            </a:r>
            <a:r>
              <a:rPr lang="es-E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destrúese</a:t>
            </a:r>
            <a:r>
              <a:rPr lang="es-E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litosfera oceánica. </a:t>
            </a:r>
            <a:r>
              <a:rPr lang="es-ES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Sitúanse</a:t>
            </a:r>
            <a:r>
              <a:rPr lang="es-E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nas</a:t>
            </a:r>
            <a:r>
              <a:rPr lang="es-E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nas</a:t>
            </a:r>
            <a:r>
              <a:rPr lang="es-E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zonas de subducción.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es-E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Borde convergente. Animación: </a:t>
            </a:r>
            <a:r>
              <a:rPr lang="es-ES" sz="1400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https://www.youtube.com/watch?v=h8WoBcrxpdY</a:t>
            </a:r>
            <a:endParaRPr lang="es-ES" sz="1400" u="sng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lvl="0" indent="0">
              <a:spcBef>
                <a:spcPts val="0"/>
              </a:spcBef>
              <a:buNone/>
            </a:pPr>
            <a:endParaRPr lang="es-ES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lvl="0" indent="0">
              <a:spcBef>
                <a:spcPts val="0"/>
              </a:spcBef>
            </a:pPr>
            <a:r>
              <a:rPr lang="es-ES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Bordos </a:t>
            </a:r>
            <a:r>
              <a:rPr lang="es-ES" sz="1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diverxentes</a:t>
            </a:r>
            <a:r>
              <a:rPr lang="es-ES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</a:t>
            </a:r>
            <a:r>
              <a:rPr lang="es-E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constructivos.- </a:t>
            </a:r>
            <a:r>
              <a:rPr lang="es-ES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Neles</a:t>
            </a:r>
            <a:r>
              <a:rPr lang="es-E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créase litosfera oceánica. </a:t>
            </a:r>
            <a:r>
              <a:rPr lang="es-ES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Sitúanse</a:t>
            </a:r>
            <a:r>
              <a:rPr lang="es-E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nas</a:t>
            </a:r>
            <a:r>
              <a:rPr lang="es-E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dorsais</a:t>
            </a:r>
            <a:r>
              <a:rPr lang="es-E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oceánicas. </a:t>
            </a:r>
          </a:p>
          <a:p>
            <a:pPr marL="0" lvl="0" indent="0">
              <a:spcBef>
                <a:spcPts val="0"/>
              </a:spcBef>
            </a:pPr>
            <a:r>
              <a:rPr lang="es-E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Borde divergente (animación): </a:t>
            </a:r>
            <a:r>
              <a:rPr lang="es-ES" sz="1400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3"/>
              </a:rPr>
              <a:t>https://www.youtube.com/watch?v=WDrYI0y9Nx0</a:t>
            </a:r>
            <a:endParaRPr lang="es-ES" sz="1400" u="sng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lvl="0" indent="0">
              <a:spcBef>
                <a:spcPts val="0"/>
              </a:spcBef>
              <a:buNone/>
            </a:pPr>
            <a:endParaRPr lang="es-ES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lvl="0" indent="0">
              <a:spcBef>
                <a:spcPts val="0"/>
              </a:spcBef>
            </a:pPr>
            <a:r>
              <a:rPr lang="es-ES" sz="1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Bordos de cizalla, transformantes </a:t>
            </a:r>
            <a:r>
              <a:rPr lang="es-ES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</a:t>
            </a:r>
            <a:r>
              <a:rPr lang="es-E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pasivos.- </a:t>
            </a:r>
            <a:r>
              <a:rPr lang="es-ES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Neles</a:t>
            </a:r>
            <a:r>
              <a:rPr lang="es-E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nin</a:t>
            </a:r>
            <a:r>
              <a:rPr lang="es-E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se crea </a:t>
            </a:r>
            <a:r>
              <a:rPr lang="es-ES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nin</a:t>
            </a:r>
            <a:r>
              <a:rPr lang="es-E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destrúe</a:t>
            </a:r>
            <a:r>
              <a:rPr lang="es-E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litosfera oceánica. </a:t>
            </a:r>
            <a:r>
              <a:rPr lang="es-ES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Sitúanse</a:t>
            </a:r>
            <a:r>
              <a:rPr lang="es-E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nas</a:t>
            </a:r>
            <a:r>
              <a:rPr lang="es-E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fallas transformantes. 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es-E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Falla transformante:  </a:t>
            </a:r>
            <a:r>
              <a:rPr lang="es-ES" sz="1400" u="sng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4"/>
              </a:rPr>
              <a:t>https://www.youtube.com/watch?v=OjMhUGsF_Nw</a:t>
            </a:r>
            <a:endParaRPr lang="es-ES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buNone/>
            </a:pPr>
            <a:endParaRPr lang="es-ES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 smtClean="0"/>
              <a:t>TECTÓNICA DE PLACAS</a:t>
            </a:r>
            <a:endParaRPr lang="es-ES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70334" y="1556792"/>
            <a:ext cx="4716466" cy="3565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291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043608" y="363289"/>
            <a:ext cx="6400800" cy="3960440"/>
          </a:xfrm>
        </p:spPr>
        <p:txBody>
          <a:bodyPr/>
          <a:lstStyle/>
          <a:p>
            <a:r>
              <a:rPr lang="es-ES" sz="2400" b="1" dirty="0" err="1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Diverxentes</a:t>
            </a:r>
            <a:r>
              <a:rPr lang="es-ES" sz="2400" b="1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s-ES" sz="2400" b="1" dirty="0" err="1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ou</a:t>
            </a:r>
            <a:r>
              <a:rPr lang="es-ES" sz="2400" b="1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s-ES" sz="2400" b="1" dirty="0" err="1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Construtivos</a:t>
            </a:r>
            <a:endParaRPr lang="es-ES" sz="2400" b="1" dirty="0" smtClean="0">
              <a:solidFill>
                <a:schemeClr val="tx2">
                  <a:lumMod val="7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endParaRPr lang="es-E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 smtClean="0"/>
              <a:t> TECTÓNICA DE PLACAS</a:t>
            </a:r>
            <a:endParaRPr lang="es-ES" dirty="0"/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611560" y="4681887"/>
            <a:ext cx="7776864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Neles</a:t>
            </a:r>
            <a:r>
              <a:rPr kumimoji="0" lang="es-ES" sz="16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s-ES" sz="16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xérase</a:t>
            </a:r>
            <a:r>
              <a:rPr kumimoji="0" lang="es-ES" sz="16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s-ES" sz="16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codia</a:t>
            </a:r>
            <a:r>
              <a:rPr kumimoji="0" lang="es-ES" sz="16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oceánica como consecuencia </a:t>
            </a:r>
            <a:r>
              <a:rPr kumimoji="0" lang="es-ES" sz="16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dun</a:t>
            </a:r>
            <a:r>
              <a:rPr kumimoji="0" lang="es-ES" sz="16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s-ES" sz="16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movemento</a:t>
            </a:r>
            <a:r>
              <a:rPr kumimoji="0" lang="es-ES" sz="16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s-ES" sz="16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diverxente</a:t>
            </a:r>
            <a:r>
              <a:rPr kumimoji="0" lang="es-ES" sz="16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s-ES" sz="16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</a:t>
            </a:r>
            <a:r>
              <a:rPr kumimoji="0" lang="es-ES" sz="16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 separación entre placas.  Son zonas de fractura de miles de quilómetros de </a:t>
            </a:r>
            <a:r>
              <a:rPr kumimoji="0" lang="es-ES" sz="16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lonxitude</a:t>
            </a:r>
            <a:r>
              <a:rPr kumimoji="0" lang="es-ES" sz="16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s-ES" sz="16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polas</a:t>
            </a:r>
            <a:r>
              <a:rPr kumimoji="0" lang="es-ES" sz="16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que </a:t>
            </a:r>
            <a:r>
              <a:rPr kumimoji="0" lang="es-ES" sz="16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ascende</a:t>
            </a:r>
            <a:r>
              <a:rPr kumimoji="0" lang="es-ES" sz="16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á superficie o material do manto, </a:t>
            </a:r>
            <a:r>
              <a:rPr kumimoji="0" lang="es-ES" sz="16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orixinando</a:t>
            </a:r>
            <a:r>
              <a:rPr kumimoji="0" lang="es-ES" sz="16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s-ES" sz="16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unha</a:t>
            </a:r>
            <a:r>
              <a:rPr kumimoji="0" lang="es-ES" sz="16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intensa </a:t>
            </a:r>
            <a:r>
              <a:rPr kumimoji="0" lang="es-ES" sz="16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actividade</a:t>
            </a:r>
            <a:r>
              <a:rPr kumimoji="0" lang="es-ES" sz="16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volcánica que </a:t>
            </a:r>
            <a:r>
              <a:rPr kumimoji="0" lang="es-ES" sz="16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orixina</a:t>
            </a:r>
            <a:r>
              <a:rPr kumimoji="0" lang="es-ES" sz="16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grandes </a:t>
            </a:r>
            <a:r>
              <a:rPr kumimoji="0" lang="es-ES" sz="16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volumes</a:t>
            </a:r>
            <a:r>
              <a:rPr kumimoji="0" lang="es-ES" sz="16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 basalto. Forman as </a:t>
            </a:r>
            <a:r>
              <a:rPr kumimoji="0" lang="es-ES" sz="1600" b="1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dorsais</a:t>
            </a:r>
            <a:r>
              <a:rPr kumimoji="0" lang="es-ES" sz="16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oceánicas</a:t>
            </a:r>
            <a:r>
              <a:rPr kumimoji="0" lang="es-ES" sz="16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s-ES" sz="16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</a:t>
            </a:r>
            <a:r>
              <a:rPr kumimoji="0" lang="es-ES" sz="16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s-ES" sz="1600" b="1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cordilleiras</a:t>
            </a:r>
            <a:r>
              <a:rPr kumimoji="0" lang="es-ES" sz="16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submarinas</a:t>
            </a:r>
            <a:r>
              <a:rPr kumimoji="0" lang="es-ES" sz="16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que presentan </a:t>
            </a:r>
            <a:r>
              <a:rPr kumimoji="0" lang="es-ES" sz="16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</a:t>
            </a:r>
            <a:r>
              <a:rPr kumimoji="0" lang="es-ES" sz="16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s-ES" sz="16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súa</a:t>
            </a:r>
            <a:r>
              <a:rPr kumimoji="0" lang="es-ES" sz="16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parte superior </a:t>
            </a:r>
            <a:r>
              <a:rPr kumimoji="0" lang="es-ES" sz="16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unha</a:t>
            </a:r>
            <a:r>
              <a:rPr kumimoji="0" lang="es-ES" sz="16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depresión </a:t>
            </a:r>
            <a:r>
              <a:rPr kumimoji="0" lang="es-ES" sz="16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</a:t>
            </a:r>
            <a:r>
              <a:rPr kumimoji="0" lang="es-ES" sz="16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s-ES" sz="1600" b="1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rift</a:t>
            </a:r>
            <a:r>
              <a:rPr kumimoji="0" lang="es-ES" sz="16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pic>
        <p:nvPicPr>
          <p:cNvPr id="9" name="Picture 5" descr="Pin em Geology"/>
          <p:cNvPicPr>
            <a:picLocks noChangeAspect="1" noChangeArrowheads="1"/>
          </p:cNvPicPr>
          <p:nvPr/>
        </p:nvPicPr>
        <p:blipFill>
          <a:blip r:embed="rId2">
            <a:lum/>
          </a:blip>
          <a:srcRect/>
          <a:stretch>
            <a:fillRect/>
          </a:stretch>
        </p:blipFill>
        <p:spPr bwMode="auto">
          <a:xfrm>
            <a:off x="860194" y="1437078"/>
            <a:ext cx="7000892" cy="318411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34830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-1836712" y="0"/>
            <a:ext cx="8229600" cy="1143000"/>
          </a:xfrm>
        </p:spPr>
        <p:txBody>
          <a:bodyPr>
            <a:normAutofit/>
          </a:bodyPr>
          <a:lstStyle/>
          <a:p>
            <a:r>
              <a:rPr lang="es-ES" sz="2800" b="1" dirty="0" smtClean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Evolución e </a:t>
            </a:r>
            <a:r>
              <a:rPr lang="es-ES" sz="2800" b="1" dirty="0" err="1" smtClean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exemplos</a:t>
            </a:r>
            <a:endParaRPr lang="es-ES" sz="2800" b="1" dirty="0"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Marcador de contenido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24720" y="4417974"/>
            <a:ext cx="2469094" cy="1847248"/>
          </a:xfrm>
          <a:prstGeom prst="rect">
            <a:avLst/>
          </a:prstGeom>
        </p:spPr>
      </p:pic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 smtClean="0"/>
              <a:t> TECTÓNICA DE PLACAS</a:t>
            </a:r>
            <a:endParaRPr lang="es-ES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68" y="1273308"/>
            <a:ext cx="6675699" cy="2987299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467544" y="4797152"/>
            <a:ext cx="540824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Bordos </a:t>
            </a:r>
            <a:r>
              <a:rPr lang="es-ES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diverxentes</a:t>
            </a:r>
            <a:r>
              <a:rPr lang="es-E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 transformantes. </a:t>
            </a:r>
            <a:r>
              <a:rPr lang="es-ES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Dorsais</a:t>
            </a:r>
            <a:r>
              <a:rPr lang="es-E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oceánicas e fallas transformantes (</a:t>
            </a:r>
            <a:r>
              <a:rPr lang="es-ES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XeoClip</a:t>
            </a:r>
            <a:r>
              <a:rPr lang="es-E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): </a:t>
            </a:r>
            <a:r>
              <a:rPr lang="es-ES" sz="1400" u="sng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4"/>
              </a:rPr>
              <a:t>https://www.youtube.com/watch?v=70zH2JBcdMY</a:t>
            </a:r>
            <a:endParaRPr lang="es-ES" sz="1400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6186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23528" y="17056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s-ES" sz="27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BORDOS DE CIZALLA </a:t>
            </a:r>
            <a:r>
              <a:rPr lang="es-ES" sz="27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</a:t>
            </a:r>
            <a:r>
              <a:rPr lang="es-ES" sz="27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TRANSFORMANTES</a:t>
            </a:r>
            <a:r>
              <a:rPr lang="es-ES" b="1" dirty="0">
                <a:solidFill>
                  <a:srgbClr val="C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/>
            </a:r>
            <a:br>
              <a:rPr lang="es-ES" b="1" dirty="0">
                <a:solidFill>
                  <a:srgbClr val="C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</a:br>
            <a:endParaRPr lang="es-ES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 smtClean="0"/>
              <a:t> TECTÓNICA DE PLACAS</a:t>
            </a:r>
            <a:endParaRPr lang="es-ES" dirty="0"/>
          </a:p>
        </p:txBody>
      </p:sp>
      <p:pic>
        <p:nvPicPr>
          <p:cNvPr id="5" name="2 Imagen" descr="Las Fallas Transformantes - Tectónica de placas"/>
          <p:cNvPicPr/>
          <p:nvPr/>
        </p:nvPicPr>
        <p:blipFill>
          <a:blip r:embed="rId2">
            <a:lum bright="10000"/>
          </a:blip>
          <a:srcRect/>
          <a:stretch>
            <a:fillRect/>
          </a:stretch>
        </p:blipFill>
        <p:spPr bwMode="auto">
          <a:xfrm>
            <a:off x="5341224" y="1036131"/>
            <a:ext cx="3857620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3 Imagen" descr="falla transformante2.jpg"/>
          <p:cNvPicPr/>
          <p:nvPr/>
        </p:nvPicPr>
        <p:blipFill>
          <a:blip r:embed="rId3"/>
          <a:stretch>
            <a:fillRect/>
          </a:stretch>
        </p:blipFill>
        <p:spPr>
          <a:xfrm>
            <a:off x="4499992" y="3567510"/>
            <a:ext cx="4470252" cy="2788840"/>
          </a:xfrm>
          <a:prstGeom prst="rect">
            <a:avLst/>
          </a:prstGeom>
        </p:spPr>
      </p:pic>
      <p:pic>
        <p:nvPicPr>
          <p:cNvPr id="7" name="4 Imagen" descr="Carpeta de Geografía: Falla de San Andrés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0958" y="3586882"/>
            <a:ext cx="3955898" cy="2718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331584" y="410554"/>
            <a:ext cx="5134898" cy="3108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b="1" dirty="0" smtClean="0">
              <a:solidFill>
                <a:srgbClr val="C00000"/>
              </a:solidFill>
              <a:ea typeface="Calibri" pitchFamily="34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sz="16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Denomínase</a:t>
            </a:r>
            <a:r>
              <a:rPr lang="es-ES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6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tamén</a:t>
            </a:r>
            <a:r>
              <a:rPr lang="es-ES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bordos conservadores </a:t>
            </a:r>
            <a:r>
              <a:rPr lang="es-ES" sz="16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</a:t>
            </a:r>
            <a:r>
              <a:rPr lang="es-ES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pasivos, porque </a:t>
            </a:r>
            <a:r>
              <a:rPr lang="es-ES" sz="16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neles</a:t>
            </a:r>
            <a:r>
              <a:rPr lang="es-ES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6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nin</a:t>
            </a:r>
            <a:r>
              <a:rPr lang="es-ES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se crea </a:t>
            </a:r>
            <a:r>
              <a:rPr lang="es-ES" sz="16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nin</a:t>
            </a:r>
            <a:r>
              <a:rPr lang="es-ES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se </a:t>
            </a:r>
            <a:r>
              <a:rPr lang="es-ES" sz="16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destrúe</a:t>
            </a:r>
            <a:r>
              <a:rPr lang="es-ES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6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codia</a:t>
            </a:r>
            <a:r>
              <a:rPr lang="es-ES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sz="16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Fórmanse</a:t>
            </a:r>
            <a:r>
              <a:rPr lang="es-ES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cando dúas placas </a:t>
            </a:r>
            <a:r>
              <a:rPr lang="es-ES" sz="16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escorregan</a:t>
            </a:r>
            <a:r>
              <a:rPr lang="es-ES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horizontalmente en sentido contrario, </a:t>
            </a:r>
            <a:r>
              <a:rPr lang="es-ES" sz="16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esgazando</a:t>
            </a:r>
            <a:r>
              <a:rPr lang="es-ES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 terreo e </a:t>
            </a:r>
            <a:r>
              <a:rPr lang="es-ES" sz="16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xerando</a:t>
            </a:r>
            <a:r>
              <a:rPr lang="es-ES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as chamadas fallas transformantes, responsables de </a:t>
            </a:r>
            <a:r>
              <a:rPr lang="es-ES" sz="16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moitos</a:t>
            </a:r>
            <a:r>
              <a:rPr lang="es-ES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sismos. A </a:t>
            </a:r>
            <a:r>
              <a:rPr lang="es-ES" sz="16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maior</a:t>
            </a:r>
            <a:r>
              <a:rPr lang="es-ES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parte delas </a:t>
            </a:r>
            <a:r>
              <a:rPr lang="es-ES" sz="16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encóntranse</a:t>
            </a:r>
            <a:r>
              <a:rPr lang="es-ES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nos fondos oceánicos, </a:t>
            </a:r>
            <a:r>
              <a:rPr lang="es-ES" sz="16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onde</a:t>
            </a:r>
            <a:r>
              <a:rPr lang="es-ES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fracturan perpendicularmente as </a:t>
            </a:r>
            <a:r>
              <a:rPr lang="es-ES" sz="16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dorsais</a:t>
            </a:r>
            <a:r>
              <a:rPr lang="es-ES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sz="16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Tamén</a:t>
            </a:r>
            <a:r>
              <a:rPr lang="es-ES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poden darse nos continentes, como a falla de San Andrés en California.</a:t>
            </a:r>
          </a:p>
        </p:txBody>
      </p:sp>
    </p:spTree>
    <p:extLst>
      <p:ext uri="{BB962C8B-B14F-4D97-AF65-F5344CB8AC3E}">
        <p14:creationId xmlns:p14="http://schemas.microsoft.com/office/powerpoint/2010/main" val="3341556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smtClean="0"/>
              <a:t>DEFRMACIÓN NA TECTÓNICA DE PLACAS</a:t>
            </a:r>
            <a:endParaRPr lang="es-ES"/>
          </a:p>
        </p:txBody>
      </p:sp>
      <p:pic>
        <p:nvPicPr>
          <p:cNvPr id="5" name="1 Imagen" descr="falla transformante.jpg"/>
          <p:cNvPicPr/>
          <p:nvPr/>
        </p:nvPicPr>
        <p:blipFill>
          <a:blip r:embed="rId2"/>
          <a:stretch>
            <a:fillRect/>
          </a:stretch>
        </p:blipFill>
        <p:spPr>
          <a:xfrm>
            <a:off x="1187624" y="41209"/>
            <a:ext cx="6610770" cy="6108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95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357808" y="-473731"/>
            <a:ext cx="7772400" cy="1470025"/>
          </a:xfrm>
        </p:spPr>
        <p:txBody>
          <a:bodyPr>
            <a:normAutofit/>
          </a:bodyPr>
          <a:lstStyle/>
          <a:p>
            <a:r>
              <a:rPr lang="pt-BR" sz="2400" b="1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Bordos destrutivos ou </a:t>
            </a:r>
            <a:r>
              <a:rPr lang="pt-BR" sz="2400" b="1" dirty="0" err="1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converxentes</a:t>
            </a:r>
            <a:r>
              <a:rPr lang="pt-BR" sz="2400" b="1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 Tipos</a:t>
            </a:r>
            <a:endParaRPr lang="es-ES" sz="2400" dirty="0">
              <a:solidFill>
                <a:schemeClr val="tx2">
                  <a:lumMod val="7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-1044624" y="620688"/>
            <a:ext cx="7992888" cy="1752600"/>
          </a:xfrm>
        </p:spPr>
        <p:txBody>
          <a:bodyPr>
            <a:norm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s-ES" sz="1800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Litosfera oceánica- Litosfera continental. </a:t>
            </a:r>
          </a:p>
          <a:p>
            <a:r>
              <a:rPr lang="es-ES" sz="1800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s-ES" sz="1800" dirty="0" err="1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Exemplo</a:t>
            </a:r>
            <a:r>
              <a:rPr lang="es-ES" sz="1800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: </a:t>
            </a:r>
            <a:r>
              <a:rPr lang="es-ES" sz="1800" dirty="0" err="1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Oróxeno</a:t>
            </a:r>
            <a:r>
              <a:rPr lang="es-ES" sz="1800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tipo Andes (</a:t>
            </a:r>
            <a:r>
              <a:rPr lang="es-ES" sz="1800" dirty="0" err="1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Oróxeno</a:t>
            </a:r>
            <a:r>
              <a:rPr lang="es-ES" sz="1800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s-ES" sz="1800" dirty="0" err="1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quente</a:t>
            </a:r>
            <a:r>
              <a:rPr lang="es-ES" sz="1800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)</a:t>
            </a:r>
          </a:p>
          <a:p>
            <a:endParaRPr lang="es-ES" sz="18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2050" name="Picture 2" descr="Convergencia placa continental-oceánic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982507"/>
            <a:ext cx="6861724" cy="3767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 smtClean="0"/>
              <a:t>TECTÓNICA DE PLACAS</a:t>
            </a:r>
            <a:endParaRPr lang="es-ES" dirty="0"/>
          </a:p>
        </p:txBody>
      </p:sp>
      <p:sp>
        <p:nvSpPr>
          <p:cNvPr id="7" name="CuadroTexto 6"/>
          <p:cNvSpPr txBox="1"/>
          <p:nvPr/>
        </p:nvSpPr>
        <p:spPr>
          <a:xfrm>
            <a:off x="378360" y="1496988"/>
            <a:ext cx="7776864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s-ES" b="1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Cho</a:t>
            </a:r>
            <a:r>
              <a:rPr lang="es-E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que de litosfera oceánica con litosfera continental</a:t>
            </a:r>
            <a:r>
              <a:rPr lang="es-E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.- A placa oceánica </a:t>
            </a:r>
            <a:r>
              <a:rPr lang="es-ES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dóbrase</a:t>
            </a:r>
            <a:r>
              <a:rPr lang="es-E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 </a:t>
            </a:r>
            <a:r>
              <a:rPr lang="es-ES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subduce</a:t>
            </a:r>
            <a:r>
              <a:rPr lang="es-E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no manto, formando un plano de </a:t>
            </a:r>
            <a:r>
              <a:rPr lang="es-ES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Wadati-Benioff</a:t>
            </a:r>
            <a:r>
              <a:rPr lang="es-E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 Igual que no </a:t>
            </a:r>
            <a:r>
              <a:rPr lang="es-ES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exemplo</a:t>
            </a:r>
            <a:r>
              <a:rPr lang="es-E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anterior, </a:t>
            </a:r>
            <a:r>
              <a:rPr lang="es-ES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fórmase</a:t>
            </a:r>
            <a:r>
              <a:rPr lang="es-E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unha</a:t>
            </a:r>
            <a:r>
              <a:rPr lang="es-E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foxa</a:t>
            </a:r>
            <a:r>
              <a:rPr lang="es-E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oceánica, </a:t>
            </a:r>
            <a:r>
              <a:rPr lang="es-ES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destrúese</a:t>
            </a:r>
            <a:r>
              <a:rPr lang="es-E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litosfera oceánica, </a:t>
            </a:r>
            <a:r>
              <a:rPr lang="es-ES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hai</a:t>
            </a:r>
            <a:r>
              <a:rPr lang="es-E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volcáns</a:t>
            </a:r>
            <a:r>
              <a:rPr lang="es-E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 terremotos, fusión parcial do basalto que </a:t>
            </a:r>
            <a:r>
              <a:rPr lang="es-ES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subduce</a:t>
            </a:r>
            <a:r>
              <a:rPr lang="es-E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intenso metamorfismo  (principalmente no prisma de </a:t>
            </a:r>
            <a:r>
              <a:rPr lang="es-ES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acrección</a:t>
            </a:r>
            <a:r>
              <a:rPr lang="es-E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).  </a:t>
            </a:r>
            <a:r>
              <a:rPr lang="es-ES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Xérase</a:t>
            </a:r>
            <a:r>
              <a:rPr lang="es-E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un tipo de </a:t>
            </a:r>
            <a:r>
              <a:rPr lang="es-ES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oróxeno</a:t>
            </a:r>
            <a:r>
              <a:rPr lang="es-E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coñecido</a:t>
            </a:r>
            <a:r>
              <a:rPr lang="es-E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como </a:t>
            </a:r>
            <a:r>
              <a:rPr lang="es-ES" sz="1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cordilleira</a:t>
            </a:r>
            <a:r>
              <a:rPr lang="es-E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perioceánica</a:t>
            </a:r>
            <a:r>
              <a:rPr lang="es-ES" sz="1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(tipo Andino). </a:t>
            </a:r>
            <a:r>
              <a:rPr lang="es-ES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Exemplo</a:t>
            </a:r>
            <a:r>
              <a:rPr lang="es-E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Andes.</a:t>
            </a:r>
          </a:p>
        </p:txBody>
      </p:sp>
    </p:spTree>
    <p:extLst>
      <p:ext uri="{BB962C8B-B14F-4D97-AF65-F5344CB8AC3E}">
        <p14:creationId xmlns:p14="http://schemas.microsoft.com/office/powerpoint/2010/main" val="603814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 smtClean="0"/>
              <a:t> TECTÓNICA DE PLACAS</a:t>
            </a:r>
            <a:endParaRPr lang="es-ES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/>
          <a:srcRect l="25588" t="16401" r="26376" b="13601"/>
          <a:stretch/>
        </p:blipFill>
        <p:spPr>
          <a:xfrm>
            <a:off x="1130684" y="274638"/>
            <a:ext cx="6882632" cy="5641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728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 smtClean="0"/>
              <a:t>TECTÓNICA DE PLACAS</a:t>
            </a:r>
            <a:endParaRPr lang="es-ES" dirty="0"/>
          </a:p>
        </p:txBody>
      </p:sp>
      <p:pic>
        <p:nvPicPr>
          <p:cNvPr id="5" name="4 Imagen" descr="I.E.S &quot;POETA CLAUDIO RODRÍGUEZ&quot;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71600" y="404664"/>
            <a:ext cx="6984776" cy="5616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00600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-36512" y="-231085"/>
            <a:ext cx="7772400" cy="1470025"/>
          </a:xfrm>
        </p:spPr>
        <p:txBody>
          <a:bodyPr>
            <a:norm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s-ES" sz="1800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Litosfera Continental- Litosfera continental. </a:t>
            </a:r>
            <a:r>
              <a:rPr lang="es-ES" sz="1800" dirty="0" err="1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Oróxeno</a:t>
            </a:r>
            <a:r>
              <a:rPr lang="es-ES" sz="1800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Tipo </a:t>
            </a:r>
            <a:r>
              <a:rPr lang="es-ES" sz="1800" dirty="0" err="1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Himalaia</a:t>
            </a:r>
            <a:r>
              <a:rPr lang="es-ES" sz="1800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(</a:t>
            </a:r>
            <a:r>
              <a:rPr lang="es-ES" sz="1800" dirty="0" err="1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Oróxeno</a:t>
            </a:r>
            <a:r>
              <a:rPr lang="es-ES" sz="1800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frío)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683568" y="764704"/>
            <a:ext cx="7596336" cy="3877103"/>
          </a:xfrm>
        </p:spPr>
        <p:txBody>
          <a:bodyPr>
            <a:normAutofit/>
          </a:bodyPr>
          <a:lstStyle/>
          <a:p>
            <a:pPr algn="l"/>
            <a:r>
              <a:rPr lang="es-ES" sz="1400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4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Choque de litosfera </a:t>
            </a:r>
            <a:r>
              <a:rPr lang="es-ES" sz="1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continental</a:t>
            </a:r>
            <a:r>
              <a:rPr lang="es-ES" sz="14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con litosfera </a:t>
            </a:r>
            <a:r>
              <a:rPr lang="es-ES" sz="1400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continental.- </a:t>
            </a:r>
            <a:r>
              <a:rPr lang="es-ES" sz="14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</a:t>
            </a:r>
            <a:r>
              <a:rPr lang="es-ES" sz="1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medida que os bloques </a:t>
            </a:r>
            <a:r>
              <a:rPr lang="es-ES" sz="14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continentais</a:t>
            </a:r>
            <a:r>
              <a:rPr lang="es-ES" sz="1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se </a:t>
            </a:r>
            <a:r>
              <a:rPr lang="es-ES" sz="14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achegan</a:t>
            </a:r>
            <a:r>
              <a:rPr lang="es-ES" sz="1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a litosfera oceánica entre ambos </a:t>
            </a:r>
            <a:r>
              <a:rPr lang="es-ES" sz="14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subduce</a:t>
            </a:r>
            <a:r>
              <a:rPr lang="es-ES" sz="1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4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baixo</a:t>
            </a:r>
            <a:r>
              <a:rPr lang="es-ES" sz="1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 continental. Os sedimentos acumulados no fondo oceánico </a:t>
            </a:r>
            <a:r>
              <a:rPr lang="es-ES" sz="14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levántanse</a:t>
            </a:r>
            <a:r>
              <a:rPr lang="es-ES" sz="1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cando se van </a:t>
            </a:r>
            <a:r>
              <a:rPr lang="es-ES" sz="14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comprimindo</a:t>
            </a:r>
            <a:r>
              <a:rPr lang="es-ES" sz="1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</a:p>
          <a:p>
            <a:pPr algn="l"/>
            <a:r>
              <a:rPr lang="es-ES" sz="14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Ao</a:t>
            </a:r>
            <a:r>
              <a:rPr lang="es-ES" sz="1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chocar os bloques </a:t>
            </a:r>
            <a:r>
              <a:rPr lang="es-ES" sz="14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continentais</a:t>
            </a:r>
            <a:r>
              <a:rPr lang="es-ES" sz="1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non </a:t>
            </a:r>
            <a:r>
              <a:rPr lang="es-ES" sz="14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subduce</a:t>
            </a:r>
            <a:r>
              <a:rPr lang="es-ES" sz="1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ningún deles porque a litosfera continental é demasiado </a:t>
            </a:r>
            <a:r>
              <a:rPr lang="es-ES" sz="14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lixeira</a:t>
            </a:r>
            <a:r>
              <a:rPr lang="es-ES" sz="1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para </a:t>
            </a:r>
            <a:r>
              <a:rPr lang="es-ES" sz="14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afundirse</a:t>
            </a:r>
            <a:r>
              <a:rPr lang="es-ES" sz="1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s-ES" sz="14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Neste</a:t>
            </a:r>
            <a:r>
              <a:rPr lang="es-ES" sz="1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caso, </a:t>
            </a:r>
            <a:r>
              <a:rPr lang="es-ES" sz="14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unha</a:t>
            </a:r>
            <a:r>
              <a:rPr lang="es-ES" sz="1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das placas cabalga sobre a </a:t>
            </a:r>
            <a:r>
              <a:rPr lang="es-ES" sz="14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outra</a:t>
            </a:r>
            <a:r>
              <a:rPr lang="es-ES" sz="1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ata que o </a:t>
            </a:r>
            <a:r>
              <a:rPr lang="es-ES" sz="14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movemento</a:t>
            </a:r>
            <a:r>
              <a:rPr lang="es-ES" sz="1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4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converxente</a:t>
            </a:r>
            <a:r>
              <a:rPr lang="es-ES" sz="1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se detén. As dúas placas quedan unidas mediante </a:t>
            </a:r>
            <a:r>
              <a:rPr lang="es-ES" sz="14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unha</a:t>
            </a:r>
            <a:r>
              <a:rPr lang="es-ES" sz="1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sutura formada por </a:t>
            </a:r>
            <a:r>
              <a:rPr lang="es-ES" sz="14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unha</a:t>
            </a:r>
            <a:r>
              <a:rPr lang="es-ES" sz="1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nova </a:t>
            </a:r>
            <a:r>
              <a:rPr lang="es-ES" sz="14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cordilleira</a:t>
            </a:r>
            <a:r>
              <a:rPr lang="es-ES" sz="1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s-ES" sz="14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Deste</a:t>
            </a:r>
            <a:r>
              <a:rPr lang="es-ES" sz="1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4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xeito</a:t>
            </a:r>
            <a:r>
              <a:rPr lang="es-ES" sz="1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os continentes van aumentando de tamaño. </a:t>
            </a:r>
            <a:r>
              <a:rPr lang="es-ES" sz="14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Neste</a:t>
            </a:r>
            <a:r>
              <a:rPr lang="es-ES" sz="1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caso </a:t>
            </a:r>
            <a:r>
              <a:rPr lang="es-ES" sz="14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fórmase</a:t>
            </a:r>
            <a:r>
              <a:rPr lang="es-ES" sz="1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4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unha</a:t>
            </a:r>
            <a:r>
              <a:rPr lang="es-ES" sz="1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4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cordilleira</a:t>
            </a:r>
            <a:r>
              <a:rPr lang="es-ES" sz="14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4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intracontinental</a:t>
            </a:r>
            <a:r>
              <a:rPr lang="es-ES" sz="14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(tipo Alpino) </a:t>
            </a:r>
            <a:r>
              <a:rPr lang="es-ES" sz="14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</a:t>
            </a:r>
            <a:r>
              <a:rPr lang="es-ES" sz="1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4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oróxeno</a:t>
            </a:r>
            <a:r>
              <a:rPr lang="es-ES" sz="14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 colisión </a:t>
            </a:r>
            <a:r>
              <a:rPr lang="es-ES" sz="1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(en </a:t>
            </a:r>
            <a:r>
              <a:rPr lang="es-ES" sz="14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grego</a:t>
            </a:r>
            <a:r>
              <a:rPr lang="es-ES" sz="1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s-ES" sz="1400" i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orós</a:t>
            </a:r>
            <a:r>
              <a:rPr lang="es-ES" sz="1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= montaña). </a:t>
            </a:r>
            <a:r>
              <a:rPr lang="es-ES" sz="14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Exemplos</a:t>
            </a:r>
            <a:r>
              <a:rPr lang="es-ES" sz="1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s-ES" sz="14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Himalaia</a:t>
            </a:r>
            <a:r>
              <a:rPr lang="es-ES" sz="1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Pirineos, Alpes,  Urales. </a:t>
            </a:r>
            <a:r>
              <a:rPr lang="es-ES" sz="14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Xeralmente</a:t>
            </a:r>
            <a:r>
              <a:rPr lang="es-ES" sz="1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as partes </a:t>
            </a:r>
            <a:r>
              <a:rPr lang="es-ES" sz="14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máis</a:t>
            </a:r>
            <a:r>
              <a:rPr lang="es-ES" sz="1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altas </a:t>
            </a:r>
            <a:r>
              <a:rPr lang="es-ES" sz="14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destas</a:t>
            </a:r>
            <a:r>
              <a:rPr lang="es-ES" sz="1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4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cordilleiras</a:t>
            </a:r>
            <a:r>
              <a:rPr lang="es-ES" sz="1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están formadas por rochas sedimentarias procedentes dos sedimentos oceánicos, ricos en fósiles de organismos acuáticos.</a:t>
            </a:r>
          </a:p>
          <a:p>
            <a:pPr algn="l"/>
            <a:endParaRPr lang="es-ES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098" name="Picture 2" descr="Resultado de imaxes para subducion himalay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4381" y="3459549"/>
            <a:ext cx="4694710" cy="2896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 smtClean="0"/>
              <a:t> TECTÓNICA DE PLACAS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415590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10006" y="-22022"/>
            <a:ext cx="8229600" cy="1143000"/>
          </a:xfrm>
        </p:spPr>
        <p:txBody>
          <a:bodyPr>
            <a:normAutofit/>
          </a:bodyPr>
          <a:lstStyle/>
          <a:p>
            <a:r>
              <a:rPr lang="es-ES" sz="3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Deriva Continental </a:t>
            </a:r>
            <a:endParaRPr lang="es-ES" sz="3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 smtClean="0"/>
              <a:t>TECTÓNICA DE PLACAS</a:t>
            </a:r>
            <a:endParaRPr lang="es-ES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4473" y="3994705"/>
            <a:ext cx="2395936" cy="1798476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3"/>
          <a:srcRect l="6642" r="3698"/>
          <a:stretch/>
        </p:blipFill>
        <p:spPr>
          <a:xfrm>
            <a:off x="6891001" y="3356992"/>
            <a:ext cx="1944216" cy="2805363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4"/>
          <a:srcRect l="27162" t="15000" r="26375" b="10801"/>
          <a:stretch/>
        </p:blipFill>
        <p:spPr>
          <a:xfrm>
            <a:off x="191005" y="906440"/>
            <a:ext cx="4248472" cy="3816424"/>
          </a:xfrm>
          <a:prstGeom prst="rect">
            <a:avLst/>
          </a:prstGeom>
        </p:spPr>
      </p:pic>
      <p:sp>
        <p:nvSpPr>
          <p:cNvPr id="5" name="Marcador de contenido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5"/>
          <a:srcRect l="42125" t="26200" r="24800" b="48600"/>
          <a:stretch/>
        </p:blipFill>
        <p:spPr>
          <a:xfrm>
            <a:off x="4439477" y="980370"/>
            <a:ext cx="4704523" cy="2016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040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 smtClean="0"/>
              <a:t> TECTÓNICA DE PLACAS</a:t>
            </a:r>
            <a:endParaRPr lang="es-ES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/>
          <a:srcRect l="27163" t="12201" r="25588" b="16400"/>
          <a:stretch/>
        </p:blipFill>
        <p:spPr>
          <a:xfrm>
            <a:off x="1009723" y="476673"/>
            <a:ext cx="6874645" cy="5843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469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 smtClean="0"/>
              <a:t> TECTÓNICA DE PLACAS</a:t>
            </a:r>
            <a:endParaRPr lang="es-ES" dirty="0"/>
          </a:p>
        </p:txBody>
      </p:sp>
      <p:pic>
        <p:nvPicPr>
          <p:cNvPr id="5" name="8 Imagen" descr="himalaya.jpg"/>
          <p:cNvPicPr/>
          <p:nvPr/>
        </p:nvPicPr>
        <p:blipFill>
          <a:blip r:embed="rId2"/>
          <a:stretch>
            <a:fillRect/>
          </a:stretch>
        </p:blipFill>
        <p:spPr>
          <a:xfrm>
            <a:off x="251520" y="274638"/>
            <a:ext cx="6215106" cy="3786191"/>
          </a:xfrm>
          <a:prstGeom prst="rect">
            <a:avLst/>
          </a:prstGeom>
        </p:spPr>
      </p:pic>
      <p:pic>
        <p:nvPicPr>
          <p:cNvPr id="6" name="10 Imagen" descr="himalaya2.jpg"/>
          <p:cNvPicPr/>
          <p:nvPr/>
        </p:nvPicPr>
        <p:blipFill>
          <a:blip r:embed="rId3"/>
          <a:stretch>
            <a:fillRect/>
          </a:stretch>
        </p:blipFill>
        <p:spPr>
          <a:xfrm>
            <a:off x="5935014" y="3455199"/>
            <a:ext cx="2786050" cy="2786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295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 smtClean="0"/>
              <a:t>TECTÓNICA DE PLACAS</a:t>
            </a:r>
            <a:endParaRPr lang="es-ES" dirty="0"/>
          </a:p>
        </p:txBody>
      </p:sp>
      <p:pic>
        <p:nvPicPr>
          <p:cNvPr id="5" name="1 Imagen" descr="La génesis de las cordilleras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5576" y="219969"/>
            <a:ext cx="7455170" cy="6021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91711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 smtClean="0"/>
              <a:t> TECTÓNICA DE PLACAS</a:t>
            </a:r>
            <a:endParaRPr lang="es-ES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/>
          <a:srcRect l="32675" t="16401" r="34250" b="6601"/>
          <a:stretch/>
        </p:blipFill>
        <p:spPr>
          <a:xfrm>
            <a:off x="2195736" y="332656"/>
            <a:ext cx="4399034" cy="576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801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28608" y="-315416"/>
            <a:ext cx="7772400" cy="1470025"/>
          </a:xfrm>
        </p:spPr>
        <p:txBody>
          <a:bodyPr>
            <a:norm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s-ES" sz="1800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Litosfera oceánica- Litosfera oceánica, pero cerca, litosfera continental. Arco Illa. </a:t>
            </a:r>
            <a:r>
              <a:rPr lang="es-ES" sz="1800" dirty="0" err="1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Exemplo</a:t>
            </a:r>
            <a:r>
              <a:rPr lang="es-ES" sz="1800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s-ES" sz="1800" dirty="0" err="1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Xapón</a:t>
            </a:r>
            <a:r>
              <a:rPr lang="es-ES" sz="1800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, Filipinas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79512" y="5810257"/>
            <a:ext cx="6400800" cy="568901"/>
          </a:xfrm>
        </p:spPr>
        <p:txBody>
          <a:bodyPr/>
          <a:lstStyle/>
          <a:p>
            <a:pPr lvl="0" algn="l">
              <a:spcBef>
                <a:spcPts val="0"/>
              </a:spcBef>
            </a:pPr>
            <a:r>
              <a:rPr lang="es-ES" sz="1200" dirty="0">
                <a:solidFill>
                  <a:srgbClr val="C00000"/>
                </a:solidFill>
              </a:rPr>
              <a:t>Bordos </a:t>
            </a:r>
            <a:r>
              <a:rPr lang="es-ES" sz="1200" dirty="0" err="1">
                <a:solidFill>
                  <a:srgbClr val="C00000"/>
                </a:solidFill>
              </a:rPr>
              <a:t>converxentes</a:t>
            </a:r>
            <a:r>
              <a:rPr lang="es-ES" sz="1200" dirty="0">
                <a:solidFill>
                  <a:srgbClr val="C00000"/>
                </a:solidFill>
              </a:rPr>
              <a:t>. </a:t>
            </a:r>
            <a:r>
              <a:rPr lang="es-ES" sz="1200" dirty="0" err="1">
                <a:solidFill>
                  <a:srgbClr val="C00000"/>
                </a:solidFill>
              </a:rPr>
              <a:t>Subdución</a:t>
            </a:r>
            <a:r>
              <a:rPr lang="es-ES" sz="1200" dirty="0">
                <a:solidFill>
                  <a:srgbClr val="C00000"/>
                </a:solidFill>
              </a:rPr>
              <a:t> (</a:t>
            </a:r>
            <a:r>
              <a:rPr lang="es-ES" sz="1200" dirty="0" err="1">
                <a:solidFill>
                  <a:srgbClr val="C00000"/>
                </a:solidFill>
              </a:rPr>
              <a:t>XeoClip</a:t>
            </a:r>
            <a:r>
              <a:rPr lang="es-ES" sz="1200" dirty="0">
                <a:solidFill>
                  <a:srgbClr val="C00000"/>
                </a:solidFill>
              </a:rPr>
              <a:t>): </a:t>
            </a:r>
            <a:r>
              <a:rPr lang="es-ES" sz="1200" u="sng" dirty="0">
                <a:solidFill>
                  <a:srgbClr val="C00000"/>
                </a:solidFill>
                <a:hlinkClick r:id="rId2"/>
              </a:rPr>
              <a:t>https://www.youtube.com/watch?v=rLS_K6KgFbQ</a:t>
            </a:r>
            <a:endParaRPr lang="es-ES" sz="1200" dirty="0">
              <a:solidFill>
                <a:srgbClr val="C00000"/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 smtClean="0"/>
              <a:t>TECTÓNICA DE PLACAS</a:t>
            </a:r>
            <a:endParaRPr lang="es-ES" dirty="0"/>
          </a:p>
        </p:txBody>
      </p:sp>
      <p:sp>
        <p:nvSpPr>
          <p:cNvPr id="6" name="Marcador de contenido 2"/>
          <p:cNvSpPr txBox="1">
            <a:spLocks/>
          </p:cNvSpPr>
          <p:nvPr/>
        </p:nvSpPr>
        <p:spPr>
          <a:xfrm>
            <a:off x="219472" y="1210351"/>
            <a:ext cx="4784576" cy="39152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s-ES" sz="1600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Choque de litosfera oceánica con litosfera oceánica</a:t>
            </a:r>
            <a:r>
              <a:rPr lang="es-ES" sz="16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.- </a:t>
            </a:r>
            <a:r>
              <a:rPr lang="es-ES" sz="16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Unha</a:t>
            </a:r>
            <a:r>
              <a:rPr lang="es-ES" sz="16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das placas </a:t>
            </a:r>
            <a:r>
              <a:rPr lang="es-ES" sz="16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dóbrase</a:t>
            </a:r>
            <a:r>
              <a:rPr lang="es-ES" sz="16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 </a:t>
            </a:r>
            <a:r>
              <a:rPr lang="es-ES" sz="16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somérxese</a:t>
            </a:r>
            <a:r>
              <a:rPr lang="es-ES" sz="16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lang="es-ES" sz="16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</a:t>
            </a:r>
            <a:r>
              <a:rPr lang="es-ES" sz="16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600" b="1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subduce</a:t>
            </a:r>
            <a:r>
              <a:rPr lang="es-ES" sz="16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 no manto, segundo un plano inclinado (plano de </a:t>
            </a:r>
            <a:r>
              <a:rPr lang="es-ES" sz="16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Wadati-Benioff</a:t>
            </a:r>
            <a:r>
              <a:rPr lang="es-ES" sz="16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 e </a:t>
            </a:r>
            <a:r>
              <a:rPr lang="es-ES" sz="16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orixínase</a:t>
            </a:r>
            <a:r>
              <a:rPr lang="es-ES" sz="16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6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unha</a:t>
            </a:r>
            <a:r>
              <a:rPr lang="es-ES" sz="16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600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fosa oceánica</a:t>
            </a:r>
            <a:r>
              <a:rPr lang="es-ES" sz="16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Os </a:t>
            </a:r>
            <a:r>
              <a:rPr lang="es-ES" sz="16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seus</a:t>
            </a:r>
            <a:r>
              <a:rPr lang="es-ES" sz="16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restos poden </a:t>
            </a:r>
            <a:r>
              <a:rPr lang="es-ES" sz="16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chegar</a:t>
            </a:r>
            <a:r>
              <a:rPr lang="es-ES" sz="16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ata a zona D'' por efecto da </a:t>
            </a:r>
            <a:r>
              <a:rPr lang="es-ES" sz="16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gravidade</a:t>
            </a:r>
            <a:r>
              <a:rPr lang="es-ES" sz="16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 </a:t>
            </a:r>
            <a:r>
              <a:rPr lang="es-ES" sz="16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Nestas</a:t>
            </a:r>
            <a:r>
              <a:rPr lang="es-ES" sz="16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zonas </a:t>
            </a:r>
            <a:r>
              <a:rPr lang="es-ES" sz="16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destrúese</a:t>
            </a:r>
            <a:r>
              <a:rPr lang="es-ES" sz="16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litosfera oceánica, </a:t>
            </a:r>
            <a:r>
              <a:rPr lang="es-ES" sz="16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prodúcese</a:t>
            </a:r>
            <a:r>
              <a:rPr lang="es-ES" sz="16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magmatismo </a:t>
            </a:r>
            <a:r>
              <a:rPr lang="es-ES" sz="16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pola</a:t>
            </a:r>
            <a:r>
              <a:rPr lang="es-ES" sz="16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fusión do basalto da placa que </a:t>
            </a:r>
            <a:r>
              <a:rPr lang="es-ES" sz="16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subduce</a:t>
            </a:r>
            <a:r>
              <a:rPr lang="es-ES" sz="16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s-ES" sz="16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xérase</a:t>
            </a:r>
            <a:r>
              <a:rPr lang="es-ES" sz="16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6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unha</a:t>
            </a:r>
            <a:r>
              <a:rPr lang="es-ES" sz="16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intensa </a:t>
            </a:r>
            <a:r>
              <a:rPr lang="es-ES" sz="16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actividade</a:t>
            </a:r>
            <a:r>
              <a:rPr lang="es-ES" sz="16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sísmica e volcánica, </a:t>
            </a:r>
            <a:r>
              <a:rPr lang="es-ES" sz="16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prodúcese</a:t>
            </a:r>
            <a:r>
              <a:rPr lang="es-ES" sz="16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metamorfismo e deformación polo incremento da presión e da temperatura e </a:t>
            </a:r>
            <a:r>
              <a:rPr lang="es-ES" sz="16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xérase</a:t>
            </a:r>
            <a:r>
              <a:rPr lang="es-ES" sz="16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un tipo de </a:t>
            </a:r>
            <a:r>
              <a:rPr lang="es-ES" sz="16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oróxeno</a:t>
            </a:r>
            <a:r>
              <a:rPr lang="es-ES" sz="16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6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coñecido</a:t>
            </a:r>
            <a:r>
              <a:rPr lang="es-ES" sz="16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como </a:t>
            </a:r>
            <a:r>
              <a:rPr lang="es-ES" sz="1600" b="1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arcos de illas</a:t>
            </a:r>
            <a:r>
              <a:rPr lang="es-ES" sz="16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(tipo Aleutianas).  </a:t>
            </a:r>
            <a:r>
              <a:rPr lang="es-ES" sz="16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Exemplos</a:t>
            </a:r>
            <a:r>
              <a:rPr lang="es-ES" sz="16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Illas aleutiana, illas </a:t>
            </a:r>
            <a:r>
              <a:rPr lang="es-ES" sz="16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kuriles</a:t>
            </a:r>
            <a:r>
              <a:rPr lang="es-ES" sz="16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Marianas</a:t>
            </a:r>
            <a:endParaRPr lang="es-ES" sz="16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Imagen 4" descr="I.E.S &quot;POETA CLAUDIO RODRÍGUEZ&quot;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4048" y="1938261"/>
            <a:ext cx="4071934" cy="3816254"/>
          </a:xfrm>
          <a:prstGeom prst="rect">
            <a:avLst/>
          </a:prstGeom>
          <a:noFill/>
        </p:spPr>
      </p:pic>
      <p:sp>
        <p:nvSpPr>
          <p:cNvPr id="4" name="Rectángulo 3"/>
          <p:cNvSpPr/>
          <p:nvPr/>
        </p:nvSpPr>
        <p:spPr>
          <a:xfrm>
            <a:off x="195568" y="5237107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sz="1200" dirty="0">
                <a:solidFill>
                  <a:srgbClr val="C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Tectónica de placas. Subducción. Fosas: </a:t>
            </a:r>
            <a:r>
              <a:rPr lang="es-ES" sz="1200" dirty="0">
                <a:solidFill>
                  <a:srgbClr val="C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  <a:hlinkClick r:id="rId4"/>
              </a:rPr>
              <a:t>https://www.youtube.com/watch?v=d5mj7_ICCt8</a:t>
            </a:r>
            <a:endParaRPr lang="es-ES" sz="12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1003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 smtClean="0"/>
              <a:t> TECTÓNICA DE PLACAS</a:t>
            </a:r>
            <a:endParaRPr lang="es-ES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28738" t="29000" r="28737" b="30400"/>
          <a:stretch/>
        </p:blipFill>
        <p:spPr>
          <a:xfrm>
            <a:off x="539552" y="476672"/>
            <a:ext cx="7776864" cy="417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371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 smtClean="0"/>
              <a:t> TECTÓNICA DE PLACAS</a:t>
            </a:r>
            <a:endParaRPr lang="es-ES" dirty="0"/>
          </a:p>
        </p:txBody>
      </p:sp>
      <p:pic>
        <p:nvPicPr>
          <p:cNvPr id="7" name="4 Imagen" descr="arco-isla (con imágenes) | Ciencias de la tierra, Metodos para ...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99592" y="1196752"/>
            <a:ext cx="7344816" cy="40948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00887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 smtClean="0"/>
              <a:t> TECTÓNICA DE PLACAS</a:t>
            </a:r>
            <a:endParaRPr lang="es-ES" dirty="0"/>
          </a:p>
        </p:txBody>
      </p:sp>
      <p:pic>
        <p:nvPicPr>
          <p:cNvPr id="5" name="2 Imagen" descr="yolirakasle | cosas de clase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5576" y="476672"/>
            <a:ext cx="7848872" cy="54334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13064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-396552" y="131267"/>
            <a:ext cx="7772400" cy="1470025"/>
          </a:xfrm>
        </p:spPr>
        <p:txBody>
          <a:bodyPr>
            <a:norm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pt-BR" sz="1800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Litosfera </a:t>
            </a:r>
            <a:r>
              <a:rPr lang="pt-BR" sz="1800" dirty="0" err="1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oceánica</a:t>
            </a:r>
            <a:r>
              <a:rPr lang="pt-BR" sz="1800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- Litosfera </a:t>
            </a:r>
            <a:r>
              <a:rPr lang="pt-BR" sz="1800" dirty="0" err="1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oceánica</a:t>
            </a:r>
            <a:r>
              <a:rPr lang="pt-BR" sz="1800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 Exemplo </a:t>
            </a:r>
            <a:r>
              <a:rPr lang="pt-BR" sz="1800" dirty="0" err="1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Illas</a:t>
            </a:r>
            <a:r>
              <a:rPr lang="pt-BR" sz="1800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pt-BR" sz="1800" dirty="0" err="1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oceánicas</a:t>
            </a:r>
            <a:r>
              <a:rPr lang="pt-BR" sz="1800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 </a:t>
            </a:r>
            <a:br>
              <a:rPr lang="pt-BR" sz="1800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pt-BR" sz="1800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Nova </a:t>
            </a:r>
            <a:r>
              <a:rPr lang="pt-BR" sz="1800" dirty="0" err="1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  <a:hlinkClick r:id="rId2"/>
              </a:rPr>
              <a:t>Zelandia</a:t>
            </a:r>
            <a:r>
              <a:rPr lang="pt-BR" sz="1800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  <a:hlinkClick r:id="rId2"/>
              </a:rPr>
              <a:t> </a:t>
            </a:r>
            <a:endParaRPr lang="es-ES" sz="1800" dirty="0">
              <a:solidFill>
                <a:schemeClr val="tx2">
                  <a:lumMod val="7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 dirty="0"/>
          </a:p>
          <a:p>
            <a:endParaRPr lang="es-ES" dirty="0"/>
          </a:p>
        </p:txBody>
      </p:sp>
      <p:pic>
        <p:nvPicPr>
          <p:cNvPr id="5122" name="Picture 2" descr="Resultado de imaxes para subduccion litosfera oceanica con oceanic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574996"/>
            <a:ext cx="4464496" cy="2578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Zealandi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2132856"/>
            <a:ext cx="2647176" cy="3281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 smtClean="0"/>
              <a:t>TECTÓNICA DE PLACAS</a:t>
            </a:r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1786" y="4221088"/>
            <a:ext cx="3300214" cy="2019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148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395536" y="181838"/>
            <a:ext cx="7772400" cy="1470025"/>
          </a:xfrm>
        </p:spPr>
        <p:txBody>
          <a:bodyPr>
            <a:norm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s-ES" sz="1800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No medio da </a:t>
            </a:r>
            <a:r>
              <a:rPr lang="es-ES" sz="1800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placa (</a:t>
            </a:r>
            <a:r>
              <a:rPr lang="es-ES" sz="1800" dirty="0" err="1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Intraplaca</a:t>
            </a:r>
            <a:r>
              <a:rPr lang="es-ES" sz="1800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) </a:t>
            </a:r>
            <a:r>
              <a:rPr lang="es-ES" sz="1800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Punto </a:t>
            </a:r>
            <a:r>
              <a:rPr lang="es-ES" sz="1800" dirty="0" err="1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quente</a:t>
            </a:r>
            <a:r>
              <a:rPr lang="es-ES" sz="1800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 "Hot Spot". Por </a:t>
            </a:r>
            <a:r>
              <a:rPr lang="es-ES" sz="1800" dirty="0" err="1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exemplo</a:t>
            </a:r>
            <a:r>
              <a:rPr lang="es-ES" sz="1800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s-ES" sz="1800" dirty="0" err="1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Hawaii</a:t>
            </a:r>
            <a:r>
              <a:rPr lang="es-ES" sz="1800" dirty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. </a:t>
            </a:r>
            <a:r>
              <a:rPr lang="es-ES" sz="1800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/>
            </a:r>
            <a:br>
              <a:rPr lang="es-ES" sz="1800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es-ES" sz="1800" dirty="0" err="1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Tamén</a:t>
            </a:r>
            <a:r>
              <a:rPr lang="es-ES" sz="1800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s-ES" sz="1800" dirty="0" err="1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  <a:hlinkClick r:id="rId2" tooltip="Parque Yelowstone "/>
              </a:rPr>
              <a:t>Yelowstone</a:t>
            </a:r>
            <a:endParaRPr lang="es-ES" sz="1800" dirty="0">
              <a:solidFill>
                <a:schemeClr val="tx2">
                  <a:lumMod val="7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6146" name="Picture 2" descr="Imaxe relacionad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587811"/>
            <a:ext cx="5647122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Resultado de imaxes para Yellowstone map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4961" y="3884283"/>
            <a:ext cx="3579143" cy="2327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 smtClean="0"/>
              <a:t>TECTÓNICA DE PLACAS</a:t>
            </a:r>
            <a:endParaRPr lang="es-ES" dirty="0"/>
          </a:p>
        </p:txBody>
      </p:sp>
      <p:sp>
        <p:nvSpPr>
          <p:cNvPr id="11" name="Rectangle 2"/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794441" y="3272618"/>
            <a:ext cx="4280520" cy="2923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b="1" dirty="0" smtClean="0">
              <a:solidFill>
                <a:srgbClr val="C00000"/>
              </a:solidFill>
              <a:ea typeface="Calibri" pitchFamily="34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 algn="l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sz="20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Cando os penachos térmicos, </a:t>
            </a:r>
            <a:r>
              <a:rPr lang="es-ES" sz="20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</a:t>
            </a:r>
            <a:r>
              <a:rPr lang="es-ES" sz="20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plumas de magma, procedentes da zona  D'' </a:t>
            </a:r>
            <a:r>
              <a:rPr lang="es-ES" sz="20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chegan</a:t>
            </a:r>
            <a:r>
              <a:rPr lang="es-ES" sz="20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 perforar a litosfera, </a:t>
            </a:r>
            <a:r>
              <a:rPr lang="es-ES" sz="2000" dirty="0" err="1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sitúanse</a:t>
            </a:r>
            <a:r>
              <a:rPr lang="es-ES" sz="2000" dirty="0" smtClean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no interior das placas e dan lugar a diversos fenómenos.</a:t>
            </a:r>
          </a:p>
        </p:txBody>
      </p:sp>
    </p:spTree>
    <p:extLst>
      <p:ext uri="{BB962C8B-B14F-4D97-AF65-F5344CB8AC3E}">
        <p14:creationId xmlns:p14="http://schemas.microsoft.com/office/powerpoint/2010/main" val="604944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2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Extenxión</a:t>
            </a:r>
            <a:r>
              <a:rPr lang="es-ES" sz="32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do fondo Oceánico </a:t>
            </a:r>
            <a:endParaRPr lang="es-ES" sz="3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3568" y="1800734"/>
            <a:ext cx="2024392" cy="2313591"/>
          </a:xfrm>
          <a:prstGeom prst="rect">
            <a:avLst/>
          </a:prstGeom>
        </p:spPr>
      </p:pic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 smtClean="0"/>
              <a:t>TECTÓNICA DE PLACAS</a:t>
            </a:r>
            <a:endParaRPr lang="es-ES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4776" y="1740261"/>
            <a:ext cx="2174249" cy="2158203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6200" y="2201771"/>
            <a:ext cx="3048264" cy="1737511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323528" y="4497421"/>
            <a:ext cx="446449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buFont typeface="Arial" panose="020B0604020202020204" pitchFamily="34" charset="0"/>
              <a:buChar char="•"/>
            </a:pPr>
            <a:r>
              <a:rPr lang="es-ES" sz="1400" b="1" dirty="0">
                <a:solidFill>
                  <a:srgbClr val="212529"/>
                </a:solidFill>
                <a:latin typeface="-apple-system"/>
                <a:hlinkClick r:id="rId5" tooltip="Teoría da expansión do fondos oceánico (XeoClip)"/>
              </a:rPr>
              <a:t>Teoría da expansión do fondos oceánico. Marie </a:t>
            </a:r>
            <a:r>
              <a:rPr lang="es-ES" sz="1400" b="1" dirty="0" err="1">
                <a:solidFill>
                  <a:srgbClr val="212529"/>
                </a:solidFill>
                <a:latin typeface="-apple-system"/>
                <a:hlinkClick r:id="rId5" tooltip="Teoría da expansión do fondos oceánico (XeoClip)"/>
              </a:rPr>
              <a:t>Tharp</a:t>
            </a:r>
            <a:r>
              <a:rPr lang="es-ES" sz="1400" b="1" dirty="0">
                <a:solidFill>
                  <a:srgbClr val="212529"/>
                </a:solidFill>
                <a:latin typeface="-apple-system"/>
                <a:hlinkClick r:id="rId5" tooltip="Teoría da expansión do fondos oceánico (XeoClip)"/>
              </a:rPr>
              <a:t> (</a:t>
            </a:r>
            <a:r>
              <a:rPr lang="es-ES" sz="1400" b="1" dirty="0" err="1">
                <a:solidFill>
                  <a:srgbClr val="212529"/>
                </a:solidFill>
                <a:latin typeface="-apple-system"/>
                <a:hlinkClick r:id="rId5" tooltip="Teoría da expansión do fondos oceánico (XeoClip)"/>
              </a:rPr>
              <a:t>XeoClip</a:t>
            </a:r>
            <a:r>
              <a:rPr lang="es-ES" sz="1400" b="1" dirty="0">
                <a:solidFill>
                  <a:srgbClr val="212529"/>
                </a:solidFill>
                <a:latin typeface="-apple-system"/>
                <a:hlinkClick r:id="rId5" tooltip="Teoría da expansión do fondos oceánico (XeoClip)"/>
              </a:rPr>
              <a:t>)</a:t>
            </a:r>
            <a:endParaRPr lang="es-ES" sz="1400" dirty="0">
              <a:solidFill>
                <a:srgbClr val="212529"/>
              </a:solidFill>
              <a:latin typeface="-apple-system"/>
            </a:endParaRPr>
          </a:p>
          <a:p>
            <a:pPr fontAlgn="base">
              <a:buFont typeface="Arial" panose="020B0604020202020204" pitchFamily="34" charset="0"/>
              <a:buChar char="•"/>
            </a:pPr>
            <a:r>
              <a:rPr lang="es-ES" sz="1400" b="1" dirty="0">
                <a:solidFill>
                  <a:srgbClr val="212529"/>
                </a:solidFill>
                <a:latin typeface="-apple-system"/>
                <a:hlinkClick r:id="rId6" tooltip="Marie Tharp, la geóloga que dio luz y color al fondo oceánico"/>
              </a:rPr>
              <a:t>Marie </a:t>
            </a:r>
            <a:r>
              <a:rPr lang="es-ES" sz="1400" b="1" dirty="0" err="1">
                <a:solidFill>
                  <a:srgbClr val="212529"/>
                </a:solidFill>
                <a:latin typeface="-apple-system"/>
                <a:hlinkClick r:id="rId6" tooltip="Marie Tharp, la geóloga que dio luz y color al fondo oceánico"/>
              </a:rPr>
              <a:t>Tharp</a:t>
            </a:r>
            <a:r>
              <a:rPr lang="es-ES" sz="1400" b="1" dirty="0">
                <a:solidFill>
                  <a:srgbClr val="212529"/>
                </a:solidFill>
                <a:latin typeface="-apple-system"/>
                <a:hlinkClick r:id="rId6" tooltip="Marie Tharp, la geóloga que dio luz y color al fondo oceánico"/>
              </a:rPr>
              <a:t>, la geóloga que dio luz y color al fondo oceánico</a:t>
            </a:r>
            <a:r>
              <a:rPr lang="es-ES" sz="1400" b="1" dirty="0">
                <a:solidFill>
                  <a:srgbClr val="212529"/>
                </a:solidFill>
                <a:latin typeface="-apple-system"/>
              </a:rPr>
              <a:t> (Blog Mujeres con Ciencia)</a:t>
            </a:r>
            <a:endParaRPr lang="es-ES" sz="1400" dirty="0">
              <a:solidFill>
                <a:srgbClr val="212529"/>
              </a:solidFill>
              <a:latin typeface="-apple-system"/>
            </a:endParaRPr>
          </a:p>
          <a:p>
            <a:pPr fontAlgn="base">
              <a:buFont typeface="Arial" panose="020B0604020202020204" pitchFamily="34" charset="0"/>
              <a:buChar char="•"/>
            </a:pPr>
            <a:r>
              <a:rPr lang="es-ES" sz="1400" b="1" dirty="0">
                <a:solidFill>
                  <a:srgbClr val="212529"/>
                </a:solidFill>
                <a:latin typeface="-apple-system"/>
                <a:hlinkClick r:id="rId7"/>
              </a:rPr>
              <a:t>#58 Ene15. Repsol, márgenes pasivos, Marte, Marie </a:t>
            </a:r>
            <a:r>
              <a:rPr lang="es-ES" sz="1400" b="1" dirty="0" err="1">
                <a:solidFill>
                  <a:srgbClr val="212529"/>
                </a:solidFill>
                <a:latin typeface="-apple-system"/>
                <a:hlinkClick r:id="rId7"/>
              </a:rPr>
              <a:t>Tharp</a:t>
            </a:r>
            <a:r>
              <a:rPr lang="es-ES" sz="1400" b="1" dirty="0">
                <a:solidFill>
                  <a:srgbClr val="212529"/>
                </a:solidFill>
                <a:latin typeface="-apple-system"/>
                <a:hlinkClick r:id="rId7"/>
              </a:rPr>
              <a:t>, fósiles sudamericanos</a:t>
            </a:r>
            <a:endParaRPr lang="es-ES" sz="1400" b="0" i="0" dirty="0">
              <a:solidFill>
                <a:srgbClr val="212529"/>
              </a:solidFill>
              <a:effectLst/>
              <a:latin typeface="-apple-system"/>
            </a:endParaRPr>
          </a:p>
        </p:txBody>
      </p:sp>
      <p:sp>
        <p:nvSpPr>
          <p:cNvPr id="9" name="Rectángulo 8"/>
          <p:cNvSpPr/>
          <p:nvPr/>
        </p:nvSpPr>
        <p:spPr>
          <a:xfrm>
            <a:off x="3322182" y="1631457"/>
            <a:ext cx="263629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600" b="1" dirty="0">
                <a:solidFill>
                  <a:srgbClr val="212529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Marie </a:t>
            </a:r>
            <a:r>
              <a:rPr lang="es-ES" sz="1600" b="1" dirty="0" err="1">
                <a:solidFill>
                  <a:srgbClr val="212529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Tharp</a:t>
            </a:r>
            <a:r>
              <a:rPr lang="es-ES" sz="1600" b="1" dirty="0">
                <a:solidFill>
                  <a:srgbClr val="212529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e Bruce </a:t>
            </a:r>
            <a:r>
              <a:rPr lang="es-ES" sz="1600" b="1" dirty="0" err="1">
                <a:solidFill>
                  <a:srgbClr val="212529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Heezen</a:t>
            </a:r>
            <a:r>
              <a:rPr lang="es-ES" sz="1600" b="1" dirty="0">
                <a:solidFill>
                  <a:srgbClr val="212529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endParaRPr lang="es-ES" sz="1600" b="1" dirty="0"/>
          </a:p>
        </p:txBody>
      </p:sp>
      <p:sp>
        <p:nvSpPr>
          <p:cNvPr id="3" name="CuadroTexto 2"/>
          <p:cNvSpPr txBox="1"/>
          <p:nvPr/>
        </p:nvSpPr>
        <p:spPr>
          <a:xfrm>
            <a:off x="5724128" y="4101740"/>
            <a:ext cx="1859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Harry </a:t>
            </a:r>
            <a:r>
              <a:rPr lang="es-ES" dirty="0" err="1" smtClean="0"/>
              <a:t>Hess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362834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 smtClean="0"/>
              <a:t> TECTÓNICA DE PLACAS</a:t>
            </a:r>
            <a:endParaRPr lang="es-ES" dirty="0"/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529208" y="260648"/>
            <a:ext cx="8614792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ES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A. Formación de illas volcánicas</a:t>
            </a:r>
            <a:r>
              <a:rPr lang="es-E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.- É o fenómeno responsable da formación de illas como </a:t>
            </a:r>
            <a:r>
              <a:rPr lang="es-ES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Hawai</a:t>
            </a:r>
            <a:r>
              <a:rPr lang="es-E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</a:t>
            </a:r>
            <a:r>
              <a:rPr lang="es-E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as Canarias.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Vexamos</a:t>
            </a:r>
            <a:r>
              <a:rPr lang="es-E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como se forman as illas volcánicas: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</a:t>
            </a:r>
            <a:r>
              <a:rPr lang="es-ES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Cunha</a:t>
            </a:r>
            <a:r>
              <a:rPr lang="es-E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pluma de magma </a:t>
            </a:r>
            <a:r>
              <a:rPr lang="es-ES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orixina</a:t>
            </a:r>
            <a:r>
              <a:rPr lang="es-E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un punto </a:t>
            </a:r>
            <a:r>
              <a:rPr lang="es-ES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quente</a:t>
            </a:r>
            <a:r>
              <a:rPr lang="es-E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 a aparición </a:t>
            </a:r>
            <a:r>
              <a:rPr lang="es-ES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dun</a:t>
            </a:r>
            <a:r>
              <a:rPr lang="es-E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volcán submarino que, </a:t>
            </a:r>
            <a:r>
              <a:rPr lang="es-ES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</a:t>
            </a:r>
            <a:r>
              <a:rPr lang="es-E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tempo, forma </a:t>
            </a:r>
            <a:r>
              <a:rPr lang="es-ES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unha</a:t>
            </a:r>
            <a:r>
              <a:rPr lang="es-E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illa volcánica.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</a:t>
            </a:r>
            <a:r>
              <a:rPr lang="es-E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Como o punto </a:t>
            </a:r>
            <a:r>
              <a:rPr lang="es-ES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quente</a:t>
            </a:r>
            <a:r>
              <a:rPr lang="es-E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 </a:t>
            </a:r>
            <a:r>
              <a:rPr lang="es-E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permanece </a:t>
            </a:r>
            <a:r>
              <a:rPr lang="es-ES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sempre</a:t>
            </a:r>
            <a:r>
              <a:rPr lang="es-E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no </a:t>
            </a:r>
            <a:r>
              <a:rPr lang="es-ES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mesmo</a:t>
            </a:r>
            <a:r>
              <a:rPr lang="es-E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lugar, a medida que a placa situada sobre el se </a:t>
            </a:r>
            <a:r>
              <a:rPr lang="es-ES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despraza</a:t>
            </a:r>
            <a:r>
              <a:rPr lang="es-E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s-ES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vanse</a:t>
            </a:r>
            <a:r>
              <a:rPr lang="es-E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orixinando</a:t>
            </a:r>
            <a:r>
              <a:rPr lang="es-E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novas illas volcánicas, que se </a:t>
            </a:r>
            <a:r>
              <a:rPr lang="es-ES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desprazan</a:t>
            </a:r>
            <a:r>
              <a:rPr lang="es-E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coa placa e </a:t>
            </a:r>
            <a:r>
              <a:rPr lang="es-ES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perden</a:t>
            </a:r>
            <a:r>
              <a:rPr lang="es-E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actividade</a:t>
            </a:r>
            <a:r>
              <a:rPr lang="es-E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volcánica a medida que se </a:t>
            </a:r>
            <a:r>
              <a:rPr lang="es-ES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afastan</a:t>
            </a:r>
            <a:r>
              <a:rPr lang="es-E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do punto </a:t>
            </a:r>
            <a:r>
              <a:rPr lang="es-ES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quente</a:t>
            </a:r>
            <a:r>
              <a:rPr lang="es-E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pic>
        <p:nvPicPr>
          <p:cNvPr id="8" name="Imagen 28" descr="Volcanes canarios: Punto caliente">
            <a:hlinkClick r:id="rId3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95736" y="2734915"/>
            <a:ext cx="5057698" cy="3371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20791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 smtClean="0"/>
              <a:t> TECTÓNICA DE PLACAS</a:t>
            </a:r>
            <a:endParaRPr lang="es-ES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2"/>
          <a:srcRect l="27163" t="30400" r="27951" b="23401"/>
          <a:stretch/>
        </p:blipFill>
        <p:spPr>
          <a:xfrm>
            <a:off x="323528" y="116632"/>
            <a:ext cx="6094495" cy="3528392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3"/>
          <a:srcRect l="26375" t="26200" r="27162" b="20600"/>
          <a:stretch/>
        </p:blipFill>
        <p:spPr>
          <a:xfrm>
            <a:off x="4067944" y="3390565"/>
            <a:ext cx="4248472" cy="273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853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 smtClean="0"/>
              <a:t> TECTÓNICA DE PLACAS</a:t>
            </a:r>
            <a:endParaRPr lang="es-ES" dirty="0"/>
          </a:p>
        </p:txBody>
      </p:sp>
      <p:pic>
        <p:nvPicPr>
          <p:cNvPr id="5" name="1 Imagen" descr="Islas de Hawaii: GEOLOGÍA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7768" y="1658965"/>
            <a:ext cx="8748464" cy="45822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2 CuadroTexto"/>
          <p:cNvSpPr txBox="1"/>
          <p:nvPr/>
        </p:nvSpPr>
        <p:spPr>
          <a:xfrm>
            <a:off x="107504" y="274638"/>
            <a:ext cx="9144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</a:t>
            </a:r>
            <a:r>
              <a:rPr kumimoji="0" lang="es-ES" sz="18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hipótese</a:t>
            </a:r>
            <a:r>
              <a:rPr kumimoji="0" lang="es-ES" sz="1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do punto </a:t>
            </a:r>
            <a:r>
              <a:rPr kumimoji="0" lang="es-ES" sz="18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quente</a:t>
            </a:r>
            <a:r>
              <a:rPr kumimoji="0" lang="es-ES" sz="1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s-ES" sz="18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intraplaca</a:t>
            </a:r>
            <a:r>
              <a:rPr kumimoji="0" lang="es-ES" sz="1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explica a formación das illas volcánicas que non están situadas nos bordes de placa, a alineación que presentan estas illas e a formación dos guyot,  dos montes submarinos, das </a:t>
            </a:r>
            <a:r>
              <a:rPr kumimoji="0" lang="es-ES" sz="18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barreiras</a:t>
            </a:r>
            <a:r>
              <a:rPr kumimoji="0" lang="es-ES" sz="1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 arrecife e dos </a:t>
            </a:r>
            <a:r>
              <a:rPr kumimoji="0" lang="es-ES" sz="18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atolóns</a:t>
            </a:r>
            <a:r>
              <a:rPr kumimoji="0" lang="es-ES" sz="1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2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Formación de arrecifes de coral y atolones: </a:t>
            </a:r>
            <a:r>
              <a:rPr kumimoji="0" lang="es-ES" sz="12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3"/>
              </a:rPr>
              <a:t>https://www.youtube.com/watch?v=rSzYHO1EU24</a:t>
            </a:r>
            <a:endParaRPr kumimoji="0" lang="es-ES" sz="1200" b="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7392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41232" y="163570"/>
            <a:ext cx="4900618" cy="4525963"/>
          </a:xfrm>
        </p:spPr>
        <p:txBody>
          <a:bodyPr/>
          <a:lstStyle/>
          <a:p>
            <a:pPr marL="0" lvl="0" indent="0">
              <a:spcBef>
                <a:spcPts val="0"/>
              </a:spcBef>
              <a:buNone/>
            </a:pPr>
            <a:r>
              <a:rPr lang="es-ES" sz="18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B. Formación </a:t>
            </a:r>
            <a:r>
              <a:rPr lang="es-ES" sz="1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dun</a:t>
            </a:r>
            <a:r>
              <a:rPr lang="es-ES" sz="1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rift</a:t>
            </a:r>
            <a:r>
              <a:rPr lang="es-E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.- Os punto </a:t>
            </a:r>
            <a:r>
              <a:rPr lang="es-ES" sz="1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quentes</a:t>
            </a:r>
            <a:r>
              <a:rPr lang="es-E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poden </a:t>
            </a:r>
            <a:r>
              <a:rPr lang="es-ES" sz="1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xerar</a:t>
            </a:r>
            <a:r>
              <a:rPr lang="es-E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un </a:t>
            </a:r>
            <a:r>
              <a:rPr lang="es-ES" sz="1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rift</a:t>
            </a:r>
            <a:r>
              <a:rPr lang="es-E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e a partir del pódese iniciar a fractura </a:t>
            </a:r>
            <a:r>
              <a:rPr lang="es-ES" sz="1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dun</a:t>
            </a:r>
            <a:r>
              <a:rPr lang="es-E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continente. É o caso do  Gran Val do </a:t>
            </a:r>
            <a:r>
              <a:rPr lang="es-ES" sz="1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Rift</a:t>
            </a:r>
            <a:r>
              <a:rPr lang="es-E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en África oriental.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es-E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calor procedente </a:t>
            </a:r>
            <a:r>
              <a:rPr lang="es-ES" sz="1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dun</a:t>
            </a:r>
            <a:r>
              <a:rPr lang="es-E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penacho térmico inicia a fractura da litosfera continental, </a:t>
            </a:r>
            <a:r>
              <a:rPr lang="es-ES" sz="18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formándose </a:t>
            </a:r>
            <a:r>
              <a:rPr lang="es-E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 </a:t>
            </a:r>
            <a:r>
              <a:rPr lang="es-ES" sz="1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rift</a:t>
            </a:r>
            <a:r>
              <a:rPr lang="es-E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s-ES" sz="1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Xérase</a:t>
            </a:r>
            <a:r>
              <a:rPr lang="es-E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nova litosfera oceánica entre ambos fragmentos e as </a:t>
            </a:r>
            <a:r>
              <a:rPr lang="es-ES" sz="1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augas</a:t>
            </a:r>
            <a:r>
              <a:rPr lang="es-E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8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mariñas</a:t>
            </a:r>
            <a:r>
              <a:rPr lang="es-ES" sz="1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invaden o val dando paso á formación da nova dorsal.</a:t>
            </a:r>
          </a:p>
          <a:p>
            <a:endParaRPr lang="es-ES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 smtClean="0"/>
              <a:t> TECTÓNICA DE PLACAS</a:t>
            </a:r>
            <a:endParaRPr lang="es-ES" dirty="0"/>
          </a:p>
        </p:txBody>
      </p:sp>
      <p:pic>
        <p:nvPicPr>
          <p:cNvPr id="5" name="2 Imagen" descr="http://recursos.cnice.mec.es/biosfera/alumno/4ESO/MedioNatural1I/imagenes/antesdeactividad8.jpg"/>
          <p:cNvPicPr/>
          <p:nvPr/>
        </p:nvPicPr>
        <p:blipFill>
          <a:blip r:embed="rId2">
            <a:lum contrast="20000"/>
          </a:blip>
          <a:srcRect/>
          <a:stretch>
            <a:fillRect/>
          </a:stretch>
        </p:blipFill>
        <p:spPr bwMode="auto">
          <a:xfrm>
            <a:off x="5460858" y="476672"/>
            <a:ext cx="3421198" cy="5256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17 Imagen" descr="falla transformante3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83568" y="3084455"/>
            <a:ext cx="4612586" cy="3170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7453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 smtClean="0"/>
              <a:t> TECTÓNICA DE PLACAS</a:t>
            </a:r>
            <a:endParaRPr lang="es-ES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/>
          <a:srcRect l="27163" t="13600" r="28738" b="5201"/>
          <a:stretch/>
        </p:blipFill>
        <p:spPr>
          <a:xfrm>
            <a:off x="1259632" y="-171400"/>
            <a:ext cx="6022232" cy="623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319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 smtClean="0"/>
              <a:t> TECTÓNICA DE PLACAS</a:t>
            </a:r>
            <a:endParaRPr lang="es-ES" dirty="0"/>
          </a:p>
        </p:txBody>
      </p:sp>
      <p:pic>
        <p:nvPicPr>
          <p:cNvPr id="5" name="2 Imagen" descr="Mapa - El Gran Valle del Rift [The Great Rift Valley] | Lac ...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528" y="287230"/>
            <a:ext cx="4885176" cy="6093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La grieta de Kenia que amenaza partir África en do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36096" y="3213102"/>
            <a:ext cx="3143248" cy="3143248"/>
          </a:xfrm>
          <a:prstGeom prst="rect">
            <a:avLst/>
          </a:prstGeom>
          <a:noFill/>
        </p:spPr>
      </p:pic>
      <p:pic>
        <p:nvPicPr>
          <p:cNvPr id="7" name="Picture 4" descr="Los lagos del Gran Valle del Rift -Africa- – notin.e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41955" y="1740700"/>
            <a:ext cx="3143077" cy="2214554"/>
          </a:xfrm>
          <a:prstGeom prst="rect">
            <a:avLst/>
          </a:prstGeom>
          <a:noFill/>
        </p:spPr>
      </p:pic>
      <p:pic>
        <p:nvPicPr>
          <p:cNvPr id="8" name="Picture 6" descr="Sistema de lagos de Kenia en el Gran Valle del Rift - Kenia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436096" y="-9546"/>
            <a:ext cx="3143240" cy="207170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21066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23823" y="83709"/>
            <a:ext cx="8229600" cy="1143000"/>
          </a:xfrm>
        </p:spPr>
        <p:txBody>
          <a:bodyPr>
            <a:normAutofit/>
          </a:bodyPr>
          <a:lstStyle/>
          <a:p>
            <a:r>
              <a:rPr lang="es-ES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CICLO DE WILSON </a:t>
            </a:r>
            <a:endParaRPr lang="es-ES" sz="2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 smtClean="0"/>
              <a:t> TECTÓNICA DE PLACAS</a:t>
            </a:r>
            <a:endParaRPr lang="es-ES" dirty="0"/>
          </a:p>
        </p:txBody>
      </p:sp>
      <p:pic>
        <p:nvPicPr>
          <p:cNvPr id="6" name="Marcador de contenido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71600" y="1226709"/>
            <a:ext cx="7083872" cy="4759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523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395536" y="116632"/>
            <a:ext cx="7772400" cy="1470025"/>
          </a:xfrm>
        </p:spPr>
        <p:txBody>
          <a:bodyPr>
            <a:normAutofit/>
          </a:bodyPr>
          <a:lstStyle/>
          <a:p>
            <a:r>
              <a:rPr lang="es-ES" sz="1800" b="1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ESQUEMA RESUMO</a:t>
            </a:r>
            <a:br>
              <a:rPr lang="es-ES" sz="1800" b="1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es-ES" sz="1800" b="1" dirty="0" smtClean="0">
                <a:solidFill>
                  <a:schemeClr val="tx2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CONVECCIÓN </a:t>
            </a:r>
            <a:endParaRPr lang="es-ES" sz="1800" b="1" dirty="0">
              <a:solidFill>
                <a:schemeClr val="tx2">
                  <a:lumMod val="75000"/>
                </a:scheme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988840"/>
            <a:ext cx="5254724" cy="4172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 smtClean="0"/>
              <a:t>TECTÓNICA DE PLACAS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290072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2"/>
          <a:srcRect l="42913" t="24801" r="27950" b="66799"/>
          <a:stretch/>
        </p:blipFill>
        <p:spPr>
          <a:xfrm>
            <a:off x="4829200" y="2025382"/>
            <a:ext cx="4104456" cy="969189"/>
          </a:xfrm>
          <a:prstGeom prst="rect">
            <a:avLst/>
          </a:prstGeom>
        </p:spPr>
      </p:pic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 smtClean="0"/>
              <a:t> TECTÓNICA DE PLACAS</a:t>
            </a:r>
            <a:endParaRPr lang="es-ES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/>
          <a:srcRect l="42913" t="24801" r="27950" b="34600"/>
          <a:stretch/>
        </p:blipFill>
        <p:spPr>
          <a:xfrm>
            <a:off x="179512" y="0"/>
            <a:ext cx="4501742" cy="3528392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2"/>
          <a:srcRect l="29525" t="33380" r="27951" b="30400"/>
          <a:stretch/>
        </p:blipFill>
        <p:spPr>
          <a:xfrm>
            <a:off x="1716432" y="3528392"/>
            <a:ext cx="5711135" cy="273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323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 smtClean="0"/>
              <a:t> TECTÓNICA DE PLACAS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l="27951" t="16400" r="27950" b="26201"/>
          <a:stretch/>
        </p:blipFill>
        <p:spPr>
          <a:xfrm>
            <a:off x="683568" y="274638"/>
            <a:ext cx="7421320" cy="5433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74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s-ES" sz="3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 smtClean="0"/>
              <a:t>TECTÓNICA DE PLACAS</a:t>
            </a:r>
            <a:endParaRPr lang="es-ES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/>
          <a:srcRect l="26375" t="17801" r="25587" b="8001"/>
          <a:stretch/>
        </p:blipFill>
        <p:spPr>
          <a:xfrm>
            <a:off x="1043608" y="258606"/>
            <a:ext cx="6806111" cy="5913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673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600" b="1" dirty="0" smtClean="0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Ciclo das rochas </a:t>
            </a:r>
            <a:endParaRPr lang="es-ES" sz="3600" b="1" dirty="0">
              <a:solidFill>
                <a:schemeClr val="tx2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 smtClean="0"/>
              <a:t> TECTÓNICA DE PLACAS</a:t>
            </a:r>
            <a:endParaRPr lang="es-ES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4412" y="1184177"/>
            <a:ext cx="6635176" cy="5057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065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 smtClean="0"/>
              <a:t> TECTÓNICA DE PLACAS</a:t>
            </a:r>
            <a:endParaRPr lang="es-ES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/>
          <a:srcRect l="33463" t="15001" r="33786" b="9400"/>
          <a:stretch/>
        </p:blipFill>
        <p:spPr>
          <a:xfrm>
            <a:off x="2195736" y="247206"/>
            <a:ext cx="4320480" cy="5609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749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Vídeos de #</a:t>
            </a:r>
            <a:r>
              <a:rPr lang="es-ES" sz="36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Xeoclip</a:t>
            </a:r>
            <a:r>
              <a:rPr lang="es-ES" sz="36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s-ES" sz="36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 smtClean="0"/>
              <a:t> TECTÓNICA DE PLACAS</a:t>
            </a:r>
            <a:endParaRPr lang="es-ES" dirty="0"/>
          </a:p>
        </p:txBody>
      </p:sp>
      <p:sp>
        <p:nvSpPr>
          <p:cNvPr id="5" name="Rectangle 1"/>
          <p:cNvSpPr>
            <a:spLocks noGrp="1" noChangeArrowheads="1"/>
          </p:cNvSpPr>
          <p:nvPr>
            <p:ph idx="1"/>
          </p:nvPr>
        </p:nvSpPr>
        <p:spPr bwMode="auto">
          <a:xfrm>
            <a:off x="583797" y="5517232"/>
            <a:ext cx="8580811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1400" b="0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Esforzos</a:t>
            </a:r>
            <a:r>
              <a:rPr kumimoji="0" lang="es-ES" sz="14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tectónicos e </a:t>
            </a:r>
            <a:r>
              <a:rPr kumimoji="0" lang="es-ES" sz="1400" b="0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introdución</a:t>
            </a:r>
            <a:r>
              <a:rPr kumimoji="0" lang="es-ES" sz="14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s-ES" sz="1400" b="0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ás</a:t>
            </a:r>
            <a:r>
              <a:rPr kumimoji="0" lang="es-ES" sz="14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s-ES" sz="1400" b="0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dobras</a:t>
            </a:r>
            <a:r>
              <a:rPr kumimoji="0" lang="es-ES" sz="14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kumimoji="0" lang="es-ES" sz="1400" b="0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XeoClip</a:t>
            </a:r>
            <a:r>
              <a:rPr kumimoji="0" lang="es-ES" sz="14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): </a:t>
            </a:r>
            <a:r>
              <a:rPr kumimoji="0" lang="es-ES" sz="14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2"/>
              </a:rPr>
              <a:t>https://www.youtube.com/watch?v=JcVvfRKhIeI</a:t>
            </a:r>
            <a:endParaRPr kumimoji="0" lang="es-ES" sz="14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1400" b="0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Dobras</a:t>
            </a:r>
            <a:r>
              <a:rPr kumimoji="0" lang="es-ES" sz="14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Formación e clasificación (</a:t>
            </a:r>
            <a:r>
              <a:rPr kumimoji="0" lang="es-ES" sz="1400" b="0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XeoClip</a:t>
            </a:r>
            <a:r>
              <a:rPr kumimoji="0" lang="es-ES" sz="14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): </a:t>
            </a:r>
            <a:r>
              <a:rPr kumimoji="0" lang="es-ES" sz="14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3"/>
              </a:rPr>
              <a:t>https://www.youtube.com/watch?v=PAwWkwoDOqA&amp;t=154s</a:t>
            </a:r>
            <a:endParaRPr kumimoji="0" lang="es-ES" sz="14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1400" b="0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Diáclases</a:t>
            </a:r>
            <a:r>
              <a:rPr kumimoji="0" lang="es-ES" sz="14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 Fallas (</a:t>
            </a:r>
            <a:r>
              <a:rPr kumimoji="0" lang="es-ES" sz="1400" b="0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XeoClip</a:t>
            </a:r>
            <a:r>
              <a:rPr kumimoji="0" lang="es-ES" sz="14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): </a:t>
            </a:r>
            <a:r>
              <a:rPr kumimoji="0" lang="es-ES" sz="14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hlinkClick r:id="rId4"/>
              </a:rPr>
              <a:t>https://www.youtube.com/watch?v=rMtsxJIn6-0&amp;t=26s</a:t>
            </a:r>
            <a:endParaRPr kumimoji="0" lang="es-ES" sz="1400" b="0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054" name="Picture 6" descr="https://lh3.googleusercontent.com/7WyVJPAxSYfPi2-VY01zQyzsfsKVm5Tt6gCn7cfL3uGJoPY5TJDQ8Zaxw-_NUjh68gKX4mqJB4PJJrv-VGFMUI2UuuUg9f4HFHj4u9nTJaUR7DqVsujmK9SOETkQiiMh8Z_g-UEhvxIPWQkNRC4ii6REvX931wpLnjNw3B3QyGX-rlSFIQPrD6719-z7H61i_qtmOifZTM1SsQmpXLrFTEw6w0YxEmtKwdK5H6UT7Xf9DbHZ3pAW3djMeHevikqWsNvg4zifytY76QvfZpmwhQppR1DMOdgqKKmC4KF7pYfo7nsa6igfdj2zvc8_nNRViJegRpxETsS0yKfxnTi0rcFmiIvRaSedv4too9NdHX9upqmAAaluEY8IJjBZubim6pIwcSAGc7A8fTuaGUSw5hti4knziOTTeZcB5ofTdY6kFfGpeL-_gSoKYHCowoJHHLEFZ4OLI1i-ERkrVl5cg2cJxa6WbpcUfwNdGNlS8Fl0VtexvKDJU1-5g9k1-jKQhJ5U3Yf9wbWCQ_Zqr11nAzAlTbx8IhtK8qXDMc8eMmhDPDN1kQ-0QlGsfT2lBlQRRGHS4-1sSpDzbroE2Qqe3kyPtXTe6M_Dp7yK8GdOLIE9M6GJZfDRBX7xOnhtC7bGr0_o4KHqeOTBG3uaibNCfM3DJGOzy2e5lJYBTe17D31uYZp8cb8FVAkx-R9Vq8k=w1263-h943-no?authuser=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7322" y="1273436"/>
            <a:ext cx="5549355" cy="4143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5790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30728" y="404664"/>
            <a:ext cx="7699072" cy="5785129"/>
          </a:xfrm>
          <a:prstGeom prst="rect">
            <a:avLst/>
          </a:prstGeom>
        </p:spPr>
      </p:pic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 smtClean="0"/>
              <a:t> TECTÓNICA DE PLACAS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436787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 smtClean="0"/>
              <a:t> TECTÓNICA DE PLACAS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416231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39552" y="-14228"/>
            <a:ext cx="8229600" cy="1143000"/>
          </a:xfrm>
        </p:spPr>
        <p:txBody>
          <a:bodyPr>
            <a:normAutofit/>
          </a:bodyPr>
          <a:lstStyle/>
          <a:p>
            <a:r>
              <a:rPr lang="es-ES" altLang="es-ES" sz="3200" b="1" u="sng" dirty="0">
                <a:solidFill>
                  <a:srgbClr val="0F6FC5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hlinkClick r:id="rId2" tooltip="intro edad de hielo "/>
              </a:rPr>
              <a:t>Como se fracturaron os continentes?  :)  </a:t>
            </a:r>
            <a:r>
              <a:rPr lang="es-ES" altLang="es-ES" sz="3200" dirty="0">
                <a:solidFill>
                  <a:srgbClr val="212529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lang="es-ES" sz="32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Marcador de contenido 7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3998592"/>
            <a:ext cx="3887465" cy="1943732"/>
          </a:xfrm>
        </p:spPr>
      </p:pic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 smtClean="0"/>
              <a:t>TECTÓNICA DE PLACAS</a:t>
            </a:r>
            <a:endParaRPr lang="es-ES" dirty="0"/>
          </a:p>
        </p:txBody>
      </p:sp>
      <p:pic>
        <p:nvPicPr>
          <p:cNvPr id="2049" name="Imagen 98" descr="Foto de evolución dos continentes Panxea 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693840"/>
            <a:ext cx="3961136" cy="2853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Imagen 97" descr="Como se fracturaron los continentes. Edad de hielo película  (foto) 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5642" y="1002535"/>
            <a:ext cx="2225675" cy="1671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4860032" y="3063455"/>
            <a:ext cx="2648766" cy="64119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25392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ES" sz="2000" b="1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O </a:t>
            </a:r>
            <a:r>
              <a:rPr kumimoji="0" lang="es-ES" altLang="es-ES" sz="2000" b="1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Panxea</a:t>
            </a:r>
            <a:r>
              <a:rPr kumimoji="0" lang="es-ES" altLang="es-ES" sz="2000" b="1" i="0" u="none" strike="noStrike" cap="none" normalizeH="0" baseline="0" dirty="0" smtClean="0">
                <a:ln>
                  <a:noFill/>
                </a:ln>
                <a:solidFill>
                  <a:srgbClr val="212529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 e </a:t>
            </a:r>
            <a:r>
              <a:rPr kumimoji="0" lang="es-ES" altLang="es-ES" sz="2000" b="1" i="0" u="none" strike="noStrike" cap="none" normalizeH="0" baseline="0" dirty="0" err="1" smtClean="0">
                <a:ln>
                  <a:noFill/>
                </a:ln>
                <a:solidFill>
                  <a:srgbClr val="212529"/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Panthalasa</a:t>
            </a:r>
            <a:endParaRPr kumimoji="0" lang="es-ES" altLang="es-ES" sz="2000" b="0" i="0" u="none" strike="noStrike" cap="none" normalizeH="0" baseline="0" dirty="0" smtClean="0">
              <a:ln>
                <a:noFill/>
              </a:ln>
              <a:solidFill>
                <a:srgbClr val="2E74B5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altLang="es-ES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0568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428800" y="2900536"/>
            <a:ext cx="8229600" cy="4525963"/>
          </a:xfrm>
        </p:spPr>
        <p:txBody>
          <a:bodyPr/>
          <a:lstStyle/>
          <a:p>
            <a:endParaRPr lang="es-ES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 smtClean="0"/>
              <a:t> TECTÓNICA DE PLACAS</a:t>
            </a:r>
            <a:endParaRPr lang="es-ES" dirty="0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2123728" y="610213"/>
            <a:ext cx="4136325" cy="95410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ES" sz="2800" b="1" i="0" u="none" strike="noStrike" cap="none" normalizeH="0" baseline="0" dirty="0" smtClean="0">
                <a:ln>
                  <a:noFill/>
                </a:ln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Evolución dos continentes</a:t>
            </a:r>
            <a:r>
              <a:rPr kumimoji="0" lang="es-ES" altLang="es-ES" sz="2800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ea typeface="Times New Roman" panose="02020603050405020304" pitchFamily="18" charset="0"/>
                <a:cs typeface="Calibri" panose="020F0502020204030204" pitchFamily="34" charset="0"/>
              </a:rPr>
              <a:t> </a:t>
            </a:r>
            <a:endParaRPr kumimoji="0" lang="es-ES" altLang="es-ES" sz="2800" b="1" i="0" u="none" strike="noStrike" cap="none" normalizeH="0" baseline="0" dirty="0" smtClean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ea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altLang="es-ES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pic>
        <p:nvPicPr>
          <p:cNvPr id="3073" name="Imagen 95" descr="Evolución de los continentes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799" y="1880407"/>
            <a:ext cx="7616402" cy="3734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971600" y="4653136"/>
            <a:ext cx="91440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971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2000" dirty="0">
                <a:hlinkClick r:id="rId2"/>
              </a:rPr>
              <a:t>Mil millones de años de movimiento de placas tectónicas en 40 segundos.</a:t>
            </a:r>
            <a:r>
              <a:rPr lang="es-ES" sz="2000" b="1" dirty="0"/>
              <a:t/>
            </a:r>
            <a:br>
              <a:rPr lang="es-ES" sz="2000" b="1" dirty="0"/>
            </a:br>
            <a:r>
              <a:rPr lang="es-ES" sz="2000" u="sng" dirty="0">
                <a:hlinkClick r:id="rId3"/>
              </a:rPr>
              <a:t>Simulador tectónica de placas </a:t>
            </a:r>
            <a:endParaRPr lang="es-ES" sz="2000" dirty="0"/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267744" y="1417638"/>
            <a:ext cx="4169119" cy="4525963"/>
          </a:xfrm>
          <a:prstGeom prst="rect">
            <a:avLst/>
          </a:prstGeom>
        </p:spPr>
      </p:pic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 smtClean="0"/>
              <a:t> TECTÓNICA DE PLACAS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309654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 smtClean="0"/>
              <a:t> TECTÓNICA DE PLACAS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815072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200" b="1" dirty="0" smtClean="0">
                <a:latin typeface="+mn-lt"/>
                <a:ea typeface="Tahoma" panose="020B0604030504040204" pitchFamily="34" charset="0"/>
                <a:cs typeface="Tahoma" panose="020B0604030504040204" pitchFamily="34" charset="0"/>
              </a:rPr>
              <a:t>TECTÓNICA DE PLACAS </a:t>
            </a:r>
            <a:endParaRPr lang="es-ES" sz="3200" b="1" dirty="0"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 smtClean="0"/>
              <a:t>TECTÓNICA DE PLACAS</a:t>
            </a:r>
            <a:endParaRPr lang="es-ES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1995" y="1417638"/>
            <a:ext cx="7160009" cy="4632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290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637</TotalTime>
  <Words>1273</Words>
  <Application>Microsoft Office PowerPoint</Application>
  <PresentationFormat>Presentación en pantalla (4:3)</PresentationFormat>
  <Paragraphs>110</Paragraphs>
  <Slides>44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44</vt:i4>
      </vt:variant>
    </vt:vector>
  </HeadingPairs>
  <TitlesOfParts>
    <vt:vector size="50" baseType="lpstr">
      <vt:lpstr>-apple-system</vt:lpstr>
      <vt:lpstr>Arial</vt:lpstr>
      <vt:lpstr>Calibri</vt:lpstr>
      <vt:lpstr>Tahoma</vt:lpstr>
      <vt:lpstr>Times New Roman</vt:lpstr>
      <vt:lpstr>Tema de Office</vt:lpstr>
      <vt:lpstr>TECTÓNICA DE PLACAS</vt:lpstr>
      <vt:lpstr>Deriva Continental </vt:lpstr>
      <vt:lpstr>Extenxión do fondo Oceánico </vt:lpstr>
      <vt:lpstr>Presentación de PowerPoint</vt:lpstr>
      <vt:lpstr>Como se fracturaron os continentes?  :)   </vt:lpstr>
      <vt:lpstr>Presentación de PowerPoint</vt:lpstr>
      <vt:lpstr>Mil millones de años de movimiento de placas tectónicas en 40 segundos. Simulador tectónica de placas </vt:lpstr>
      <vt:lpstr>Presentación de PowerPoint</vt:lpstr>
      <vt:lpstr>TECTÓNICA DE PLACAS </vt:lpstr>
      <vt:lpstr>Presentación de PowerPoint</vt:lpstr>
      <vt:lpstr>TIPOS DE BORDOS </vt:lpstr>
      <vt:lpstr>Presentación de PowerPoint</vt:lpstr>
      <vt:lpstr>Evolución e exemplos</vt:lpstr>
      <vt:lpstr>BORDOS DE CIZALLA ou TRANSFORMANTES </vt:lpstr>
      <vt:lpstr>Presentación de PowerPoint</vt:lpstr>
      <vt:lpstr>Bordos destrutivos ou converxentes. Tipos</vt:lpstr>
      <vt:lpstr>Presentación de PowerPoint</vt:lpstr>
      <vt:lpstr>Presentación de PowerPoint</vt:lpstr>
      <vt:lpstr>Litosfera Continental- Litosfera continental. Oróxeno Tipo Himalaia (Oróxeno frío)</vt:lpstr>
      <vt:lpstr>Presentación de PowerPoint</vt:lpstr>
      <vt:lpstr>Presentación de PowerPoint</vt:lpstr>
      <vt:lpstr>Presentación de PowerPoint</vt:lpstr>
      <vt:lpstr>Presentación de PowerPoint</vt:lpstr>
      <vt:lpstr>Litosfera oceánica- Litosfera oceánica, pero cerca, litosfera continental. Arco Illa. Exemplo Xapón, Filipinas</vt:lpstr>
      <vt:lpstr>Presentación de PowerPoint</vt:lpstr>
      <vt:lpstr>Presentación de PowerPoint</vt:lpstr>
      <vt:lpstr>Presentación de PowerPoint</vt:lpstr>
      <vt:lpstr>Litosfera oceánica- Litosfera oceánica. Exemplo Illas oceánicas.  Nova Zelandia </vt:lpstr>
      <vt:lpstr>No medio da placa (Intraplaca) Punto quente. "Hot Spot". Por exemplo Hawaii .  Tamén Yelowstone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CICLO DE WILSON </vt:lpstr>
      <vt:lpstr>ESQUEMA RESUMO CONVECCIÓN </vt:lpstr>
      <vt:lpstr>Presentación de PowerPoint</vt:lpstr>
      <vt:lpstr>Presentación de PowerPoint</vt:lpstr>
      <vt:lpstr>Ciclo das rochas </vt:lpstr>
      <vt:lpstr>Presentación de PowerPoint</vt:lpstr>
      <vt:lpstr>Vídeos de #Xeoclip 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TECTÓNICA DE PLACAS</dc:title>
  <dc:creator>Juan</dc:creator>
  <cp:lastModifiedBy>Windows User</cp:lastModifiedBy>
  <cp:revision>51</cp:revision>
  <dcterms:created xsi:type="dcterms:W3CDTF">2017-11-06T17:49:59Z</dcterms:created>
  <dcterms:modified xsi:type="dcterms:W3CDTF">2022-01-31T23:13:34Z</dcterms:modified>
</cp:coreProperties>
</file>