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77" r:id="rId4"/>
    <p:sldId id="273" r:id="rId5"/>
    <p:sldId id="258" r:id="rId6"/>
    <p:sldId id="260" r:id="rId7"/>
    <p:sldId id="264" r:id="rId8"/>
    <p:sldId id="265" r:id="rId9"/>
    <p:sldId id="259" r:id="rId10"/>
    <p:sldId id="261" r:id="rId11"/>
    <p:sldId id="302" r:id="rId12"/>
    <p:sldId id="280" r:id="rId13"/>
    <p:sldId id="279" r:id="rId14"/>
    <p:sldId id="282" r:id="rId15"/>
    <p:sldId id="278" r:id="rId16"/>
    <p:sldId id="307" r:id="rId17"/>
    <p:sldId id="288" r:id="rId18"/>
    <p:sldId id="287" r:id="rId19"/>
    <p:sldId id="276" r:id="rId20"/>
    <p:sldId id="306" r:id="rId21"/>
    <p:sldId id="275" r:id="rId22"/>
    <p:sldId id="310" r:id="rId23"/>
    <p:sldId id="274" r:id="rId24"/>
    <p:sldId id="309" r:id="rId25"/>
    <p:sldId id="283" r:id="rId26"/>
    <p:sldId id="297" r:id="rId27"/>
    <p:sldId id="308" r:id="rId28"/>
    <p:sldId id="305" r:id="rId29"/>
    <p:sldId id="267" r:id="rId30"/>
    <p:sldId id="262" r:id="rId31"/>
    <p:sldId id="286" r:id="rId32"/>
    <p:sldId id="299" r:id="rId33"/>
    <p:sldId id="266" r:id="rId34"/>
    <p:sldId id="301" r:id="rId35"/>
    <p:sldId id="300" r:id="rId36"/>
    <p:sldId id="263" r:id="rId37"/>
    <p:sldId id="298" r:id="rId38"/>
    <p:sldId id="313" r:id="rId39"/>
    <p:sldId id="304" r:id="rId40"/>
    <p:sldId id="312" r:id="rId41"/>
    <p:sldId id="315" r:id="rId42"/>
    <p:sldId id="270" r:id="rId43"/>
    <p:sldId id="272" r:id="rId44"/>
    <p:sldId id="269" r:id="rId45"/>
    <p:sldId id="271" r:id="rId46"/>
    <p:sldId id="314" r:id="rId47"/>
    <p:sldId id="311" r:id="rId4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CD2C-03E4-4066-8417-57D64A36B066}" type="datetimeFigureOut">
              <a:rPr lang="es-ES" smtClean="0"/>
              <a:t>02/03/2021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E7AED-84AB-401F-B78E-51F25F3514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66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 err="1" smtClean="0"/>
              <a:t>Xenética</a:t>
            </a:r>
            <a:r>
              <a:rPr lang="es-ES" dirty="0" smtClean="0"/>
              <a:t> mendeliana 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1026" name="Picture 2" descr="E:\2017 Marisa\Datos nuevos\Instituto\LOGO pequeno Rafael Dies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13" y="6021288"/>
            <a:ext cx="667642" cy="6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7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7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27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16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08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51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54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02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3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XENÉTICA MENDELIANA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519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/>
          <a:lstStyle/>
          <a:p>
            <a:r>
              <a:rPr lang="es-ES" b="1" dirty="0" smtClean="0"/>
              <a:t>3ª </a:t>
            </a:r>
            <a:r>
              <a:rPr lang="es-ES" b="1" dirty="0" err="1" smtClean="0"/>
              <a:t>Lei</a:t>
            </a:r>
            <a:r>
              <a:rPr lang="es-ES" b="1" dirty="0" smtClean="0"/>
              <a:t> de Mendel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3200" dirty="0" err="1" smtClean="0"/>
              <a:t>Lei</a:t>
            </a:r>
            <a:r>
              <a:rPr lang="es-ES" sz="3200" dirty="0" smtClean="0"/>
              <a:t> da segregación dos caracteres </a:t>
            </a:r>
            <a:r>
              <a:rPr lang="es-ES" sz="3200" dirty="0" err="1" smtClean="0"/>
              <a:t>ou</a:t>
            </a:r>
            <a:r>
              <a:rPr lang="es-ES" sz="3200" dirty="0" smtClean="0"/>
              <a:t> </a:t>
            </a:r>
            <a:r>
              <a:rPr lang="es-ES" sz="3200" dirty="0" err="1" smtClean="0"/>
              <a:t>xenes</a:t>
            </a:r>
            <a:r>
              <a:rPr lang="es-ES" sz="3200" dirty="0" smtClean="0"/>
              <a:t> 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12293" y="1772816"/>
            <a:ext cx="3776464" cy="1959868"/>
          </a:xfrm>
        </p:spPr>
        <p:txBody>
          <a:bodyPr>
            <a:normAutofit fontScale="25000" lnSpcReduction="20000"/>
          </a:bodyPr>
          <a:lstStyle/>
          <a:p>
            <a:r>
              <a:rPr lang="es-ES" sz="9600" dirty="0" smtClean="0">
                <a:solidFill>
                  <a:schemeClr val="accent6">
                    <a:lumMod val="75000"/>
                  </a:schemeClr>
                </a:solidFill>
              </a:rPr>
              <a:t>Proporción </a:t>
            </a:r>
            <a:r>
              <a:rPr lang="es-ES" sz="9600" dirty="0" err="1" smtClean="0">
                <a:solidFill>
                  <a:schemeClr val="accent6">
                    <a:lumMod val="75000"/>
                  </a:schemeClr>
                </a:solidFill>
              </a:rPr>
              <a:t>xenotípicas</a:t>
            </a:r>
            <a:endParaRPr lang="es-ES" sz="96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sz="8000" dirty="0" err="1" smtClean="0">
                <a:solidFill>
                  <a:schemeClr val="accent6">
                    <a:lumMod val="75000"/>
                  </a:schemeClr>
                </a:solidFill>
              </a:rPr>
              <a:t>Proporcións</a:t>
            </a:r>
            <a:r>
              <a:rPr lang="es-ES" sz="8000" dirty="0" smtClean="0">
                <a:solidFill>
                  <a:schemeClr val="accent6">
                    <a:lumMod val="75000"/>
                  </a:schemeClr>
                </a:solidFill>
              </a:rPr>
              <a:t> fenotípicas  </a:t>
            </a:r>
            <a:endParaRPr lang="es-E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1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1413" t="26201" r="17712" b="16401"/>
          <a:stretch/>
        </p:blipFill>
        <p:spPr>
          <a:xfrm>
            <a:off x="29712" y="1606352"/>
            <a:ext cx="8851715" cy="40324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69369" y="-99392"/>
            <a:ext cx="7772400" cy="1470025"/>
          </a:xfrm>
        </p:spPr>
        <p:txBody>
          <a:bodyPr/>
          <a:lstStyle/>
          <a:p>
            <a:r>
              <a:rPr lang="es-ES" b="1" dirty="0" smtClean="0"/>
              <a:t>As tres </a:t>
            </a:r>
            <a:r>
              <a:rPr lang="es-ES" b="1" dirty="0" err="1" smtClean="0"/>
              <a:t>leis</a:t>
            </a:r>
            <a:r>
              <a:rPr lang="es-ES" b="1" dirty="0" smtClean="0"/>
              <a:t> de Mendel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9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315416"/>
            <a:ext cx="7772400" cy="1470025"/>
          </a:xfrm>
        </p:spPr>
        <p:txBody>
          <a:bodyPr/>
          <a:lstStyle/>
          <a:p>
            <a:r>
              <a:rPr lang="es-ES" b="1" dirty="0" smtClean="0"/>
              <a:t>O </a:t>
            </a:r>
            <a:r>
              <a:rPr lang="es-ES" b="1" dirty="0" err="1" smtClean="0"/>
              <a:t>nacemento</a:t>
            </a:r>
            <a:r>
              <a:rPr lang="es-ES" b="1" dirty="0" smtClean="0"/>
              <a:t> da </a:t>
            </a:r>
            <a:r>
              <a:rPr lang="es-ES" b="1" dirty="0" err="1" smtClean="0"/>
              <a:t>xenética</a:t>
            </a:r>
            <a:r>
              <a:rPr lang="es-ES" b="1" dirty="0" smtClean="0"/>
              <a:t>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35" y="980728"/>
            <a:ext cx="9035930" cy="4814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3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Resultado de imagen de william bateson genet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672" y="188640"/>
            <a:ext cx="7596336" cy="5697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3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68" y="34304"/>
            <a:ext cx="7895862" cy="5921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4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1 Imagen" descr="gen, genotip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6935"/>
            <a:ext cx="76149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937" t="33086" r="51964" b="11801"/>
          <a:stretch/>
        </p:blipFill>
        <p:spPr>
          <a:xfrm>
            <a:off x="251520" y="119125"/>
            <a:ext cx="4199712" cy="295232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3937" t="22001" r="4326" b="33200"/>
          <a:stretch/>
        </p:blipFill>
        <p:spPr>
          <a:xfrm>
            <a:off x="3793072" y="3140967"/>
            <a:ext cx="4731256" cy="2856607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47864" y="756758"/>
            <a:ext cx="6400800" cy="17526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O </a:t>
            </a:r>
            <a:r>
              <a:rPr lang="es-ES" sz="2400" b="1" dirty="0" err="1" smtClean="0">
                <a:solidFill>
                  <a:schemeClr val="tx1"/>
                </a:solidFill>
              </a:rPr>
              <a:t>nacemento</a:t>
            </a:r>
            <a:r>
              <a:rPr lang="es-ES" sz="2400" b="1" dirty="0" smtClean="0">
                <a:solidFill>
                  <a:schemeClr val="tx1"/>
                </a:solidFill>
              </a:rPr>
              <a:t> da </a:t>
            </a:r>
            <a:r>
              <a:rPr lang="es-ES" sz="2400" b="1" dirty="0" err="1" smtClean="0">
                <a:solidFill>
                  <a:schemeClr val="tx1"/>
                </a:solidFill>
              </a:rPr>
              <a:t>xenética</a:t>
            </a:r>
            <a:r>
              <a:rPr lang="es-ES" sz="2400" b="1" dirty="0" smtClean="0">
                <a:solidFill>
                  <a:schemeClr val="tx1"/>
                </a:solidFill>
              </a:rPr>
              <a:t> 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53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40" y="188640"/>
            <a:ext cx="7791933" cy="5762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2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826" y="116632"/>
            <a:ext cx="8030126" cy="5796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06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4624"/>
            <a:ext cx="8064894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32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593432" cy="55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3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37" t="30800" r="53938" b="28601"/>
          <a:stretch/>
        </p:blipFill>
        <p:spPr>
          <a:xfrm>
            <a:off x="57427" y="836712"/>
            <a:ext cx="8400773" cy="451152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24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596" y="188641"/>
            <a:ext cx="7680851" cy="5760639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67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38" t="40200" r="54725" b="17801"/>
          <a:stretch/>
        </p:blipFill>
        <p:spPr>
          <a:xfrm>
            <a:off x="45265" y="692696"/>
            <a:ext cx="8412935" cy="47620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98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" y="116632"/>
            <a:ext cx="7932372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0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3937" t="16401" r="4326" b="10801"/>
          <a:stretch/>
        </p:blipFill>
        <p:spPr>
          <a:xfrm>
            <a:off x="1524000" y="332656"/>
            <a:ext cx="5816856" cy="570710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6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76672"/>
            <a:ext cx="7524328" cy="56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9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0" y="188640"/>
            <a:ext cx="7758243" cy="581868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0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0475" t="22001" r="18500" b="48600"/>
          <a:stretch/>
        </p:blipFill>
        <p:spPr>
          <a:xfrm>
            <a:off x="5796136" y="440519"/>
            <a:ext cx="1872208" cy="28083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0788" t="17801" r="29525" b="62599"/>
          <a:stretch/>
        </p:blipFill>
        <p:spPr>
          <a:xfrm>
            <a:off x="107503" y="147881"/>
            <a:ext cx="5394231" cy="302076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0787" t="61200" r="20076" b="15001"/>
          <a:stretch/>
        </p:blipFill>
        <p:spPr>
          <a:xfrm>
            <a:off x="457200" y="3156645"/>
            <a:ext cx="6895823" cy="3168351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27584" y="1390866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46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9288" t="38799" r="51575" b="34602"/>
          <a:stretch/>
        </p:blipFill>
        <p:spPr>
          <a:xfrm>
            <a:off x="1022104" y="0"/>
            <a:ext cx="6750296" cy="346636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322388"/>
            <a:ext cx="7772400" cy="1470025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0787" t="48600" r="19288" b="13601"/>
          <a:stretch/>
        </p:blipFill>
        <p:spPr>
          <a:xfrm>
            <a:off x="2590800" y="3573016"/>
            <a:ext cx="3749750" cy="2664296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70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2667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86927"/>
            <a:ext cx="5215130" cy="445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4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7163" t="22000" r="29526" b="22001"/>
          <a:stretch/>
        </p:blipFill>
        <p:spPr>
          <a:xfrm>
            <a:off x="755576" y="473112"/>
            <a:ext cx="7308812" cy="53154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473112"/>
            <a:ext cx="7772400" cy="14700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30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2800" b="1" dirty="0" smtClean="0"/>
              <a:t>Que pasaría </a:t>
            </a:r>
            <a:r>
              <a:rPr lang="es-ES" sz="2800" b="1" dirty="0" err="1" smtClean="0"/>
              <a:t>cos</a:t>
            </a:r>
            <a:r>
              <a:rPr lang="es-ES" sz="2800" b="1" dirty="0" smtClean="0"/>
              <a:t> resultados de Mendel se </a:t>
            </a:r>
            <a:r>
              <a:rPr lang="es-ES" sz="2800" b="1" dirty="0" err="1" smtClean="0"/>
              <a:t>estiveran</a:t>
            </a:r>
            <a:r>
              <a:rPr lang="es-ES" sz="2800" b="1" dirty="0" smtClean="0"/>
              <a:t> no </a:t>
            </a:r>
            <a:r>
              <a:rPr lang="es-ES" sz="2800" b="1" dirty="0" err="1" smtClean="0"/>
              <a:t>mesmo</a:t>
            </a:r>
            <a:r>
              <a:rPr lang="es-ES" sz="2800" b="1" dirty="0" smtClean="0"/>
              <a:t> cromosoma? </a:t>
            </a:r>
            <a:r>
              <a:rPr lang="es-ES" sz="2800" b="1" dirty="0" smtClean="0"/>
              <a:t> </a:t>
            </a:r>
            <a:endParaRPr lang="es-ES" sz="28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90" y="1412776"/>
            <a:ext cx="550998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b="1" dirty="0" err="1" smtClean="0"/>
              <a:t>Herdanza</a:t>
            </a:r>
            <a:r>
              <a:rPr lang="es-ES" sz="3200" b="1" dirty="0" smtClean="0"/>
              <a:t> incompleta (intermedia) e </a:t>
            </a:r>
            <a:r>
              <a:rPr lang="es-ES" sz="3200" b="1" dirty="0" err="1" smtClean="0"/>
              <a:t>codominacia</a:t>
            </a:r>
            <a:r>
              <a:rPr lang="es-ES" sz="3200" b="1" dirty="0" smtClean="0"/>
              <a:t> </a:t>
            </a:r>
            <a:endParaRPr lang="es-ES" sz="3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113" t="38800" r="54725" b="20601"/>
          <a:stretch/>
        </p:blipFill>
        <p:spPr>
          <a:xfrm>
            <a:off x="544357" y="1470025"/>
            <a:ext cx="7598086" cy="432048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73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25" y="188640"/>
            <a:ext cx="7776863" cy="58326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2207"/>
            <a:ext cx="7772400" cy="1470025"/>
          </a:xfrm>
        </p:spPr>
        <p:txBody>
          <a:bodyPr/>
          <a:lstStyle/>
          <a:p>
            <a:r>
              <a:rPr lang="es-ES" b="1" dirty="0" err="1" smtClean="0"/>
              <a:t>Alelismo</a:t>
            </a:r>
            <a:r>
              <a:rPr lang="es-ES" b="1" dirty="0" smtClean="0"/>
              <a:t> múltiple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190615"/>
            <a:ext cx="41814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68" y="3594118"/>
            <a:ext cx="3201264" cy="240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640"/>
            <a:ext cx="7486600" cy="56149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39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632"/>
            <a:ext cx="7872874" cy="590465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22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1470025"/>
          </a:xfrm>
        </p:spPr>
        <p:txBody>
          <a:bodyPr/>
          <a:lstStyle/>
          <a:p>
            <a:r>
              <a:rPr lang="es-ES" b="1" dirty="0" err="1" smtClean="0"/>
              <a:t>Herdanza</a:t>
            </a:r>
            <a:r>
              <a:rPr lang="es-ES" b="1" dirty="0" smtClean="0"/>
              <a:t> cuantitativa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25" y="1556792"/>
            <a:ext cx="6408895" cy="42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5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7713" t="41598" r="43700" b="9401"/>
          <a:stretch/>
        </p:blipFill>
        <p:spPr>
          <a:xfrm>
            <a:off x="891218" y="1124744"/>
            <a:ext cx="6955972" cy="49685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29792" y="0"/>
            <a:ext cx="7772400" cy="1470025"/>
          </a:xfrm>
        </p:spPr>
        <p:txBody>
          <a:bodyPr>
            <a:normAutofit/>
          </a:bodyPr>
          <a:lstStyle/>
          <a:p>
            <a:r>
              <a:rPr lang="es-ES" b="1" dirty="0" smtClean="0"/>
              <a:t>Determinación do sexo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85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3463" t="17801" r="26375" b="19200"/>
          <a:stretch/>
        </p:blipFill>
        <p:spPr>
          <a:xfrm>
            <a:off x="971600" y="188640"/>
            <a:ext cx="6610334" cy="58326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10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" y="58402"/>
            <a:ext cx="7977924" cy="59834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28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6632"/>
            <a:ext cx="7894710" cy="5921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7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4487" t="15001" r="31100" b="41600"/>
          <a:stretch/>
        </p:blipFill>
        <p:spPr>
          <a:xfrm>
            <a:off x="103736" y="92919"/>
            <a:ext cx="5904656" cy="59046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09043"/>
            <a:ext cx="2669559" cy="367240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69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r>
              <a:rPr lang="es-ES" dirty="0" smtClean="0"/>
              <a:t>Caracteres influidos polo sexo 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6264" y="4365104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750" t="52800" r="58662" b="9401"/>
          <a:stretch/>
        </p:blipFill>
        <p:spPr>
          <a:xfrm>
            <a:off x="659566" y="1412776"/>
            <a:ext cx="771018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/>
          <a:lstStyle/>
          <a:p>
            <a:r>
              <a:rPr lang="es-ES" b="1" dirty="0" err="1" smtClean="0"/>
              <a:t>Arbores</a:t>
            </a:r>
            <a:r>
              <a:rPr lang="es-ES" b="1" dirty="0" smtClean="0"/>
              <a:t> </a:t>
            </a:r>
            <a:r>
              <a:rPr lang="es-ES" b="1" dirty="0" err="1" smtClean="0"/>
              <a:t>xenealóxicos</a:t>
            </a:r>
            <a:r>
              <a:rPr lang="es-ES" b="1" dirty="0" smtClean="0"/>
              <a:t>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7039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4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56047" cy="408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985721" cy="411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0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34" y="1340768"/>
            <a:ext cx="6094602" cy="41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0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s-ES" b="1" dirty="0" err="1" smtClean="0"/>
              <a:t>Transtornos</a:t>
            </a:r>
            <a:r>
              <a:rPr lang="es-ES" b="1" dirty="0" smtClean="0"/>
              <a:t> </a:t>
            </a:r>
            <a:r>
              <a:rPr lang="es-ES" b="1" dirty="0" err="1" smtClean="0"/>
              <a:t>xenéticos</a:t>
            </a:r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5350" t="23401" r="50000" b="15000"/>
          <a:stretch/>
        </p:blipFill>
        <p:spPr>
          <a:xfrm>
            <a:off x="1691680" y="1243782"/>
            <a:ext cx="5112568" cy="511256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99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90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6737"/>
            <a:ext cx="7772400" cy="1470025"/>
          </a:xfrm>
        </p:spPr>
        <p:txBody>
          <a:bodyPr/>
          <a:lstStyle/>
          <a:p>
            <a:r>
              <a:rPr lang="es-ES" b="1" dirty="0" smtClean="0"/>
              <a:t>1ª </a:t>
            </a:r>
            <a:r>
              <a:rPr lang="es-ES" b="1" dirty="0" err="1" smtClean="0"/>
              <a:t>lei</a:t>
            </a:r>
            <a:r>
              <a:rPr lang="es-ES" b="1" dirty="0" smtClean="0"/>
              <a:t> de Mendel</a:t>
            </a:r>
            <a:br>
              <a:rPr lang="es-ES" b="1" dirty="0" smtClean="0"/>
            </a:br>
            <a:r>
              <a:rPr lang="es-ES" sz="3200" dirty="0" err="1" smtClean="0"/>
              <a:t>Lei</a:t>
            </a:r>
            <a:r>
              <a:rPr lang="es-ES" sz="3200" dirty="0" smtClean="0"/>
              <a:t> da </a:t>
            </a:r>
            <a:r>
              <a:rPr lang="es-ES" sz="3200" dirty="0" err="1" smtClean="0"/>
              <a:t>uniformidade</a:t>
            </a:r>
            <a:r>
              <a:rPr lang="es-ES" sz="3200" dirty="0" smtClean="0"/>
              <a:t> da1ª </a:t>
            </a:r>
            <a:r>
              <a:rPr lang="es-ES" sz="3200" dirty="0" err="1" smtClean="0"/>
              <a:t>xeración</a:t>
            </a:r>
            <a:r>
              <a:rPr lang="es-ES" sz="3200" dirty="0" smtClean="0"/>
              <a:t> 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548680"/>
            <a:ext cx="6400800" cy="1752600"/>
          </a:xfrm>
        </p:spPr>
        <p:txBody>
          <a:bodyPr/>
          <a:lstStyle/>
          <a:p>
            <a:endParaRPr lang="es-ES" dirty="0" smtClean="0"/>
          </a:p>
          <a:p>
            <a:pPr algn="r"/>
            <a:endParaRPr lang="es-ES" dirty="0"/>
          </a:p>
          <a:p>
            <a:pPr algn="just"/>
            <a:r>
              <a:rPr lang="es-ES" sz="1800" b="1" dirty="0" smtClean="0">
                <a:solidFill>
                  <a:schemeClr val="tx1"/>
                </a:solidFill>
              </a:rPr>
              <a:t>Con un carácter</a:t>
            </a:r>
            <a:r>
              <a:rPr lang="es-ES" sz="1400" dirty="0" smtClean="0"/>
              <a:t>			</a:t>
            </a:r>
            <a:r>
              <a:rPr lang="es-ES" sz="1800" b="1" dirty="0" smtClean="0">
                <a:solidFill>
                  <a:schemeClr val="tx1"/>
                </a:solidFill>
              </a:rPr>
              <a:t>Con </a:t>
            </a:r>
            <a:r>
              <a:rPr lang="es-ES" sz="1800" b="1" dirty="0" err="1" smtClean="0">
                <a:solidFill>
                  <a:schemeClr val="tx1"/>
                </a:solidFill>
              </a:rPr>
              <a:t>dous</a:t>
            </a:r>
            <a:r>
              <a:rPr lang="es-ES" sz="1800" b="1" dirty="0" smtClean="0">
                <a:solidFill>
                  <a:schemeClr val="tx1"/>
                </a:solidFill>
              </a:rPr>
              <a:t> caracteres 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39" y="1978465"/>
            <a:ext cx="3225496" cy="39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19409"/>
            <a:ext cx="3829176" cy="374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00" y="980728"/>
            <a:ext cx="639700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9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-19178"/>
            <a:ext cx="7772400" cy="1395586"/>
          </a:xfrm>
        </p:spPr>
        <p:txBody>
          <a:bodyPr/>
          <a:lstStyle/>
          <a:p>
            <a:r>
              <a:rPr lang="es-ES" b="1" dirty="0" err="1" smtClean="0"/>
              <a:t>Herdanza</a:t>
            </a:r>
            <a:r>
              <a:rPr lang="es-ES" b="1" dirty="0" smtClean="0"/>
              <a:t> intermedia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516216" cy="488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99392"/>
            <a:ext cx="7772400" cy="1470025"/>
          </a:xfrm>
        </p:spPr>
        <p:txBody>
          <a:bodyPr/>
          <a:lstStyle/>
          <a:p>
            <a:r>
              <a:rPr lang="es-ES" b="1" dirty="0" err="1" smtClean="0"/>
              <a:t>Codominancia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54" y="1484784"/>
            <a:ext cx="6862695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5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es-ES" b="1" dirty="0" smtClean="0"/>
              <a:t>2ª </a:t>
            </a:r>
            <a:r>
              <a:rPr lang="es-ES" b="1" dirty="0" err="1" smtClean="0"/>
              <a:t>lei</a:t>
            </a:r>
            <a:r>
              <a:rPr lang="es-ES" b="1" dirty="0" smtClean="0"/>
              <a:t> de Mendel </a:t>
            </a:r>
            <a:br>
              <a:rPr lang="es-ES" b="1" dirty="0" smtClean="0"/>
            </a:br>
            <a:r>
              <a:rPr lang="es-ES" sz="3200" dirty="0" err="1" smtClean="0"/>
              <a:t>Lei</a:t>
            </a:r>
            <a:r>
              <a:rPr lang="es-ES" sz="3200" dirty="0" smtClean="0"/>
              <a:t> da </a:t>
            </a:r>
            <a:r>
              <a:rPr lang="es-ES" sz="3200" dirty="0" err="1" smtClean="0"/>
              <a:t>segregácións</a:t>
            </a:r>
            <a:r>
              <a:rPr lang="es-ES" sz="3200" dirty="0" smtClean="0"/>
              <a:t> dos alelos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373924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8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259</Words>
  <Application>Microsoft Office PowerPoint</Application>
  <PresentationFormat>Presentación en pantalla (4:3)</PresentationFormat>
  <Paragraphs>144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Arial</vt:lpstr>
      <vt:lpstr>Calibri</vt:lpstr>
      <vt:lpstr>Tema de Office</vt:lpstr>
      <vt:lpstr>XENÉTICA MENDELIANA</vt:lpstr>
      <vt:lpstr>Presentación de PowerPoint</vt:lpstr>
      <vt:lpstr>Presentación de PowerPoint</vt:lpstr>
      <vt:lpstr>Presentación de PowerPoint</vt:lpstr>
      <vt:lpstr>1ª lei de Mendel Lei da uniformidade da1ª xeración </vt:lpstr>
      <vt:lpstr>Presentación de PowerPoint</vt:lpstr>
      <vt:lpstr>Herdanza intermedia</vt:lpstr>
      <vt:lpstr>Codominancia </vt:lpstr>
      <vt:lpstr>2ª lei de Mendel  Lei da segregácións dos alelos</vt:lpstr>
      <vt:lpstr>3ª Lei de Mendel Lei da segregación dos caracteres ou xenes </vt:lpstr>
      <vt:lpstr>As tres leis de Mendel </vt:lpstr>
      <vt:lpstr>O nacemento da xenética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pasaría cos resultados de Mendel se estiveran no mesmo cromosoma?  </vt:lpstr>
      <vt:lpstr>Herdanza incompleta (intermedia) e codominacia </vt:lpstr>
      <vt:lpstr>Presentación de PowerPoint</vt:lpstr>
      <vt:lpstr>Alelismo múltiple </vt:lpstr>
      <vt:lpstr>Presentación de PowerPoint</vt:lpstr>
      <vt:lpstr>Presentación de PowerPoint</vt:lpstr>
      <vt:lpstr>Herdanza cuantitativa </vt:lpstr>
      <vt:lpstr>Determinación do sexo </vt:lpstr>
      <vt:lpstr>Presentación de PowerPoint</vt:lpstr>
      <vt:lpstr>Presentación de PowerPoint</vt:lpstr>
      <vt:lpstr>Presentación de PowerPoint</vt:lpstr>
      <vt:lpstr>Caracteres influidos polo sexo </vt:lpstr>
      <vt:lpstr>Arbores xenealóxicos </vt:lpstr>
      <vt:lpstr>Presentación de PowerPoint</vt:lpstr>
      <vt:lpstr>Presentación de PowerPoint</vt:lpstr>
      <vt:lpstr>Presentación de PowerPoint</vt:lpstr>
      <vt:lpstr>Transtornos xenéticos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XENÉTICA MENDELIANA</dc:title>
  <dc:creator>Juan</dc:creator>
  <cp:lastModifiedBy>Windows User</cp:lastModifiedBy>
  <cp:revision>21</cp:revision>
  <dcterms:created xsi:type="dcterms:W3CDTF">2018-04-22T18:22:20Z</dcterms:created>
  <dcterms:modified xsi:type="dcterms:W3CDTF">2021-03-02T23:35:29Z</dcterms:modified>
</cp:coreProperties>
</file>