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4" r:id="rId3"/>
    <p:sldId id="257" r:id="rId4"/>
    <p:sldId id="271" r:id="rId5"/>
    <p:sldId id="272" r:id="rId6"/>
    <p:sldId id="270" r:id="rId7"/>
    <p:sldId id="269" r:id="rId8"/>
    <p:sldId id="268" r:id="rId9"/>
    <p:sldId id="267" r:id="rId10"/>
    <p:sldId id="266" r:id="rId11"/>
    <p:sldId id="265" r:id="rId12"/>
    <p:sldId id="277" r:id="rId13"/>
    <p:sldId id="263" r:id="rId14"/>
    <p:sldId id="273" r:id="rId15"/>
    <p:sldId id="275" r:id="rId16"/>
    <p:sldId id="276" r:id="rId17"/>
    <p:sldId id="274" r:id="rId18"/>
    <p:sldId id="283" r:id="rId19"/>
    <p:sldId id="286" r:id="rId20"/>
    <p:sldId id="279" r:id="rId21"/>
    <p:sldId id="285" r:id="rId22"/>
    <p:sldId id="284" r:id="rId23"/>
    <p:sldId id="278" r:id="rId24"/>
    <p:sldId id="290" r:id="rId25"/>
    <p:sldId id="289" r:id="rId26"/>
    <p:sldId id="288" r:id="rId27"/>
    <p:sldId id="304" r:id="rId28"/>
    <p:sldId id="282" r:id="rId29"/>
    <p:sldId id="296" r:id="rId30"/>
    <p:sldId id="287" r:id="rId31"/>
    <p:sldId id="295" r:id="rId32"/>
    <p:sldId id="294" r:id="rId33"/>
    <p:sldId id="293" r:id="rId34"/>
    <p:sldId id="292" r:id="rId35"/>
    <p:sldId id="298" r:id="rId36"/>
    <p:sldId id="281" r:id="rId37"/>
    <p:sldId id="297" r:id="rId38"/>
    <p:sldId id="280" r:id="rId39"/>
    <p:sldId id="302" r:id="rId40"/>
    <p:sldId id="291" r:id="rId41"/>
    <p:sldId id="301" r:id="rId42"/>
    <p:sldId id="300" r:id="rId43"/>
    <p:sldId id="299" r:id="rId44"/>
    <p:sldId id="303" r:id="rId45"/>
    <p:sldId id="305" r:id="rId4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7304D-14D6-4ED3-8F35-297C1C50A56D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6E043-D18F-4874-8605-2C919F923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10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809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534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003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7588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467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980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700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380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616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780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72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308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545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4493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2902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104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122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977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2045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382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4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923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909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334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136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8390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525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7652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3291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2319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0018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4932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181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1878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6766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02235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1647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797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8822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947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5497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442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71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188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6E043-D18F-4874-8605-2C919F9235F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65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59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33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13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393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14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828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3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978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17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46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8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0C411-085F-4216-AF07-5E02E9EB85E9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96037-BD97-4085-AABC-D5280DA96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75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tve.es/noticias/20180725/descubren-lago-agua-liquida-salada-marte-bajo-capa-hielo/1769346.shtml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nnespanol.cnn.com/author/ashley-strickland/" TargetMode="External"/><Relationship Id="rId5" Type="http://schemas.openxmlformats.org/officeDocument/2006/relationships/hyperlink" Target="https://cnnespanol.cnn.com/2017/04/14/nasa-estos-mundos-oceanicos-podrian-ser-la-mejor-opcion-para-albergar-vida-mas-alla-de-la-tierra/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undacionaquae.org/caracteristicas-agua/" TargetMode="Externa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https://www.nobelprize.org/prizes/chemistry/2013/karplus/facts/" TargetMode="External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hyperlink" Target="https://www.nobelprize.org/prizes/chemistry/2013/warshel/facts/" TargetMode="External"/><Relationship Id="rId4" Type="http://schemas.openxmlformats.org/officeDocument/2006/relationships/hyperlink" Target="https://www.nobelprize.org/prizes/chemistry/2013/levitt/facts/" TargetMode="External"/><Relationship Id="rId9" Type="http://schemas.openxmlformats.org/officeDocument/2006/relationships/hyperlink" Target="https://www.nobelprize.org/prizes/chemistry/2013/summary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182999" y="1107321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Habitabilidade</a:t>
            </a:r>
            <a:r>
              <a:rPr lang="es-ES" dirty="0" smtClean="0"/>
              <a:t> como sinónimo de “</a:t>
            </a:r>
            <a:r>
              <a:rPr lang="es-ES" dirty="0" err="1" smtClean="0"/>
              <a:t>augabilidade</a:t>
            </a:r>
            <a:r>
              <a:rPr lang="es-ES" dirty="0" smtClean="0"/>
              <a:t>”</a:t>
            </a:r>
            <a:endParaRPr lang="es-ES" dirty="0"/>
          </a:p>
        </p:txBody>
      </p:sp>
      <p:pic>
        <p:nvPicPr>
          <p:cNvPr id="1028" name="Picture 4" descr="NASA: Encélado, la luna de Saturno que podría albergar vida | C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263605"/>
            <a:ext cx="3449574" cy="195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4308729" y="1532728"/>
            <a:ext cx="49217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La NASA encontró nueva evidencia de que los lugares más probables para encontrar vida más allá de la Tierra son la luna Europa de Júpiter o la luna </a:t>
            </a:r>
            <a:r>
              <a:rPr lang="es-ES" dirty="0" err="1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Encélado</a:t>
            </a:r>
            <a:r>
              <a:rPr lang="es-ES" dirty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de Saturno</a:t>
            </a:r>
            <a:r>
              <a:rPr lang="es-ES" dirty="0" smtClean="0"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.</a:t>
            </a:r>
            <a:endParaRPr lang="es-ES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769608" y="2371103"/>
            <a:ext cx="534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</a:t>
            </a:r>
            <a:r>
              <a:rPr lang="es-ES" sz="1400" dirty="0" smtClean="0"/>
              <a:t>CNN   Por</a:t>
            </a:r>
            <a:r>
              <a:rPr lang="es-ES" sz="1400" dirty="0"/>
              <a:t> </a:t>
            </a:r>
            <a:r>
              <a:rPr lang="es-ES" sz="1400" u="sng" dirty="0">
                <a:hlinkClick r:id="rId6" tooltip="Ashley Strickland"/>
              </a:rPr>
              <a:t>Ashley </a:t>
            </a:r>
            <a:r>
              <a:rPr lang="es-ES" sz="1400" u="sng" dirty="0" err="1">
                <a:hlinkClick r:id="rId6" tooltip="Ashley Strickland"/>
              </a:rPr>
              <a:t>Strickland</a:t>
            </a:r>
            <a:endParaRPr lang="es-ES" sz="1400" dirty="0"/>
          </a:p>
        </p:txBody>
      </p:sp>
      <p:pic>
        <p:nvPicPr>
          <p:cNvPr id="1030" name="Picture 6" descr="Encélado y Europa reúnen varios de los ingredientes necesarios para la vi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01568"/>
            <a:ext cx="2896659" cy="28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7456551" y="5274647"/>
            <a:ext cx="3328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hlinkClick r:id="rId8"/>
              </a:rPr>
              <a:t>Se </a:t>
            </a:r>
            <a:r>
              <a:rPr lang="es-ES" sz="1600" dirty="0">
                <a:hlinkClick r:id="rId8"/>
              </a:rPr>
              <a:t>tienen pruebas de la presencia en Marte de agua líquida, además de salada, en un lago subterráneo bajo una capa de </a:t>
            </a:r>
            <a:r>
              <a:rPr lang="es-ES" sz="1600" dirty="0" smtClean="0">
                <a:hlinkClick r:id="rId8"/>
              </a:rPr>
              <a:t>hielo.</a:t>
            </a:r>
            <a:endParaRPr lang="es-ES" sz="1600" dirty="0"/>
          </a:p>
        </p:txBody>
      </p:sp>
      <p:pic>
        <p:nvPicPr>
          <p:cNvPr id="1032" name="Picture 8" descr="Imag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519" y="2721828"/>
            <a:ext cx="6112383" cy="25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4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Bioelementos y biomoléculas – Blog Histo-Embriologí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0512" y="339569"/>
            <a:ext cx="8065008" cy="5705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1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4626" t="7200" r="15699" b="7866"/>
          <a:stretch/>
        </p:blipFill>
        <p:spPr>
          <a:xfrm>
            <a:off x="1522476" y="155448"/>
            <a:ext cx="8494776" cy="5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2900" t="6799" r="13076" b="9200"/>
          <a:stretch/>
        </p:blipFill>
        <p:spPr>
          <a:xfrm>
            <a:off x="1380744" y="62365"/>
            <a:ext cx="9025128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1312" y="350506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Enlace simple                </a:t>
            </a:r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Dobre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enlace                  Triple enlace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2975" t="15733" r="12775" b="7600"/>
          <a:stretch/>
        </p:blipFill>
        <p:spPr>
          <a:xfrm>
            <a:off x="188270" y="2304288"/>
            <a:ext cx="3845446" cy="22334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8750" t="15867" r="13825" b="10933"/>
          <a:stretch/>
        </p:blipFill>
        <p:spPr>
          <a:xfrm>
            <a:off x="4262628" y="2301420"/>
            <a:ext cx="3666743" cy="22392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19499" t="16133" r="13526" b="16533"/>
          <a:stretch/>
        </p:blipFill>
        <p:spPr>
          <a:xfrm>
            <a:off x="8075987" y="2285546"/>
            <a:ext cx="4015754" cy="22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Biomoléculas</a:t>
            </a:r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principios </a:t>
            </a:r>
            <a:r>
              <a:rPr lang="es-E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inmedatos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2750" t="16800" r="13224" b="6934"/>
          <a:stretch/>
        </p:blipFill>
        <p:spPr>
          <a:xfrm>
            <a:off x="1435608" y="1010183"/>
            <a:ext cx="8466152" cy="490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Auga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1026" name="Picture 2" descr="H2O ¿polar y electricamente neutra? – Mi aventura en 2º bach(ata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7" y="1575078"/>
            <a:ext cx="571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imica Organica: El Agua Estructura molecu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79" y="3136678"/>
            <a:ext cx="52578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8952" y="-219139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Comportamento</a:t>
            </a:r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s-E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auga</a:t>
            </a:r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líquida 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3350" t="16133" r="14650" b="7333"/>
          <a:stretch/>
        </p:blipFill>
        <p:spPr>
          <a:xfrm>
            <a:off x="564921" y="886849"/>
            <a:ext cx="7998490" cy="478243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757442" y="886849"/>
            <a:ext cx="30331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 molécula da </a:t>
            </a:r>
            <a:r>
              <a:rPr lang="es-ES" dirty="0" err="1" smtClean="0"/>
              <a:t>auga</a:t>
            </a:r>
            <a:r>
              <a:rPr lang="es-ES" dirty="0" smtClean="0"/>
              <a:t> é neutra e ten un enlace covalente, </a:t>
            </a:r>
            <a:r>
              <a:rPr lang="es-ES" dirty="0" err="1" smtClean="0"/>
              <a:t>mais</a:t>
            </a:r>
            <a:r>
              <a:rPr lang="es-ES" dirty="0" smtClean="0"/>
              <a:t> non é covalente puro. O </a:t>
            </a:r>
            <a:r>
              <a:rPr lang="es-ES" dirty="0" err="1" smtClean="0"/>
              <a:t>O</a:t>
            </a:r>
            <a:r>
              <a:rPr lang="es-ES" dirty="0" smtClean="0"/>
              <a:t> </a:t>
            </a:r>
            <a:r>
              <a:rPr lang="es-ES" dirty="0" err="1" smtClean="0"/>
              <a:t>maior</a:t>
            </a:r>
            <a:r>
              <a:rPr lang="es-ES" dirty="0" smtClean="0"/>
              <a:t> </a:t>
            </a:r>
            <a:r>
              <a:rPr lang="es-ES" dirty="0"/>
              <a:t>(é </a:t>
            </a:r>
            <a:r>
              <a:rPr lang="es-ES" dirty="0" err="1"/>
              <a:t>máis</a:t>
            </a:r>
            <a:r>
              <a:rPr lang="es-ES" dirty="0"/>
              <a:t> electronegativo)  </a:t>
            </a:r>
          </a:p>
          <a:p>
            <a:r>
              <a:rPr lang="es-ES" dirty="0" smtClean="0"/>
              <a:t>que o H atrae cara sí os </a:t>
            </a:r>
            <a:r>
              <a:rPr lang="es-ES" dirty="0" err="1" smtClean="0"/>
              <a:t>electróns</a:t>
            </a:r>
            <a:r>
              <a:rPr lang="es-ES" dirty="0" smtClean="0"/>
              <a:t>, formando </a:t>
            </a:r>
            <a:r>
              <a:rPr lang="es-ES" dirty="0" err="1" smtClean="0"/>
              <a:t>unha</a:t>
            </a:r>
            <a:r>
              <a:rPr lang="es-ES" dirty="0" smtClean="0"/>
              <a:t> molécula dipolar (a parte do O é parcialmente negativa e a do H positiva. Esta </a:t>
            </a:r>
            <a:r>
              <a:rPr lang="es-ES" dirty="0" err="1" smtClean="0"/>
              <a:t>dipolaridade</a:t>
            </a:r>
            <a:r>
              <a:rPr lang="es-ES" dirty="0" smtClean="0"/>
              <a:t> é a responsable da formación das </a:t>
            </a:r>
            <a:r>
              <a:rPr lang="es-ES" dirty="0" err="1" smtClean="0"/>
              <a:t>pontes</a:t>
            </a:r>
            <a:r>
              <a:rPr lang="es-ES" dirty="0" smtClean="0"/>
              <a:t> de H, e que a </a:t>
            </a:r>
            <a:r>
              <a:rPr lang="es-ES" dirty="0" err="1" smtClean="0"/>
              <a:t>auga</a:t>
            </a:r>
            <a:r>
              <a:rPr lang="es-ES" dirty="0" smtClean="0"/>
              <a:t> </a:t>
            </a:r>
            <a:r>
              <a:rPr lang="es-ES" dirty="0" err="1" smtClean="0"/>
              <a:t>sexa</a:t>
            </a:r>
            <a:r>
              <a:rPr lang="es-ES" dirty="0" smtClean="0"/>
              <a:t> líquida a temperatura ambiente e non </a:t>
            </a:r>
            <a:r>
              <a:rPr lang="es-ES" dirty="0" err="1" smtClean="0"/>
              <a:t>gasosa</a:t>
            </a:r>
            <a:r>
              <a:rPr lang="es-ES" dirty="0" smtClean="0"/>
              <a:t> como </a:t>
            </a:r>
            <a:r>
              <a:rPr lang="es-ES" dirty="0" err="1" smtClean="0"/>
              <a:t>outros</a:t>
            </a:r>
            <a:r>
              <a:rPr lang="es-ES" dirty="0" smtClean="0"/>
              <a:t> </a:t>
            </a:r>
            <a:r>
              <a:rPr lang="es-ES" dirty="0" err="1" smtClean="0"/>
              <a:t>compostos</a:t>
            </a:r>
            <a:r>
              <a:rPr lang="es-ES" dirty="0" smtClean="0"/>
              <a:t> similares. (CO</a:t>
            </a:r>
            <a:r>
              <a:rPr lang="es-ES" sz="1400" dirty="0" smtClean="0"/>
              <a:t>2</a:t>
            </a:r>
            <a:r>
              <a:rPr lang="es-ES" dirty="0"/>
              <a:t>,</a:t>
            </a:r>
            <a:r>
              <a:rPr lang="es-ES" sz="1200" dirty="0" smtClean="0"/>
              <a:t> </a:t>
            </a:r>
            <a:r>
              <a:rPr lang="es-ES" dirty="0" smtClean="0"/>
              <a:t>SO</a:t>
            </a:r>
            <a:r>
              <a:rPr lang="es-ES" sz="1200" dirty="0" smtClean="0"/>
              <a:t>2</a:t>
            </a:r>
            <a:r>
              <a:rPr lang="es-ES" dirty="0" smtClean="0"/>
              <a:t>…). </a:t>
            </a:r>
            <a:r>
              <a:rPr lang="es-ES" dirty="0" err="1" smtClean="0"/>
              <a:t>Hai</a:t>
            </a:r>
            <a:r>
              <a:rPr lang="es-ES" dirty="0" smtClean="0"/>
              <a:t> polímeros con moléculas </a:t>
            </a:r>
            <a:r>
              <a:rPr lang="es-ES" dirty="0" err="1" smtClean="0"/>
              <a:t>illadas</a:t>
            </a:r>
            <a:r>
              <a:rPr lang="es-ES" dirty="0" smtClean="0"/>
              <a:t> nos </a:t>
            </a:r>
            <a:r>
              <a:rPr lang="es-ES" dirty="0" err="1" smtClean="0"/>
              <a:t>espazos</a:t>
            </a:r>
            <a:r>
              <a:rPr lang="es-ES" dirty="0" smtClean="0"/>
              <a:t> </a:t>
            </a:r>
            <a:r>
              <a:rPr lang="es-ES" dirty="0" err="1"/>
              <a:t>b</a:t>
            </a:r>
            <a:r>
              <a:rPr lang="es-ES" dirty="0" err="1" smtClean="0"/>
              <a:t>aleiros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17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772694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Propiedades da </a:t>
            </a:r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auga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3074" name="Picture 2" descr="Principales características del agua | Fundación Aqu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34" y="1316736"/>
            <a:ext cx="8011285" cy="450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9116568" y="5453753"/>
            <a:ext cx="259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5"/>
              </a:rPr>
              <a:t>Fuente: Fundación </a:t>
            </a:r>
            <a:r>
              <a:rPr lang="es-ES" dirty="0" err="1" smtClean="0">
                <a:hlinkClick r:id="rId5"/>
              </a:rPr>
              <a:t>Aquae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58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00752" y="-260646"/>
            <a:ext cx="9486248" cy="1325563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Elevada </a:t>
            </a: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forza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de cohesión entre moléculas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050" name="Picture 2" descr="CAPILARIDAD: el agua asciende por un tubo gracias a la cohesión y&#10;adhesión de las moléculas del agua a las paredes del tub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31" y="1078065"/>
            <a:ext cx="6320087" cy="474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gran cohesión del agua hace que tienda&#10;a “cerrarse” sobre sí misma. Por eso las&#10;gotas tienen forma esférica, ya que ést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9521" r="9724" b="17550"/>
          <a:stretch/>
        </p:blipFill>
        <p:spPr bwMode="auto">
          <a:xfrm>
            <a:off x="7251192" y="3662242"/>
            <a:ext cx="4498848" cy="258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pilaridad NM3 Física&#10;• En las moléculas que están presentes&#10;en un líquido, por ejemplo agua, hay&#10;fuerzas de atracción en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 bwMode="auto">
          <a:xfrm>
            <a:off x="7251192" y="722375"/>
            <a:ext cx="4499991" cy="324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12064" y="-127093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Elevada tensión superficial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FUERZAS INTERMOLECULARES - PDF Descargar lib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3845" y="1044027"/>
            <a:ext cx="5524996" cy="4872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92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 que </a:t>
            </a:r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imos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ver no tema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2900" t="16934" r="12700" b="7867"/>
          <a:stretch/>
        </p:blipFill>
        <p:spPr>
          <a:xfrm>
            <a:off x="1627632" y="1078483"/>
            <a:ext cx="8034528" cy="45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-220091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Elevada Calor específica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496" y="879677"/>
            <a:ext cx="8587930" cy="51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6989" y="29002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Elevada calor de vaporización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122" name="Picture 2" descr="Apunte: quimica cbc | Quimica 5 | CBC (Ciclo básico Común) | | Filad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38" y="1231789"/>
            <a:ext cx="6270223" cy="47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89" y="2031555"/>
            <a:ext cx="485893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-175885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Densidade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máis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alta en estado líquido </a:t>
            </a: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en estado sólido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Átomos separados formando&#10;hexágonos. Mayor volumen y menor&#10;densidad.&#10;EL HIELO FLOTA SOBRE EL AGUA&#10;LÍQUIDA&#10;Átomos más junto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" y="867417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iveles de organización de la materia - ppt descarg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1790" y="1125388"/>
            <a:ext cx="5238785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49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6136" y="15161"/>
            <a:ext cx="105156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Elevado poder disolvente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7 Imagen" descr="agua disolven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3" y="1527048"/>
            <a:ext cx="7150987" cy="3771028"/>
          </a:xfrm>
          <a:prstGeom prst="rect">
            <a:avLst/>
          </a:prstGeom>
        </p:spPr>
      </p:pic>
      <p:pic>
        <p:nvPicPr>
          <p:cNvPr id="6" name="Imagen 14" descr="Resultado de imagen de de solvataciÃ³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2712" y="2130786"/>
            <a:ext cx="3352404" cy="2862216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7982712" y="74980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Disolve</a:t>
            </a:r>
            <a:r>
              <a:rPr lang="es-ES" dirty="0" smtClean="0"/>
              <a:t> ben </a:t>
            </a:r>
            <a:r>
              <a:rPr lang="es-ES" dirty="0" err="1" smtClean="0"/>
              <a:t>compostos</a:t>
            </a:r>
            <a:r>
              <a:rPr lang="es-ES" dirty="0" smtClean="0"/>
              <a:t> polares e </a:t>
            </a:r>
            <a:r>
              <a:rPr lang="es-ES" dirty="0" err="1" smtClean="0"/>
              <a:t>compostos</a:t>
            </a:r>
            <a:r>
              <a:rPr lang="es-ES" dirty="0" smtClean="0"/>
              <a:t> iónicos. (</a:t>
            </a:r>
            <a:r>
              <a:rPr lang="es-ES" dirty="0" err="1" smtClean="0"/>
              <a:t>sovatación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11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Baixo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grao de ionización </a:t>
            </a:r>
            <a:b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gl-ES" sz="2800" dirty="0">
                <a:solidFill>
                  <a:srgbClr val="C00000"/>
                </a:solidFill>
                <a:cs typeface="Arial" pitchFamily="34" charset="0"/>
              </a:rPr>
              <a:t/>
            </a:r>
            <a:br>
              <a:rPr lang="gl-ES" sz="2800" dirty="0">
                <a:solidFill>
                  <a:srgbClr val="C00000"/>
                </a:solidFill>
                <a:cs typeface="Arial" pitchFamily="34" charset="0"/>
              </a:rPr>
            </a:b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4" descr="El Agua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920496" y="4621611"/>
            <a:ext cx="3286116" cy="831388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727" y="913930"/>
            <a:ext cx="6565393" cy="49279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63881" y="1501126"/>
            <a:ext cx="4224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A auga </a:t>
            </a:r>
            <a:r>
              <a:rPr lang="gl-ES" b="1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non é un líquido quimicamente puro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, presenta unha certa disociación das súas moléculas. Así, xera ións positivos (H</a:t>
            </a:r>
            <a:r>
              <a:rPr lang="gl-ES" baseline="3000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) (H</a:t>
            </a:r>
            <a:r>
              <a:rPr lang="gl-ES" sz="105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3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o+) (</a:t>
            </a:r>
            <a:r>
              <a:rPr lang="gl-ES" dirty="0" err="1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hidronio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)e ións negativos (OH</a:t>
            </a:r>
            <a:r>
              <a:rPr lang="gl-ES" baseline="3000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)(hidroxilo). Na auga pura, a 25ºC, só unha molécula de cada 10.000.000 está disociada, polo que a concentración de (H</a:t>
            </a:r>
            <a:r>
              <a:rPr lang="gl-ES" baseline="3000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) é de 10</a:t>
            </a:r>
            <a:r>
              <a:rPr lang="gl-ES" baseline="30000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-7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. Por isto, o </a:t>
            </a:r>
            <a:r>
              <a:rPr lang="gl-ES" dirty="0" err="1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da auga pura é igual a 7.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28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6146" name="Picture 2" descr="• Ácido: especie química que tiende a&#10;• ceder protones (H+)&#10;• Base: especie química que tiende a&#10;• aceptar protones (H+)&#10;•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1" y="593090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+&#10;-&#10;Los ácidos disminuyen el valor del pH del agua pues aportan iones [H3O+&#10;].&#10;H2O + HA H3O+&#10;+ A-&#10;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77" y="759024"/>
            <a:ext cx="5052949" cy="379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2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952" y="208034"/>
            <a:ext cx="7466742" cy="561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348" y="143899"/>
            <a:ext cx="7749031" cy="581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1028" name="Picture 4" descr="Propiedades del agua. Funciones 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18" y="146304"/>
            <a:ext cx="7698314" cy="577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46176" y="-1446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Sales </a:t>
            </a:r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minerais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4 Imagen" descr="sales precipitada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06" y="1254434"/>
            <a:ext cx="7035750" cy="464344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726680" y="992636"/>
            <a:ext cx="36850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endParaRPr lang="gl-ES" b="1" dirty="0">
              <a:solidFill>
                <a:srgbClr val="0070C0"/>
              </a:solidFill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Podense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 encontrar nos seres vivos en dúas formas: precipitadas (ou sólidas) e </a:t>
            </a: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disoltas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.</a:t>
            </a:r>
            <a:endParaRPr lang="es-ES" dirty="0">
              <a:solidFill>
                <a:srgbClr val="0070C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gl-ES" b="1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Sales minerais precipitadas.- 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Forman estruturas sólidas insolubles, con función esquelética. Por exemplo, o </a:t>
            </a:r>
            <a:r>
              <a:rPr lang="gl-ES" b="1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carbonato cálcico 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(CaCO</a:t>
            </a:r>
            <a:r>
              <a:rPr lang="gl-ES" baseline="-30000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3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) das cunchas dos moluscos, espículas de esponxas, </a:t>
            </a: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caparazón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 de crustáceos, </a:t>
            </a: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otolitos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, </a:t>
            </a: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etc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; o </a:t>
            </a:r>
            <a:r>
              <a:rPr lang="gl-ES" b="1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fosfato cálcico 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(Ca</a:t>
            </a:r>
            <a:r>
              <a:rPr lang="gl-ES" baseline="-30000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3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(PO</a:t>
            </a:r>
            <a:r>
              <a:rPr lang="gl-ES" baseline="-30000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4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)</a:t>
            </a:r>
            <a:r>
              <a:rPr lang="gl-ES" baseline="-30000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2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) que, xunto co carbonato cálcico, forma os ósos dos vertebrados; o </a:t>
            </a:r>
            <a:r>
              <a:rPr lang="gl-ES" b="1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sílice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 (SiO</a:t>
            </a:r>
            <a:r>
              <a:rPr lang="gl-ES" baseline="-30000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2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) dos </a:t>
            </a:r>
            <a:r>
              <a:rPr lang="gl-ES" dirty="0" err="1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exoesqueletos</a:t>
            </a:r>
            <a:r>
              <a:rPr lang="gl-ES" dirty="0">
                <a:solidFill>
                  <a:srgbClr val="0070C0"/>
                </a:solidFill>
                <a:ea typeface="Calibri" pitchFamily="34" charset="0"/>
                <a:cs typeface="Arial" pitchFamily="34" charset="0"/>
              </a:rPr>
              <a:t> das diatomeas e das gramíneas, etc.</a:t>
            </a:r>
            <a:endParaRPr lang="es-ES" dirty="0">
              <a:solidFill>
                <a:srgbClr val="007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1792" y="258018"/>
            <a:ext cx="10515600" cy="1325563"/>
          </a:xfrm>
        </p:spPr>
        <p:txBody>
          <a:bodyPr>
            <a:normAutofit/>
          </a:bodyPr>
          <a:lstStyle/>
          <a:p>
            <a:r>
              <a:rPr lang="gl-ES" sz="3200" b="1" dirty="0">
                <a:latin typeface="+mn-lt"/>
              </a:rPr>
              <a:t>Niveis de organización dos seres vivos</a:t>
            </a:r>
            <a:r>
              <a:rPr lang="gl-ES" sz="3200" b="1" dirty="0">
                <a:solidFill>
                  <a:srgbClr val="0070C0"/>
                </a:solidFill>
              </a:rPr>
              <a:t/>
            </a:r>
            <a:br>
              <a:rPr lang="gl-ES" sz="3200" b="1" dirty="0">
                <a:solidFill>
                  <a:srgbClr val="0070C0"/>
                </a:solidFill>
              </a:rPr>
            </a:b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4" descr="Resultado de imagen de niveles de organización de los seres viv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792" y="1070946"/>
            <a:ext cx="6793541" cy="4881980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7875580" y="1282493"/>
            <a:ext cx="413099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 smtClean="0"/>
          </a:p>
          <a:p>
            <a:pPr>
              <a:lnSpc>
                <a:spcPct val="150000"/>
              </a:lnSpc>
            </a:pPr>
            <a:r>
              <a:rPr lang="gl-ES" dirty="0" smtClean="0"/>
              <a:t>Os seres vivos sos estruturas complexas que se organizan en niveis de complexidade crecente. Por este motivo, cada nivel presenta unhas </a:t>
            </a:r>
            <a:r>
              <a:rPr lang="gl-ES" b="1" dirty="0" smtClean="0"/>
              <a:t>propiedades emerxentes</a:t>
            </a:r>
            <a:r>
              <a:rPr lang="gl-ES" dirty="0" smtClean="0"/>
              <a:t> que non se dan nos niveis inferiores. Na imaxe podemos ver os distintos niveis de organización.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4476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13816" y="374269"/>
            <a:ext cx="10689335" cy="1325563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Sales minerais </a:t>
            </a:r>
            <a:r>
              <a:rPr lang="gl-ES" sz="1800" b="1" dirty="0" err="1">
                <a:latin typeface="+mn-lt"/>
                <a:ea typeface="Calibri" pitchFamily="34" charset="0"/>
                <a:cs typeface="Arial" pitchFamily="34" charset="0"/>
              </a:rPr>
              <a:t>disoltas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.- Cando se disolven dan lugar a catións e anións. Os máis importantes:</a:t>
            </a:r>
            <a:r>
              <a:rPr lang="es-ES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es-ES" sz="1800" dirty="0">
                <a:latin typeface="+mn-lt"/>
                <a:ea typeface="+mn-ea"/>
                <a:cs typeface="Arial" pitchFamily="34" charset="0"/>
              </a:rPr>
            </a:b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Anións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: ión cloruro (Cl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-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), ión sulfato (SO</a:t>
            </a:r>
            <a:r>
              <a:rPr lang="gl-ES" sz="1800" baseline="-30000" dirty="0">
                <a:latin typeface="+mn-lt"/>
                <a:ea typeface="Calibri" pitchFamily="34" charset="0"/>
                <a:cs typeface="Arial" pitchFamily="34" charset="0"/>
              </a:rPr>
              <a:t>4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=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), ión carbonato (C0</a:t>
            </a:r>
            <a:r>
              <a:rPr lang="gl-ES" sz="1800" baseline="-30000" dirty="0">
                <a:latin typeface="+mn-lt"/>
                <a:ea typeface="Calibri" pitchFamily="34" charset="0"/>
                <a:cs typeface="Arial" pitchFamily="34" charset="0"/>
              </a:rPr>
              <a:t>3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=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), ión bicarbonato (HCO</a:t>
            </a:r>
            <a:r>
              <a:rPr lang="gl-ES" sz="1800" baseline="-30000" dirty="0">
                <a:latin typeface="+mn-lt"/>
                <a:ea typeface="Calibri" pitchFamily="34" charset="0"/>
                <a:cs typeface="Arial" pitchFamily="34" charset="0"/>
              </a:rPr>
              <a:t>3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-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), ión fosfato (HPO</a:t>
            </a:r>
            <a:r>
              <a:rPr lang="gl-ES" sz="1800" baseline="-30000" dirty="0">
                <a:latin typeface="+mn-lt"/>
                <a:ea typeface="Calibri" pitchFamily="34" charset="0"/>
                <a:cs typeface="Arial" pitchFamily="34" charset="0"/>
              </a:rPr>
              <a:t>4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=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). </a:t>
            </a:r>
            <a:r>
              <a:rPr lang="es-ES" sz="1800" dirty="0">
                <a:latin typeface="+mn-lt"/>
                <a:ea typeface="+mn-ea"/>
                <a:cs typeface="Arial" pitchFamily="34" charset="0"/>
              </a:rPr>
              <a:t/>
            </a:r>
            <a:br>
              <a:rPr lang="es-ES" sz="1800" dirty="0">
                <a:latin typeface="+mn-lt"/>
                <a:ea typeface="+mn-ea"/>
                <a:cs typeface="Arial" pitchFamily="34" charset="0"/>
              </a:rPr>
            </a:b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Catións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: ión sodio (Na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+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), ión potasio (K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+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), ión amonio (NH</a:t>
            </a:r>
            <a:r>
              <a:rPr lang="gl-ES" sz="1800" baseline="-30000" dirty="0">
                <a:latin typeface="+mn-lt"/>
                <a:ea typeface="Calibri" pitchFamily="34" charset="0"/>
                <a:cs typeface="Arial" pitchFamily="34" charset="0"/>
              </a:rPr>
              <a:t>4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+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), ión calcio (Ca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++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), ión magnesio (Mg</a:t>
            </a:r>
            <a:r>
              <a:rPr lang="gl-ES" sz="1800" baseline="30000" dirty="0">
                <a:latin typeface="+mn-lt"/>
                <a:ea typeface="Calibri" pitchFamily="34" charset="0"/>
                <a:cs typeface="Arial" pitchFamily="34" charset="0"/>
              </a:rPr>
              <a:t>++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).</a:t>
            </a:r>
            <a:r>
              <a:rPr lang="gl-ES" sz="1800" dirty="0">
                <a:solidFill>
                  <a:srgbClr val="0070C0"/>
                </a:solidFill>
                <a:latin typeface="+mn-lt"/>
                <a:ea typeface="+mn-ea"/>
                <a:cs typeface="Arial" pitchFamily="34" charset="0"/>
              </a:rPr>
              <a:t/>
            </a:r>
            <a:br>
              <a:rPr lang="gl-ES" sz="1800" dirty="0">
                <a:solidFill>
                  <a:srgbClr val="0070C0"/>
                </a:solidFill>
                <a:latin typeface="+mn-lt"/>
                <a:ea typeface="+mn-ea"/>
                <a:cs typeface="Arial" pitchFamily="34" charset="0"/>
              </a:rPr>
            </a:br>
            <a:endParaRPr lang="es-ES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40664" y="1508760"/>
            <a:ext cx="1048816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dirty="0">
                <a:ea typeface="Calibri" pitchFamily="34" charset="0"/>
                <a:cs typeface="Arial" pitchFamily="34" charset="0"/>
              </a:rPr>
              <a:t>Presentan as seguintes funcións:</a:t>
            </a:r>
            <a:endParaRPr lang="es-ES" b="1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dirty="0">
                <a:ea typeface="Calibri" pitchFamily="34" charset="0"/>
                <a:cs typeface="Arial" pitchFamily="34" charset="0"/>
              </a:rPr>
              <a:t>Son imprescindibles para o impulso nervioso e a contracción muscular. A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transmisión do impulso nervioso</a:t>
            </a:r>
            <a:r>
              <a:rPr lang="gl-ES" dirty="0">
                <a:ea typeface="Calibri" pitchFamily="34" charset="0"/>
                <a:cs typeface="Arial" pitchFamily="34" charset="0"/>
              </a:rPr>
              <a:t> pola neurona depende principalmente do Na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, K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 (forman un gradiente electroquímico a ambos lados da membrana); o Ca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++</a:t>
            </a:r>
            <a:r>
              <a:rPr lang="gl-ES" dirty="0">
                <a:ea typeface="Calibri" pitchFamily="34" charset="0"/>
                <a:cs typeface="Arial" pitchFamily="34" charset="0"/>
              </a:rPr>
              <a:t> intervén na sinapse e tamén na contracción muscular. </a:t>
            </a:r>
            <a:endParaRPr lang="es-ES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dirty="0">
                <a:ea typeface="Calibri" pitchFamily="34" charset="0"/>
                <a:cs typeface="Arial" pitchFamily="34" charset="0"/>
              </a:rPr>
              <a:t>Moitos ións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están combinados con moléculas orgánicas</a:t>
            </a:r>
            <a:r>
              <a:rPr lang="gl-ES" dirty="0">
                <a:ea typeface="Calibri" pitchFamily="34" charset="0"/>
                <a:cs typeface="Arial" pitchFamily="34" charset="0"/>
              </a:rPr>
              <a:t>: o ión Mg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++</a:t>
            </a:r>
            <a:r>
              <a:rPr lang="gl-ES" dirty="0">
                <a:ea typeface="Calibri" pitchFamily="34" charset="0"/>
                <a:cs typeface="Arial" pitchFamily="34" charset="0"/>
              </a:rPr>
              <a:t> forma parte da molécula de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clorofila</a:t>
            </a:r>
            <a:r>
              <a:rPr lang="gl-ES" dirty="0">
                <a:ea typeface="Calibri" pitchFamily="34" charset="0"/>
                <a:cs typeface="Arial" pitchFamily="34" charset="0"/>
              </a:rPr>
              <a:t> que capta luz solar, o par de ións Fe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++</a:t>
            </a:r>
            <a:r>
              <a:rPr lang="gl-ES" dirty="0">
                <a:ea typeface="Calibri" pitchFamily="34" charset="0"/>
                <a:cs typeface="Arial" pitchFamily="34" charset="0"/>
              </a:rPr>
              <a:t>/Fe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+++</a:t>
            </a:r>
            <a:r>
              <a:rPr lang="gl-ES" dirty="0">
                <a:ea typeface="Calibri" pitchFamily="34" charset="0"/>
                <a:cs typeface="Arial" pitchFamily="34" charset="0"/>
              </a:rPr>
              <a:t> forma parte do grupo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hemo</a:t>
            </a:r>
            <a:r>
              <a:rPr lang="gl-ES" dirty="0">
                <a:ea typeface="Calibri" pitchFamily="34" charset="0"/>
                <a:cs typeface="Arial" pitchFamily="34" charset="0"/>
              </a:rPr>
              <a:t> da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hemoglobina</a:t>
            </a:r>
            <a:r>
              <a:rPr lang="gl-ES" dirty="0">
                <a:ea typeface="Calibri" pitchFamily="34" charset="0"/>
                <a:cs typeface="Arial" pitchFamily="34" charset="0"/>
              </a:rPr>
              <a:t> e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mioglobina</a:t>
            </a:r>
            <a:r>
              <a:rPr lang="gl-ES" dirty="0">
                <a:ea typeface="Calibri" pitchFamily="34" charset="0"/>
                <a:cs typeface="Arial" pitchFamily="34" charset="0"/>
              </a:rPr>
              <a:t> do sangue que transporta osíxeno. </a:t>
            </a:r>
            <a:endParaRPr lang="gl-ES" dirty="0" smtClean="0">
              <a:ea typeface="Calibri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dirty="0">
                <a:ea typeface="Calibri" pitchFamily="34" charset="0"/>
                <a:cs typeface="Arial" pitchFamily="34" charset="0"/>
              </a:rPr>
              <a:t>A presenza de sales é necesaria para que se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disolvan determinadas proteínas</a:t>
            </a:r>
            <a:r>
              <a:rPr lang="gl-ES" dirty="0">
                <a:ea typeface="Calibri" pitchFamily="34" charset="0"/>
                <a:cs typeface="Arial" pitchFamily="34" charset="0"/>
              </a:rPr>
              <a:t> que eran insolubles en auga pura (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albúminas</a:t>
            </a:r>
            <a:r>
              <a:rPr lang="gl-ES" dirty="0">
                <a:ea typeface="Calibri" pitchFamily="34" charset="0"/>
                <a:cs typeface="Arial" pitchFamily="34" charset="0"/>
              </a:rPr>
              <a:t>, por exemplo). </a:t>
            </a:r>
            <a:endParaRPr lang="gl-ES" dirty="0" smtClean="0">
              <a:ea typeface="Calibri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dirty="0">
                <a:ea typeface="Calibri" pitchFamily="34" charset="0"/>
                <a:cs typeface="Arial" pitchFamily="34" charset="0"/>
              </a:rPr>
              <a:t>Algúns ións de sales inorgánicos solubles en auga como Cu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, Mg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+2</a:t>
            </a:r>
            <a:r>
              <a:rPr lang="gl-ES" dirty="0">
                <a:ea typeface="Calibri" pitchFamily="34" charset="0"/>
                <a:cs typeface="Arial" pitchFamily="34" charset="0"/>
              </a:rPr>
              <a:t>, Zn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, actúan como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cofactores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encimáticos</a:t>
            </a:r>
            <a:r>
              <a:rPr lang="gl-ES" dirty="0">
                <a:ea typeface="Calibri" pitchFamily="34" charset="0"/>
                <a:cs typeface="Arial" pitchFamily="34" charset="0"/>
              </a:rPr>
              <a:t> e son imprescindibles para o funcionamento dalgunhas encimas</a:t>
            </a:r>
            <a:r>
              <a:rPr lang="gl-ES" dirty="0" smtClean="0">
                <a:ea typeface="Calibri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b="1" dirty="0">
                <a:ea typeface="Calibri" pitchFamily="34" charset="0"/>
                <a:cs typeface="Arial" pitchFamily="34" charset="0"/>
              </a:rPr>
              <a:t>Regulan o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dos seres vivos. Os sales presentan un importante papel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tampón ou amortecedor do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. O sistema tampón bicarbonato regula o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do sangue e o sistema tampón fosfato regula o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do interior das células</a:t>
            </a:r>
            <a:r>
              <a:rPr lang="gl-ES" dirty="0" smtClean="0">
                <a:ea typeface="Calibri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b="1" dirty="0">
                <a:ea typeface="Calibri" pitchFamily="34" charset="0"/>
                <a:cs typeface="Arial" pitchFamily="34" charset="0"/>
              </a:rPr>
              <a:t>Os sales están presentes no plasma sanguíneo (Cl</a:t>
            </a:r>
            <a:r>
              <a:rPr lang="gl-ES" b="1" baseline="30000" dirty="0">
                <a:ea typeface="Calibri" pitchFamily="34" charset="0"/>
                <a:cs typeface="Arial" pitchFamily="34" charset="0"/>
              </a:rPr>
              <a:t>-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, Na</a:t>
            </a:r>
            <a:r>
              <a:rPr lang="gl-ES" b="1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, K</a:t>
            </a:r>
            <a:r>
              <a:rPr lang="gl-ES" b="1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, Ca</a:t>
            </a:r>
            <a:r>
              <a:rPr lang="gl-ES" b="1" baseline="30000" dirty="0">
                <a:ea typeface="Calibri" pitchFamily="34" charset="0"/>
                <a:cs typeface="Arial" pitchFamily="34" charset="0"/>
              </a:rPr>
              <a:t>+2</a:t>
            </a:r>
            <a:r>
              <a:rPr lang="gl-ES" b="1" dirty="0">
                <a:ea typeface="Calibri" pitchFamily="34" charset="0"/>
                <a:cs typeface="Arial" pitchFamily="34" charset="0"/>
              </a:rPr>
              <a:t>, fosfato, amonio,..), na linfa, na urina, nos medios intracelulares (dentro das células) e nos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extracelulares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(no medio que a rodea) e participan en fenómenos osmóticos. </a:t>
            </a:r>
            <a:endParaRPr lang="es-ES" b="1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gl-ES" dirty="0" smtClean="0">
              <a:solidFill>
                <a:srgbClr val="0070C0"/>
              </a:solidFill>
              <a:ea typeface="Calibri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20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727302" y="591403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Impulso nervioso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7" descr="Funcionamiento del sistema nervios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662" y="536494"/>
            <a:ext cx="6918820" cy="5418842"/>
          </a:xfrm>
          <a:prstGeom prst="rect">
            <a:avLst/>
          </a:prstGeom>
          <a:noFill/>
        </p:spPr>
      </p:pic>
      <p:pic>
        <p:nvPicPr>
          <p:cNvPr id="6" name="1 Imagen" descr="sinapsecalci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763" y="2395389"/>
            <a:ext cx="4480560" cy="29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Contración</a:t>
            </a:r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muscular 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4" descr="Función del calcio » Blog de Biologí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7393" y="365125"/>
            <a:ext cx="6966407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032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57796" y="1524207"/>
            <a:ext cx="10515600" cy="1325563"/>
          </a:xfrm>
        </p:spPr>
        <p:txBody>
          <a:bodyPr>
            <a:normAutofit fontScale="90000"/>
          </a:bodyPr>
          <a:lstStyle/>
          <a:p>
            <a:pPr fontAlgn="base"/>
            <a:r>
              <a:rPr lang="es-ES" sz="2200" b="1" dirty="0" smtClean="0">
                <a:latin typeface="+mn-lt"/>
              </a:rPr>
              <a:t/>
            </a:r>
            <a:br>
              <a:rPr lang="es-ES" sz="2200" b="1" dirty="0" smtClean="0">
                <a:latin typeface="+mn-lt"/>
              </a:rPr>
            </a:br>
            <a:r>
              <a:rPr lang="es-ES" sz="2200" dirty="0" smtClean="0">
                <a:solidFill>
                  <a:srgbClr val="2E2A25"/>
                </a:solidFill>
                <a:latin typeface="+mn-lt"/>
                <a:hlinkClick r:id="rId3" tooltip="Martin Karplus"/>
              </a:rPr>
              <a:t>Martin </a:t>
            </a:r>
            <a:r>
              <a:rPr lang="es-ES" sz="2200" dirty="0" err="1">
                <a:solidFill>
                  <a:srgbClr val="2E2A25"/>
                </a:solidFill>
                <a:latin typeface="+mn-lt"/>
                <a:hlinkClick r:id="rId3" tooltip="Martin Karplus"/>
              </a:rPr>
              <a:t>Karplus</a:t>
            </a:r>
            <a:r>
              <a:rPr lang="es-ES" sz="2200" dirty="0">
                <a:solidFill>
                  <a:srgbClr val="2E2A25"/>
                </a:solidFill>
                <a:latin typeface="+mn-lt"/>
              </a:rPr>
              <a:t/>
            </a:r>
            <a:br>
              <a:rPr lang="es-ES" sz="2200" dirty="0">
                <a:solidFill>
                  <a:srgbClr val="2E2A25"/>
                </a:solidFill>
                <a:latin typeface="+mn-lt"/>
              </a:rPr>
            </a:br>
            <a:r>
              <a:rPr lang="es-ES" sz="2200" dirty="0">
                <a:solidFill>
                  <a:srgbClr val="2E2A25"/>
                </a:solidFill>
                <a:latin typeface="+mn-lt"/>
                <a:hlinkClick r:id="rId4" tooltip="Michael Levitt"/>
              </a:rPr>
              <a:t>Michael </a:t>
            </a:r>
            <a:r>
              <a:rPr lang="es-ES" sz="2200" dirty="0" err="1">
                <a:solidFill>
                  <a:srgbClr val="2E2A25"/>
                </a:solidFill>
                <a:latin typeface="+mn-lt"/>
                <a:hlinkClick r:id="rId4" tooltip="Michael Levitt"/>
              </a:rPr>
              <a:t>Levitt</a:t>
            </a:r>
            <a:r>
              <a:rPr lang="es-ES" sz="2200" dirty="0">
                <a:solidFill>
                  <a:srgbClr val="2E2A25"/>
                </a:solidFill>
                <a:latin typeface="+mn-lt"/>
              </a:rPr>
              <a:t/>
            </a:r>
            <a:br>
              <a:rPr lang="es-ES" sz="2200" dirty="0">
                <a:solidFill>
                  <a:srgbClr val="2E2A25"/>
                </a:solidFill>
                <a:latin typeface="+mn-lt"/>
              </a:rPr>
            </a:br>
            <a:r>
              <a:rPr lang="es-ES" sz="2200" dirty="0" err="1">
                <a:solidFill>
                  <a:srgbClr val="2E2A25"/>
                </a:solidFill>
                <a:latin typeface="+mn-lt"/>
                <a:hlinkClick r:id="rId5" tooltip="Arieh Warshel"/>
              </a:rPr>
              <a:t>Arieh</a:t>
            </a:r>
            <a:r>
              <a:rPr lang="es-ES" sz="2200" dirty="0">
                <a:solidFill>
                  <a:srgbClr val="2E2A25"/>
                </a:solidFill>
                <a:latin typeface="+mn-lt"/>
                <a:hlinkClick r:id="rId5" tooltip="Arieh Warshel"/>
              </a:rPr>
              <a:t> </a:t>
            </a:r>
            <a:r>
              <a:rPr lang="es-ES" sz="2200" dirty="0" err="1">
                <a:solidFill>
                  <a:srgbClr val="2E2A25"/>
                </a:solidFill>
                <a:latin typeface="+mn-lt"/>
                <a:hlinkClick r:id="rId5" tooltip="Arieh Warshel"/>
              </a:rPr>
              <a:t>Warshel</a:t>
            </a:r>
            <a:r>
              <a:rPr lang="es-ES" sz="3200" dirty="0">
                <a:solidFill>
                  <a:srgbClr val="2E2A25"/>
                </a:solidFill>
                <a:latin typeface="inherit"/>
              </a:rPr>
              <a:t/>
            </a:r>
            <a:br>
              <a:rPr lang="es-ES" sz="3200" dirty="0">
                <a:solidFill>
                  <a:srgbClr val="2E2A25"/>
                </a:solidFill>
                <a:latin typeface="inherit"/>
              </a:rPr>
            </a:br>
            <a:r>
              <a:rPr lang="es-ES" sz="3200" b="1" dirty="0" smtClean="0"/>
              <a:t/>
            </a:r>
            <a:br>
              <a:rPr lang="es-ES" sz="3200" b="1" dirty="0" smtClean="0"/>
            </a:b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Hemoglobina, hierro. Clorofila, magnesio. | Peace symbol, Biotechnology,  Peac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5818" y="688628"/>
            <a:ext cx="5457428" cy="4322284"/>
          </a:xfrm>
          <a:prstGeom prst="rect">
            <a:avLst/>
          </a:prstGeom>
          <a:noFill/>
        </p:spPr>
      </p:pic>
      <p:pic>
        <p:nvPicPr>
          <p:cNvPr id="7170" name="Picture 2" descr="La Sangre azul: Hemocianin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/>
          <a:stretch/>
        </p:blipFill>
        <p:spPr bwMode="auto">
          <a:xfrm>
            <a:off x="657796" y="2649721"/>
            <a:ext cx="5276530" cy="315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658238" y="548152"/>
            <a:ext cx="5276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linkClick r:id="rId9"/>
              </a:rPr>
              <a:t>El Premio Nobel de Química 2013</a:t>
            </a:r>
            <a:br>
              <a:rPr lang="es-ES" b="1" dirty="0">
                <a:hlinkClick r:id="rId9"/>
              </a:rPr>
            </a:br>
            <a:r>
              <a:rPr lang="es-ES" b="1" i="1" dirty="0"/>
              <a:t>“Por el desarrollo de modelos </a:t>
            </a:r>
            <a:r>
              <a:rPr lang="es-ES" b="1" i="1" dirty="0" err="1"/>
              <a:t>multiescala</a:t>
            </a:r>
            <a:r>
              <a:rPr lang="es-ES" b="1" i="1" dirty="0"/>
              <a:t> para sistemas químicos complejos” Modelos moleculares</a:t>
            </a:r>
            <a:r>
              <a:rPr lang="es-ES" b="1" i="1" dirty="0" smtClean="0"/>
              <a:t>.”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3309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Cofactors, enzymes and prosthetic groups.-unfinished | Conjunto de  Diapositiv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7148" y="280214"/>
            <a:ext cx="7365432" cy="5472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19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97 Imagen" descr="tAMPON.jpg"/>
          <p:cNvPicPr/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6160770" y="365125"/>
            <a:ext cx="5193030" cy="567982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91490" y="412635"/>
            <a:ext cx="49674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gl-ES" b="1" dirty="0">
                <a:ea typeface="Calibri" pitchFamily="34" charset="0"/>
                <a:cs typeface="Arial" pitchFamily="34" charset="0"/>
              </a:rPr>
              <a:t>CONCEPTO DE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e SISTEMAS TAMPÓN</a:t>
            </a:r>
            <a:r>
              <a:rPr lang="gl-ES" dirty="0">
                <a:ea typeface="Calibri" pitchFamily="34" charset="0"/>
                <a:cs typeface="Arial" pitchFamily="34" charset="0"/>
              </a:rPr>
              <a:t>.-  O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(“potencia de H”) pode definirse como o logaritmo da concentración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hidroxenións</a:t>
            </a:r>
            <a:r>
              <a:rPr lang="gl-ES" dirty="0">
                <a:ea typeface="Calibri" pitchFamily="34" charset="0"/>
                <a:cs typeface="Arial" pitchFamily="34" charset="0"/>
              </a:rPr>
              <a:t> ( H</a:t>
            </a:r>
            <a:r>
              <a:rPr lang="gl-ES" baseline="-30000" dirty="0">
                <a:ea typeface="Calibri" pitchFamily="34" charset="0"/>
                <a:cs typeface="Arial" pitchFamily="34" charset="0"/>
              </a:rPr>
              <a:t>3</a:t>
            </a:r>
            <a:r>
              <a:rPr lang="gl-ES" dirty="0">
                <a:ea typeface="Calibri" pitchFamily="34" charset="0"/>
                <a:cs typeface="Arial" pitchFamily="34" charset="0"/>
              </a:rPr>
              <a:t>0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- protóns hidratados) cambiado de signo, ou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= -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log</a:t>
            </a:r>
            <a:r>
              <a:rPr lang="gl-ES" dirty="0">
                <a:ea typeface="Calibri" pitchFamily="34" charset="0"/>
                <a:cs typeface="Arial" pitchFamily="34" charset="0"/>
              </a:rPr>
              <a:t> ( H</a:t>
            </a:r>
            <a:r>
              <a:rPr lang="gl-ES" baseline="-30000" dirty="0">
                <a:ea typeface="Calibri" pitchFamily="34" charset="0"/>
                <a:cs typeface="Arial" pitchFamily="34" charset="0"/>
              </a:rPr>
              <a:t>3</a:t>
            </a:r>
            <a:r>
              <a:rPr lang="gl-ES" dirty="0">
                <a:ea typeface="Calibri" pitchFamily="34" charset="0"/>
                <a:cs typeface="Arial" pitchFamily="34" charset="0"/>
              </a:rPr>
              <a:t>0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). As variacións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afectan á estabilidade das proteínas e inflúen de forma decisiva na actividade das encimas. O medio interno dos vertebrados ten un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de 7,36 (lixeiramente alcalino).Todos os seres vivos manteñen constante o seu medio interno, proceso que se coñece como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homeostase</a:t>
            </a:r>
            <a:r>
              <a:rPr lang="gl-ES" dirty="0">
                <a:ea typeface="Calibri" pitchFamily="34" charset="0"/>
                <a:cs typeface="Arial" pitchFamily="34" charset="0"/>
              </a:rPr>
              <a:t>. Os “</a:t>
            </a:r>
            <a:r>
              <a:rPr lang="gl-ES" b="1" dirty="0">
                <a:ea typeface="Calibri" pitchFamily="34" charset="0"/>
                <a:cs typeface="Arial" pitchFamily="34" charset="0"/>
              </a:rPr>
              <a:t>sistemas tampón</a:t>
            </a:r>
            <a:r>
              <a:rPr lang="gl-ES" dirty="0">
                <a:ea typeface="Calibri" pitchFamily="34" charset="0"/>
                <a:cs typeface="Arial" pitchFamily="34" charset="0"/>
              </a:rPr>
              <a:t>” tenden a impedir a variación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 ao engadir cantidades moderadas de H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+</a:t>
            </a:r>
            <a:r>
              <a:rPr lang="gl-ES" dirty="0">
                <a:ea typeface="Calibri" pitchFamily="34" charset="0"/>
                <a:cs typeface="Arial" pitchFamily="34" charset="0"/>
              </a:rPr>
              <a:t> ou OH</a:t>
            </a:r>
            <a:r>
              <a:rPr lang="gl-ES" baseline="30000" dirty="0">
                <a:ea typeface="Calibri" pitchFamily="34" charset="0"/>
                <a:cs typeface="Arial" pitchFamily="34" charset="0"/>
              </a:rPr>
              <a:t>-</a:t>
            </a:r>
            <a:r>
              <a:rPr lang="gl-ES" dirty="0">
                <a:ea typeface="Calibri" pitchFamily="34" charset="0"/>
                <a:cs typeface="Arial" pitchFamily="34" charset="0"/>
              </a:rPr>
              <a:t> . Estes sistemas consisten nun par ácido-base conxugado que actúa como dador ou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aceptor</a:t>
            </a:r>
            <a:r>
              <a:rPr lang="gl-ES" dirty="0">
                <a:ea typeface="Calibri" pitchFamily="34" charset="0"/>
                <a:cs typeface="Arial" pitchFamily="34" charset="0"/>
              </a:rPr>
              <a:t> de protóns. As proteínas posúen unha importante capacidade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amortecedora</a:t>
            </a:r>
            <a:r>
              <a:rPr lang="gl-ES" dirty="0">
                <a:ea typeface="Calibri" pitchFamily="34" charset="0"/>
                <a:cs typeface="Arial" pitchFamily="34" charset="0"/>
              </a:rPr>
              <a:t>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, pero tamén existen tampóns biolóxicos formados por sales minerais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disoltos</a:t>
            </a:r>
            <a:r>
              <a:rPr lang="gl-ES" dirty="0">
                <a:ea typeface="Calibri" pitchFamily="34" charset="0"/>
                <a:cs typeface="Arial" pitchFamily="34" charset="0"/>
              </a:rPr>
              <a:t>: os sistemas tampón bicarbonato do sangue e o sistema tampón fosfato das células.</a:t>
            </a:r>
            <a:endParaRPr lang="gl-E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2675" t="9600" r="13000" b="8666"/>
          <a:stretch/>
        </p:blipFill>
        <p:spPr>
          <a:xfrm>
            <a:off x="1861078" y="740664"/>
            <a:ext cx="8028157" cy="49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12064" y="-229235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Disolucións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verdadeiras</a:t>
            </a:r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e coloidales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33375" y="874472"/>
            <a:ext cx="116860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gl-ES" dirty="0">
                <a:ea typeface="Calibri" pitchFamily="34" charset="0"/>
                <a:cs typeface="Arial" pitchFamily="34" charset="0"/>
              </a:rPr>
              <a:t>Os fluídos que hai nos seres vivos conteñen moitos tipos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solutos</a:t>
            </a:r>
            <a:r>
              <a:rPr lang="gl-ES" dirty="0">
                <a:ea typeface="Calibri" pitchFamily="34" charset="0"/>
                <a:cs typeface="Arial" pitchFamily="34" charset="0"/>
              </a:rPr>
              <a:t> (</a:t>
            </a:r>
            <a:r>
              <a:rPr lang="gl-ES" b="1" dirty="0">
                <a:ea typeface="Calibri" pitchFamily="34" charset="0"/>
                <a:cs typeface="Arial" pitchFamily="34" charset="0"/>
              </a:rPr>
              <a:t>fase dispersa</a:t>
            </a:r>
            <a:r>
              <a:rPr lang="gl-ES" dirty="0">
                <a:ea typeface="Calibri" pitchFamily="34" charset="0"/>
                <a:cs typeface="Arial" pitchFamily="34" charset="0"/>
              </a:rPr>
              <a:t>) e un só tipo de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fase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dispersante</a:t>
            </a:r>
            <a:r>
              <a:rPr lang="gl-ES" dirty="0">
                <a:ea typeface="Calibri" pitchFamily="34" charset="0"/>
                <a:cs typeface="Arial" pitchFamily="34" charset="0"/>
              </a:rPr>
              <a:t>, a auga.</a:t>
            </a:r>
            <a:endParaRPr lang="es-ES" dirty="0"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gl-ES" dirty="0">
                <a:ea typeface="Calibri" pitchFamily="34" charset="0"/>
                <a:cs typeface="Arial" pitchFamily="34" charset="0"/>
              </a:rPr>
              <a:t>As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disolucións verdadeiras</a:t>
            </a:r>
            <a:r>
              <a:rPr lang="gl-ES" dirty="0">
                <a:ea typeface="Calibri" pitchFamily="34" charset="0"/>
                <a:cs typeface="Arial" pitchFamily="34" charset="0"/>
              </a:rPr>
              <a:t> son as dispersións dun sólido de baixo peso molecular (ou cristaloide) nun líquido. Por exemplo, a disolución de sal ou azucre en auga. As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disolucións coloidais</a:t>
            </a:r>
            <a:r>
              <a:rPr lang="gl-ES" dirty="0">
                <a:ea typeface="Calibri" pitchFamily="34" charset="0"/>
                <a:cs typeface="Arial" pitchFamily="34" charset="0"/>
              </a:rPr>
              <a:t> son as dispersións dun sólido de elevado peso molecular nun líquido. </a:t>
            </a:r>
            <a:endParaRPr lang="es-ES" dirty="0"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gl-ES" dirty="0">
                <a:ea typeface="Calibri" pitchFamily="34" charset="0"/>
                <a:cs typeface="Arial" pitchFamily="34" charset="0"/>
              </a:rPr>
              <a:t>As disolucións verdadeiras son as que teñen máis interese biolóxico, con propiedades como a difusión, a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ósmose</a:t>
            </a:r>
            <a:r>
              <a:rPr lang="gl-ES" dirty="0">
                <a:ea typeface="Calibri" pitchFamily="34" charset="0"/>
                <a:cs typeface="Arial" pitchFamily="34" charset="0"/>
              </a:rPr>
              <a:t> e a estabilidade do grao de acidez ou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pH</a:t>
            </a:r>
            <a:r>
              <a:rPr lang="gl-ES" dirty="0">
                <a:ea typeface="Calibri" pitchFamily="34" charset="0"/>
                <a:cs typeface="Arial" pitchFamily="34" charset="0"/>
              </a:rPr>
              <a:t>.</a:t>
            </a:r>
            <a:endParaRPr lang="es-ES" dirty="0"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gl-ES" b="1" dirty="0">
                <a:ea typeface="Calibri" pitchFamily="34" charset="0"/>
                <a:cs typeface="Arial" pitchFamily="34" charset="0"/>
              </a:rPr>
              <a:t>DIFUSIÓN.- </a:t>
            </a:r>
            <a:r>
              <a:rPr lang="gl-ES" dirty="0">
                <a:ea typeface="Calibri" pitchFamily="34" charset="0"/>
                <a:cs typeface="Arial" pitchFamily="34" charset="0"/>
              </a:rPr>
              <a:t> A difusión é un fenómeno físico mediante o cal as partículas de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soluto</a:t>
            </a:r>
            <a:r>
              <a:rPr lang="gl-ES" dirty="0">
                <a:ea typeface="Calibri" pitchFamily="34" charset="0"/>
                <a:cs typeface="Arial" pitchFamily="34" charset="0"/>
              </a:rPr>
              <a:t> tenden a dispersarse ou distribuírse de modo uniforme polo disolvente ou no medio que o contén ata formar unha disolución de concentración homoxénea. Na difusión </a:t>
            </a:r>
            <a:r>
              <a:rPr lang="gl-ES" b="1" dirty="0">
                <a:ea typeface="Calibri" pitchFamily="34" charset="0"/>
                <a:cs typeface="Arial" pitchFamily="34" charset="0"/>
              </a:rPr>
              <a:t>a través de membrana</a:t>
            </a:r>
            <a:r>
              <a:rPr lang="gl-ES" dirty="0">
                <a:ea typeface="Calibri" pitchFamily="34" charset="0"/>
                <a:cs typeface="Arial" pitchFamily="34" charset="0"/>
              </a:rPr>
              <a:t> as moléculas atravesan a membrana a favor de gradiente e sen consumo de enerxía. </a:t>
            </a:r>
            <a:endParaRPr lang="es-ES" dirty="0">
              <a:cs typeface="Arial" pitchFamily="34" charset="0"/>
            </a:endParaRPr>
          </a:p>
        </p:txBody>
      </p:sp>
      <p:pic>
        <p:nvPicPr>
          <p:cNvPr id="6" name="20 Imagen" descr="difus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368" y="3855860"/>
            <a:ext cx="6129528" cy="24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3350" t="7601" r="12700" b="8666"/>
          <a:stretch/>
        </p:blipFill>
        <p:spPr>
          <a:xfrm>
            <a:off x="1627632" y="521208"/>
            <a:ext cx="9015984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415528" y="149905"/>
            <a:ext cx="3544824" cy="1325563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</a:t>
            </a:r>
            <a:r>
              <a:rPr lang="es-ES" sz="20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Globulo</a:t>
            </a:r>
            <a: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vermello</a:t>
            </a:r>
            <a: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b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vacuola </a:t>
            </a:r>
            <a:r>
              <a:rPr lang="es-ES" sz="20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vexetal</a:t>
            </a:r>
            <a:r>
              <a:rPr lang="es-ES" sz="20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20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9936" t="12990" r="19814" b="21804"/>
          <a:stretch/>
        </p:blipFill>
        <p:spPr>
          <a:xfrm>
            <a:off x="146304" y="365125"/>
            <a:ext cx="7284720" cy="5317218"/>
          </a:xfrm>
          <a:prstGeom prst="rect">
            <a:avLst/>
          </a:prstGeom>
        </p:spPr>
      </p:pic>
      <p:pic>
        <p:nvPicPr>
          <p:cNvPr id="6" name="7 Imagen" descr="Imagen relacionada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7808" y="1439527"/>
            <a:ext cx="4352544" cy="424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934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3152" y="109093"/>
            <a:ext cx="10515600" cy="1325563"/>
          </a:xfrm>
        </p:spPr>
        <p:txBody>
          <a:bodyPr>
            <a:normAutofit/>
          </a:bodyPr>
          <a:lstStyle/>
          <a:p>
            <a:r>
              <a:rPr kumimoji="0" lang="gl-ES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Da interacción entre os distintos</a:t>
            </a:r>
            <a:r>
              <a:rPr kumimoji="0" lang="gl-ES" sz="2000" b="0" i="0" u="none" strike="noStrike" cap="none" normalizeH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elementos dun sistema xorden unhas propiedade que están ausentes cando estudamos os seus elementos por separado: as </a:t>
            </a:r>
            <a:r>
              <a:rPr kumimoji="0" lang="gl-ES" sz="2000" b="1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propiedades emerxentes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  <a:cs typeface="Arial" pitchFamily="34" charset="0"/>
              </a:rPr>
              <a:t> .</a:t>
            </a:r>
            <a:r>
              <a:rPr kumimoji="0" lang="gl-ES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gl-ES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5" name="Picture 2" descr="http://4.bp.blogspot.com/_v-bPjhIMScA/TGWfDc4Hu1I/AAAAAAAABJs/m5iNWLuphfE/s1600/tmp8HGfu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004" y="1044964"/>
            <a:ext cx="3802073" cy="499998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r="57936"/>
          <a:stretch>
            <a:fillRect/>
          </a:stretch>
        </p:blipFill>
        <p:spPr bwMode="auto">
          <a:xfrm>
            <a:off x="8293782" y="1281066"/>
            <a:ext cx="3704538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41434"/>
          <a:stretch>
            <a:fillRect/>
          </a:stretch>
        </p:blipFill>
        <p:spPr bwMode="auto">
          <a:xfrm>
            <a:off x="4381798" y="1281066"/>
            <a:ext cx="3714744" cy="176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9 Imagen" descr="agu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186" y="3815866"/>
            <a:ext cx="3095627" cy="116479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287705" y="4013621"/>
            <a:ext cx="3059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Un sistema é </a:t>
            </a:r>
            <a:r>
              <a:rPr lang="es-ES" b="1" i="1" dirty="0" err="1" smtClean="0"/>
              <a:t>máis</a:t>
            </a:r>
            <a:r>
              <a:rPr lang="es-ES" b="1" i="1" dirty="0" smtClean="0"/>
              <a:t> que a suma das </a:t>
            </a:r>
            <a:r>
              <a:rPr lang="es-ES" b="1" i="1" dirty="0" err="1" smtClean="0"/>
              <a:t>súas</a:t>
            </a:r>
            <a:r>
              <a:rPr lang="es-ES" b="1" i="1" dirty="0" smtClean="0"/>
              <a:t> partes, as </a:t>
            </a:r>
            <a:r>
              <a:rPr lang="es-ES" b="1" i="1" dirty="0" err="1" smtClean="0"/>
              <a:t>interrelacións</a:t>
            </a:r>
            <a:r>
              <a:rPr lang="es-ES" b="1" i="1" dirty="0" smtClean="0"/>
              <a:t> entre éstas provocan a aparición de propiedades </a:t>
            </a:r>
            <a:r>
              <a:rPr lang="es-ES" b="1" i="1" dirty="0" err="1" smtClean="0"/>
              <a:t>emerxentes</a:t>
            </a:r>
            <a:r>
              <a:rPr lang="es-ES" b="1" i="1" dirty="0" smtClean="0"/>
              <a:t>, que non se presentan </a:t>
            </a:r>
            <a:r>
              <a:rPr lang="es-ES" b="1" i="1" dirty="0" err="1" smtClean="0"/>
              <a:t>nas</a:t>
            </a:r>
            <a:r>
              <a:rPr lang="es-ES" b="1" i="1" dirty="0" smtClean="0"/>
              <a:t> partes por separado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3194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3650" t="7734" r="15700" b="7333"/>
          <a:stretch/>
        </p:blipFill>
        <p:spPr>
          <a:xfrm>
            <a:off x="1709928" y="155448"/>
            <a:ext cx="8613648" cy="5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2400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Dispersiones coloidales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74904" y="978408"/>
            <a:ext cx="10396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A maior parte dos líquidos dos seres vivos son </a:t>
            </a:r>
            <a:r>
              <a:rPr lang="gl-ES" b="1" dirty="0">
                <a:latin typeface="Calibri" pitchFamily="34" charset="0"/>
                <a:ea typeface="Calibri" pitchFamily="34" charset="0"/>
                <a:cs typeface="Arial" pitchFamily="34" charset="0"/>
              </a:rPr>
              <a:t>dispersións coloidais</a:t>
            </a:r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. As </a:t>
            </a:r>
            <a:r>
              <a:rPr lang="gl-ES" b="1" dirty="0">
                <a:latin typeface="Calibri" pitchFamily="34" charset="0"/>
                <a:ea typeface="Calibri" pitchFamily="34" charset="0"/>
                <a:cs typeface="Arial" pitchFamily="34" charset="0"/>
              </a:rPr>
              <a:t>dispersións coloidais</a:t>
            </a:r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 poden presentarse en dous estados: en forma de </a:t>
            </a:r>
            <a:r>
              <a:rPr lang="gl-ES" b="1" dirty="0">
                <a:latin typeface="Calibri" pitchFamily="34" charset="0"/>
                <a:ea typeface="Calibri" pitchFamily="34" charset="0"/>
                <a:cs typeface="Arial" pitchFamily="34" charset="0"/>
              </a:rPr>
              <a:t>sol</a:t>
            </a:r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 ou estado líquido e en forma de </a:t>
            </a:r>
            <a:r>
              <a:rPr lang="gl-ES" b="1" dirty="0">
                <a:latin typeface="Calibri" pitchFamily="34" charset="0"/>
                <a:ea typeface="Calibri" pitchFamily="34" charset="0"/>
                <a:cs typeface="Arial" pitchFamily="34" charset="0"/>
              </a:rPr>
              <a:t>xel</a:t>
            </a:r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 ou estado </a:t>
            </a:r>
            <a:r>
              <a:rPr lang="gl-ES" dirty="0" err="1">
                <a:latin typeface="Calibri" pitchFamily="34" charset="0"/>
                <a:ea typeface="Calibri" pitchFamily="34" charset="0"/>
                <a:cs typeface="Arial" pitchFamily="34" charset="0"/>
              </a:rPr>
              <a:t>semisólido</a:t>
            </a:r>
            <a:r>
              <a:rPr lang="gl-ES" dirty="0">
                <a:latin typeface="Calibri" pitchFamily="34" charset="0"/>
                <a:ea typeface="Calibri" pitchFamily="34" charset="0"/>
                <a:cs typeface="Arial" pitchFamily="34" charset="0"/>
              </a:rPr>
              <a:t>. A célula no seu interior pode considerarse como un coloide complexo, atopándose en estado de sol algunhas veces e outras como xel. </a:t>
            </a:r>
            <a:endParaRPr lang="gl-ES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pic>
        <p:nvPicPr>
          <p:cNvPr id="6" name="98 Imagen" descr="pseudópodo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705856" y="1881473"/>
            <a:ext cx="6131096" cy="263566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3464" y="2290072"/>
            <a:ext cx="498348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*As mesturas son sistemas materiais 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formados por m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is dunha substancia. Hai dous tipos:</a:t>
            </a:r>
            <a:endParaRPr lang="gl-E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Mestura homox</a:t>
            </a:r>
            <a:r>
              <a:rPr lang="gl-ES" sz="1400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nea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ou 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disoluci</a:t>
            </a:r>
            <a:r>
              <a:rPr lang="gl-ES" sz="1400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.- Os seus compo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entes non se poden distinguir por </a:t>
            </a:r>
            <a:r>
              <a:rPr lang="gl-ES" sz="1400" dirty="0" err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procedimentos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pticos. Todas as partes </a:t>
            </a:r>
            <a:r>
              <a:rPr lang="gl-ES" sz="1400" dirty="0" err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dunh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mestura te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 id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ntica composici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 e as mesmas propiedades. Exemplo: auga de mar, t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 etc. Nunha disoluci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 podemos distinguir o 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disolvente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(compo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ente que est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en maior proporci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n) e o </a:t>
            </a:r>
            <a:r>
              <a:rPr lang="gl-ES" sz="1400" b="1" dirty="0" err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soluto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(o compo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ente que est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en menor proporci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n).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Mesturas heterox</a:t>
            </a:r>
            <a:r>
              <a:rPr lang="gl-ES" sz="1400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neas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.- Os seus compo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entes p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dense distinguir por procedementos  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pticos. As s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ú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as partes poden ter distinta composici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 e propiedades. Exemplo: granito, arroz con leite. Os 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coloides ou dispersións coloidais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son mesturas heterox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neas con aspecto homox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neo; pero dispersan a luz (efecto </a:t>
            </a:r>
            <a:r>
              <a:rPr lang="gl-ES" sz="1400" dirty="0" err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Tyndall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) e os seus compo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ñ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entes dist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í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nguense ao microscopio. Presentan unha 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fase dispersa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(a que se encontra en menor proporci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n) e unha </a:t>
            </a:r>
            <a:r>
              <a:rPr lang="gl-ES" sz="1400" b="1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fase </a:t>
            </a:r>
            <a:r>
              <a:rPr lang="gl-ES" sz="1400" b="1" dirty="0" err="1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dispersante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(a que se encontra en maior proporci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n). Exemplos de coloides son la xelatina, a n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é</a:t>
            </a:r>
            <a:r>
              <a:rPr lang="gl-ES" sz="1400" dirty="0">
                <a:solidFill>
                  <a:srgbClr val="C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voa e o merengue.</a:t>
            </a:r>
            <a:endParaRPr lang="gl-E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El aprendiz al sol: Pseudópod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4671239"/>
            <a:ext cx="2520371" cy="1643074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6297571" y="4851892"/>
            <a:ext cx="247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Ameba; pseudópodos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07516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6275" t="10532" r="54175" b="41067"/>
          <a:stretch/>
        </p:blipFill>
        <p:spPr>
          <a:xfrm>
            <a:off x="373347" y="448056"/>
            <a:ext cx="5588542" cy="51488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8600" t="12000" r="21175" b="19599"/>
          <a:stretch/>
        </p:blipFill>
        <p:spPr>
          <a:xfrm>
            <a:off x="6474670" y="365125"/>
            <a:ext cx="4253011" cy="541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electroforese na Domus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408" y="365125"/>
            <a:ext cx="9787128" cy="550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6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16" y="493775"/>
            <a:ext cx="7209695" cy="54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5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 composición da materia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7" y="1752861"/>
            <a:ext cx="5734864" cy="38869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8600" t="16533" r="51250" b="42399"/>
          <a:stretch/>
        </p:blipFill>
        <p:spPr>
          <a:xfrm>
            <a:off x="6258355" y="1261872"/>
            <a:ext cx="5764462" cy="44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9961" t="70063" r="52122" b="15201"/>
          <a:stretch/>
        </p:blipFill>
        <p:spPr>
          <a:xfrm>
            <a:off x="968269" y="1211309"/>
            <a:ext cx="5712947" cy="169630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40080" y="109093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Enlaces característicos dos seres vivos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70200" t="17333" r="18850" b="32933"/>
          <a:stretch/>
        </p:blipFill>
        <p:spPr>
          <a:xfrm>
            <a:off x="8615675" y="265606"/>
            <a:ext cx="2348976" cy="60012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3856" y="3654255"/>
            <a:ext cx="6611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Enlace iónico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Enlace covalente: apolares e polares (dipolares)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 smtClean="0"/>
              <a:t>Pontes</a:t>
            </a:r>
            <a:r>
              <a:rPr lang="es-ES" sz="2400" dirty="0" smtClean="0"/>
              <a:t> de </a:t>
            </a:r>
            <a:r>
              <a:rPr lang="es-ES" sz="2400" dirty="0" err="1" smtClean="0"/>
              <a:t>hidróxeno</a:t>
            </a:r>
            <a:endParaRPr lang="es-E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 smtClean="0"/>
              <a:t>Forzas</a:t>
            </a:r>
            <a:r>
              <a:rPr lang="es-ES" sz="2400" dirty="0" smtClean="0"/>
              <a:t> de Van der Waals</a:t>
            </a:r>
          </a:p>
        </p:txBody>
      </p:sp>
    </p:spTree>
    <p:extLst>
      <p:ext uri="{BB962C8B-B14F-4D97-AF65-F5344CB8AC3E}">
        <p14:creationId xmlns:p14="http://schemas.microsoft.com/office/powerpoint/2010/main" val="37957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62712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Bioelementos e oligoelementos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6" name="Picture 3" descr="Información Agrícola: Bioelementos | Aula de química, Química, Ciencias  quimi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349" y="1563080"/>
            <a:ext cx="4975061" cy="3731296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5861304" y="873718"/>
            <a:ext cx="59710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gl-ES" dirty="0">
                <a:ea typeface="Calibri" pitchFamily="34" charset="0"/>
                <a:cs typeface="Arial" pitchFamily="34" charset="0"/>
              </a:rPr>
              <a:t>Os elementos químicos que interveñen na composición da materia viva denomínanse </a:t>
            </a:r>
            <a:r>
              <a:rPr lang="gl-ES" b="1" dirty="0" err="1">
                <a:ea typeface="Calibri" pitchFamily="34" charset="0"/>
                <a:cs typeface="Arial" pitchFamily="34" charset="0"/>
              </a:rPr>
              <a:t>bioelementos</a:t>
            </a:r>
            <a:r>
              <a:rPr lang="gl-ES" dirty="0">
                <a:ea typeface="Calibri" pitchFamily="34" charset="0"/>
                <a:cs typeface="Arial" pitchFamily="34" charset="0"/>
              </a:rPr>
              <a:t> </a:t>
            </a:r>
            <a:r>
              <a:rPr lang="gl-ES" sz="1600" dirty="0">
                <a:ea typeface="Calibri" pitchFamily="34" charset="0"/>
                <a:cs typeface="Arial" pitchFamily="34" charset="0"/>
              </a:rPr>
              <a:t>ou elementos </a:t>
            </a:r>
            <a:r>
              <a:rPr lang="gl-ES" sz="1600" dirty="0" err="1">
                <a:ea typeface="Calibri" pitchFamily="34" charset="0"/>
                <a:cs typeface="Arial" pitchFamily="34" charset="0"/>
              </a:rPr>
              <a:t>bioxénicos</a:t>
            </a:r>
            <a:r>
              <a:rPr lang="gl-ES" sz="1600" dirty="0">
                <a:ea typeface="Calibri" pitchFamily="34" charset="0"/>
                <a:cs typeface="Arial" pitchFamily="34" charset="0"/>
              </a:rPr>
              <a:t> (</a:t>
            </a:r>
            <a:r>
              <a:rPr lang="gl-ES" sz="1600" i="1" dirty="0" err="1">
                <a:ea typeface="Calibri" pitchFamily="34" charset="0"/>
                <a:cs typeface="Arial" pitchFamily="34" charset="0"/>
              </a:rPr>
              <a:t>bíos</a:t>
            </a:r>
            <a:r>
              <a:rPr lang="gl-ES" sz="1600" dirty="0">
                <a:ea typeface="Calibri" pitchFamily="34" charset="0"/>
                <a:cs typeface="Arial" pitchFamily="34" charset="0"/>
              </a:rPr>
              <a:t>= vida e </a:t>
            </a:r>
            <a:r>
              <a:rPr lang="gl-ES" sz="1600" i="1" dirty="0">
                <a:ea typeface="Calibri" pitchFamily="34" charset="0"/>
                <a:cs typeface="Arial" pitchFamily="34" charset="0"/>
              </a:rPr>
              <a:t>xenos</a:t>
            </a:r>
            <a:r>
              <a:rPr lang="gl-ES" sz="1600" dirty="0">
                <a:ea typeface="Calibri" pitchFamily="34" charset="0"/>
                <a:cs typeface="Arial" pitchFamily="34" charset="0"/>
              </a:rPr>
              <a:t> = nacemento)</a:t>
            </a:r>
            <a:r>
              <a:rPr lang="gl-ES" dirty="0">
                <a:ea typeface="Calibri" pitchFamily="34" charset="0"/>
                <a:cs typeface="Arial" pitchFamily="34" charset="0"/>
              </a:rPr>
              <a:t>. Podemos clasificalos en: </a:t>
            </a:r>
            <a:endParaRPr lang="es-ES" dirty="0">
              <a:cs typeface="Arial" pitchFamily="34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gl-ES" b="1" dirty="0" err="1">
                <a:ea typeface="Calibri" pitchFamily="34" charset="0"/>
                <a:cs typeface="Arial" pitchFamily="34" charset="0"/>
              </a:rPr>
              <a:t>Bioelementos</a:t>
            </a:r>
            <a:r>
              <a:rPr lang="gl-ES" b="1" dirty="0">
                <a:ea typeface="Calibri" pitchFamily="34" charset="0"/>
                <a:cs typeface="Arial" pitchFamily="34" charset="0"/>
              </a:rPr>
              <a:t> primarios</a:t>
            </a:r>
            <a:r>
              <a:rPr lang="gl-ES" dirty="0">
                <a:ea typeface="Calibri" pitchFamily="34" charset="0"/>
                <a:cs typeface="Arial" pitchFamily="34" charset="0"/>
              </a:rPr>
              <a:t>: Constitúen o 96% do total da materia viva. Dentro deste grupo están: C (carbono), O (osíxeno), N (nitróxeno), H (hidróxeno), S (xofre) e P (fósforo). Con estes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bioelementos</a:t>
            </a:r>
            <a:r>
              <a:rPr lang="gl-ES" dirty="0">
                <a:ea typeface="Calibri" pitchFamily="34" charset="0"/>
                <a:cs typeface="Arial" pitchFamily="34" charset="0"/>
              </a:rPr>
              <a:t> constrúense </a:t>
            </a:r>
            <a:r>
              <a:rPr lang="gl-ES" dirty="0" err="1">
                <a:ea typeface="Calibri" pitchFamily="34" charset="0"/>
                <a:cs typeface="Arial" pitchFamily="34" charset="0"/>
              </a:rPr>
              <a:t>biomoléculas</a:t>
            </a:r>
            <a:r>
              <a:rPr lang="gl-ES" dirty="0">
                <a:ea typeface="Calibri" pitchFamily="34" charset="0"/>
                <a:cs typeface="Arial" pitchFamily="34" charset="0"/>
              </a:rPr>
              <a:t> como glícidos, lípidos, proteínas, ácidos nucleicos, auga... </a:t>
            </a:r>
            <a:endParaRPr lang="es-ES" dirty="0">
              <a:cs typeface="Arial" pitchFamily="34" charset="0"/>
            </a:endParaRPr>
          </a:p>
        </p:txBody>
      </p:sp>
      <p:pic>
        <p:nvPicPr>
          <p:cNvPr id="8" name="Picture 6" descr="1. Bioelemento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5251" y="3890761"/>
            <a:ext cx="4108303" cy="2154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73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9016" y="1159796"/>
            <a:ext cx="10948416" cy="132556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gl-ES" sz="1800" dirty="0">
                <a:solidFill>
                  <a:srgbClr val="0070C0"/>
                </a:solidFill>
                <a:latin typeface="Calibri"/>
                <a:ea typeface="+mn-ea"/>
                <a:cs typeface="Arial" pitchFamily="34" charset="0"/>
              </a:rPr>
              <a:t/>
            </a:r>
            <a:br>
              <a:rPr lang="gl-ES" sz="1800" dirty="0">
                <a:solidFill>
                  <a:srgbClr val="0070C0"/>
                </a:solidFill>
                <a:latin typeface="Calibri"/>
                <a:ea typeface="+mn-ea"/>
                <a:cs typeface="Arial" pitchFamily="34" charset="0"/>
              </a:rPr>
            </a:b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47650" t="51022" r="12642" b="28667"/>
          <a:stretch/>
        </p:blipFill>
        <p:spPr>
          <a:xfrm>
            <a:off x="419625" y="2485359"/>
            <a:ext cx="11352750" cy="32664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3816" y="680570"/>
            <a:ext cx="9649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gl-ES" b="1" dirty="0" err="1" smtClean="0">
                <a:ea typeface="Calibri" pitchFamily="34" charset="0"/>
                <a:cs typeface="Arial" pitchFamily="34" charset="0"/>
              </a:rPr>
              <a:t>Bioelementos</a:t>
            </a:r>
            <a:r>
              <a:rPr lang="gl-ES" b="1" dirty="0" smtClean="0">
                <a:ea typeface="Calibri" pitchFamily="34" charset="0"/>
                <a:cs typeface="Arial" pitchFamily="34" charset="0"/>
              </a:rPr>
              <a:t> secundarios</a:t>
            </a:r>
            <a:r>
              <a:rPr lang="gl-ES" dirty="0" smtClean="0">
                <a:ea typeface="Calibri" pitchFamily="34" charset="0"/>
                <a:cs typeface="Arial" pitchFamily="34" charset="0"/>
              </a:rPr>
              <a:t>: Soen estar en forma iónica. Dentro deste grupo temos o K (potasio), Ca (calcio), Mg (magnesio), Cl (cloro), Na (sodio), que en conxunto representa o 3,3% do total. Se se inclúen o I (iodo) e Fe (ferro), que son importantes nalgúns seres vivos como sucede na especie humana, a porcentaxe sobe ata o 3,9%. Sodio e potasio son esenciais para a transmisión do impulso nervioso. O calcio intervén na transmisión do impulso nervioso e na contracción muscular.</a:t>
            </a:r>
            <a:endParaRPr lang="es-E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0" y="447421"/>
            <a:ext cx="5230368" cy="51761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Oligoelementos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: En conxunto constitúen o </a:t>
            </a: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0,1%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do total da materia viva. Neste grupo temos oligoelementos esenciais e non esenciais. Son </a:t>
            </a: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oligoelementos esenciais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o Mn (manganeso), Cu (cobre), F (</a:t>
            </a:r>
            <a:r>
              <a:rPr lang="gl-ES" sz="1800" dirty="0" err="1">
                <a:latin typeface="+mn-lt"/>
                <a:ea typeface="Calibri" pitchFamily="34" charset="0"/>
                <a:cs typeface="Arial" pitchFamily="34" charset="0"/>
              </a:rPr>
              <a:t>fluor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), Si ( silicio), Cr (cromo), Se (selenio)... Son </a:t>
            </a:r>
            <a:r>
              <a:rPr lang="gl-ES" sz="1800" b="1" dirty="0">
                <a:latin typeface="+mn-lt"/>
                <a:ea typeface="Calibri" pitchFamily="34" charset="0"/>
                <a:cs typeface="Arial" pitchFamily="34" charset="0"/>
              </a:rPr>
              <a:t>oligoelementos non esenciais</a:t>
            </a:r>
            <a:r>
              <a:rPr lang="gl-ES" sz="1800" dirty="0">
                <a:latin typeface="+mn-lt"/>
                <a:ea typeface="Calibri" pitchFamily="34" charset="0"/>
                <a:cs typeface="Arial" pitchFamily="34" charset="0"/>
              </a:rPr>
              <a:t> cerca de 45 elementos diferentes como Al ( aluminio), Li (litio)... Algúns destes só se atopan en determinadas plantas ou animais. A carencia dos oligoelementos pode provocar problemas de saúde e mesmo a morte, pero o seu exceso provoca toxicidade e, así mesmo, pode chegar a provocar tamén a morte.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OS BIOELEMENTOS, A AUGA E SALES MINERAIS                                                                                                        Marisa </a:t>
            </a:r>
            <a:r>
              <a:rPr lang="pt-BR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Castiñeira</a:t>
            </a:r>
            <a:r>
              <a:rPr lang="pt-BR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6044946"/>
            <a:ext cx="813054" cy="813054"/>
          </a:xfrm>
          <a:prstGeom prst="rect">
            <a:avLst/>
          </a:prstGeom>
        </p:spPr>
      </p:pic>
      <p:pic>
        <p:nvPicPr>
          <p:cNvPr id="2050" name="Picture 2" descr="Oli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8" y="1055351"/>
            <a:ext cx="5393183" cy="445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89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Words>2203</Words>
  <Application>Microsoft Office PowerPoint</Application>
  <PresentationFormat>Panorámica</PresentationFormat>
  <Paragraphs>163</Paragraphs>
  <Slides>45</Slides>
  <Notes>45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3" baseType="lpstr">
      <vt:lpstr>Arial</vt:lpstr>
      <vt:lpstr>Arial Narrow</vt:lpstr>
      <vt:lpstr>Calibri</vt:lpstr>
      <vt:lpstr>Calibri Light</vt:lpstr>
      <vt:lpstr>inherit</vt:lpstr>
      <vt:lpstr>Tahoma</vt:lpstr>
      <vt:lpstr>Times New Roman</vt:lpstr>
      <vt:lpstr>Tema de Office</vt:lpstr>
      <vt:lpstr>OS BIOELEMENTOS, A AUGA E SALES MINERAIS </vt:lpstr>
      <vt:lpstr>O que imos ver no tema </vt:lpstr>
      <vt:lpstr>Niveis de organización dos seres vivos </vt:lpstr>
      <vt:lpstr>Da interacción entre os distintos elementos dun sistema xorden unhas propiedade que están ausentes cando estudamos os seus elementos por separado: as propiedades emerxentes . </vt:lpstr>
      <vt:lpstr>A composición da materia</vt:lpstr>
      <vt:lpstr>Enlaces característicos dos seres vivos </vt:lpstr>
      <vt:lpstr>Bioelementos e oligoelementos</vt:lpstr>
      <vt:lpstr> </vt:lpstr>
      <vt:lpstr>Oligoelementos: En conxunto constitúen o 0,1% do total da materia viva. Neste grupo temos oligoelementos esenciais e non esenciais. Son oligoelementos esenciais o Mn (manganeso), Cu (cobre), F (fluor), Si ( silicio), Cr (cromo), Se (selenio)... Son oligoelementos non esenciais cerca de 45 elementos diferentes como Al ( aluminio), Li (litio)... Algúns destes só se atopan en determinadas plantas ou animais. A carencia dos oligoelementos pode provocar problemas de saúde e mesmo a morte, pero o seu exceso provoca toxicidade e, así mesmo, pode chegar a provocar tamén a morte.</vt:lpstr>
      <vt:lpstr>Presentación de PowerPoint</vt:lpstr>
      <vt:lpstr>Presentación de PowerPoint</vt:lpstr>
      <vt:lpstr>Presentación de PowerPoint</vt:lpstr>
      <vt:lpstr>Enlace simple                Dobre enlace                  Triple enlace </vt:lpstr>
      <vt:lpstr>Biomoléculas ou principios inmedatos</vt:lpstr>
      <vt:lpstr>Auga </vt:lpstr>
      <vt:lpstr>Comportamento da auga líquida </vt:lpstr>
      <vt:lpstr>Propiedades da auga </vt:lpstr>
      <vt:lpstr>Elevada forza de cohesión entre moléculas </vt:lpstr>
      <vt:lpstr>Elevada tensión superficial </vt:lpstr>
      <vt:lpstr>Elevada Calor específica </vt:lpstr>
      <vt:lpstr>Elevada calor de vaporización </vt:lpstr>
      <vt:lpstr>Densidade máis alta en estado líquido ca en estado sólido</vt:lpstr>
      <vt:lpstr>Elevado poder disolvente</vt:lpstr>
      <vt:lpstr>Baixo grao de ionización   </vt:lpstr>
      <vt:lpstr>Presentación de PowerPoint</vt:lpstr>
      <vt:lpstr>Presentación de PowerPoint</vt:lpstr>
      <vt:lpstr>Presentación de PowerPoint</vt:lpstr>
      <vt:lpstr>Presentación de PowerPoint</vt:lpstr>
      <vt:lpstr>Sales minerais </vt:lpstr>
      <vt:lpstr>Sales minerais disoltas.- Cando se disolven dan lugar a catións e anións. Os máis importantes: Anións : ión cloruro (Cl- ), ión sulfato (SO4= ), ión carbonato (C03= ), ión bicarbonato (HCO3- ), ión fosfato (HPO4= ).  Catións : ión sodio (Na+), ión potasio (K+), ión amonio (NH4+), ión calcio (Ca++ ), ión magnesio (Mg++). </vt:lpstr>
      <vt:lpstr>Impulso nervioso </vt:lpstr>
      <vt:lpstr>Contración muscular </vt:lpstr>
      <vt:lpstr> Martin Karplus Michael Levitt Arieh Warshel  </vt:lpstr>
      <vt:lpstr>Presentación de PowerPoint</vt:lpstr>
      <vt:lpstr>Presentación de PowerPoint</vt:lpstr>
      <vt:lpstr>Presentación de PowerPoint</vt:lpstr>
      <vt:lpstr>Disolucións verdadeiras e coloidales </vt:lpstr>
      <vt:lpstr>Presentación de PowerPoint</vt:lpstr>
      <vt:lpstr>                                             Globulo vermello e  vacuola vexetal </vt:lpstr>
      <vt:lpstr>Presentación de PowerPoint</vt:lpstr>
      <vt:lpstr>Dispersiones coloidales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BIOELEMENTOS, A AUGA E SALES MINERAIS </dc:title>
  <dc:creator>Windows User</dc:creator>
  <cp:lastModifiedBy>Windows User</cp:lastModifiedBy>
  <cp:revision>34</cp:revision>
  <dcterms:created xsi:type="dcterms:W3CDTF">2020-10-12T22:05:53Z</dcterms:created>
  <dcterms:modified xsi:type="dcterms:W3CDTF">2022-02-15T22:47:49Z</dcterms:modified>
</cp:coreProperties>
</file>