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9" r:id="rId20"/>
    <p:sldId id="284" r:id="rId21"/>
    <p:sldId id="278" r:id="rId22"/>
    <p:sldId id="277" r:id="rId23"/>
    <p:sldId id="276" r:id="rId24"/>
    <p:sldId id="281" r:id="rId25"/>
    <p:sldId id="286" r:id="rId26"/>
    <p:sldId id="282" r:id="rId27"/>
    <p:sldId id="280" r:id="rId28"/>
    <p:sldId id="283" r:id="rId29"/>
    <p:sldId id="285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0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29924-5F36-46AD-83F5-F29EF22C97AE}" type="datetimeFigureOut">
              <a:rPr lang="es-ES" smtClean="0"/>
              <a:t>18/04/2023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8B845-2B26-4397-AE98-393897A71F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31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8B845-2B26-4397-AE98-393897A71F4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61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s-ES" dirty="0" smtClean="0"/>
              <a:t>BIOTECNOLOGÍA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  <p:pic>
        <p:nvPicPr>
          <p:cNvPr id="1026" name="Picture 2" descr="E:\2017 Marisa\Datos nuevos\Instituto\LOGO pequeno Rafael Dies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49280"/>
            <a:ext cx="724148" cy="72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77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39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97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90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85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75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18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0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1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92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11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Marisa Castiñeira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BIOTECNOLOGÍA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E12C-50B8-4667-B76B-C8762B6DE1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12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Soluci%C3%B3n_tamp%C3%B3n" TargetMode="External"/><Relationship Id="rId3" Type="http://schemas.openxmlformats.org/officeDocument/2006/relationships/hyperlink" Target="https://gl.wikipedia.org/wiki/Pol%C3%ADmero" TargetMode="External"/><Relationship Id="rId7" Type="http://schemas.openxmlformats.org/officeDocument/2006/relationships/hyperlink" Target="https://gl.wikipedia.org/wiki/Magnesio" TargetMode="External"/><Relationship Id="rId2" Type="http://schemas.openxmlformats.org/officeDocument/2006/relationships/hyperlink" Target="https://gl.wikipedia.org/wiki/Nucle%C3%B3tido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I%C3%B3n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gl.wikipedia.org/wiki/Cebador" TargetMode="External"/><Relationship Id="rId10" Type="http://schemas.openxmlformats.org/officeDocument/2006/relationships/hyperlink" Target="https://gl.wikipedia.org/wiki/Termociclador" TargetMode="External"/><Relationship Id="rId4" Type="http://schemas.openxmlformats.org/officeDocument/2006/relationships/hyperlink" Target="https://gl.wikipedia.org/wiki/ADN" TargetMode="External"/><Relationship Id="rId9" Type="http://schemas.openxmlformats.org/officeDocument/2006/relationships/hyperlink" Target="https://gl.wikipedia.org/wiki/PH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aukas.com/2017/03/01/recordando-al-padre-dolly-20-anos-despues/" TargetMode="External"/><Relationship Id="rId2" Type="http://schemas.openxmlformats.org/officeDocument/2006/relationships/hyperlink" Target="http://naukas.com/2012/10/21/celulas-ovejas-y-premios-nobe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rtve.es/noticias/20121008/john-gurdon-shinya-yamanaka-premio-nobel-medicina-2012/568521.s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a.uab.es/base/base3.asp?sitio=ensayosgenetica&amp;anar=pgh&amp;item=" TargetMode="External"/><Relationship Id="rId2" Type="http://schemas.openxmlformats.org/officeDocument/2006/relationships/hyperlink" Target="http://naukas.com/2012/09/07/la-wikipedia-del-genoma-humano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crtvg.es/informativos/ngel-carracedo-catedratico-de-medicina-legal-da-usc-3421983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mholtz-hzi.de/en/research/research_topics/bacterial_and_viral_pathogens/regulation_in_infection_biology/e_charpentier/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www.youtube.com/watch?v=GOK6FkfmHdQ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ciencemag.org/" TargetMode="External"/><Relationship Id="rId5" Type="http://schemas.openxmlformats.org/officeDocument/2006/relationships/hyperlink" Target="http://www.ncbi.nlm.nih.gov/pubmed/22745249?dopt=Abstract" TargetMode="External"/><Relationship Id="rId4" Type="http://schemas.openxmlformats.org/officeDocument/2006/relationships/hyperlink" Target="http://rna.berkeley.ed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regueifas.org/hom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://wwwuser.cnb.csic.es/~montoliu/prensa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l.wikipedia.org/wiki/Thermus_aquaticus" TargetMode="External"/><Relationship Id="rId3" Type="http://schemas.openxmlformats.org/officeDocument/2006/relationships/hyperlink" Target="https://gl.wikipedia.org/wiki/1987" TargetMode="External"/><Relationship Id="rId7" Type="http://schemas.openxmlformats.org/officeDocument/2006/relationships/hyperlink" Target="https://gl.wikipedia.org/wiki/ADN_polimerase" TargetMode="External"/><Relationship Id="rId2" Type="http://schemas.openxmlformats.org/officeDocument/2006/relationships/hyperlink" Target="https://gl.wikipedia.org/wiki/Biolox%C3%ADa_molecula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.wikipedia.org/wiki/%C3%81cido_desoxirribonucleico" TargetMode="External"/><Relationship Id="rId5" Type="http://schemas.openxmlformats.org/officeDocument/2006/relationships/hyperlink" Target="https://gl.wikipedia.org/wiki/Reacci%C3%B3n_en_cadea_da_polimerase#cite_note-Bartlett_&amp;_Stirling-1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gl.wikipedia.org/wiki/Kary_Mullis" TargetMode="External"/><Relationship Id="rId9" Type="http://schemas.openxmlformats.org/officeDocument/2006/relationships/hyperlink" Target="https://unabiologaenlacocina.wordpress.com/2017/11/22/kary-mullis-el-padre-de-la-pcr-las-siglas-que-revolucionaron-los-laboratorios-de-investigaci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52589" y="-99392"/>
            <a:ext cx="7772400" cy="1539602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BIOTECNOLOGÍA</a:t>
            </a:r>
            <a:endParaRPr lang="es-E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270282" cy="46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5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a PCR </a:t>
            </a:r>
            <a:r>
              <a:rPr lang="pt-BR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cómpre</a:t>
            </a:r>
            <a:r>
              <a:rPr lang="pt-BR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 </a:t>
            </a:r>
            <a:r>
              <a:rPr lang="pt-BR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segunintes</a:t>
            </a:r>
            <a:r>
              <a:rPr lang="pt-BR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elementos </a:t>
            </a:r>
            <a:endParaRPr lang="es-ES" sz="2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1124744"/>
            <a:ext cx="6400800" cy="1752600"/>
          </a:xfrm>
        </p:spPr>
        <p:txBody>
          <a:bodyPr>
            <a:noAutofit/>
          </a:bodyPr>
          <a:lstStyle/>
          <a:p>
            <a:pPr lvl="0" algn="just">
              <a:buFont typeface="Arial"/>
              <a:buChar char="•"/>
            </a:pP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4 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 tooltip="Nucleótido"/>
              </a:rPr>
              <a:t>desoxirribonucleósidos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 tooltip="Nucleótido"/>
              </a:rPr>
              <a:t>-trifosfato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dNTP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substratos para 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 tooltip="Polímero"/>
              </a:rPr>
              <a:t>polimerizar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 novo 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ADN"/>
              </a:rPr>
              <a:t>ADN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>
              <a:buFont typeface="Arial"/>
              <a:buChar char="•"/>
            </a:pP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Dous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s-ES" sz="1800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cebadores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lvl="0" algn="l">
              <a:buFont typeface="Arial"/>
              <a:buChar char="•"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 molde, que contén a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rexión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ADN que se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amplificar.</a:t>
            </a:r>
          </a:p>
          <a:p>
            <a:pPr lvl="0" algn="l">
              <a:buFont typeface="Arial"/>
              <a:buChar char="•"/>
            </a:pP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DND polimerasa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termoresistente</a:t>
            </a:r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l">
              <a:buFont typeface="Arial"/>
              <a:buChar char="•"/>
            </a:pPr>
            <a:r>
              <a:rPr lang="es-ES" sz="1800" u="sng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ións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divalentes.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Adoita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usarse o 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tooltip="Magnesio"/>
              </a:rPr>
              <a:t>magnesio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(Mg</a:t>
            </a:r>
            <a:r>
              <a:rPr lang="es-ES" sz="18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(MgCl</a:t>
            </a:r>
            <a:r>
              <a:rPr lang="es-ES" sz="1800" baseline="-25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),..</a:t>
            </a:r>
          </a:p>
          <a:p>
            <a:pPr lvl="0" algn="l">
              <a:buFont typeface="Arial"/>
              <a:buChar char="•"/>
            </a:pP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 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solución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tooltip="Solución tampón"/>
              </a:rPr>
              <a:t>tampón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ou </a:t>
            </a:r>
            <a:r>
              <a:rPr lang="pt-BR" sz="18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buffer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que 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mantén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 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tooltip="PH"/>
              </a:rPr>
              <a:t>pH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pt-BR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axeitado</a:t>
            </a:r>
            <a:r>
              <a:rPr lang="pt-BR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l">
              <a:buFont typeface="Arial"/>
              <a:buChar char="•"/>
            </a:pP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tooltip="Termociclador"/>
              </a:rPr>
              <a:t>Termociclador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aparello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mantén a temperatura necesaria en cada </a:t>
            </a:r>
            <a:r>
              <a:rPr lang="es-ES" sz="1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fases que forman un ciclo.</a:t>
            </a:r>
            <a:endParaRPr lang="pt-BR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es-ES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endParaRPr lang="pt-BR" sz="1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223" y="4293096"/>
            <a:ext cx="129614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0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APLICACIÓNS DA ENXEÑARÍA XENÉTICA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340768"/>
            <a:ext cx="6400800" cy="1752600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Produciónde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proteínas terapéuticas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inxerense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bacterias)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Insulina, hormona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crecemento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interferón, Factor VII de coagulación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enzimas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vacinas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3" t="30754" r="29723" b="36111"/>
          <a:stretch/>
        </p:blipFill>
        <p:spPr bwMode="auto">
          <a:xfrm>
            <a:off x="1259632" y="3251123"/>
            <a:ext cx="6923496" cy="270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26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63688" y="692696"/>
            <a:ext cx="6400800" cy="175260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anticorpos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monoclonais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anticorpos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obtidos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poñer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contacto un linfocito B con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antíxenos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células cancerosa</a:t>
            </a: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602027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1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27856"/>
            <a:ext cx="7772400" cy="147002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Terapia </a:t>
            </a: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xénica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(somática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células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xerminais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1" b="10080"/>
          <a:stretch/>
        </p:blipFill>
        <p:spPr bwMode="auto">
          <a:xfrm>
            <a:off x="509464" y="1205345"/>
            <a:ext cx="3948063" cy="236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3531" r="3906" b="9847"/>
          <a:stretch/>
        </p:blipFill>
        <p:spPr bwMode="auto">
          <a:xfrm>
            <a:off x="3347864" y="3573016"/>
            <a:ext cx="4854027" cy="246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4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Aplicacións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agricultura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Utilízase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plásmido TI de</a:t>
            </a:r>
            <a:r>
              <a:rPr lang="es-ES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Agrobacterium</a:t>
            </a:r>
            <a:r>
              <a:rPr lang="es-ES" sz="1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tumefaciens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obtense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OMX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Consíguense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plantas resistentes a sequía, herbicidas, con vitaminas,.. 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9" y="1412776"/>
            <a:ext cx="7637197" cy="428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16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30" y="620688"/>
            <a:ext cx="6988896" cy="499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-31188"/>
            <a:ext cx="7772400" cy="147002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enxeñaría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</a:t>
            </a: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gandaría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1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3214" r="26598" b="30357"/>
          <a:stretch/>
        </p:blipFill>
        <p:spPr bwMode="auto">
          <a:xfrm>
            <a:off x="632128" y="1124744"/>
            <a:ext cx="7817476" cy="417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0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6400800" cy="17526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plantas:prodúcese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maneira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natural e é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aproveitada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polos agricultores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esgallos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estacas, bulbos,.)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animais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91543"/>
            <a:ext cx="6768752" cy="34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245715"/>
            <a:ext cx="7772400" cy="1470025"/>
          </a:xfrm>
        </p:spPr>
        <p:txBody>
          <a:bodyPr>
            <a:normAutofit/>
          </a:bodyPr>
          <a:lstStyle/>
          <a:p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tipo especial de clonación é a 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transferencia nuclear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1800" b="1" dirty="0">
                <a:hlinkClick r:id="rId2" tooltip="Células, ovejas y premios Nobel artículo"/>
              </a:rPr>
              <a:t>Células, ovejas y premios Nobel</a:t>
            </a:r>
            <a:r>
              <a:rPr lang="es-ES" sz="1800" b="1" dirty="0"/>
              <a:t>   (Artículo </a:t>
            </a:r>
            <a:r>
              <a:rPr lang="es-ES" sz="1800" b="1" dirty="0" err="1"/>
              <a:t>Naukas</a:t>
            </a:r>
            <a:r>
              <a:rPr lang="es-ES" sz="1800" b="1" dirty="0"/>
              <a:t> Manuel Collado</a:t>
            </a:r>
            <a:r>
              <a:rPr lang="es-ES" sz="1800" b="1" dirty="0" smtClean="0"/>
              <a:t>)</a:t>
            </a:r>
            <a:br>
              <a:rPr lang="es-ES" sz="1800" b="1" dirty="0" smtClean="0"/>
            </a:br>
            <a:r>
              <a:rPr lang="es-ES" sz="1800" b="1" dirty="0">
                <a:hlinkClick r:id="rId3" tooltip="Recordando al “otro padre” de Dolly 20 años después"/>
              </a:rPr>
              <a:t>Recordando al “otro padre” de Dolly 20 años después </a:t>
            </a:r>
            <a:r>
              <a:rPr lang="es-ES" sz="1800" b="1" dirty="0"/>
              <a:t> (Manuel Collado)</a:t>
            </a:r>
            <a:r>
              <a:rPr lang="es-ES" sz="1800" b="1" dirty="0" smtClean="0"/>
              <a:t/>
            </a:r>
            <a:br>
              <a:rPr lang="es-ES" sz="1800" b="1" dirty="0" smtClean="0"/>
            </a:br>
            <a:r>
              <a:rPr lang="es-ES" sz="1800" b="1" dirty="0" smtClean="0"/>
              <a:t/>
            </a:r>
            <a:br>
              <a:rPr lang="es-ES" sz="1800" b="1" dirty="0" smtClean="0"/>
            </a:b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25198" r="23585" b="23810"/>
          <a:stretch/>
        </p:blipFill>
        <p:spPr bwMode="auto">
          <a:xfrm>
            <a:off x="323528" y="1340768"/>
            <a:ext cx="8483912" cy="437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7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</a:t>
            </a:r>
            <a:r>
              <a:rPr lang="es-ES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terapéutica </a:t>
            </a:r>
            <a:r>
              <a:rPr lang="es-E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células </a:t>
            </a:r>
            <a:r>
              <a:rPr lang="es-ES" sz="2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2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embrionarias</a:t>
            </a:r>
            <a:endParaRPr lang="es-ES" sz="2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16468" r="29722" b="12897"/>
          <a:stretch/>
        </p:blipFill>
        <p:spPr bwMode="auto">
          <a:xfrm>
            <a:off x="2030016" y="1218912"/>
            <a:ext cx="5196114" cy="516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744"/>
            <a:ext cx="7772400" cy="1470025"/>
          </a:xfrm>
        </p:spPr>
        <p:txBody>
          <a:bodyPr>
            <a:normAutofit/>
          </a:bodyPr>
          <a:lstStyle/>
          <a:p>
            <a:pPr algn="just"/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ES" sz="18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biotecnoloxía</a:t>
            </a:r>
            <a:r>
              <a:rPr lang="es-ES" sz="1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refierese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toda aplicación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tecnolóxica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utilice sistemas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biolóxicos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organismos vivos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 derivados para a creación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modificación de productos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procesos para usos específicos (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Diversity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Article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Use of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United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Nations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1992).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00" y="1340768"/>
            <a:ext cx="614468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9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Clonación, células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embrionarias</a:t>
            </a:r>
            <a:endParaRPr lang="es-E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47546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4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Clonación terapéutica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céluas</a:t>
            </a:r>
            <a:r>
              <a:rPr lang="es-E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adultas</a:t>
            </a:r>
            <a:b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400800" cy="1752600"/>
          </a:xfrm>
        </p:spPr>
        <p:txBody>
          <a:bodyPr>
            <a:noAutofit/>
          </a:bodyPr>
          <a:lstStyle/>
          <a:p>
            <a:pPr algn="just"/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Moitas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células adultas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teñen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pluripotencia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é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dicir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poden diferenciarse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noutro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tipo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tecidos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Teñén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ventaxes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 fáciles de conseguir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presentan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incompatibilidade</a:t>
            </a: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tumores</a:t>
            </a: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2012 </a:t>
            </a:r>
            <a:r>
              <a:rPr lang="es-ES" sz="1800" b="1" dirty="0" smtClean="0">
                <a:hlinkClick r:id="rId2"/>
              </a:rPr>
              <a:t>John </a:t>
            </a:r>
            <a:r>
              <a:rPr lang="es-ES" sz="1800" b="1" dirty="0">
                <a:hlinkClick r:id="rId2"/>
              </a:rPr>
              <a:t>B. </a:t>
            </a:r>
            <a:r>
              <a:rPr lang="es-ES" sz="1800" b="1" dirty="0" err="1">
                <a:hlinkClick r:id="rId2"/>
              </a:rPr>
              <a:t>Gurdon</a:t>
            </a:r>
            <a:r>
              <a:rPr lang="es-ES" sz="1800" b="1" dirty="0">
                <a:hlinkClick r:id="rId2"/>
              </a:rPr>
              <a:t> y </a:t>
            </a:r>
            <a:r>
              <a:rPr lang="es-ES" sz="1800" b="1" dirty="0" err="1">
                <a:hlinkClick r:id="rId2"/>
              </a:rPr>
              <a:t>Shinya</a:t>
            </a:r>
            <a:r>
              <a:rPr lang="es-ES" sz="1800" b="1" dirty="0">
                <a:hlinkClick r:id="rId2"/>
              </a:rPr>
              <a:t> </a:t>
            </a:r>
            <a:r>
              <a:rPr lang="es-ES" sz="1800" b="1" dirty="0" err="1">
                <a:hlinkClick r:id="rId2"/>
              </a:rPr>
              <a:t>Yamanaka</a:t>
            </a:r>
            <a:r>
              <a:rPr lang="es-ES" sz="1800" b="1" dirty="0">
                <a:hlinkClick r:id="rId2"/>
              </a:rPr>
              <a:t> premio Nobel de Medicina por estudios con células madre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descubriu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paso de células adultas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diferenciadas a células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Reprogramación celular. As células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inducidas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450" y="2636912"/>
            <a:ext cx="3984104" cy="20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9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4485" r="32622" b="9722"/>
          <a:stretch/>
        </p:blipFill>
        <p:spPr bwMode="auto">
          <a:xfrm>
            <a:off x="755576" y="475037"/>
            <a:ext cx="7112000" cy="554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6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5439"/>
            <a:ext cx="7772400" cy="1470025"/>
          </a:xfrm>
        </p:spPr>
        <p:txBody>
          <a:bodyPr>
            <a:normAutofit/>
          </a:bodyPr>
          <a:lstStyle/>
          <a:p>
            <a:r>
              <a:rPr lang="es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Clasificación das células </a:t>
            </a:r>
            <a:r>
              <a:rPr lang="es-E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r>
              <a:rPr lang="es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Terapia celular </a:t>
            </a:r>
            <a:endParaRPr lang="es-ES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908720"/>
            <a:ext cx="6400800" cy="1752600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Que poden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individuo completo. So as embrionarias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Poden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calquera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tipo celular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Multipotentes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so do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tecido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que proceden </a:t>
            </a:r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5622082" cy="35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11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6965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proxecto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xenoma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humano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340768"/>
            <a:ext cx="6400800" cy="1752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26 de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Xuño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2000,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nun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acto auspiciado polo presidente Bill Clinton e que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tivo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escenario a Casa Branca,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atopáronse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os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máximos representantes das partes en competición, Craig 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Venter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por  Celera, e o director do Consorcio Público,  Francis 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Collins</a:t>
            </a:r>
          </a:p>
          <a:p>
            <a:pPr algn="just"/>
            <a:r>
              <a:rPr lang="es-ES" sz="1800" dirty="0">
                <a:hlinkClick r:id="rId2"/>
              </a:rPr>
              <a:t>La Wikipedia del genoma humano</a:t>
            </a:r>
            <a:endParaRPr lang="es-ES" sz="1800" dirty="0"/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2048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17985"/>
            <a:ext cx="4045248" cy="26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7675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5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Para que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serve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o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proxecto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xenoma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humano?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30852" cy="44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0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CRISPR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1556792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“Sistemas CRISPR-Cas, una revolución biotecnológica con origen bacteriano”, </a:t>
            </a:r>
            <a:r>
              <a:rPr lang="es-E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Dr.</a:t>
            </a: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s-ES" sz="2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Francisco M. </a:t>
            </a:r>
            <a:r>
              <a:rPr lang="es-ES" sz="2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Mojica</a:t>
            </a:r>
            <a:endParaRPr lang="es-ES" sz="2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/>
              <a:t> </a:t>
            </a:r>
            <a:r>
              <a:rPr lang="es-ES" sz="2400" b="1" dirty="0" err="1">
                <a:hlinkClick r:id="rId3"/>
              </a:rPr>
              <a:t>Emmanuelle</a:t>
            </a:r>
            <a:r>
              <a:rPr lang="es-ES" sz="2400" b="1" dirty="0">
                <a:hlinkClick r:id="rId3"/>
              </a:rPr>
              <a:t> </a:t>
            </a:r>
            <a:r>
              <a:rPr lang="es-ES" sz="2400" b="1" dirty="0" err="1">
                <a:hlinkClick r:id="rId3"/>
              </a:rPr>
              <a:t>Charpentier</a:t>
            </a:r>
            <a:r>
              <a:rPr lang="es-ES" sz="2400" dirty="0"/>
              <a:t> en la Universidad de Umeå y </a:t>
            </a:r>
            <a:r>
              <a:rPr lang="es-ES" sz="2400" b="1" dirty="0">
                <a:hlinkClick r:id="rId4"/>
              </a:rPr>
              <a:t>Jennifer </a:t>
            </a:r>
            <a:r>
              <a:rPr lang="es-ES" sz="2400" b="1" dirty="0" err="1">
                <a:hlinkClick r:id="rId4"/>
              </a:rPr>
              <a:t>Doudna</a:t>
            </a:r>
            <a:r>
              <a:rPr lang="es-ES" sz="2400" dirty="0"/>
              <a:t>, en la Universidad de California en Berkeley, publicó un </a:t>
            </a:r>
            <a:r>
              <a:rPr lang="es-ES" sz="2400" b="1" dirty="0">
                <a:hlinkClick r:id="rId5"/>
              </a:rPr>
              <a:t>artículo</a:t>
            </a:r>
            <a:r>
              <a:rPr lang="es-ES" sz="2400" dirty="0"/>
              <a:t> en la revista </a:t>
            </a:r>
            <a:r>
              <a:rPr lang="es-ES" sz="2400" b="1" dirty="0" err="1">
                <a:hlinkClick r:id="rId6"/>
              </a:rPr>
              <a:t>Science</a:t>
            </a:r>
            <a:endParaRPr lang="es-ES" sz="2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ES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2" y="3212976"/>
            <a:ext cx="5435080" cy="305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38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Bioética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945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5" y="1268759"/>
            <a:ext cx="3473805" cy="49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10041"/>
            <a:ext cx="4245496" cy="28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1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450882" cy="33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9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78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-387424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ADN recombinante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6400800" cy="3024336"/>
          </a:xfrm>
        </p:spPr>
        <p:txBody>
          <a:bodyPr>
            <a:noAutofit/>
          </a:bodyPr>
          <a:lstStyle/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manipulación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encimática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material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moderna, 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constitúe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evolución da manipulación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procedementos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se utilizan reciben 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métodos do ADN  recombinante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clonación molecular do ADN.</a:t>
            </a:r>
          </a:p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ferramentas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molecular (encimas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é posible tomar un fragmento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pequeno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ADN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organismo (por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bacteria) 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inxerilo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ADN (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xenoma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doutro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organismo.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coñécese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trasxénico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OMX (Organismo modificado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xeneticamente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30754" r="40988" b="30754"/>
          <a:stretch/>
        </p:blipFill>
        <p:spPr bwMode="auto">
          <a:xfrm>
            <a:off x="1454308" y="3789040"/>
            <a:ext cx="5777678" cy="25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8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785280" cy="509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5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é a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enxeñería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6400800" cy="1752600"/>
          </a:xfrm>
        </p:spPr>
        <p:txBody>
          <a:bodyPr>
            <a:noAutofit/>
          </a:bodyPr>
          <a:lstStyle/>
          <a:p>
            <a:pPr algn="just"/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é 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tecnoloxía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permite ter 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xeración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pode ter diferentes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enxeñería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xenética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ten un gran potencial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diferentes áreas da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biotecnoloxía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mencionabamos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caso da insulina, beneficio directo para o home.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área de uso e que representa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10% da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tecnoloxía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ADNr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é no sector agrícola. É posible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obter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plantas que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posúan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característica de interese, por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plantas que producen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toxina para insectos (millo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Bt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arroz enriquecido con vitamina (arroz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dourado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cultivos que no futuro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sexan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capaces de actuar como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biorreactores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producir fármacos, entre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outras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aplicacións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Desde 1996, están a comercializarse plantas </a:t>
            </a:r>
            <a:r>
              <a:rPr lang="es-ES" sz="1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xeneticamente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modificadas no </a:t>
            </a: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mundo</a:t>
            </a: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20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88818" y="93806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Vectores de clonación en procariotas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683073" cy="501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16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28453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Tecnoloxía</a:t>
            </a:r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ADN complementario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30754" r="26264" b="20635"/>
          <a:stretch/>
        </p:blipFill>
        <p:spPr bwMode="auto">
          <a:xfrm>
            <a:off x="827584" y="1436828"/>
            <a:ext cx="7943542" cy="398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Vectores de clonación en eucariotas </a:t>
            </a:r>
            <a:endParaRPr lang="es-ES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59632" y="1052736"/>
            <a:ext cx="6400800" cy="1752600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Microinxección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Plásmidos de </a:t>
            </a:r>
            <a:r>
              <a:rPr lang="es-ES" sz="1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lévedos</a:t>
            </a:r>
            <a:endParaRPr lang="es-ES" sz="1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Plásmidos de </a:t>
            </a:r>
            <a:r>
              <a:rPr lang="es-ES" sz="18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Agrobacterium</a:t>
            </a:r>
            <a:r>
              <a:rPr lang="es-ES" sz="1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tumefaciens</a:t>
            </a:r>
            <a:endParaRPr lang="es-ES" sz="1800" b="1" i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21428" r="30614" b="28770"/>
          <a:stretch/>
        </p:blipFill>
        <p:spPr bwMode="auto">
          <a:xfrm>
            <a:off x="1403648" y="2348880"/>
            <a:ext cx="6037943" cy="36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5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1102875"/>
            <a:ext cx="7772400" cy="1470025"/>
          </a:xfrm>
        </p:spPr>
        <p:txBody>
          <a:bodyPr>
            <a:noAutofit/>
          </a:bodyPr>
          <a:lstStyle/>
          <a:p>
            <a:pPr algn="just"/>
            <a:r>
              <a:rPr lang="es-ES" sz="1800" dirty="0"/>
              <a:t>A </a:t>
            </a:r>
            <a:r>
              <a:rPr lang="es-ES" sz="1800" b="1" dirty="0"/>
              <a:t>reacción en </a:t>
            </a:r>
            <a:r>
              <a:rPr lang="es-ES" sz="1800" b="1" dirty="0" err="1"/>
              <a:t>cadea</a:t>
            </a:r>
            <a:r>
              <a:rPr lang="es-ES" sz="1800" b="1" dirty="0"/>
              <a:t> da </a:t>
            </a:r>
            <a:r>
              <a:rPr lang="es-ES" sz="1800" b="1" dirty="0" err="1" smtClean="0"/>
              <a:t>polimerase</a:t>
            </a:r>
            <a:r>
              <a:rPr lang="es-ES" sz="1800" dirty="0" smtClean="0"/>
              <a:t> </a:t>
            </a:r>
            <a:r>
              <a:rPr lang="es-ES" sz="1800" dirty="0" err="1"/>
              <a:t>coñecida</a:t>
            </a:r>
            <a:r>
              <a:rPr lang="es-ES" sz="1800" dirty="0"/>
              <a:t> como </a:t>
            </a:r>
            <a:r>
              <a:rPr lang="es-ES" sz="1800" b="1" dirty="0"/>
              <a:t>PCR</a:t>
            </a:r>
            <a:r>
              <a:rPr lang="es-ES" sz="1800" dirty="0"/>
              <a:t> (do inglés </a:t>
            </a:r>
            <a:r>
              <a:rPr lang="es-ES" sz="1800" b="1" i="1" dirty="0" err="1"/>
              <a:t>p</a:t>
            </a:r>
            <a:r>
              <a:rPr lang="es-ES" sz="1800" i="1" dirty="0" err="1"/>
              <a:t>olymerase</a:t>
            </a:r>
            <a:r>
              <a:rPr lang="es-ES" sz="1800" i="1" dirty="0"/>
              <a:t> </a:t>
            </a:r>
            <a:r>
              <a:rPr lang="es-ES" sz="1800" b="1" i="1" dirty="0" err="1"/>
              <a:t>c</a:t>
            </a:r>
            <a:r>
              <a:rPr lang="es-ES" sz="1800" i="1" dirty="0" err="1"/>
              <a:t>hain</a:t>
            </a:r>
            <a:r>
              <a:rPr lang="es-ES" sz="1800" i="1" dirty="0"/>
              <a:t> </a:t>
            </a:r>
            <a:r>
              <a:rPr lang="es-ES" sz="1800" b="1" i="1" dirty="0" err="1"/>
              <a:t>r</a:t>
            </a:r>
            <a:r>
              <a:rPr lang="es-ES" sz="1800" i="1" dirty="0" err="1"/>
              <a:t>eaction</a:t>
            </a:r>
            <a:r>
              <a:rPr lang="es-ES" sz="1800" dirty="0"/>
              <a:t>), é </a:t>
            </a:r>
            <a:r>
              <a:rPr lang="es-ES" sz="1800" dirty="0" err="1"/>
              <a:t>unha</a:t>
            </a:r>
            <a:r>
              <a:rPr lang="es-ES" sz="1800" dirty="0"/>
              <a:t> técnica de </a:t>
            </a:r>
            <a:r>
              <a:rPr lang="es-ES" sz="1800" dirty="0" err="1">
                <a:hlinkClick r:id="rId2" tooltip="Bioloxía molecular"/>
              </a:rPr>
              <a:t>bioloxía</a:t>
            </a:r>
            <a:r>
              <a:rPr lang="es-ES" sz="1800" dirty="0">
                <a:hlinkClick r:id="rId2" tooltip="Bioloxía molecular"/>
              </a:rPr>
              <a:t> </a:t>
            </a:r>
            <a:r>
              <a:rPr lang="es-ES" sz="1800" dirty="0" err="1">
                <a:hlinkClick r:id="rId2" tooltip="Bioloxía molecular"/>
              </a:rPr>
              <a:t>molecular</a:t>
            </a:r>
            <a:r>
              <a:rPr lang="es-ES" sz="1800" dirty="0" err="1"/>
              <a:t>desenvolvida</a:t>
            </a:r>
            <a:r>
              <a:rPr lang="es-ES" sz="1800" dirty="0"/>
              <a:t> en </a:t>
            </a:r>
            <a:r>
              <a:rPr lang="es-ES" sz="1800" dirty="0">
                <a:hlinkClick r:id="rId3" tooltip="1987"/>
              </a:rPr>
              <a:t>1987</a:t>
            </a:r>
            <a:r>
              <a:rPr lang="es-ES" sz="1800" dirty="0"/>
              <a:t> por </a:t>
            </a:r>
            <a:r>
              <a:rPr lang="es-ES" sz="1800" dirty="0" err="1">
                <a:hlinkClick r:id="rId4" tooltip="Kary Mullis"/>
              </a:rPr>
              <a:t>Kary</a:t>
            </a:r>
            <a:r>
              <a:rPr lang="es-ES" sz="1800" dirty="0">
                <a:hlinkClick r:id="rId4" tooltip="Kary Mullis"/>
              </a:rPr>
              <a:t> </a:t>
            </a:r>
            <a:r>
              <a:rPr lang="es-ES" sz="1800" dirty="0" err="1">
                <a:hlinkClick r:id="rId4" tooltip="Kary Mullis"/>
              </a:rPr>
              <a:t>Mullis</a:t>
            </a:r>
            <a:r>
              <a:rPr lang="es-ES" sz="1800" dirty="0"/>
              <a:t>,</a:t>
            </a:r>
            <a:r>
              <a:rPr lang="es-ES" sz="1800" baseline="30000" dirty="0">
                <a:hlinkClick r:id="rId5"/>
              </a:rPr>
              <a:t>[1]</a:t>
            </a:r>
            <a:r>
              <a:rPr lang="es-ES" sz="1800" dirty="0"/>
              <a:t> que ten como </a:t>
            </a:r>
            <a:r>
              <a:rPr lang="es-ES" sz="1800" dirty="0" err="1"/>
              <a:t>obxectivo</a:t>
            </a:r>
            <a:r>
              <a:rPr lang="es-ES" sz="1800" dirty="0"/>
              <a:t> </a:t>
            </a:r>
            <a:r>
              <a:rPr lang="es-ES" sz="1800" dirty="0" err="1"/>
              <a:t>obter</a:t>
            </a:r>
            <a:r>
              <a:rPr lang="es-ES" sz="1800" dirty="0"/>
              <a:t> un gran número de copias </a:t>
            </a:r>
            <a:r>
              <a:rPr lang="es-ES" sz="1800" dirty="0" err="1"/>
              <a:t>dun</a:t>
            </a:r>
            <a:r>
              <a:rPr lang="es-ES" sz="1800" dirty="0"/>
              <a:t> fragmento de </a:t>
            </a:r>
            <a:r>
              <a:rPr lang="es-ES" sz="1800" dirty="0">
                <a:hlinkClick r:id="rId6" tooltip="Ácido desoxirribonucleico"/>
              </a:rPr>
              <a:t>ADN</a:t>
            </a:r>
            <a:r>
              <a:rPr lang="es-ES" sz="1800" dirty="0"/>
              <a:t> particular, </a:t>
            </a:r>
            <a:r>
              <a:rPr lang="es-ES" sz="1800" dirty="0" err="1"/>
              <a:t>partindo</a:t>
            </a:r>
            <a:r>
              <a:rPr lang="es-ES" sz="1800" dirty="0"/>
              <a:t> </a:t>
            </a:r>
            <a:r>
              <a:rPr lang="es-ES" sz="1800" dirty="0" err="1"/>
              <a:t>dunha</a:t>
            </a:r>
            <a:r>
              <a:rPr lang="es-ES" sz="1800" dirty="0"/>
              <a:t> </a:t>
            </a:r>
            <a:r>
              <a:rPr lang="es-ES" sz="1800" dirty="0" err="1"/>
              <a:t>cantidade</a:t>
            </a:r>
            <a:r>
              <a:rPr lang="es-ES" sz="1800" dirty="0"/>
              <a:t> </a:t>
            </a:r>
            <a:r>
              <a:rPr lang="es-ES" sz="1800" dirty="0" smtClean="0"/>
              <a:t>mínima (</a:t>
            </a:r>
            <a:r>
              <a:rPr lang="es-ES" sz="1800" dirty="0" err="1" smtClean="0"/>
              <a:t>máis</a:t>
            </a:r>
            <a:r>
              <a:rPr lang="es-ES" sz="1800" dirty="0" smtClean="0"/>
              <a:t> </a:t>
            </a:r>
            <a:r>
              <a:rPr lang="es-ES" sz="1800" dirty="0" err="1" smtClean="0"/>
              <a:t>vantaxosa</a:t>
            </a:r>
            <a:r>
              <a:rPr lang="es-ES" sz="1800" dirty="0" smtClean="0"/>
              <a:t> q a introducción en bacterias)</a:t>
            </a:r>
            <a:r>
              <a:rPr lang="es-ES" sz="1800" dirty="0"/>
              <a:t> </a:t>
            </a:r>
            <a:r>
              <a:rPr lang="es-ES" sz="1800" dirty="0" err="1" smtClean="0"/>
              <a:t>Empréganse</a:t>
            </a:r>
            <a:r>
              <a:rPr lang="es-ES" sz="1800" dirty="0"/>
              <a:t> </a:t>
            </a:r>
            <a:r>
              <a:rPr lang="es-ES" sz="1800" dirty="0">
                <a:hlinkClick r:id="rId7" tooltip="ADN polimerase"/>
              </a:rPr>
              <a:t>ADN </a:t>
            </a:r>
            <a:r>
              <a:rPr lang="es-ES" sz="1800" dirty="0" err="1" smtClean="0">
                <a:hlinkClick r:id="rId7" tooltip="ADN polimerase"/>
              </a:rPr>
              <a:t>polimerases</a:t>
            </a:r>
            <a:r>
              <a:rPr lang="es-ES" sz="1800" dirty="0" smtClean="0"/>
              <a:t> termoestables (</a:t>
            </a:r>
            <a:r>
              <a:rPr lang="es-ES" sz="1800" i="1" u="sng" dirty="0" err="1">
                <a:solidFill>
                  <a:srgbClr val="0B0080"/>
                </a:solidFill>
                <a:latin typeface="Arial"/>
                <a:hlinkClick r:id="rId8"/>
              </a:rPr>
              <a:t>Thermus</a:t>
            </a:r>
            <a:r>
              <a:rPr lang="es-ES" sz="1800" i="1" u="sng" dirty="0">
                <a:solidFill>
                  <a:srgbClr val="0B0080"/>
                </a:solidFill>
                <a:latin typeface="Arial"/>
                <a:hlinkClick r:id="rId8"/>
              </a:rPr>
              <a:t> </a:t>
            </a:r>
            <a:r>
              <a:rPr lang="es-ES" sz="1800" i="1" u="sng" dirty="0" err="1">
                <a:solidFill>
                  <a:srgbClr val="0B0080"/>
                </a:solidFill>
                <a:latin typeface="Arial"/>
                <a:hlinkClick r:id="rId8"/>
              </a:rPr>
              <a:t>aquaticus</a:t>
            </a:r>
            <a:r>
              <a:rPr lang="es-ES" sz="1800" dirty="0">
                <a:solidFill>
                  <a:srgbClr val="222222"/>
                </a:solidFill>
                <a:latin typeface="Arial"/>
              </a:rPr>
              <a:t> </a:t>
            </a:r>
            <a:r>
              <a:rPr lang="es-ES" sz="1800" dirty="0" smtClean="0">
                <a:solidFill>
                  <a:srgbClr val="222222"/>
                </a:solidFill>
                <a:latin typeface="Arial"/>
              </a:rPr>
              <a:t>)</a:t>
            </a:r>
            <a:br>
              <a:rPr lang="es-ES" sz="1800" dirty="0" smtClean="0">
                <a:solidFill>
                  <a:srgbClr val="222222"/>
                </a:solidFill>
                <a:latin typeface="Arial"/>
              </a:rPr>
            </a:br>
            <a:r>
              <a:rPr lang="es-ES" sz="1800" b="1" dirty="0" err="1">
                <a:hlinkClick r:id="rId9"/>
              </a:rPr>
              <a:t>Kary</a:t>
            </a:r>
            <a:r>
              <a:rPr lang="es-ES" sz="1800" b="1" dirty="0">
                <a:hlinkClick r:id="rId9"/>
              </a:rPr>
              <a:t> </a:t>
            </a:r>
            <a:r>
              <a:rPr lang="es-ES" sz="1800" b="1" dirty="0" err="1">
                <a:hlinkClick r:id="rId9"/>
              </a:rPr>
              <a:t>Mullis</a:t>
            </a:r>
            <a:r>
              <a:rPr lang="es-ES" sz="1800" b="1" dirty="0">
                <a:hlinkClick r:id="rId9"/>
              </a:rPr>
              <a:t>, el padre de la PCR; las siglas que revolucionaron los laboratorios de investigación.</a:t>
            </a:r>
            <a:r>
              <a:rPr lang="es-ES" sz="1800" b="1" dirty="0"/>
              <a:t/>
            </a:r>
            <a:br>
              <a:rPr lang="es-ES" sz="1800" b="1" dirty="0"/>
            </a:b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35696" y="116632"/>
            <a:ext cx="6400800" cy="17526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PCR</a:t>
            </a:r>
            <a:endParaRPr lang="es-E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smtClean="0"/>
              <a:t>Marisa Castiñeira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BIOTECNOLOXÍA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2254059" cy="352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721</Words>
  <Application>Microsoft Office PowerPoint</Application>
  <PresentationFormat>Presentación en pantalla (4:3)</PresentationFormat>
  <Paragraphs>125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Tahoma</vt:lpstr>
      <vt:lpstr>Tema de Office</vt:lpstr>
      <vt:lpstr>BIOTECNOLOGÍA</vt:lpstr>
      <vt:lpstr>La biotecnoloxía refierese a toda aplicación tecnolóxica que utilice sistemas biolóxicos e organismos vivos ou sus derivados para a creación ou modificación de productos ou procesos para usos específicos (Convention on Biological Diversity, Article 2. Use of Terms, United Nations. 1992).</vt:lpstr>
      <vt:lpstr>ADNr ou ADN recombinante</vt:lpstr>
      <vt:lpstr>Presentación de PowerPoint</vt:lpstr>
      <vt:lpstr>Que é a enxeñería xenética?</vt:lpstr>
      <vt:lpstr>Vectores de clonación en procariotas</vt:lpstr>
      <vt:lpstr>Tecnoloxía de ADN complementario </vt:lpstr>
      <vt:lpstr>Vectores de clonación en eucariotas </vt:lpstr>
      <vt:lpstr>A reacción en cadea da polimerase coñecida como PCR (do inglés polymerase chain reaction), é unha técnica de bioloxía moleculardesenvolvida en 1987 por Kary Mullis,[1] que ten como obxectivo obter un gran número de copias dun fragmento de ADN particular, partindo dunha cantidade mínima (máis vantaxosa q a introducción en bacterias) Empréganse ADN polimerases termoestables (Thermus aquaticus ) Kary Mullis, el padre de la PCR; las siglas que revolucionaron los laboratorios de investigación. </vt:lpstr>
      <vt:lpstr>Para a PCR cómpre os segunintes elementos </vt:lpstr>
      <vt:lpstr>APLICACIÓNS DA ENXEÑARÍA XENÉTICA </vt:lpstr>
      <vt:lpstr>Presentación de PowerPoint</vt:lpstr>
      <vt:lpstr>Terapia xénica (somática ou con células xerminais)</vt:lpstr>
      <vt:lpstr>Aplicacións na agricultura (Utilízase o plásmido TI de Agrobacterium tumefaciens) obtense OMX  Consíguense plantas resistentes a sequía, herbicidas, con vitaminas,.. </vt:lpstr>
      <vt:lpstr>Presentación de PowerPoint</vt:lpstr>
      <vt:lpstr>Aplicacións da enxeñaría xenéticas na gandaría </vt:lpstr>
      <vt:lpstr>CLONACIÓN </vt:lpstr>
      <vt:lpstr>Un tipo especial de clonación é a transferencia nuclear  Células, ovejas y premios Nobel   (Artículo Naukas Manuel Collado) Recordando al “otro padre” de Dolly 20 años después  (Manuel Collado)  </vt:lpstr>
      <vt:lpstr>Clonación terapéutica : células nai embrionarias</vt:lpstr>
      <vt:lpstr>Clonación, células nai embrionarias</vt:lpstr>
      <vt:lpstr>Clonación terapéutica: céluas nai adultas  </vt:lpstr>
      <vt:lpstr>Presentación de PowerPoint</vt:lpstr>
      <vt:lpstr>Clasificación das células nai: Terapia celular </vt:lpstr>
      <vt:lpstr>O proxecto xenoma humano </vt:lpstr>
      <vt:lpstr>Para que serve o proxecto xenoma humano?</vt:lpstr>
      <vt:lpstr>CRISPR </vt:lpstr>
      <vt:lpstr>Bioética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BIOTECNOLOGÍA</dc:title>
  <dc:creator>Juan</dc:creator>
  <cp:lastModifiedBy>Windows User</cp:lastModifiedBy>
  <cp:revision>39</cp:revision>
  <dcterms:created xsi:type="dcterms:W3CDTF">2018-03-25T18:45:15Z</dcterms:created>
  <dcterms:modified xsi:type="dcterms:W3CDTF">2023-04-18T22:45:39Z</dcterms:modified>
</cp:coreProperties>
</file>