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337" r:id="rId2"/>
    <p:sldId id="341" r:id="rId3"/>
    <p:sldId id="379" r:id="rId4"/>
    <p:sldId id="377" r:id="rId5"/>
    <p:sldId id="381" r:id="rId6"/>
    <p:sldId id="329" r:id="rId7"/>
    <p:sldId id="380" r:id="rId8"/>
    <p:sldId id="275" r:id="rId9"/>
    <p:sldId id="328" r:id="rId10"/>
    <p:sldId id="283" r:id="rId11"/>
    <p:sldId id="392" r:id="rId12"/>
    <p:sldId id="398" r:id="rId13"/>
    <p:sldId id="411" r:id="rId14"/>
    <p:sldId id="386" r:id="rId15"/>
    <p:sldId id="413" r:id="rId16"/>
    <p:sldId id="414" r:id="rId17"/>
    <p:sldId id="285" r:id="rId18"/>
    <p:sldId id="415" r:id="rId19"/>
    <p:sldId id="416" r:id="rId20"/>
    <p:sldId id="417" r:id="rId21"/>
    <p:sldId id="418" r:id="rId22"/>
    <p:sldId id="402" r:id="rId23"/>
    <p:sldId id="405" r:id="rId24"/>
    <p:sldId id="383" r:id="rId25"/>
    <p:sldId id="421" r:id="rId26"/>
    <p:sldId id="422" r:id="rId27"/>
    <p:sldId id="400" r:id="rId28"/>
    <p:sldId id="384" r:id="rId29"/>
    <p:sldId id="378" r:id="rId30"/>
    <p:sldId id="419" r:id="rId31"/>
    <p:sldId id="397" r:id="rId32"/>
    <p:sldId id="420" r:id="rId33"/>
    <p:sldId id="286" r:id="rId34"/>
    <p:sldId id="288" r:id="rId35"/>
    <p:sldId id="287" r:id="rId36"/>
    <p:sldId id="423" r:id="rId37"/>
    <p:sldId id="373" r:id="rId38"/>
    <p:sldId id="284" r:id="rId39"/>
    <p:sldId id="390" r:id="rId40"/>
    <p:sldId id="425" r:id="rId41"/>
    <p:sldId id="346" r:id="rId42"/>
    <p:sldId id="424" r:id="rId43"/>
    <p:sldId id="387" r:id="rId44"/>
    <p:sldId id="426" r:id="rId45"/>
    <p:sldId id="427" r:id="rId46"/>
    <p:sldId id="428" r:id="rId47"/>
    <p:sldId id="429" r:id="rId48"/>
    <p:sldId id="296" r:id="rId49"/>
    <p:sldId id="430" r:id="rId50"/>
    <p:sldId id="295" r:id="rId51"/>
    <p:sldId id="393" r:id="rId52"/>
    <p:sldId id="396" r:id="rId53"/>
    <p:sldId id="433" r:id="rId54"/>
    <p:sldId id="389" r:id="rId55"/>
    <p:sldId id="431" r:id="rId56"/>
    <p:sldId id="432" r:id="rId57"/>
    <p:sldId id="293" r:id="rId58"/>
    <p:sldId id="282" r:id="rId59"/>
    <p:sldId id="412" r:id="rId60"/>
    <p:sldId id="274" r:id="rId61"/>
    <p:sldId id="391" r:id="rId62"/>
    <p:sldId id="290" r:id="rId63"/>
    <p:sldId id="434" r:id="rId6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>
      <p:cViewPr varScale="1">
        <p:scale>
          <a:sx n="84" d="100"/>
          <a:sy n="84" d="100"/>
        </p:scale>
        <p:origin x="1277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BA394-4042-4356-BAE6-E4F0CBDDB54F}" type="datetimeFigureOut">
              <a:rPr lang="es-ES" smtClean="0"/>
              <a:t>19/04/2023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31EA5-627C-4D5E-AEC4-9F21D09291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3459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8CD2C-03E4-4066-8417-57D64A36B066}" type="datetimeFigureOut">
              <a:rPr lang="es-ES" smtClean="0"/>
              <a:t>19/04/2023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E7AED-84AB-401F-B78E-51F25F3514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669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4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55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6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060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7226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227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2786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974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6920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86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57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879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279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639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59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830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780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36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34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7445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6681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78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235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592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41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Mutacións e Biotecnoloxía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1026" name="Picture 2" descr="E:\2017 Marisa\Datos nuevos\Instituto\LOGO pequeno Rafael Dies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13" y="6021288"/>
            <a:ext cx="667642" cy="6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97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7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27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6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160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08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51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54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02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31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Mutacións e Biotecnoloxía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6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ADN_polimerase" TargetMode="External"/><Relationship Id="rId3" Type="http://schemas.openxmlformats.org/officeDocument/2006/relationships/hyperlink" Target="https://gl.wikipedia.org/wiki/Biolox%C3%ADa_molecular" TargetMode="External"/><Relationship Id="rId7" Type="http://schemas.openxmlformats.org/officeDocument/2006/relationships/hyperlink" Target="https://gl.wikipedia.org/wiki/%C3%81cido_desoxirribonucleic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.wikipedia.org/wiki/Reacci%C3%B3n_en_cadea_da_polimerase#cite_note-Bartlett_&amp;_Stirling-1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gl.wikipedia.org/wiki/Kary_Mullis" TargetMode="External"/><Relationship Id="rId10" Type="http://schemas.openxmlformats.org/officeDocument/2006/relationships/hyperlink" Target="https://unabiologaenlacocina.wordpress.com/2017/11/22/kary-mullis-el-padre-de-la-pcr-las-siglas-que-revolucionaron-los-laboratorios-de-investigacion/" TargetMode="External"/><Relationship Id="rId4" Type="http://schemas.openxmlformats.org/officeDocument/2006/relationships/hyperlink" Target="https://gl.wikipedia.org/wiki/1987" TargetMode="External"/><Relationship Id="rId9" Type="http://schemas.openxmlformats.org/officeDocument/2006/relationships/hyperlink" Target="https://gl.wikipedia.org/wiki/Thermus_aquaticus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Magnesio" TargetMode="External"/><Relationship Id="rId3" Type="http://schemas.openxmlformats.org/officeDocument/2006/relationships/hyperlink" Target="https://gl.wikipedia.org/wiki/Nucle%C3%B3tido" TargetMode="External"/><Relationship Id="rId7" Type="http://schemas.openxmlformats.org/officeDocument/2006/relationships/hyperlink" Target="https://gl.wikipedia.org/wiki/I%C3%B3n" TargetMode="Externa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.wikipedia.org/wiki/Cebador" TargetMode="External"/><Relationship Id="rId11" Type="http://schemas.openxmlformats.org/officeDocument/2006/relationships/hyperlink" Target="https://gl.wikipedia.org/wiki/Termociclador" TargetMode="External"/><Relationship Id="rId5" Type="http://schemas.openxmlformats.org/officeDocument/2006/relationships/hyperlink" Target="https://gl.wikipedia.org/wiki/ADN" TargetMode="External"/><Relationship Id="rId10" Type="http://schemas.openxmlformats.org/officeDocument/2006/relationships/hyperlink" Target="https://gl.wikipedia.org/wiki/PH" TargetMode="External"/><Relationship Id="rId4" Type="http://schemas.openxmlformats.org/officeDocument/2006/relationships/hyperlink" Target="https://gl.wikipedia.org/wiki/Pol%C3%ADmero" TargetMode="External"/><Relationship Id="rId9" Type="http://schemas.openxmlformats.org/officeDocument/2006/relationships/hyperlink" Target="https://gl.wikipedia.org/wiki/Soluci%C3%B3n_tamp%C3%B3n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aukas.com/2012/10/21/celulas-ovejas-y-premios-nobel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aukas.com/2017/03/01/recordando-al-padre-dolly-20-anos-despues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ve.es/noticias/20121008/john-gurdon-shinya-yamanaka-premio-nobel-medicina-2012/568521.s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naukas.com/2012/09/07/la-wikipedia-del-genoma-humano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://bioinformatica.uab.es/base/base3.asp?sitio=ensayosgenetica&amp;anar=pgh&amp;item=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tvg.es/informativos/ngel-carracedo-catedratico-de-medicina-legal-da-usc-342198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youtube.com/watch?v=GOK6FkfmHdQ" TargetMode="External"/><Relationship Id="rId7" Type="http://schemas.openxmlformats.org/officeDocument/2006/relationships/hyperlink" Target="http://www.sciencemag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cbi.nlm.nih.gov/pubmed/22745249?dopt=Abstract" TargetMode="External"/><Relationship Id="rId5" Type="http://schemas.openxmlformats.org/officeDocument/2006/relationships/hyperlink" Target="http://rna.berkeley.edu/" TargetMode="External"/><Relationship Id="rId4" Type="http://schemas.openxmlformats.org/officeDocument/2006/relationships/hyperlink" Target="http://www.helmholtz-hzi.de/en/research/research_topics/bacterial_and_viral_pathogens/regulation_in_infection_biology/e_charpentie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youtu.be/GOK6FkfmHdQ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youtube.com/live/Z-KY0TGZXOM?feature=shar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ueifas.org/hom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hyperlink" Target="http://wwwuser.cnb.csic.es/~montoliu/prensa.html" TargetMode="External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O ADN 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57287"/>
            <a:ext cx="3037309" cy="49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-243421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Mutacións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cromosómicas (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xenómicas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aneuploidia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61554"/>
            <a:ext cx="4560994" cy="523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699792" y="6017953"/>
            <a:ext cx="3008006" cy="478904"/>
          </a:xfrm>
        </p:spPr>
        <p:txBody>
          <a:bodyPr>
            <a:normAutofit/>
          </a:bodyPr>
          <a:lstStyle/>
          <a:p>
            <a:r>
              <a:rPr lang="es-ES" sz="12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Síndrome de Klinefelter (47, XXY)</a:t>
            </a:r>
            <a:endParaRPr lang="es-E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026" name="Picture 2" descr="Aneuploidía | Mutaciones Cromosóm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8" y="1235005"/>
            <a:ext cx="344805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08" y="361676"/>
            <a:ext cx="3425957" cy="25694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30012" y="2891476"/>
            <a:ext cx="2398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Síndrome de </a:t>
            </a:r>
            <a:r>
              <a:rPr lang="es-ES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Turner 45/X)</a:t>
            </a:r>
            <a:endParaRPr lang="es-E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32" y="3228545"/>
            <a:ext cx="3091908" cy="27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Mutacións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cromosómicas (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xenómicas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euploidia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50343"/>
            <a:ext cx="7025969" cy="38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52589" y="-99392"/>
            <a:ext cx="7772400" cy="1539602"/>
          </a:xfrm>
        </p:spPr>
        <p:txBody>
          <a:bodyPr/>
          <a:lstStyle/>
          <a:p>
            <a:r>
              <a:rPr lang="es-E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BIOTECNOLOGÍA</a:t>
            </a:r>
            <a:endParaRPr lang="es-E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270282" cy="46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84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4664"/>
            <a:ext cx="7232847" cy="54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-744"/>
            <a:ext cx="7772400" cy="1470025"/>
          </a:xfrm>
        </p:spPr>
        <p:txBody>
          <a:bodyPr>
            <a:normAutofit/>
          </a:bodyPr>
          <a:lstStyle/>
          <a:p>
            <a:pPr algn="just"/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s-ES" sz="18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biotecnoloxía</a:t>
            </a: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refierese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toda aplicación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tecnolóxica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utilice sistemas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biolóxicos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organismos vivos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sus derivados para a creación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modificación de productos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procesos para usos específicos (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Convention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Biological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Diversity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Article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 Use of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United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1992).</a:t>
            </a: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00" y="1340768"/>
            <a:ext cx="614468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6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-387424"/>
            <a:ext cx="7772400" cy="1470025"/>
          </a:xfrm>
        </p:spPr>
        <p:txBody>
          <a:bodyPr>
            <a:normAutofit/>
          </a:bodyPr>
          <a:lstStyle/>
          <a:p>
            <a:r>
              <a:rPr lang="es-ES" sz="2800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800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ADN recombinante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6400800" cy="3024336"/>
          </a:xfrm>
        </p:spPr>
        <p:txBody>
          <a:bodyPr>
            <a:noAutofit/>
          </a:bodyPr>
          <a:lstStyle/>
          <a:p>
            <a:pPr algn="just"/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manipulación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encimática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material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biotecnoloxía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moderna, 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constitúe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máis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evolución da manipulación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procedementos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se utilizan reciben o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métodos do ADN  recombinante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clonación molecular do ADN.</a:t>
            </a:r>
          </a:p>
          <a:p>
            <a:pPr algn="just"/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ferramentas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bioloxía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molecular (encimas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restrición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é posible tomar un fragmento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pequeno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ADN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organismo (por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bacteria) 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inxerilo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ADN (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xenoma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doutro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organismo.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coñécese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tecnoloxía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trasxénico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OMX (Organismo modificado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xeneticamente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t="30754" r="40988" b="30754"/>
          <a:stretch/>
        </p:blipFill>
        <p:spPr bwMode="auto">
          <a:xfrm>
            <a:off x="1454308" y="3789040"/>
            <a:ext cx="5777678" cy="250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5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sz="20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20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20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20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2000" b="1" dirty="0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 recombinante.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288" t="52559" r="53289" b="15000"/>
          <a:stretch/>
        </p:blipFill>
        <p:spPr>
          <a:xfrm>
            <a:off x="967794" y="1340768"/>
            <a:ext cx="6772558" cy="45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3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88818" y="93806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Vectores de clonación en procariotas</a:t>
            </a:r>
            <a:endParaRPr lang="es-ES" sz="3200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/>
          <a:stretch/>
        </p:blipFill>
        <p:spPr bwMode="auto">
          <a:xfrm>
            <a:off x="1331640" y="1700808"/>
            <a:ext cx="6683073" cy="451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6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Vectores de clonación en eucariotas </a:t>
            </a:r>
            <a:endParaRPr lang="es-ES" sz="3200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59632" y="1052736"/>
            <a:ext cx="6400800" cy="175260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Microinxección</a:t>
            </a:r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Plásmidos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lévedos</a:t>
            </a:r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Plásmidos de </a:t>
            </a:r>
            <a:r>
              <a:rPr lang="es-ES" sz="18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Agrobacterium</a:t>
            </a:r>
            <a:r>
              <a:rPr lang="es-ES" sz="1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tumefaciens</a:t>
            </a:r>
            <a:endParaRPr lang="es-ES" sz="1800" b="1" i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21428" r="30614" b="28770"/>
          <a:stretch/>
        </p:blipFill>
        <p:spPr bwMode="auto">
          <a:xfrm>
            <a:off x="1403648" y="2348880"/>
            <a:ext cx="6037943" cy="36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5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7772400" cy="1470025"/>
          </a:xfrm>
        </p:spPr>
        <p:txBody>
          <a:bodyPr>
            <a:normAutofit/>
          </a:bodyPr>
          <a:lstStyle/>
          <a:p>
            <a:r>
              <a:rPr lang="gl-ES" sz="1600" b="1" dirty="0">
                <a:latin typeface="+mn-lt"/>
                <a:ea typeface="Calibri" pitchFamily="34" charset="0"/>
                <a:cs typeface="Arial" pitchFamily="34" charset="0"/>
              </a:rPr>
              <a:t>Estrutura do ADN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.- En 1953 dous investigadores,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Watson</a:t>
            </a:r>
            <a:r>
              <a:rPr lang="gl-ES" sz="1600" b="1" dirty="0">
                <a:latin typeface="+mn-lt"/>
                <a:ea typeface="Calibri" pitchFamily="34" charset="0"/>
                <a:cs typeface="Arial" pitchFamily="34" charset="0"/>
              </a:rPr>
              <a:t> e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Crick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 , baseándose fundamentalmente nos estudos de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Chargaff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 e na interpretación das </a:t>
            </a:r>
            <a:r>
              <a:rPr lang="gl-ES" sz="1600" dirty="0" err="1">
                <a:latin typeface="+mn-lt"/>
                <a:ea typeface="Calibri" pitchFamily="34" charset="0"/>
                <a:cs typeface="Arial" pitchFamily="34" charset="0"/>
              </a:rPr>
              <a:t>fotografias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 realizadas por medio de técnica de difracción de Raios X por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Rosalind</a:t>
            </a:r>
            <a:r>
              <a:rPr lang="gl-ES" sz="1600" b="1" dirty="0"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Franklin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 crearon un modelo de estrutura do ADN: o </a:t>
            </a:r>
            <a:r>
              <a:rPr lang="gl-ES" sz="1600" b="1" dirty="0">
                <a:latin typeface="+mn-lt"/>
                <a:ea typeface="Calibri" pitchFamily="34" charset="0"/>
                <a:cs typeface="Arial" pitchFamily="34" charset="0"/>
              </a:rPr>
              <a:t>modelo da dobre hélice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. 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/>
            </a:r>
            <a:br>
              <a:rPr lang="gl-ES" sz="1400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</a:br>
            <a:endParaRPr lang="es-E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6667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102875"/>
            <a:ext cx="7776864" cy="1470025"/>
          </a:xfrm>
        </p:spPr>
        <p:txBody>
          <a:bodyPr>
            <a:noAutofit/>
          </a:bodyPr>
          <a:lstStyle/>
          <a:p>
            <a:pPr algn="just"/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>A</a:t>
            </a:r>
            <a:r>
              <a:rPr lang="es-ES" sz="1800" dirty="0"/>
              <a:t> </a:t>
            </a:r>
            <a:r>
              <a:rPr lang="es-ES" sz="1800" b="1" dirty="0"/>
              <a:t>reacción en </a:t>
            </a:r>
            <a:r>
              <a:rPr lang="es-ES" sz="1800" b="1" dirty="0" err="1"/>
              <a:t>cadea</a:t>
            </a:r>
            <a:r>
              <a:rPr lang="es-ES" sz="1800" b="1" dirty="0"/>
              <a:t> da </a:t>
            </a:r>
            <a:r>
              <a:rPr lang="es-ES" sz="1800" b="1" dirty="0" err="1" smtClean="0"/>
              <a:t>polimerase</a:t>
            </a:r>
            <a:r>
              <a:rPr lang="es-ES" sz="1800" dirty="0" smtClean="0"/>
              <a:t> </a:t>
            </a:r>
            <a:r>
              <a:rPr lang="es-ES" sz="1800" dirty="0" err="1"/>
              <a:t>coñecida</a:t>
            </a:r>
            <a:r>
              <a:rPr lang="es-ES" sz="1800" dirty="0"/>
              <a:t> como </a:t>
            </a:r>
            <a:r>
              <a:rPr lang="es-ES" sz="1800" b="1" dirty="0"/>
              <a:t>PCR</a:t>
            </a:r>
            <a:r>
              <a:rPr lang="es-ES" sz="1800" dirty="0"/>
              <a:t> (do inglés </a:t>
            </a:r>
            <a:r>
              <a:rPr lang="es-ES" sz="1800" b="1" i="1" dirty="0" err="1"/>
              <a:t>p</a:t>
            </a:r>
            <a:r>
              <a:rPr lang="es-ES" sz="1800" i="1" dirty="0" err="1"/>
              <a:t>olymerase</a:t>
            </a:r>
            <a:r>
              <a:rPr lang="es-ES" sz="1800" i="1" dirty="0"/>
              <a:t> </a:t>
            </a:r>
            <a:r>
              <a:rPr lang="es-ES" sz="1800" b="1" i="1" dirty="0" err="1"/>
              <a:t>c</a:t>
            </a:r>
            <a:r>
              <a:rPr lang="es-ES" sz="1800" i="1" dirty="0" err="1"/>
              <a:t>hain</a:t>
            </a:r>
            <a:r>
              <a:rPr lang="es-ES" sz="1800" i="1" dirty="0"/>
              <a:t> </a:t>
            </a:r>
            <a:r>
              <a:rPr lang="es-ES" sz="1800" b="1" i="1" dirty="0" err="1"/>
              <a:t>r</a:t>
            </a:r>
            <a:r>
              <a:rPr lang="es-ES" sz="1800" i="1" dirty="0" err="1"/>
              <a:t>eaction</a:t>
            </a:r>
            <a:r>
              <a:rPr lang="es-ES" sz="1800" dirty="0"/>
              <a:t>), é </a:t>
            </a:r>
            <a:r>
              <a:rPr lang="es-ES" sz="1800" dirty="0" err="1"/>
              <a:t>unha</a:t>
            </a:r>
            <a:r>
              <a:rPr lang="es-ES" sz="1800" dirty="0"/>
              <a:t> técnica de </a:t>
            </a:r>
            <a:r>
              <a:rPr lang="es-ES" sz="1800" dirty="0" err="1">
                <a:hlinkClick r:id="rId3" tooltip="Bioloxía molecular"/>
              </a:rPr>
              <a:t>bioloxía</a:t>
            </a:r>
            <a:r>
              <a:rPr lang="es-ES" sz="1800" dirty="0">
                <a:hlinkClick r:id="rId3" tooltip="Bioloxía molecular"/>
              </a:rPr>
              <a:t> </a:t>
            </a:r>
            <a:r>
              <a:rPr lang="es-ES" sz="1800" dirty="0" err="1">
                <a:hlinkClick r:id="rId3" tooltip="Bioloxía molecular"/>
              </a:rPr>
              <a:t>molecular</a:t>
            </a:r>
            <a:r>
              <a:rPr lang="es-ES" sz="1800" dirty="0" err="1"/>
              <a:t>desenvolvida</a:t>
            </a:r>
            <a:r>
              <a:rPr lang="es-ES" sz="1800" dirty="0"/>
              <a:t> en </a:t>
            </a:r>
            <a:r>
              <a:rPr lang="es-ES" sz="1800" dirty="0">
                <a:hlinkClick r:id="rId4" tooltip="1987"/>
              </a:rPr>
              <a:t>1987</a:t>
            </a:r>
            <a:r>
              <a:rPr lang="es-ES" sz="1800" dirty="0"/>
              <a:t> por </a:t>
            </a:r>
            <a:r>
              <a:rPr lang="es-ES" sz="1800" dirty="0" err="1">
                <a:hlinkClick r:id="rId5" tooltip="Kary Mullis"/>
              </a:rPr>
              <a:t>Kary</a:t>
            </a:r>
            <a:r>
              <a:rPr lang="es-ES" sz="1800" dirty="0">
                <a:hlinkClick r:id="rId5" tooltip="Kary Mullis"/>
              </a:rPr>
              <a:t> </a:t>
            </a:r>
            <a:r>
              <a:rPr lang="es-ES" sz="1800" dirty="0" err="1">
                <a:hlinkClick r:id="rId5" tooltip="Kary Mullis"/>
              </a:rPr>
              <a:t>Mullis</a:t>
            </a:r>
            <a:r>
              <a:rPr lang="es-ES" sz="1800" dirty="0"/>
              <a:t>,</a:t>
            </a:r>
            <a:r>
              <a:rPr lang="es-ES" sz="1800" baseline="30000" dirty="0">
                <a:hlinkClick r:id="rId6"/>
              </a:rPr>
              <a:t>[1]</a:t>
            </a:r>
            <a:r>
              <a:rPr lang="es-ES" sz="1800" dirty="0"/>
              <a:t> que ten como </a:t>
            </a:r>
            <a:r>
              <a:rPr lang="es-ES" sz="1800" dirty="0" err="1"/>
              <a:t>obxectivo</a:t>
            </a:r>
            <a:r>
              <a:rPr lang="es-ES" sz="1800" dirty="0"/>
              <a:t> </a:t>
            </a:r>
            <a:r>
              <a:rPr lang="es-ES" sz="1800" dirty="0" err="1"/>
              <a:t>obter</a:t>
            </a:r>
            <a:r>
              <a:rPr lang="es-ES" sz="1800" dirty="0"/>
              <a:t> un gran número de copias </a:t>
            </a:r>
            <a:r>
              <a:rPr lang="es-ES" sz="1800" dirty="0" err="1"/>
              <a:t>dun</a:t>
            </a:r>
            <a:r>
              <a:rPr lang="es-ES" sz="1800" dirty="0"/>
              <a:t> fragmento de </a:t>
            </a:r>
            <a:r>
              <a:rPr lang="es-ES" sz="1800" dirty="0">
                <a:hlinkClick r:id="rId7" tooltip="Ácido desoxirribonucleico"/>
              </a:rPr>
              <a:t>ADN</a:t>
            </a:r>
            <a:r>
              <a:rPr lang="es-ES" sz="1800" dirty="0"/>
              <a:t> particular, </a:t>
            </a:r>
            <a:r>
              <a:rPr lang="es-ES" sz="1800" dirty="0" err="1"/>
              <a:t>partindo</a:t>
            </a:r>
            <a:r>
              <a:rPr lang="es-ES" sz="1800" dirty="0"/>
              <a:t> </a:t>
            </a:r>
            <a:r>
              <a:rPr lang="es-ES" sz="1800" dirty="0" err="1"/>
              <a:t>dunha</a:t>
            </a:r>
            <a:r>
              <a:rPr lang="es-ES" sz="1800" dirty="0"/>
              <a:t> </a:t>
            </a:r>
            <a:r>
              <a:rPr lang="es-ES" sz="1800" dirty="0" err="1"/>
              <a:t>cantidade</a:t>
            </a:r>
            <a:r>
              <a:rPr lang="es-ES" sz="1800" dirty="0"/>
              <a:t> </a:t>
            </a:r>
            <a:r>
              <a:rPr lang="es-ES" sz="1800" dirty="0" smtClean="0"/>
              <a:t>mínima (</a:t>
            </a:r>
            <a:r>
              <a:rPr lang="es-ES" sz="1800" dirty="0" err="1" smtClean="0"/>
              <a:t>máis</a:t>
            </a:r>
            <a:r>
              <a:rPr lang="es-ES" sz="1800" dirty="0" smtClean="0"/>
              <a:t> </a:t>
            </a:r>
            <a:r>
              <a:rPr lang="es-ES" sz="1800" dirty="0" err="1" smtClean="0"/>
              <a:t>vantaxosa</a:t>
            </a:r>
            <a:r>
              <a:rPr lang="es-ES" sz="1800" dirty="0" smtClean="0"/>
              <a:t> q a introducción en bacterias)</a:t>
            </a:r>
            <a:r>
              <a:rPr lang="es-ES" sz="1800" dirty="0"/>
              <a:t> </a:t>
            </a:r>
            <a:r>
              <a:rPr lang="es-ES" sz="1800" dirty="0" err="1" smtClean="0"/>
              <a:t>Empréganse</a:t>
            </a:r>
            <a:r>
              <a:rPr lang="es-ES" sz="1800" dirty="0"/>
              <a:t> </a:t>
            </a:r>
            <a:r>
              <a:rPr lang="es-ES" sz="1800" dirty="0">
                <a:hlinkClick r:id="rId8" tooltip="ADN polimerase"/>
              </a:rPr>
              <a:t>ADN </a:t>
            </a:r>
            <a:r>
              <a:rPr lang="es-ES" sz="1800" dirty="0" err="1" smtClean="0">
                <a:hlinkClick r:id="rId8" tooltip="ADN polimerase"/>
              </a:rPr>
              <a:t>polimerases</a:t>
            </a:r>
            <a:r>
              <a:rPr lang="es-ES" sz="1800" dirty="0" smtClean="0"/>
              <a:t> termoestables (</a:t>
            </a:r>
            <a:r>
              <a:rPr lang="es-ES" sz="1800" i="1" u="sng" dirty="0" err="1">
                <a:solidFill>
                  <a:srgbClr val="0B0080"/>
                </a:solidFill>
                <a:latin typeface="Arial"/>
                <a:hlinkClick r:id="rId9"/>
              </a:rPr>
              <a:t>Thermus</a:t>
            </a:r>
            <a:r>
              <a:rPr lang="es-ES" sz="1800" i="1" u="sng" dirty="0">
                <a:solidFill>
                  <a:srgbClr val="0B0080"/>
                </a:solidFill>
                <a:latin typeface="Arial"/>
                <a:hlinkClick r:id="rId9"/>
              </a:rPr>
              <a:t> </a:t>
            </a:r>
            <a:r>
              <a:rPr lang="es-ES" sz="1800" i="1" u="sng" dirty="0" err="1">
                <a:solidFill>
                  <a:srgbClr val="0B0080"/>
                </a:solidFill>
                <a:latin typeface="Arial"/>
                <a:hlinkClick r:id="rId9"/>
              </a:rPr>
              <a:t>aquaticus</a:t>
            </a:r>
            <a:r>
              <a:rPr lang="es-ES" sz="1800" dirty="0">
                <a:solidFill>
                  <a:srgbClr val="222222"/>
                </a:solidFill>
                <a:latin typeface="Arial"/>
              </a:rPr>
              <a:t> </a:t>
            </a:r>
            <a:r>
              <a:rPr lang="es-ES" sz="1800" dirty="0" smtClean="0">
                <a:solidFill>
                  <a:srgbClr val="222222"/>
                </a:solidFill>
                <a:latin typeface="Arial"/>
              </a:rPr>
              <a:t>)</a:t>
            </a:r>
            <a:br>
              <a:rPr lang="es-ES" sz="1800" dirty="0" smtClean="0">
                <a:solidFill>
                  <a:srgbClr val="222222"/>
                </a:solidFill>
                <a:latin typeface="Arial"/>
              </a:rPr>
            </a:br>
            <a:r>
              <a:rPr lang="es-ES" sz="1800" b="1" dirty="0" err="1">
                <a:hlinkClick r:id="rId10"/>
              </a:rPr>
              <a:t>Kary</a:t>
            </a:r>
            <a:r>
              <a:rPr lang="es-ES" sz="1800" b="1" dirty="0">
                <a:hlinkClick r:id="rId10"/>
              </a:rPr>
              <a:t> </a:t>
            </a:r>
            <a:r>
              <a:rPr lang="es-ES" sz="1800" b="1" dirty="0" err="1">
                <a:hlinkClick r:id="rId10"/>
              </a:rPr>
              <a:t>Mullis</a:t>
            </a:r>
            <a:r>
              <a:rPr lang="es-ES" sz="1800" b="1" dirty="0">
                <a:hlinkClick r:id="rId10"/>
              </a:rPr>
              <a:t>, el padre de la PCR; las siglas que revolucionaron los laboratorios </a:t>
            </a:r>
            <a:r>
              <a:rPr lang="es-ES" sz="1800" b="1" dirty="0" smtClean="0">
                <a:hlinkClick r:id="rId10"/>
              </a:rPr>
              <a:t>de investigación</a:t>
            </a:r>
            <a:r>
              <a:rPr lang="es-ES" sz="1800" b="1" dirty="0">
                <a:hlinkClick r:id="rId10"/>
              </a:rPr>
              <a:t>.</a:t>
            </a:r>
            <a:r>
              <a:rPr lang="es-ES" sz="1800" b="1" dirty="0"/>
              <a:t/>
            </a:r>
            <a:br>
              <a:rPr lang="es-ES" sz="1800" b="1" dirty="0"/>
            </a:b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599" y="-23458"/>
            <a:ext cx="6400800" cy="17526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PCR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26381"/>
            <a:ext cx="2254059" cy="352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3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314292"/>
            <a:ext cx="7772400" cy="1470025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a PCR </a:t>
            </a:r>
            <a:r>
              <a:rPr lang="pt-BR" sz="2800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cómpre</a:t>
            </a:r>
            <a:r>
              <a:rPr lang="pt-BR" sz="28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os </a:t>
            </a:r>
            <a:r>
              <a:rPr lang="pt-BR" sz="2800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segunintes</a:t>
            </a:r>
            <a:r>
              <a:rPr lang="pt-BR" sz="28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elementos</a:t>
            </a:r>
            <a:r>
              <a:rPr lang="pt-BR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2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40495" y="1458585"/>
            <a:ext cx="6400800" cy="1752600"/>
          </a:xfrm>
        </p:spPr>
        <p:txBody>
          <a:bodyPr>
            <a:noAutofit/>
          </a:bodyPr>
          <a:lstStyle/>
          <a:p>
            <a:pPr lvl="0" algn="just">
              <a:buFont typeface="Arial"/>
              <a:buChar char="•"/>
            </a:pP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4 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Nucleótido"/>
              </a:rPr>
              <a:t>desoxirribonucleósidos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Nucleótido"/>
              </a:rPr>
              <a:t>-trifosfato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dNTP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substratos para 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tooltip="Polímero"/>
              </a:rPr>
              <a:t>polimerizar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 novo 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 tooltip="ADN"/>
              </a:rPr>
              <a:t>ADN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>
              <a:buFont typeface="Arial"/>
              <a:buChar char="•"/>
            </a:pP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Dous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s-ES" sz="1800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cebadores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lvl="0" algn="l">
              <a:buFont typeface="Arial"/>
              <a:buChar char="•"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 molde, que contén a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rexión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ADN que se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amplificar.</a:t>
            </a:r>
          </a:p>
          <a:p>
            <a:pPr lvl="0" algn="l">
              <a:buFont typeface="Arial"/>
              <a:buChar char="•"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DND polimerasa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termoresistente</a:t>
            </a:r>
            <a:endParaRPr lang="es-E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l">
              <a:buFont typeface="Arial"/>
              <a:buChar char="•"/>
            </a:pPr>
            <a:r>
              <a:rPr lang="es-ES" sz="1800" u="sng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ións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divalentes.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Adoita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usarse o 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tooltip="Magnesio"/>
              </a:rPr>
              <a:t>magnesio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(Mg</a:t>
            </a:r>
            <a:r>
              <a:rPr lang="es-ES" sz="18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2+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(MgCl</a:t>
            </a:r>
            <a:r>
              <a:rPr lang="es-ES" sz="1800" baseline="-25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),..</a:t>
            </a:r>
          </a:p>
          <a:p>
            <a:pPr lvl="0" algn="l">
              <a:buFont typeface="Arial"/>
              <a:buChar char="•"/>
            </a:pP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 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solución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tooltip="Solución tampón"/>
              </a:rPr>
              <a:t>tampón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ou </a:t>
            </a:r>
            <a:r>
              <a:rPr lang="pt-BR" sz="18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buffer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que 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mantén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 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tooltip="PH"/>
              </a:rPr>
              <a:t>pH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axeitado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l">
              <a:buFont typeface="Arial"/>
              <a:buChar char="•"/>
            </a:pP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tooltip="Termociclador"/>
              </a:rPr>
              <a:t>Termociclador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aparello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mantén a temperatura necesaria en cada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fases que forman un ciclo.</a:t>
            </a:r>
            <a:endParaRPr lang="pt-BR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s-E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pt-BR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23" y="4293096"/>
            <a:ext cx="129614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9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951" t="24801" r="38187" b="23400"/>
          <a:stretch/>
        </p:blipFill>
        <p:spPr>
          <a:xfrm>
            <a:off x="529965" y="764704"/>
            <a:ext cx="594163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1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613" t="50000" r="34250" b="15000"/>
          <a:stretch/>
        </p:blipFill>
        <p:spPr>
          <a:xfrm>
            <a:off x="1207786" y="764704"/>
            <a:ext cx="6728428" cy="45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-171400"/>
            <a:ext cx="7772400" cy="1470025"/>
          </a:xfrm>
        </p:spPr>
        <p:txBody>
          <a:bodyPr/>
          <a:lstStyle/>
          <a:p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ADNrecominante</a:t>
            </a:r>
            <a:r>
              <a:rPr lang="es-ES" sz="1800" b="1" dirty="0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En agricultura.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5038" t="19696" r="33463" b="12201"/>
          <a:stretch/>
        </p:blipFill>
        <p:spPr>
          <a:xfrm>
            <a:off x="1950881" y="980728"/>
            <a:ext cx="4421319" cy="53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70025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Aplicacións</a:t>
            </a: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agricultura 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Utilízase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plásmido TI de</a:t>
            </a:r>
            <a:r>
              <a:rPr lang="es-ES" sz="1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Agrobacterium</a:t>
            </a:r>
            <a:r>
              <a:rPr lang="es-ES" sz="1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tumefaciens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obtense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OMX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Consíguense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plantas resistentes a sequía, herbicidas, con vitaminas,.. </a:t>
            </a: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9" y="1412776"/>
            <a:ext cx="7637197" cy="428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38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30" y="620688"/>
            <a:ext cx="6988896" cy="499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4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745058"/>
          </a:xfrm>
        </p:spPr>
        <p:txBody>
          <a:bodyPr>
            <a:normAutofit/>
          </a:bodyPr>
          <a:lstStyle/>
          <a:p>
            <a:r>
              <a:rPr lang="es-ES" sz="16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16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16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6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6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ADNrecominante</a:t>
            </a:r>
            <a:r>
              <a:rPr lang="es-ES" sz="16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600" b="1" dirty="0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s-ES" sz="1600" b="1" dirty="0" err="1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gandaría</a:t>
            </a:r>
            <a:r>
              <a:rPr lang="es-ES" sz="16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sz="1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825" t="17801" r="33462" b="30400"/>
          <a:stretch/>
        </p:blipFill>
        <p:spPr>
          <a:xfrm>
            <a:off x="1691680" y="1005707"/>
            <a:ext cx="5438495" cy="51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/>
          <a:lstStyle/>
          <a:p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ADNrecominante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800" b="1" dirty="0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s-ES" sz="1800" b="1" dirty="0" err="1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mediambiente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6" name="3 Imagen" descr="biorremediació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24" y="1268760"/>
            <a:ext cx="7760151" cy="45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1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18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1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ADNrecominante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En </a:t>
            </a:r>
            <a:r>
              <a:rPr lang="es-ES" sz="18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mediciña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18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288" t="33201" r="71262" b="24800"/>
          <a:stretch/>
        </p:blipFill>
        <p:spPr>
          <a:xfrm>
            <a:off x="685800" y="1412776"/>
            <a:ext cx="1832248" cy="45806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437112"/>
            <a:ext cx="4478847" cy="1731388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41276" y="1550254"/>
            <a:ext cx="6400800" cy="1752600"/>
          </a:xfrm>
        </p:spPr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8738" t="62600" r="53150" b="15000"/>
          <a:stretch/>
        </p:blipFill>
        <p:spPr>
          <a:xfrm>
            <a:off x="2964356" y="1295942"/>
            <a:ext cx="4510844" cy="313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4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74" y="548679"/>
            <a:ext cx="7368818" cy="55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5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10050" y="633462"/>
            <a:ext cx="6400800" cy="1752600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Produción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anticorpos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monoclonais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anticorpos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obtidos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poñer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contacto un linfocito B con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antíxenos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células cancerosa</a:t>
            </a: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76" y="1916832"/>
            <a:ext cx="602027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92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5038" t="52800" r="44488" b="16400"/>
          <a:stretch/>
        </p:blipFill>
        <p:spPr>
          <a:xfrm>
            <a:off x="1356776" y="836712"/>
            <a:ext cx="6016337" cy="5090748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96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27856"/>
            <a:ext cx="7772400" cy="1470025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Terapia </a:t>
            </a:r>
            <a:r>
              <a:rPr lang="es-ES" sz="18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xénica</a:t>
            </a: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(somática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células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xerminais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1" b="10080"/>
          <a:stretch/>
        </p:blipFill>
        <p:spPr bwMode="auto">
          <a:xfrm>
            <a:off x="509464" y="1205345"/>
            <a:ext cx="3948063" cy="236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3531" r="3906" b="9847"/>
          <a:stretch/>
        </p:blipFill>
        <p:spPr bwMode="auto">
          <a:xfrm>
            <a:off x="3347864" y="3573016"/>
            <a:ext cx="4854027" cy="246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0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3074" name="Picture 2" descr="Imaxe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4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2050" name="Picture 2" descr="Resultado de imaxes para ratones knock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87" y="641654"/>
            <a:ext cx="5171707" cy="47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9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026" name="Picture 2" descr="Resultado de imaxes para ratones knock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83456"/>
            <a:ext cx="6336704" cy="435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7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 </a:t>
            </a:r>
            <a:endParaRPr lang="es-ES" sz="3200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87624" y="1268760"/>
            <a:ext cx="6400800" cy="175260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 en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plantas:prodúcese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maneira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natural e é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aproveitada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polos agricultores (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esgallos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estacas, bulbos,.)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animais</a:t>
            </a:r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91543"/>
            <a:ext cx="6768752" cy="34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0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-99392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Técnicas de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</a:rPr>
              <a:t>enxeñería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</a:rPr>
              <a:t>xenética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: Clonación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</a:rPr>
              <a:t>reprodutiva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9288" t="30400" r="32676" b="26201"/>
          <a:stretch/>
        </p:blipFill>
        <p:spPr>
          <a:xfrm>
            <a:off x="467544" y="2088183"/>
            <a:ext cx="7793125" cy="3960440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95536" y="94334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tipo especial de clonación é a </a:t>
            </a:r>
            <a:r>
              <a:rPr lang="es-ES" sz="180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transferencia nuclear </a:t>
            </a:r>
            <a:r>
              <a:rPr lang="es-ES" sz="1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18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800" b="1" smtClean="0">
                <a:hlinkClick r:id="rId3" tooltip="Células, ovejas y premios Nobel artículo"/>
              </a:rPr>
              <a:t>Células, ovejas y premios Nobel</a:t>
            </a:r>
            <a:r>
              <a:rPr lang="es-ES" sz="1800" b="1" smtClean="0"/>
              <a:t>   (Artículo Naukas Manuel Collado)</a:t>
            </a:r>
            <a:br>
              <a:rPr lang="es-ES" sz="1800" b="1" smtClean="0"/>
            </a:br>
            <a:r>
              <a:rPr lang="es-ES" sz="1800" b="1" smtClean="0">
                <a:hlinkClick r:id="rId4" tooltip="Recordando al “otro padre” de Dolly 20 años después"/>
              </a:rPr>
              <a:t>Recordando al “otro padre” de Dolly 20 años después </a:t>
            </a:r>
            <a:r>
              <a:rPr lang="es-ES" sz="1800" b="1" smtClean="0"/>
              <a:t> (Manuel Collado)</a:t>
            </a:r>
            <a:br>
              <a:rPr lang="es-ES" sz="1800" b="1" smtClean="0"/>
            </a:br>
            <a:r>
              <a:rPr lang="es-ES" sz="1800" b="1" smtClean="0"/>
              <a:t/>
            </a:r>
            <a:br>
              <a:rPr lang="es-ES" sz="1800" b="1" smtClean="0"/>
            </a:b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1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221703"/>
            <a:ext cx="7956376" cy="56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392867"/>
            <a:ext cx="6353175" cy="4124325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4577430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3150" t="50000" r="20075" b="33200"/>
          <a:stretch/>
        </p:blipFill>
        <p:spPr>
          <a:xfrm>
            <a:off x="967416" y="314236"/>
            <a:ext cx="6172870" cy="217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20688"/>
            <a:ext cx="7056784" cy="52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5439"/>
            <a:ext cx="7772400" cy="1470025"/>
          </a:xfrm>
        </p:spPr>
        <p:txBody>
          <a:bodyPr>
            <a:normAutofit/>
          </a:bodyPr>
          <a:lstStyle/>
          <a:p>
            <a:r>
              <a:rPr lang="es-E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Clasificación das células </a:t>
            </a:r>
            <a:r>
              <a:rPr lang="es-E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Terapia celular </a:t>
            </a:r>
            <a:endParaRPr lang="es-ES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5656" y="908720"/>
            <a:ext cx="6400800" cy="1752600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Totipotentes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Que poden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individuo completo. So as embrionarias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Pluripotentes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Poden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calquera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tipo celular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Multipotentes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so do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tecido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que proceden </a:t>
            </a:r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2896"/>
            <a:ext cx="5622082" cy="357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-243408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enxeñería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Clonación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terapeútica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464" y="744188"/>
            <a:ext cx="4125434" cy="24244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327797"/>
            <a:ext cx="2673955" cy="26739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35038" t="23400" r="32675" b="22001"/>
          <a:stretch/>
        </p:blipFill>
        <p:spPr>
          <a:xfrm>
            <a:off x="337035" y="1763271"/>
            <a:ext cx="4227005" cy="4020810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01848" y="1044560"/>
            <a:ext cx="4070152" cy="541412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rgbClr val="0070C0"/>
                </a:solidFill>
              </a:rPr>
              <a:t>Células madre embrionarias </a:t>
            </a:r>
            <a:endParaRPr lang="es-ES" sz="2000" b="1" dirty="0">
              <a:solidFill>
                <a:srgbClr val="0070C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71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Clonación, células </a:t>
            </a:r>
            <a:r>
              <a:rPr lang="es-ES" sz="2400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24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embrionarias</a:t>
            </a:r>
            <a:endParaRPr lang="es-ES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47546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8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169"/>
            <a:ext cx="8669280" cy="46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 terapéutica: </a:t>
            </a:r>
            <a:r>
              <a:rPr lang="es-ES" sz="2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céluas</a:t>
            </a:r>
            <a:r>
              <a:rPr lang="es-ES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adultas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400800" cy="1752600"/>
          </a:xfrm>
        </p:spPr>
        <p:txBody>
          <a:bodyPr>
            <a:noAutofit/>
          </a:bodyPr>
          <a:lstStyle/>
          <a:p>
            <a:pPr algn="just"/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Moitas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células adultas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teñen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pluripotencia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é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dicir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poden diferenciarse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noutro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tipo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tecidos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Teñén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ventaxes</a:t>
            </a:r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 fáciles de conseguir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presentan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incompatibilidade</a:t>
            </a:r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tumores</a:t>
            </a: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2012 </a:t>
            </a:r>
            <a:r>
              <a:rPr lang="es-ES" sz="1800" b="1" dirty="0" smtClean="0">
                <a:hlinkClick r:id="rId3"/>
              </a:rPr>
              <a:t>John </a:t>
            </a:r>
            <a:r>
              <a:rPr lang="es-ES" sz="1800" b="1" dirty="0">
                <a:hlinkClick r:id="rId3"/>
              </a:rPr>
              <a:t>B. </a:t>
            </a:r>
            <a:r>
              <a:rPr lang="es-ES" sz="1800" b="1" dirty="0" err="1">
                <a:hlinkClick r:id="rId3"/>
              </a:rPr>
              <a:t>Gurdon</a:t>
            </a:r>
            <a:r>
              <a:rPr lang="es-ES" sz="1800" b="1" dirty="0">
                <a:hlinkClick r:id="rId3"/>
              </a:rPr>
              <a:t> y </a:t>
            </a:r>
            <a:r>
              <a:rPr lang="es-ES" sz="1800" b="1" dirty="0" err="1">
                <a:hlinkClick r:id="rId3"/>
              </a:rPr>
              <a:t>Shinya</a:t>
            </a:r>
            <a:r>
              <a:rPr lang="es-ES" sz="1800" b="1" dirty="0">
                <a:hlinkClick r:id="rId3"/>
              </a:rPr>
              <a:t> </a:t>
            </a:r>
            <a:r>
              <a:rPr lang="es-ES" sz="1800" b="1" dirty="0" err="1">
                <a:hlinkClick r:id="rId3"/>
              </a:rPr>
              <a:t>Yamanaka</a:t>
            </a:r>
            <a:r>
              <a:rPr lang="es-ES" sz="1800" b="1" dirty="0">
                <a:hlinkClick r:id="rId3"/>
              </a:rPr>
              <a:t> premio Nobel de Medicina por estudios con células madre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descubriu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paso de células adultas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diferenciadas a células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Reprogramación celular. As células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pluripotentes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inducidas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50" y="2636912"/>
            <a:ext cx="3984104" cy="202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0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14485" r="32622" b="9722"/>
          <a:stretch/>
        </p:blipFill>
        <p:spPr bwMode="auto">
          <a:xfrm>
            <a:off x="755576" y="475037"/>
            <a:ext cx="7112000" cy="554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41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6965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es-ES" sz="32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proxecto</a:t>
            </a:r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xenoma</a:t>
            </a:r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humano </a:t>
            </a:r>
            <a:endParaRPr lang="es-ES" sz="32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1340768"/>
            <a:ext cx="6400800" cy="1752600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26 de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Xuño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2000,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nun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acto auspiciado polo presidente Bill Clinton e que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tivo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como escenario a Casa Branca,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atopáronse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os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dous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máximos representantes das partes en competición, Craig 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Venter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  Celera, e o director do Consorcio Público,  Francis 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Collins</a:t>
            </a:r>
          </a:p>
          <a:p>
            <a:pPr algn="just"/>
            <a:r>
              <a:rPr lang="es-ES" sz="1800" dirty="0">
                <a:hlinkClick r:id="rId3"/>
              </a:rPr>
              <a:t>La Wikipedia del genoma humano</a:t>
            </a:r>
            <a:endParaRPr lang="es-ES" sz="1800" dirty="0"/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20482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17985"/>
            <a:ext cx="4045248" cy="269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7675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Para que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serve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o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proxecto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xenoma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humano?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30852" cy="44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1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Edición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</a:rPr>
              <a:t>xenética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 CRISPR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93850"/>
            <a:ext cx="82042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CRISPR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“Sistemas CRISPR-Cas, una revolución biotecnológica con origen bacteriano”, </a:t>
            </a:r>
            <a:r>
              <a:rPr lang="es-E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Dr.</a:t>
            </a:r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s-E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Francisco M. </a:t>
            </a:r>
            <a:r>
              <a:rPr lang="es-ES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Mojica</a:t>
            </a:r>
            <a:endParaRPr lang="es-ES" sz="2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2400" dirty="0"/>
              <a:t> </a:t>
            </a:r>
            <a:r>
              <a:rPr lang="es-ES" sz="2400" b="1" dirty="0" err="1">
                <a:hlinkClick r:id="rId4"/>
              </a:rPr>
              <a:t>Emmanuelle</a:t>
            </a:r>
            <a:r>
              <a:rPr lang="es-ES" sz="2400" b="1" dirty="0">
                <a:hlinkClick r:id="rId4"/>
              </a:rPr>
              <a:t> </a:t>
            </a:r>
            <a:r>
              <a:rPr lang="es-ES" sz="2400" b="1" dirty="0" err="1">
                <a:hlinkClick r:id="rId4"/>
              </a:rPr>
              <a:t>Charpentier</a:t>
            </a:r>
            <a:r>
              <a:rPr lang="es-ES" sz="2400" dirty="0"/>
              <a:t> en la Universidad de Umeå y </a:t>
            </a:r>
            <a:r>
              <a:rPr lang="es-ES" sz="2400" b="1" dirty="0">
                <a:hlinkClick r:id="rId5"/>
              </a:rPr>
              <a:t>Jennifer </a:t>
            </a:r>
            <a:r>
              <a:rPr lang="es-ES" sz="2400" b="1" dirty="0" err="1">
                <a:hlinkClick r:id="rId5"/>
              </a:rPr>
              <a:t>Doudna</a:t>
            </a:r>
            <a:r>
              <a:rPr lang="es-ES" sz="2400" dirty="0"/>
              <a:t>, en la Universidad de California en Berkeley, publicó un </a:t>
            </a:r>
            <a:r>
              <a:rPr lang="es-ES" sz="2400" b="1" dirty="0">
                <a:hlinkClick r:id="rId6"/>
              </a:rPr>
              <a:t>artículo</a:t>
            </a:r>
            <a:r>
              <a:rPr lang="es-ES" sz="2400" dirty="0"/>
              <a:t> en la revista </a:t>
            </a:r>
            <a:r>
              <a:rPr lang="es-ES" sz="2400" b="1" dirty="0" err="1">
                <a:hlinkClick r:id="rId7"/>
              </a:rPr>
              <a:t>Science</a:t>
            </a:r>
            <a:endParaRPr lang="es-ES" sz="2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ES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52" y="3212976"/>
            <a:ext cx="5435080" cy="305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5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112999"/>
            <a:ext cx="3762019" cy="211687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9137" t="65792" r="52751" b="15000"/>
          <a:stretch/>
        </p:blipFill>
        <p:spPr>
          <a:xfrm>
            <a:off x="4644008" y="4092722"/>
            <a:ext cx="3582742" cy="2137150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9288" t="45800" r="53150" b="33709"/>
          <a:stretch/>
        </p:blipFill>
        <p:spPr>
          <a:xfrm>
            <a:off x="827584" y="709611"/>
            <a:ext cx="723210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CRISPR 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" y="1441698"/>
            <a:ext cx="7619047" cy="39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788" t="1400" r="3538" b="13202"/>
          <a:stretch/>
        </p:blipFill>
        <p:spPr>
          <a:xfrm>
            <a:off x="269476" y="764704"/>
            <a:ext cx="860504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988" t="24801" r="38976" b="27600"/>
          <a:stretch/>
        </p:blipFill>
        <p:spPr>
          <a:xfrm>
            <a:off x="251520" y="792386"/>
            <a:ext cx="852659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3232"/>
            <a:ext cx="412219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786" t="26205" r="46261" b="27599"/>
          <a:stretch/>
        </p:blipFill>
        <p:spPr>
          <a:xfrm>
            <a:off x="323528" y="465039"/>
            <a:ext cx="4973783" cy="39220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9288" t="26200" r="47637" b="34600"/>
          <a:stretch/>
        </p:blipFill>
        <p:spPr>
          <a:xfrm>
            <a:off x="4860032" y="3212976"/>
            <a:ext cx="3671981" cy="2447987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34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450882" cy="33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0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16633"/>
            <a:ext cx="7772400" cy="1080120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Bioética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1945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5" y="1268759"/>
            <a:ext cx="3473805" cy="49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10041"/>
            <a:ext cx="4245496" cy="28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07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90488"/>
            <a:ext cx="8542212" cy="41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8" y="476672"/>
            <a:ext cx="7270576" cy="545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4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199267" y="3861048"/>
            <a:ext cx="3096344" cy="1368152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Francis Mojica con camiseta regalo del IES Rafael </a:t>
            </a:r>
            <a:r>
              <a:rPr lang="es-ES" sz="20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Dieste</a:t>
            </a:r>
            <a:endParaRPr lang="es-E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832"/>
            <a:ext cx="4929174" cy="61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8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Mutacións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xénicas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puntuais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3387" t="18296" r="29350" b="6492"/>
          <a:stretch/>
        </p:blipFill>
        <p:spPr>
          <a:xfrm>
            <a:off x="1259632" y="1412776"/>
            <a:ext cx="614012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6050"/>
            <a:ext cx="87630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11" y="332656"/>
            <a:ext cx="8333978" cy="54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47864" y="5589240"/>
            <a:ext cx="6400800" cy="1752600"/>
          </a:xfrm>
        </p:spPr>
        <p:txBody>
          <a:bodyPr>
            <a:normAutofit/>
          </a:bodyPr>
          <a:lstStyle/>
          <a:p>
            <a:r>
              <a:rPr lang="es-ES" sz="20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Moitas</a:t>
            </a:r>
            <a:r>
              <a:rPr lang="es-ES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Grazas</a:t>
            </a:r>
            <a:r>
              <a:rPr lang="es-ES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. </a:t>
            </a:r>
            <a:r>
              <a:rPr lang="es-ES" sz="2000" dirty="0">
                <a:solidFill>
                  <a:schemeClr val="tx1"/>
                </a:solidFill>
                <a:latin typeface="Bahnschrift" panose="020B0502040204020203" pitchFamily="34" charset="0"/>
              </a:rPr>
              <a:t>M</a:t>
            </a:r>
            <a:r>
              <a:rPr lang="es-ES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arisa </a:t>
            </a:r>
            <a:r>
              <a:rPr lang="es-ES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C</a:t>
            </a:r>
            <a:r>
              <a:rPr lang="es-ES" sz="20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astiñeira</a:t>
            </a:r>
            <a:r>
              <a:rPr lang="es-ES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endParaRPr lang="es-ES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88321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99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10101" b="5901"/>
          <a:stretch/>
        </p:blipFill>
        <p:spPr>
          <a:xfrm>
            <a:off x="539552" y="653112"/>
            <a:ext cx="8483392" cy="5344463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71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2904"/>
            <a:ext cx="7772400" cy="1470025"/>
          </a:xfrm>
        </p:spPr>
        <p:txBody>
          <a:bodyPr/>
          <a:lstStyle/>
          <a:p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SNP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(Polimorfismo </a:t>
            </a:r>
            <a:r>
              <a:rPr lang="es-ES" sz="18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nucleotídico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simple)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4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Serve</a:t>
            </a:r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identificar </a:t>
            </a:r>
            <a:r>
              <a:rPr lang="es-ES" sz="14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haplotiplos</a:t>
            </a:r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non ter que secuenciar </a:t>
            </a:r>
            <a:r>
              <a:rPr lang="es-ES" sz="14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xenoma</a:t>
            </a:r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completo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92929"/>
            <a:ext cx="3553638" cy="44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152128"/>
          </a:xfrm>
        </p:spPr>
        <p:txBody>
          <a:bodyPr>
            <a:normAutofit/>
          </a:bodyPr>
          <a:lstStyle/>
          <a:p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Mutacións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cromosómicas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Mutacións e Biotecnoloxía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776" t="22000" r="14563" b="8000"/>
          <a:stretch/>
        </p:blipFill>
        <p:spPr>
          <a:xfrm>
            <a:off x="899592" y="1092978"/>
            <a:ext cx="7555446" cy="415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838</Words>
  <Application>Microsoft Office PowerPoint</Application>
  <PresentationFormat>Presentación en pantalla (4:3)</PresentationFormat>
  <Paragraphs>162</Paragraphs>
  <Slides>63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8" baseType="lpstr">
      <vt:lpstr>Arial</vt:lpstr>
      <vt:lpstr>Bahnschrift</vt:lpstr>
      <vt:lpstr>Calibri</vt:lpstr>
      <vt:lpstr>Tahoma</vt:lpstr>
      <vt:lpstr>Tema de Office</vt:lpstr>
      <vt:lpstr>O ADN </vt:lpstr>
      <vt:lpstr>Estrutura do ADN.- En 1953 dous investigadores, Watson e Crick , baseándose fundamentalmente nos estudos de Chargaff e na interpretación das fotografias realizadas por medio de técnica de difracción de Raios X por Rosalind Franklin crearon un modelo de estrutura do ADN: o modelo da dobre hélice.  </vt:lpstr>
      <vt:lpstr>Presentación de PowerPoint</vt:lpstr>
      <vt:lpstr>Presentación de PowerPoint</vt:lpstr>
      <vt:lpstr>Presentación de PowerPoint</vt:lpstr>
      <vt:lpstr>Mutacións xénicas (puntuais)</vt:lpstr>
      <vt:lpstr>Presentación de PowerPoint</vt:lpstr>
      <vt:lpstr>SNP (Polimorfismo nucleotídico simple) Serve para identificar haplotiplos e non ter que secuenciar xenoma completo.</vt:lpstr>
      <vt:lpstr>Mutacións cromosómicas </vt:lpstr>
      <vt:lpstr>Mutacións cromosómicas (xenómicas, aneuploidia)</vt:lpstr>
      <vt:lpstr>Presentación de PowerPoint</vt:lpstr>
      <vt:lpstr>Mutacións cromosómicas (xenómicas, euploidia)</vt:lpstr>
      <vt:lpstr>BIOTECNOLOGÍA</vt:lpstr>
      <vt:lpstr>Presentación de PowerPoint</vt:lpstr>
      <vt:lpstr>La biotecnoloxía refierese a toda aplicación tecnolóxica que utilice sistemas biolóxicos e organismos vivos ou sus derivados para a creación ou modificación de productos ou procesos para usos específicos (Convention on Biological Diversity, Article 2. Use of Terms, United Nations. 1992).</vt:lpstr>
      <vt:lpstr>ADNr ou ADN recombinante</vt:lpstr>
      <vt:lpstr>Técnicas de enxeñeria xenética. ADN recombinante.</vt:lpstr>
      <vt:lpstr>Vectores de clonación en procariotas</vt:lpstr>
      <vt:lpstr>Vectores de clonación en eucariotas </vt:lpstr>
      <vt:lpstr> A reacción en cadea da polimerase coñecida como PCR (do inglés polymerase chain reaction), é unha técnica de bioloxía moleculardesenvolvida en 1987 por Kary Mullis,[1] que ten como obxectivo obter un gran número de copias dun fragmento de ADN particular, partindo dunha cantidade mínima (máis vantaxosa q a introducción en bacterias) Empréganse ADN polimerases termoestables (Thermus aquaticus ) Kary Mullis, el padre de la PCR; las siglas que revolucionaron los laboratorios de investigación. </vt:lpstr>
      <vt:lpstr>Para a PCR cómpre os segunintes elementos   </vt:lpstr>
      <vt:lpstr>Presentación de PowerPoint</vt:lpstr>
      <vt:lpstr>Presentación de PowerPoint</vt:lpstr>
      <vt:lpstr>Técnicas de enxeñeria xenética, ADNrecominante. En agricultura.</vt:lpstr>
      <vt:lpstr>Aplicacións na agricultura (Utilízase o plásmido TI de Agrobacterium tumefaciens) obtense OMX  Consíguense plantas resistentes a sequía, herbicidas, con vitaminas,.. </vt:lpstr>
      <vt:lpstr>Presentación de PowerPoint</vt:lpstr>
      <vt:lpstr>Técnicas de enxeñeria xenética, ADNrecominante. En gandaría.</vt:lpstr>
      <vt:lpstr>Técnicas de enxeñeria xenética, ADNrecominante. En mediambiente.</vt:lpstr>
      <vt:lpstr>Técnicas de enxeñeria xenética, ADNrecominante. En mediciña </vt:lpstr>
      <vt:lpstr>Presentación de PowerPoint</vt:lpstr>
      <vt:lpstr>Presentación de PowerPoint</vt:lpstr>
      <vt:lpstr>Terapia xénica (somática ou con células xerminais)</vt:lpstr>
      <vt:lpstr>Presentación de PowerPoint</vt:lpstr>
      <vt:lpstr>Presentación de PowerPoint</vt:lpstr>
      <vt:lpstr>Presentación de PowerPoint</vt:lpstr>
      <vt:lpstr>CLONACIÓN </vt:lpstr>
      <vt:lpstr>Técnicas de enxeñería xenética: Clonación reprodutiva</vt:lpstr>
      <vt:lpstr>Presentación de PowerPoint</vt:lpstr>
      <vt:lpstr>Presentación de PowerPoint</vt:lpstr>
      <vt:lpstr>Clasificación das células nai: Terapia celular </vt:lpstr>
      <vt:lpstr>Técnicas de enxeñería xenética: Clonación terapeútica </vt:lpstr>
      <vt:lpstr>Clonación, células nai embrionarias</vt:lpstr>
      <vt:lpstr>Presentación de PowerPoint</vt:lpstr>
      <vt:lpstr>Clonación terapéutica: céluas nai adultas  </vt:lpstr>
      <vt:lpstr>Presentación de PowerPoint</vt:lpstr>
      <vt:lpstr>O proxecto xenoma humano </vt:lpstr>
      <vt:lpstr>Para que serve o proxecto xenoma humano?</vt:lpstr>
      <vt:lpstr>Edición xenética CRISPR</vt:lpstr>
      <vt:lpstr>CRISPR </vt:lpstr>
      <vt:lpstr>CRISPR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Bioética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XENÉTICA MENDELIANA</dc:title>
  <dc:creator>Juan</dc:creator>
  <cp:lastModifiedBy>Windows User</cp:lastModifiedBy>
  <cp:revision>80</cp:revision>
  <dcterms:created xsi:type="dcterms:W3CDTF">2018-04-22T18:22:20Z</dcterms:created>
  <dcterms:modified xsi:type="dcterms:W3CDTF">2023-04-19T21:30:22Z</dcterms:modified>
</cp:coreProperties>
</file>