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4"/>
  </p:notesMasterIdLst>
  <p:sldIdLst>
    <p:sldId id="257" r:id="rId2"/>
    <p:sldId id="314" r:id="rId3"/>
    <p:sldId id="329" r:id="rId4"/>
    <p:sldId id="328" r:id="rId5"/>
    <p:sldId id="327" r:id="rId6"/>
    <p:sldId id="330" r:id="rId7"/>
    <p:sldId id="281" r:id="rId8"/>
    <p:sldId id="333" r:id="rId9"/>
    <p:sldId id="332" r:id="rId10"/>
    <p:sldId id="334" r:id="rId11"/>
    <p:sldId id="337" r:id="rId12"/>
    <p:sldId id="331" r:id="rId13"/>
    <p:sldId id="346" r:id="rId14"/>
    <p:sldId id="343" r:id="rId15"/>
    <p:sldId id="342" r:id="rId16"/>
    <p:sldId id="347" r:id="rId17"/>
    <p:sldId id="340" r:id="rId18"/>
    <p:sldId id="335" r:id="rId19"/>
    <p:sldId id="339" r:id="rId20"/>
    <p:sldId id="341" r:id="rId21"/>
    <p:sldId id="349" r:id="rId22"/>
    <p:sldId id="348" r:id="rId23"/>
    <p:sldId id="324" r:id="rId24"/>
    <p:sldId id="350" r:id="rId25"/>
    <p:sldId id="345" r:id="rId26"/>
    <p:sldId id="323" r:id="rId27"/>
    <p:sldId id="280" r:id="rId28"/>
    <p:sldId id="279" r:id="rId29"/>
    <p:sldId id="278" r:id="rId30"/>
    <p:sldId id="277" r:id="rId31"/>
    <p:sldId id="283" r:id="rId32"/>
    <p:sldId id="282" r:id="rId33"/>
    <p:sldId id="276" r:id="rId34"/>
    <p:sldId id="275" r:id="rId35"/>
    <p:sldId id="352" r:id="rId36"/>
    <p:sldId id="318" r:id="rId37"/>
    <p:sldId id="266" r:id="rId38"/>
    <p:sldId id="274" r:id="rId39"/>
    <p:sldId id="273" r:id="rId40"/>
    <p:sldId id="272" r:id="rId41"/>
    <p:sldId id="271" r:id="rId42"/>
    <p:sldId id="270" r:id="rId43"/>
    <p:sldId id="269" r:id="rId44"/>
    <p:sldId id="291" r:id="rId45"/>
    <p:sldId id="258" r:id="rId46"/>
    <p:sldId id="293" r:id="rId47"/>
    <p:sldId id="292" r:id="rId48"/>
    <p:sldId id="290" r:id="rId49"/>
    <p:sldId id="294" r:id="rId50"/>
    <p:sldId id="289" r:id="rId51"/>
    <p:sldId id="297" r:id="rId52"/>
    <p:sldId id="288" r:id="rId53"/>
    <p:sldId id="296" r:id="rId54"/>
    <p:sldId id="299" r:id="rId55"/>
    <p:sldId id="300" r:id="rId56"/>
    <p:sldId id="307" r:id="rId57"/>
    <p:sldId id="308" r:id="rId58"/>
    <p:sldId id="310" r:id="rId59"/>
    <p:sldId id="309" r:id="rId60"/>
    <p:sldId id="312" r:id="rId61"/>
    <p:sldId id="267" r:id="rId62"/>
    <p:sldId id="265" r:id="rId63"/>
    <p:sldId id="263" r:id="rId64"/>
    <p:sldId id="264" r:id="rId65"/>
    <p:sldId id="262" r:id="rId66"/>
    <p:sldId id="284" r:id="rId67"/>
    <p:sldId id="268" r:id="rId68"/>
    <p:sldId id="260" r:id="rId69"/>
    <p:sldId id="286" r:id="rId70"/>
    <p:sldId id="285" r:id="rId71"/>
    <p:sldId id="287" r:id="rId72"/>
    <p:sldId id="261" r:id="rId73"/>
    <p:sldId id="302" r:id="rId74"/>
    <p:sldId id="301" r:id="rId75"/>
    <p:sldId id="305" r:id="rId76"/>
    <p:sldId id="303" r:id="rId77"/>
    <p:sldId id="317" r:id="rId78"/>
    <p:sldId id="259" r:id="rId79"/>
    <p:sldId id="316" r:id="rId80"/>
    <p:sldId id="304" r:id="rId81"/>
    <p:sldId id="315" r:id="rId82"/>
    <p:sldId id="351" r:id="rId8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84" d="100"/>
          <a:sy n="84" d="100"/>
        </p:scale>
        <p:origin x="6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AC69A-3D9C-4D3E-9245-6155EEAD7F33}" type="datetimeFigureOut">
              <a:rPr lang="es-ES" smtClean="0"/>
              <a:t>19/10/2023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7617C-59D0-467D-8C73-456BF5104703}" type="slidenum">
              <a:rPr lang="es-ES" smtClean="0"/>
              <a:t>‹Nº›</a:t>
            </a:fld>
            <a:endParaRPr lang="es-ES"/>
          </a:p>
        </p:txBody>
      </p:sp>
    </p:spTree>
    <p:extLst>
      <p:ext uri="{BB962C8B-B14F-4D97-AF65-F5344CB8AC3E}">
        <p14:creationId xmlns:p14="http://schemas.microsoft.com/office/powerpoint/2010/main" val="74558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a:t>
            </a:fld>
            <a:endParaRPr lang="es-ES"/>
          </a:p>
        </p:txBody>
      </p:sp>
    </p:spTree>
    <p:extLst>
      <p:ext uri="{BB962C8B-B14F-4D97-AF65-F5344CB8AC3E}">
        <p14:creationId xmlns:p14="http://schemas.microsoft.com/office/powerpoint/2010/main" val="232486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10</a:t>
            </a:fld>
            <a:endParaRPr lang="es-ES"/>
          </a:p>
        </p:txBody>
      </p:sp>
    </p:spTree>
    <p:extLst>
      <p:ext uri="{BB962C8B-B14F-4D97-AF65-F5344CB8AC3E}">
        <p14:creationId xmlns:p14="http://schemas.microsoft.com/office/powerpoint/2010/main" val="2712325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11</a:t>
            </a:fld>
            <a:endParaRPr lang="es-ES"/>
          </a:p>
        </p:txBody>
      </p:sp>
    </p:spTree>
    <p:extLst>
      <p:ext uri="{BB962C8B-B14F-4D97-AF65-F5344CB8AC3E}">
        <p14:creationId xmlns:p14="http://schemas.microsoft.com/office/powerpoint/2010/main" val="226189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12</a:t>
            </a:fld>
            <a:endParaRPr lang="es-ES"/>
          </a:p>
        </p:txBody>
      </p:sp>
    </p:spTree>
    <p:extLst>
      <p:ext uri="{BB962C8B-B14F-4D97-AF65-F5344CB8AC3E}">
        <p14:creationId xmlns:p14="http://schemas.microsoft.com/office/powerpoint/2010/main" val="1963092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13</a:t>
            </a:fld>
            <a:endParaRPr lang="es-ES"/>
          </a:p>
        </p:txBody>
      </p:sp>
    </p:spTree>
    <p:extLst>
      <p:ext uri="{BB962C8B-B14F-4D97-AF65-F5344CB8AC3E}">
        <p14:creationId xmlns:p14="http://schemas.microsoft.com/office/powerpoint/2010/main" val="1224826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14</a:t>
            </a:fld>
            <a:endParaRPr lang="es-ES"/>
          </a:p>
        </p:txBody>
      </p:sp>
    </p:spTree>
    <p:extLst>
      <p:ext uri="{BB962C8B-B14F-4D97-AF65-F5344CB8AC3E}">
        <p14:creationId xmlns:p14="http://schemas.microsoft.com/office/powerpoint/2010/main" val="1028659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15</a:t>
            </a:fld>
            <a:endParaRPr lang="es-ES"/>
          </a:p>
        </p:txBody>
      </p:sp>
    </p:spTree>
    <p:extLst>
      <p:ext uri="{BB962C8B-B14F-4D97-AF65-F5344CB8AC3E}">
        <p14:creationId xmlns:p14="http://schemas.microsoft.com/office/powerpoint/2010/main" val="4266688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16</a:t>
            </a:fld>
            <a:endParaRPr lang="es-ES"/>
          </a:p>
        </p:txBody>
      </p:sp>
    </p:spTree>
    <p:extLst>
      <p:ext uri="{BB962C8B-B14F-4D97-AF65-F5344CB8AC3E}">
        <p14:creationId xmlns:p14="http://schemas.microsoft.com/office/powerpoint/2010/main" val="338527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17</a:t>
            </a:fld>
            <a:endParaRPr lang="es-ES"/>
          </a:p>
        </p:txBody>
      </p:sp>
    </p:spTree>
    <p:extLst>
      <p:ext uri="{BB962C8B-B14F-4D97-AF65-F5344CB8AC3E}">
        <p14:creationId xmlns:p14="http://schemas.microsoft.com/office/powerpoint/2010/main" val="3448132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18</a:t>
            </a:fld>
            <a:endParaRPr lang="es-ES"/>
          </a:p>
        </p:txBody>
      </p:sp>
    </p:spTree>
    <p:extLst>
      <p:ext uri="{BB962C8B-B14F-4D97-AF65-F5344CB8AC3E}">
        <p14:creationId xmlns:p14="http://schemas.microsoft.com/office/powerpoint/2010/main" val="3613035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19</a:t>
            </a:fld>
            <a:endParaRPr lang="es-ES"/>
          </a:p>
        </p:txBody>
      </p:sp>
    </p:spTree>
    <p:extLst>
      <p:ext uri="{BB962C8B-B14F-4D97-AF65-F5344CB8AC3E}">
        <p14:creationId xmlns:p14="http://schemas.microsoft.com/office/powerpoint/2010/main" val="275008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a:t>
            </a:fld>
            <a:endParaRPr lang="es-ES"/>
          </a:p>
        </p:txBody>
      </p:sp>
    </p:spTree>
    <p:extLst>
      <p:ext uri="{BB962C8B-B14F-4D97-AF65-F5344CB8AC3E}">
        <p14:creationId xmlns:p14="http://schemas.microsoft.com/office/powerpoint/2010/main" val="3228832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20</a:t>
            </a:fld>
            <a:endParaRPr lang="es-ES"/>
          </a:p>
        </p:txBody>
      </p:sp>
    </p:spTree>
    <p:extLst>
      <p:ext uri="{BB962C8B-B14F-4D97-AF65-F5344CB8AC3E}">
        <p14:creationId xmlns:p14="http://schemas.microsoft.com/office/powerpoint/2010/main" val="1202223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21</a:t>
            </a:fld>
            <a:endParaRPr lang="es-ES"/>
          </a:p>
        </p:txBody>
      </p:sp>
    </p:spTree>
    <p:extLst>
      <p:ext uri="{BB962C8B-B14F-4D97-AF65-F5344CB8AC3E}">
        <p14:creationId xmlns:p14="http://schemas.microsoft.com/office/powerpoint/2010/main" val="2642310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22</a:t>
            </a:fld>
            <a:endParaRPr lang="es-ES"/>
          </a:p>
        </p:txBody>
      </p:sp>
    </p:spTree>
    <p:extLst>
      <p:ext uri="{BB962C8B-B14F-4D97-AF65-F5344CB8AC3E}">
        <p14:creationId xmlns:p14="http://schemas.microsoft.com/office/powerpoint/2010/main" val="395528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23</a:t>
            </a:fld>
            <a:endParaRPr lang="es-ES"/>
          </a:p>
        </p:txBody>
      </p:sp>
    </p:spTree>
    <p:extLst>
      <p:ext uri="{BB962C8B-B14F-4D97-AF65-F5344CB8AC3E}">
        <p14:creationId xmlns:p14="http://schemas.microsoft.com/office/powerpoint/2010/main" val="1596822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24</a:t>
            </a:fld>
            <a:endParaRPr lang="es-ES"/>
          </a:p>
        </p:txBody>
      </p:sp>
    </p:spTree>
    <p:extLst>
      <p:ext uri="{BB962C8B-B14F-4D97-AF65-F5344CB8AC3E}">
        <p14:creationId xmlns:p14="http://schemas.microsoft.com/office/powerpoint/2010/main" val="1340801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25</a:t>
            </a:fld>
            <a:endParaRPr lang="es-ES"/>
          </a:p>
        </p:txBody>
      </p:sp>
    </p:spTree>
    <p:extLst>
      <p:ext uri="{BB962C8B-B14F-4D97-AF65-F5344CB8AC3E}">
        <p14:creationId xmlns:p14="http://schemas.microsoft.com/office/powerpoint/2010/main" val="320551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26</a:t>
            </a:fld>
            <a:endParaRPr lang="es-ES"/>
          </a:p>
        </p:txBody>
      </p:sp>
    </p:spTree>
    <p:extLst>
      <p:ext uri="{BB962C8B-B14F-4D97-AF65-F5344CB8AC3E}">
        <p14:creationId xmlns:p14="http://schemas.microsoft.com/office/powerpoint/2010/main" val="2743656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27</a:t>
            </a:fld>
            <a:endParaRPr lang="es-ES"/>
          </a:p>
        </p:txBody>
      </p:sp>
    </p:spTree>
    <p:extLst>
      <p:ext uri="{BB962C8B-B14F-4D97-AF65-F5344CB8AC3E}">
        <p14:creationId xmlns:p14="http://schemas.microsoft.com/office/powerpoint/2010/main" val="3694218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28</a:t>
            </a:fld>
            <a:endParaRPr lang="es-ES"/>
          </a:p>
        </p:txBody>
      </p:sp>
    </p:spTree>
    <p:extLst>
      <p:ext uri="{BB962C8B-B14F-4D97-AF65-F5344CB8AC3E}">
        <p14:creationId xmlns:p14="http://schemas.microsoft.com/office/powerpoint/2010/main" val="3917951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29</a:t>
            </a:fld>
            <a:endParaRPr lang="es-ES"/>
          </a:p>
        </p:txBody>
      </p:sp>
    </p:spTree>
    <p:extLst>
      <p:ext uri="{BB962C8B-B14F-4D97-AF65-F5344CB8AC3E}">
        <p14:creationId xmlns:p14="http://schemas.microsoft.com/office/powerpoint/2010/main" val="138443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a:t>
            </a:fld>
            <a:endParaRPr lang="es-ES"/>
          </a:p>
        </p:txBody>
      </p:sp>
    </p:spTree>
    <p:extLst>
      <p:ext uri="{BB962C8B-B14F-4D97-AF65-F5344CB8AC3E}">
        <p14:creationId xmlns:p14="http://schemas.microsoft.com/office/powerpoint/2010/main" val="2674032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30</a:t>
            </a:fld>
            <a:endParaRPr lang="es-ES"/>
          </a:p>
        </p:txBody>
      </p:sp>
    </p:spTree>
    <p:extLst>
      <p:ext uri="{BB962C8B-B14F-4D97-AF65-F5344CB8AC3E}">
        <p14:creationId xmlns:p14="http://schemas.microsoft.com/office/powerpoint/2010/main" val="4031419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31</a:t>
            </a:fld>
            <a:endParaRPr lang="es-ES"/>
          </a:p>
        </p:txBody>
      </p:sp>
    </p:spTree>
    <p:extLst>
      <p:ext uri="{BB962C8B-B14F-4D97-AF65-F5344CB8AC3E}">
        <p14:creationId xmlns:p14="http://schemas.microsoft.com/office/powerpoint/2010/main" val="2633036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32</a:t>
            </a:fld>
            <a:endParaRPr lang="es-ES"/>
          </a:p>
        </p:txBody>
      </p:sp>
    </p:spTree>
    <p:extLst>
      <p:ext uri="{BB962C8B-B14F-4D97-AF65-F5344CB8AC3E}">
        <p14:creationId xmlns:p14="http://schemas.microsoft.com/office/powerpoint/2010/main" val="564017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33</a:t>
            </a:fld>
            <a:endParaRPr lang="es-ES"/>
          </a:p>
        </p:txBody>
      </p:sp>
    </p:spTree>
    <p:extLst>
      <p:ext uri="{BB962C8B-B14F-4D97-AF65-F5344CB8AC3E}">
        <p14:creationId xmlns:p14="http://schemas.microsoft.com/office/powerpoint/2010/main" val="2368614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34</a:t>
            </a:fld>
            <a:endParaRPr lang="es-ES"/>
          </a:p>
        </p:txBody>
      </p:sp>
    </p:spTree>
    <p:extLst>
      <p:ext uri="{BB962C8B-B14F-4D97-AF65-F5344CB8AC3E}">
        <p14:creationId xmlns:p14="http://schemas.microsoft.com/office/powerpoint/2010/main" val="3919770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35</a:t>
            </a:fld>
            <a:endParaRPr lang="es-ES"/>
          </a:p>
        </p:txBody>
      </p:sp>
    </p:spTree>
    <p:extLst>
      <p:ext uri="{BB962C8B-B14F-4D97-AF65-F5344CB8AC3E}">
        <p14:creationId xmlns:p14="http://schemas.microsoft.com/office/powerpoint/2010/main" val="4086031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36</a:t>
            </a:fld>
            <a:endParaRPr lang="es-ES"/>
          </a:p>
        </p:txBody>
      </p:sp>
    </p:spTree>
    <p:extLst>
      <p:ext uri="{BB962C8B-B14F-4D97-AF65-F5344CB8AC3E}">
        <p14:creationId xmlns:p14="http://schemas.microsoft.com/office/powerpoint/2010/main" val="3005884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37</a:t>
            </a:fld>
            <a:endParaRPr lang="es-ES"/>
          </a:p>
        </p:txBody>
      </p:sp>
    </p:spTree>
    <p:extLst>
      <p:ext uri="{BB962C8B-B14F-4D97-AF65-F5344CB8AC3E}">
        <p14:creationId xmlns:p14="http://schemas.microsoft.com/office/powerpoint/2010/main" val="2803630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38</a:t>
            </a:fld>
            <a:endParaRPr lang="es-ES"/>
          </a:p>
        </p:txBody>
      </p:sp>
    </p:spTree>
    <p:extLst>
      <p:ext uri="{BB962C8B-B14F-4D97-AF65-F5344CB8AC3E}">
        <p14:creationId xmlns:p14="http://schemas.microsoft.com/office/powerpoint/2010/main" val="4152675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39</a:t>
            </a:fld>
            <a:endParaRPr lang="es-ES"/>
          </a:p>
        </p:txBody>
      </p:sp>
    </p:spTree>
    <p:extLst>
      <p:ext uri="{BB962C8B-B14F-4D97-AF65-F5344CB8AC3E}">
        <p14:creationId xmlns:p14="http://schemas.microsoft.com/office/powerpoint/2010/main" val="252536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a:t>
            </a:fld>
            <a:endParaRPr lang="es-ES"/>
          </a:p>
        </p:txBody>
      </p:sp>
    </p:spTree>
    <p:extLst>
      <p:ext uri="{BB962C8B-B14F-4D97-AF65-F5344CB8AC3E}">
        <p14:creationId xmlns:p14="http://schemas.microsoft.com/office/powerpoint/2010/main" val="3482756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40</a:t>
            </a:fld>
            <a:endParaRPr lang="es-ES"/>
          </a:p>
        </p:txBody>
      </p:sp>
    </p:spTree>
    <p:extLst>
      <p:ext uri="{BB962C8B-B14F-4D97-AF65-F5344CB8AC3E}">
        <p14:creationId xmlns:p14="http://schemas.microsoft.com/office/powerpoint/2010/main" val="4112926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41</a:t>
            </a:fld>
            <a:endParaRPr lang="es-ES"/>
          </a:p>
        </p:txBody>
      </p:sp>
    </p:spTree>
    <p:extLst>
      <p:ext uri="{BB962C8B-B14F-4D97-AF65-F5344CB8AC3E}">
        <p14:creationId xmlns:p14="http://schemas.microsoft.com/office/powerpoint/2010/main" val="2010092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42</a:t>
            </a:fld>
            <a:endParaRPr lang="es-ES"/>
          </a:p>
        </p:txBody>
      </p:sp>
    </p:spTree>
    <p:extLst>
      <p:ext uri="{BB962C8B-B14F-4D97-AF65-F5344CB8AC3E}">
        <p14:creationId xmlns:p14="http://schemas.microsoft.com/office/powerpoint/2010/main" val="2815965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43</a:t>
            </a:fld>
            <a:endParaRPr lang="es-ES"/>
          </a:p>
        </p:txBody>
      </p:sp>
    </p:spTree>
    <p:extLst>
      <p:ext uri="{BB962C8B-B14F-4D97-AF65-F5344CB8AC3E}">
        <p14:creationId xmlns:p14="http://schemas.microsoft.com/office/powerpoint/2010/main" val="227829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44</a:t>
            </a:fld>
            <a:endParaRPr lang="es-ES"/>
          </a:p>
        </p:txBody>
      </p:sp>
    </p:spTree>
    <p:extLst>
      <p:ext uri="{BB962C8B-B14F-4D97-AF65-F5344CB8AC3E}">
        <p14:creationId xmlns:p14="http://schemas.microsoft.com/office/powerpoint/2010/main" val="4021881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45</a:t>
            </a:fld>
            <a:endParaRPr lang="es-ES"/>
          </a:p>
        </p:txBody>
      </p:sp>
    </p:spTree>
    <p:extLst>
      <p:ext uri="{BB962C8B-B14F-4D97-AF65-F5344CB8AC3E}">
        <p14:creationId xmlns:p14="http://schemas.microsoft.com/office/powerpoint/2010/main" val="3489617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46</a:t>
            </a:fld>
            <a:endParaRPr lang="es-ES"/>
          </a:p>
        </p:txBody>
      </p:sp>
    </p:spTree>
    <p:extLst>
      <p:ext uri="{BB962C8B-B14F-4D97-AF65-F5344CB8AC3E}">
        <p14:creationId xmlns:p14="http://schemas.microsoft.com/office/powerpoint/2010/main" val="3630131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47</a:t>
            </a:fld>
            <a:endParaRPr lang="es-ES"/>
          </a:p>
        </p:txBody>
      </p:sp>
    </p:spTree>
    <p:extLst>
      <p:ext uri="{BB962C8B-B14F-4D97-AF65-F5344CB8AC3E}">
        <p14:creationId xmlns:p14="http://schemas.microsoft.com/office/powerpoint/2010/main" val="2510255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48</a:t>
            </a:fld>
            <a:endParaRPr lang="es-ES"/>
          </a:p>
        </p:txBody>
      </p:sp>
    </p:spTree>
    <p:extLst>
      <p:ext uri="{BB962C8B-B14F-4D97-AF65-F5344CB8AC3E}">
        <p14:creationId xmlns:p14="http://schemas.microsoft.com/office/powerpoint/2010/main" val="172629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49</a:t>
            </a:fld>
            <a:endParaRPr lang="es-ES"/>
          </a:p>
        </p:txBody>
      </p:sp>
    </p:spTree>
    <p:extLst>
      <p:ext uri="{BB962C8B-B14F-4D97-AF65-F5344CB8AC3E}">
        <p14:creationId xmlns:p14="http://schemas.microsoft.com/office/powerpoint/2010/main" val="419676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a:t>
            </a:fld>
            <a:endParaRPr lang="es-ES"/>
          </a:p>
        </p:txBody>
      </p:sp>
    </p:spTree>
    <p:extLst>
      <p:ext uri="{BB962C8B-B14F-4D97-AF65-F5344CB8AC3E}">
        <p14:creationId xmlns:p14="http://schemas.microsoft.com/office/powerpoint/2010/main" val="23974430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50</a:t>
            </a:fld>
            <a:endParaRPr lang="es-ES"/>
          </a:p>
        </p:txBody>
      </p:sp>
    </p:spTree>
    <p:extLst>
      <p:ext uri="{BB962C8B-B14F-4D97-AF65-F5344CB8AC3E}">
        <p14:creationId xmlns:p14="http://schemas.microsoft.com/office/powerpoint/2010/main" val="648835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51</a:t>
            </a:fld>
            <a:endParaRPr lang="es-ES"/>
          </a:p>
        </p:txBody>
      </p:sp>
    </p:spTree>
    <p:extLst>
      <p:ext uri="{BB962C8B-B14F-4D97-AF65-F5344CB8AC3E}">
        <p14:creationId xmlns:p14="http://schemas.microsoft.com/office/powerpoint/2010/main" val="961751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52</a:t>
            </a:fld>
            <a:endParaRPr lang="es-ES"/>
          </a:p>
        </p:txBody>
      </p:sp>
    </p:spTree>
    <p:extLst>
      <p:ext uri="{BB962C8B-B14F-4D97-AF65-F5344CB8AC3E}">
        <p14:creationId xmlns:p14="http://schemas.microsoft.com/office/powerpoint/2010/main" val="21436438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53</a:t>
            </a:fld>
            <a:endParaRPr lang="es-ES"/>
          </a:p>
        </p:txBody>
      </p:sp>
    </p:spTree>
    <p:extLst>
      <p:ext uri="{BB962C8B-B14F-4D97-AF65-F5344CB8AC3E}">
        <p14:creationId xmlns:p14="http://schemas.microsoft.com/office/powerpoint/2010/main" val="12280814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54</a:t>
            </a:fld>
            <a:endParaRPr lang="es-ES"/>
          </a:p>
        </p:txBody>
      </p:sp>
    </p:spTree>
    <p:extLst>
      <p:ext uri="{BB962C8B-B14F-4D97-AF65-F5344CB8AC3E}">
        <p14:creationId xmlns:p14="http://schemas.microsoft.com/office/powerpoint/2010/main" val="6317189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55</a:t>
            </a:fld>
            <a:endParaRPr lang="es-ES"/>
          </a:p>
        </p:txBody>
      </p:sp>
    </p:spTree>
    <p:extLst>
      <p:ext uri="{BB962C8B-B14F-4D97-AF65-F5344CB8AC3E}">
        <p14:creationId xmlns:p14="http://schemas.microsoft.com/office/powerpoint/2010/main" val="20822276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56</a:t>
            </a:fld>
            <a:endParaRPr lang="es-ES"/>
          </a:p>
        </p:txBody>
      </p:sp>
    </p:spTree>
    <p:extLst>
      <p:ext uri="{BB962C8B-B14F-4D97-AF65-F5344CB8AC3E}">
        <p14:creationId xmlns:p14="http://schemas.microsoft.com/office/powerpoint/2010/main" val="41004525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57</a:t>
            </a:fld>
            <a:endParaRPr lang="es-ES"/>
          </a:p>
        </p:txBody>
      </p:sp>
    </p:spTree>
    <p:extLst>
      <p:ext uri="{BB962C8B-B14F-4D97-AF65-F5344CB8AC3E}">
        <p14:creationId xmlns:p14="http://schemas.microsoft.com/office/powerpoint/2010/main" val="13259895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58</a:t>
            </a:fld>
            <a:endParaRPr lang="es-ES"/>
          </a:p>
        </p:txBody>
      </p:sp>
    </p:spTree>
    <p:extLst>
      <p:ext uri="{BB962C8B-B14F-4D97-AF65-F5344CB8AC3E}">
        <p14:creationId xmlns:p14="http://schemas.microsoft.com/office/powerpoint/2010/main" val="23258994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59</a:t>
            </a:fld>
            <a:endParaRPr lang="es-ES"/>
          </a:p>
        </p:txBody>
      </p:sp>
    </p:spTree>
    <p:extLst>
      <p:ext uri="{BB962C8B-B14F-4D97-AF65-F5344CB8AC3E}">
        <p14:creationId xmlns:p14="http://schemas.microsoft.com/office/powerpoint/2010/main" val="474953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a:t>
            </a:fld>
            <a:endParaRPr lang="es-ES"/>
          </a:p>
        </p:txBody>
      </p:sp>
    </p:spTree>
    <p:extLst>
      <p:ext uri="{BB962C8B-B14F-4D97-AF65-F5344CB8AC3E}">
        <p14:creationId xmlns:p14="http://schemas.microsoft.com/office/powerpoint/2010/main" val="3589530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60</a:t>
            </a:fld>
            <a:endParaRPr lang="es-ES"/>
          </a:p>
        </p:txBody>
      </p:sp>
    </p:spTree>
    <p:extLst>
      <p:ext uri="{BB962C8B-B14F-4D97-AF65-F5344CB8AC3E}">
        <p14:creationId xmlns:p14="http://schemas.microsoft.com/office/powerpoint/2010/main" val="9980072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61</a:t>
            </a:fld>
            <a:endParaRPr lang="es-ES"/>
          </a:p>
        </p:txBody>
      </p:sp>
    </p:spTree>
    <p:extLst>
      <p:ext uri="{BB962C8B-B14F-4D97-AF65-F5344CB8AC3E}">
        <p14:creationId xmlns:p14="http://schemas.microsoft.com/office/powerpoint/2010/main" val="2298034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62</a:t>
            </a:fld>
            <a:endParaRPr lang="es-ES"/>
          </a:p>
        </p:txBody>
      </p:sp>
    </p:spTree>
    <p:extLst>
      <p:ext uri="{BB962C8B-B14F-4D97-AF65-F5344CB8AC3E}">
        <p14:creationId xmlns:p14="http://schemas.microsoft.com/office/powerpoint/2010/main" val="16120798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63</a:t>
            </a:fld>
            <a:endParaRPr lang="es-ES"/>
          </a:p>
        </p:txBody>
      </p:sp>
    </p:spTree>
    <p:extLst>
      <p:ext uri="{BB962C8B-B14F-4D97-AF65-F5344CB8AC3E}">
        <p14:creationId xmlns:p14="http://schemas.microsoft.com/office/powerpoint/2010/main" val="28401676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64</a:t>
            </a:fld>
            <a:endParaRPr lang="es-ES"/>
          </a:p>
        </p:txBody>
      </p:sp>
    </p:spTree>
    <p:extLst>
      <p:ext uri="{BB962C8B-B14F-4D97-AF65-F5344CB8AC3E}">
        <p14:creationId xmlns:p14="http://schemas.microsoft.com/office/powerpoint/2010/main" val="355322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65</a:t>
            </a:fld>
            <a:endParaRPr lang="es-ES"/>
          </a:p>
        </p:txBody>
      </p:sp>
    </p:spTree>
    <p:extLst>
      <p:ext uri="{BB962C8B-B14F-4D97-AF65-F5344CB8AC3E}">
        <p14:creationId xmlns:p14="http://schemas.microsoft.com/office/powerpoint/2010/main" val="30302205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66</a:t>
            </a:fld>
            <a:endParaRPr lang="es-ES"/>
          </a:p>
        </p:txBody>
      </p:sp>
    </p:spTree>
    <p:extLst>
      <p:ext uri="{BB962C8B-B14F-4D97-AF65-F5344CB8AC3E}">
        <p14:creationId xmlns:p14="http://schemas.microsoft.com/office/powerpoint/2010/main" val="28838849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67</a:t>
            </a:fld>
            <a:endParaRPr lang="es-ES"/>
          </a:p>
        </p:txBody>
      </p:sp>
    </p:spTree>
    <p:extLst>
      <p:ext uri="{BB962C8B-B14F-4D97-AF65-F5344CB8AC3E}">
        <p14:creationId xmlns:p14="http://schemas.microsoft.com/office/powerpoint/2010/main" val="25199633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68</a:t>
            </a:fld>
            <a:endParaRPr lang="es-ES"/>
          </a:p>
        </p:txBody>
      </p:sp>
    </p:spTree>
    <p:extLst>
      <p:ext uri="{BB962C8B-B14F-4D97-AF65-F5344CB8AC3E}">
        <p14:creationId xmlns:p14="http://schemas.microsoft.com/office/powerpoint/2010/main" val="42424183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69</a:t>
            </a:fld>
            <a:endParaRPr lang="es-ES"/>
          </a:p>
        </p:txBody>
      </p:sp>
    </p:spTree>
    <p:extLst>
      <p:ext uri="{BB962C8B-B14F-4D97-AF65-F5344CB8AC3E}">
        <p14:creationId xmlns:p14="http://schemas.microsoft.com/office/powerpoint/2010/main" val="337660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a:t>
            </a:fld>
            <a:endParaRPr lang="es-ES"/>
          </a:p>
        </p:txBody>
      </p:sp>
    </p:spTree>
    <p:extLst>
      <p:ext uri="{BB962C8B-B14F-4D97-AF65-F5344CB8AC3E}">
        <p14:creationId xmlns:p14="http://schemas.microsoft.com/office/powerpoint/2010/main" val="1047728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70</a:t>
            </a:fld>
            <a:endParaRPr lang="es-ES"/>
          </a:p>
        </p:txBody>
      </p:sp>
    </p:spTree>
    <p:extLst>
      <p:ext uri="{BB962C8B-B14F-4D97-AF65-F5344CB8AC3E}">
        <p14:creationId xmlns:p14="http://schemas.microsoft.com/office/powerpoint/2010/main" val="7346000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71</a:t>
            </a:fld>
            <a:endParaRPr lang="es-ES"/>
          </a:p>
        </p:txBody>
      </p:sp>
    </p:spTree>
    <p:extLst>
      <p:ext uri="{BB962C8B-B14F-4D97-AF65-F5344CB8AC3E}">
        <p14:creationId xmlns:p14="http://schemas.microsoft.com/office/powerpoint/2010/main" val="17626208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72</a:t>
            </a:fld>
            <a:endParaRPr lang="es-ES"/>
          </a:p>
        </p:txBody>
      </p:sp>
    </p:spTree>
    <p:extLst>
      <p:ext uri="{BB962C8B-B14F-4D97-AF65-F5344CB8AC3E}">
        <p14:creationId xmlns:p14="http://schemas.microsoft.com/office/powerpoint/2010/main" val="32777656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73</a:t>
            </a:fld>
            <a:endParaRPr lang="es-ES"/>
          </a:p>
        </p:txBody>
      </p:sp>
    </p:spTree>
    <p:extLst>
      <p:ext uri="{BB962C8B-B14F-4D97-AF65-F5344CB8AC3E}">
        <p14:creationId xmlns:p14="http://schemas.microsoft.com/office/powerpoint/2010/main" val="35244253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74</a:t>
            </a:fld>
            <a:endParaRPr lang="es-ES"/>
          </a:p>
        </p:txBody>
      </p:sp>
    </p:spTree>
    <p:extLst>
      <p:ext uri="{BB962C8B-B14F-4D97-AF65-F5344CB8AC3E}">
        <p14:creationId xmlns:p14="http://schemas.microsoft.com/office/powerpoint/2010/main" val="16959295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75</a:t>
            </a:fld>
            <a:endParaRPr lang="es-ES"/>
          </a:p>
        </p:txBody>
      </p:sp>
    </p:spTree>
    <p:extLst>
      <p:ext uri="{BB962C8B-B14F-4D97-AF65-F5344CB8AC3E}">
        <p14:creationId xmlns:p14="http://schemas.microsoft.com/office/powerpoint/2010/main" val="9523376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76</a:t>
            </a:fld>
            <a:endParaRPr lang="es-ES"/>
          </a:p>
        </p:txBody>
      </p:sp>
    </p:spTree>
    <p:extLst>
      <p:ext uri="{BB962C8B-B14F-4D97-AF65-F5344CB8AC3E}">
        <p14:creationId xmlns:p14="http://schemas.microsoft.com/office/powerpoint/2010/main" val="33671707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77</a:t>
            </a:fld>
            <a:endParaRPr lang="es-ES"/>
          </a:p>
        </p:txBody>
      </p:sp>
    </p:spTree>
    <p:extLst>
      <p:ext uri="{BB962C8B-B14F-4D97-AF65-F5344CB8AC3E}">
        <p14:creationId xmlns:p14="http://schemas.microsoft.com/office/powerpoint/2010/main" val="9017100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78</a:t>
            </a:fld>
            <a:endParaRPr lang="es-ES"/>
          </a:p>
        </p:txBody>
      </p:sp>
    </p:spTree>
    <p:extLst>
      <p:ext uri="{BB962C8B-B14F-4D97-AF65-F5344CB8AC3E}">
        <p14:creationId xmlns:p14="http://schemas.microsoft.com/office/powerpoint/2010/main" val="40315403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79</a:t>
            </a:fld>
            <a:endParaRPr lang="es-ES"/>
          </a:p>
        </p:txBody>
      </p:sp>
    </p:spTree>
    <p:extLst>
      <p:ext uri="{BB962C8B-B14F-4D97-AF65-F5344CB8AC3E}">
        <p14:creationId xmlns:p14="http://schemas.microsoft.com/office/powerpoint/2010/main" val="681858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8</a:t>
            </a:fld>
            <a:endParaRPr lang="es-ES"/>
          </a:p>
        </p:txBody>
      </p:sp>
    </p:spTree>
    <p:extLst>
      <p:ext uri="{BB962C8B-B14F-4D97-AF65-F5344CB8AC3E}">
        <p14:creationId xmlns:p14="http://schemas.microsoft.com/office/powerpoint/2010/main" val="30623555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80</a:t>
            </a:fld>
            <a:endParaRPr lang="es-ES"/>
          </a:p>
        </p:txBody>
      </p:sp>
    </p:spTree>
    <p:extLst>
      <p:ext uri="{BB962C8B-B14F-4D97-AF65-F5344CB8AC3E}">
        <p14:creationId xmlns:p14="http://schemas.microsoft.com/office/powerpoint/2010/main" val="25558733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81</a:t>
            </a:fld>
            <a:endParaRPr lang="es-ES"/>
          </a:p>
        </p:txBody>
      </p:sp>
    </p:spTree>
    <p:extLst>
      <p:ext uri="{BB962C8B-B14F-4D97-AF65-F5344CB8AC3E}">
        <p14:creationId xmlns:p14="http://schemas.microsoft.com/office/powerpoint/2010/main" val="28736458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82</a:t>
            </a:fld>
            <a:endParaRPr lang="es-ES"/>
          </a:p>
        </p:txBody>
      </p:sp>
    </p:spTree>
    <p:extLst>
      <p:ext uri="{BB962C8B-B14F-4D97-AF65-F5344CB8AC3E}">
        <p14:creationId xmlns:p14="http://schemas.microsoft.com/office/powerpoint/2010/main" val="563675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537617C-59D0-467D-8C73-456BF5104703}" type="slidenum">
              <a:rPr lang="es-ES" smtClean="0"/>
              <a:t>9</a:t>
            </a:fld>
            <a:endParaRPr lang="es-ES"/>
          </a:p>
        </p:txBody>
      </p:sp>
    </p:spTree>
    <p:extLst>
      <p:ext uri="{BB962C8B-B14F-4D97-AF65-F5344CB8AC3E}">
        <p14:creationId xmlns:p14="http://schemas.microsoft.com/office/powerpoint/2010/main" val="146400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FCF02914-E166-4C87-856F-E711C281D8B3}" type="datetimeFigureOut">
              <a:rPr lang="es-ES" smtClean="0"/>
              <a:t>19/10/2023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39824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CF02914-E166-4C87-856F-E711C281D8B3}" type="datetimeFigureOut">
              <a:rPr lang="es-ES" smtClean="0"/>
              <a:t>19/10/2023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2652875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CF02914-E166-4C87-856F-E711C281D8B3}" type="datetimeFigureOut">
              <a:rPr lang="es-ES" smtClean="0"/>
              <a:t>19/10/2023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321659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CF02914-E166-4C87-856F-E711C281D8B3}" type="datetimeFigureOut">
              <a:rPr lang="es-ES" smtClean="0"/>
              <a:t>19/10/2023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3940658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CF02914-E166-4C87-856F-E711C281D8B3}" type="datetimeFigureOut">
              <a:rPr lang="es-ES" smtClean="0"/>
              <a:t>19/10/2023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363294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FCF02914-E166-4C87-856F-E711C281D8B3}" type="datetimeFigureOut">
              <a:rPr lang="es-ES" smtClean="0"/>
              <a:t>19/10/2023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400343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FCF02914-E166-4C87-856F-E711C281D8B3}" type="datetimeFigureOut">
              <a:rPr lang="es-ES" smtClean="0"/>
              <a:t>19/10/2023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3140969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FCF02914-E166-4C87-856F-E711C281D8B3}" type="datetimeFigureOut">
              <a:rPr lang="es-ES" smtClean="0"/>
              <a:t>19/10/2023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962729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CF02914-E166-4C87-856F-E711C281D8B3}" type="datetimeFigureOut">
              <a:rPr lang="es-ES" smtClean="0"/>
              <a:t>19/10/2023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379604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CF02914-E166-4C87-856F-E711C281D8B3}" type="datetimeFigureOut">
              <a:rPr lang="es-ES" smtClean="0"/>
              <a:t>19/10/2023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230391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CF02914-E166-4C87-856F-E711C281D8B3}" type="datetimeFigureOut">
              <a:rPr lang="es-ES" smtClean="0"/>
              <a:t>19/10/2023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DEE0FF2-A7E8-4378-A9F2-A6195BBB8080}" type="slidenum">
              <a:rPr lang="es-ES" smtClean="0"/>
              <a:t>‹Nº›</a:t>
            </a:fld>
            <a:endParaRPr lang="es-ES"/>
          </a:p>
        </p:txBody>
      </p:sp>
    </p:spTree>
    <p:extLst>
      <p:ext uri="{BB962C8B-B14F-4D97-AF65-F5344CB8AC3E}">
        <p14:creationId xmlns:p14="http://schemas.microsoft.com/office/powerpoint/2010/main" val="3477572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F02914-E166-4C87-856F-E711C281D8B3}" type="datetimeFigureOut">
              <a:rPr lang="es-ES" smtClean="0"/>
              <a:t>19/10/2023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EE0FF2-A7E8-4378-A9F2-A6195BBB8080}" type="slidenum">
              <a:rPr lang="es-ES" smtClean="0"/>
              <a:t>‹Nº›</a:t>
            </a:fld>
            <a:endParaRPr lang="es-ES"/>
          </a:p>
        </p:txBody>
      </p:sp>
    </p:spTree>
    <p:extLst>
      <p:ext uri="{BB962C8B-B14F-4D97-AF65-F5344CB8AC3E}">
        <p14:creationId xmlns:p14="http://schemas.microsoft.com/office/powerpoint/2010/main" val="33877208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VZt7J0iaUD0"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hyperlink" Target="https://www.investigacionyciencia.es/blogs/medicina-y-biologia/43/posts/los-microscopios-de-van-leeuwenhoek-13351" TargetMode="External"/><Relationship Id="rId7"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1.jpeg"/><Relationship Id="rId4" Type="http://schemas.openxmlformats.org/officeDocument/2006/relationships/hyperlink" Target="https://www.vozpopuli.com/altavoz/next/microscopio-perdido-Van-Leeuwenhoek_0_965603961.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hyperlink" Target="https://gl.wikipedia.org/wiki/Robert_Hooke"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hyperlink" Target="http://dbe.rah.es/biografias/10967/santiago-ramon-y-cajal"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www.nytimes.com/es/2017/02/21/espanol/cultura/santiago-ramon-y-cajal-el-hombre-que-dibujo-los-secretos-del-cerebro.html" TargetMode="External"/><Relationship Id="rId7"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hyperlink" Target="https://www.youtube.com/watch?v=bseqRM09Tns" TargetMode="External"/><Relationship Id="rId4" Type="http://schemas.openxmlformats.org/officeDocument/2006/relationships/hyperlink" Target="https://www.agenciasinc.es/Noticias/El-Museo-Nacional-de-Ciencias-Naturales-acoge-una-exposicion-sobre-el-legado-de-Ramon-y-Cajal" TargetMode="External"/><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hyperlink" Target="https://twitter.com/Doctor_Bacteria" TargetMode="External"/><Relationship Id="rId7"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www.frontiersin.org/articles/10.3389/fnana.2015.00092/full"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mujeresconciencia.com/2014/07/16/lynn-margulis-la-vida-desde-la-cooperacion-microbiana/" TargetMode="External"/><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jpe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52292" y="1016257"/>
            <a:ext cx="7790740" cy="2935647"/>
          </a:xfrm>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
        <p:nvSpPr>
          <p:cNvPr id="5" name="Rectangle 1"/>
          <p:cNvSpPr>
            <a:spLocks noChangeArrowheads="1"/>
          </p:cNvSpPr>
          <p:nvPr/>
        </p:nvSpPr>
        <p:spPr bwMode="auto">
          <a:xfrm>
            <a:off x="887714" y="213331"/>
            <a:ext cx="12586278" cy="35752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200" b="0" i="0" u="none" strike="noStrike" cap="none" normalizeH="0" baseline="0" dirty="0" smtClean="0">
              <a:ln>
                <a:noFill/>
              </a:ln>
              <a:solidFill>
                <a:srgbClr val="333333"/>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rgbClr val="333333"/>
                </a:solidFill>
                <a:effectLst/>
                <a:latin typeface="open sans"/>
              </a:rPr>
              <a:t>  </a:t>
            </a:r>
            <a:r>
              <a:rPr kumimoji="0" lang="es-ES" altLang="es-ES" sz="21200" b="1" i="0" u="none" strike="noStrike" cap="none" normalizeH="0" baseline="0" dirty="0" smtClean="0">
                <a:ln>
                  <a:noFill/>
                </a:ln>
                <a:solidFill>
                  <a:srgbClr val="333333"/>
                </a:solidFill>
                <a:effectLst/>
                <a:latin typeface="open sans"/>
              </a:rPr>
              <a:t> </a:t>
            </a:r>
            <a:r>
              <a:rPr kumimoji="0" lang="es-ES" altLang="es-ES" sz="1000" b="1" i="0" u="none" strike="noStrike" cap="none" normalizeH="0" baseline="0" dirty="0" smtClean="0">
                <a:ln>
                  <a:noFill/>
                </a:ln>
                <a:solidFill>
                  <a:srgbClr val="333333"/>
                </a:solidFill>
                <a:effectLst/>
                <a:latin typeface="open sans"/>
              </a:rPr>
              <a:t>                                                                                                                                                  </a:t>
            </a:r>
          </a:p>
        </p:txBody>
      </p:sp>
      <p:pic>
        <p:nvPicPr>
          <p:cNvPr id="7" name="Picture 4" descr="Resultado de imagen de niveles de organización de los seres vivos"/>
          <p:cNvPicPr>
            <a:picLocks noChangeAspect="1" noChangeArrowheads="1"/>
          </p:cNvPicPr>
          <p:nvPr/>
        </p:nvPicPr>
        <p:blipFill>
          <a:blip r:embed="rId4"/>
          <a:srcRect/>
          <a:stretch>
            <a:fillRect/>
          </a:stretch>
        </p:blipFill>
        <p:spPr bwMode="auto">
          <a:xfrm>
            <a:off x="2176533" y="942094"/>
            <a:ext cx="7214355" cy="5184386"/>
          </a:xfrm>
          <a:prstGeom prst="rect">
            <a:avLst/>
          </a:prstGeom>
          <a:noFill/>
        </p:spPr>
      </p:pic>
      <p:sp>
        <p:nvSpPr>
          <p:cNvPr id="6" name="CuadroTexto 5"/>
          <p:cNvSpPr txBox="1"/>
          <p:nvPr/>
        </p:nvSpPr>
        <p:spPr>
          <a:xfrm>
            <a:off x="4238218" y="192024"/>
            <a:ext cx="4818888" cy="400110"/>
          </a:xfrm>
          <a:prstGeom prst="rect">
            <a:avLst/>
          </a:prstGeom>
          <a:noFill/>
        </p:spPr>
        <p:txBody>
          <a:bodyPr wrap="square" rtlCol="0">
            <a:spAutoFit/>
          </a:bodyPr>
          <a:lstStyle/>
          <a:p>
            <a:r>
              <a:rPr lang="es-ES" sz="2000" b="1" dirty="0" smtClean="0"/>
              <a:t>NIVEIS DE ORGANIZACIÓN</a:t>
            </a:r>
            <a:endParaRPr lang="es-ES" sz="2000" b="1" dirty="0"/>
          </a:p>
        </p:txBody>
      </p:sp>
    </p:spTree>
    <p:extLst>
      <p:ext uri="{BB962C8B-B14F-4D97-AF65-F5344CB8AC3E}">
        <p14:creationId xmlns:p14="http://schemas.microsoft.com/office/powerpoint/2010/main" val="3312237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1605"/>
          <a:stretch/>
        </p:blipFill>
        <p:spPr>
          <a:xfrm>
            <a:off x="330287" y="143955"/>
            <a:ext cx="11590584" cy="5763069"/>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542955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1605"/>
          <a:stretch/>
        </p:blipFill>
        <p:spPr>
          <a:xfrm>
            <a:off x="316682" y="213978"/>
            <a:ext cx="11449753" cy="5693046"/>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1934420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4538"/>
          <a:stretch/>
        </p:blipFill>
        <p:spPr>
          <a:xfrm>
            <a:off x="356049" y="443244"/>
            <a:ext cx="11536965" cy="5546076"/>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1540580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527719" y="144774"/>
            <a:ext cx="8281597" cy="5931414"/>
          </a:xfrm>
          <a:prstGeom prst="rect">
            <a:avLst/>
          </a:prstGeom>
        </p:spPr>
      </p:pic>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3327523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2049" name="Imagen 12" descr="Tampón químico - Wikipedia, la enciclopedia lib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341" y="4100494"/>
            <a:ext cx="3345111" cy="20899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13" descr="ams nose on X: &quot;Algunas propiedades de los aminoácidos son su carácter  anfótero, pues pueden formar iones híbridos que amortiguan cambios de pH  (pueden ceder y captar H+); la presencia de estereoisómeros,"/>
          <p:cNvPicPr>
            <a:picLocks noChangeAspect="1" noChangeArrowheads="1"/>
          </p:cNvPicPr>
          <p:nvPr/>
        </p:nvPicPr>
        <p:blipFill>
          <a:blip r:embed="rId5">
            <a:extLst>
              <a:ext uri="{28A0092B-C50C-407E-A947-70E740481C1C}">
                <a14:useLocalDpi xmlns:a14="http://schemas.microsoft.com/office/drawing/2010/main" val="0"/>
              </a:ext>
            </a:extLst>
          </a:blip>
          <a:srcRect t="20567" b="17004"/>
          <a:stretch>
            <a:fillRect/>
          </a:stretch>
        </p:blipFill>
        <p:spPr bwMode="auto">
          <a:xfrm>
            <a:off x="1014730" y="4289457"/>
            <a:ext cx="3429044" cy="16084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4"/>
          <p:cNvSpPr>
            <a:spLocks noChangeArrowheads="1"/>
          </p:cNvSpPr>
          <p:nvPr/>
        </p:nvSpPr>
        <p:spPr bwMode="auto">
          <a:xfrm>
            <a:off x="329184" y="40115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Ionización dos aminoácidos, dando o collendo H</a:t>
            </a:r>
            <a:r>
              <a:rPr kumimoji="0" lang="es-ES" altLang="es-ES" sz="1200" b="1" i="0" u="none" strike="noStrike" cap="none" normalizeH="0" baseline="3000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s-ES" altLang="es-ES"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según o pH</a:t>
            </a:r>
            <a:endParaRPr kumimoji="0" lang="es-ES" altLang="es-ES" sz="800" b="0" i="0" u="none" strike="noStrike" cap="none" normalizeH="0" baseline="0" dirty="0" smtClean="0">
              <a:ln>
                <a:noFill/>
              </a:ln>
              <a:solidFill>
                <a:schemeClr val="tx1"/>
              </a:solidFill>
              <a:effectLst/>
            </a:endParaRP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5713032" y="3936238"/>
            <a:ext cx="363626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 as sales fan o </a:t>
            </a:r>
            <a:r>
              <a:rPr kumimoji="0" lang="es-ES" altLang="es-ES" sz="1200" b="1"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mesmo</a:t>
            </a:r>
            <a:endParaRPr kumimoji="0" lang="es-ES" altLang="es-ES" sz="800" b="0" i="0" u="none" strike="noStrike" cap="none" normalizeH="0" baseline="0" dirty="0" smtClean="0">
              <a:ln>
                <a:noFill/>
              </a:ln>
              <a:solidFill>
                <a:schemeClr val="tx1"/>
              </a:solidFill>
              <a:effectLst/>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s-ES" altLang="es-ES" sz="800" b="0" i="0" u="none" strike="noStrike" cap="none" normalizeH="0" baseline="0" dirty="0" smtClean="0">
              <a:ln>
                <a:noFill/>
              </a:ln>
              <a:solidFill>
                <a:schemeClr val="tx1"/>
              </a:solidFill>
              <a:effectLst/>
            </a:endParaRP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smtClean="0">
              <a:ln>
                <a:noFill/>
              </a:ln>
              <a:solidFill>
                <a:schemeClr val="tx1"/>
              </a:solidFill>
              <a:effectLst/>
              <a:latin typeface="Arial" panose="020B0604020202020204" pitchFamily="34" charset="0"/>
            </a:endParaRPr>
          </a:p>
        </p:txBody>
      </p:sp>
      <p:sp>
        <p:nvSpPr>
          <p:cNvPr id="11" name="Título 10"/>
          <p:cNvSpPr txBox="1">
            <a:spLocks noGrp="1"/>
          </p:cNvSpPr>
          <p:nvPr>
            <p:ph type="ctrTitle"/>
          </p:nvPr>
        </p:nvSpPr>
        <p:spPr>
          <a:xfrm>
            <a:off x="1278700" y="200411"/>
            <a:ext cx="9144000" cy="3582519"/>
          </a:xfrm>
          <a:prstGeom prst="rect">
            <a:avLst/>
          </a:prstGeom>
          <a:noFill/>
        </p:spPr>
        <p:txBody>
          <a:bodyPr wrap="square" rtlCol="0">
            <a:spAutoFit/>
          </a:bodyPr>
          <a:lstStyle/>
          <a:p>
            <a:r>
              <a:rPr lang="es-ES" sz="2400" dirty="0">
                <a:latin typeface="+mn-lt"/>
              </a:rPr>
              <a:t>Para que non </a:t>
            </a:r>
            <a:r>
              <a:rPr lang="es-ES" sz="2400" dirty="0" err="1">
                <a:latin typeface="+mn-lt"/>
              </a:rPr>
              <a:t>varie</a:t>
            </a:r>
            <a:r>
              <a:rPr lang="es-ES" sz="2400" dirty="0">
                <a:latin typeface="+mn-lt"/>
              </a:rPr>
              <a:t> o valor do pH, a acidez do medio, as células </a:t>
            </a:r>
            <a:r>
              <a:rPr lang="es-ES" sz="2400" dirty="0" err="1">
                <a:latin typeface="+mn-lt"/>
              </a:rPr>
              <a:t>teñen</a:t>
            </a:r>
            <a:r>
              <a:rPr lang="es-ES" sz="2400" dirty="0">
                <a:latin typeface="+mn-lt"/>
              </a:rPr>
              <a:t> recursos, moléculas (as sales </a:t>
            </a:r>
            <a:r>
              <a:rPr lang="es-ES" sz="2400" dirty="0" err="1">
                <a:latin typeface="+mn-lt"/>
              </a:rPr>
              <a:t>minerais</a:t>
            </a:r>
            <a:r>
              <a:rPr lang="es-ES" sz="2400" dirty="0">
                <a:latin typeface="+mn-lt"/>
              </a:rPr>
              <a:t>, </a:t>
            </a:r>
            <a:r>
              <a:rPr lang="es-ES" sz="2400" dirty="0" err="1">
                <a:latin typeface="+mn-lt"/>
              </a:rPr>
              <a:t>tamén</a:t>
            </a:r>
            <a:r>
              <a:rPr lang="es-ES" sz="2400" dirty="0">
                <a:latin typeface="+mn-lt"/>
              </a:rPr>
              <a:t> aminoácidos –das proteínas-) que actúan de </a:t>
            </a:r>
            <a:r>
              <a:rPr lang="es-ES" sz="2400" dirty="0" err="1">
                <a:latin typeface="+mn-lt"/>
              </a:rPr>
              <a:t>amortecedoras</a:t>
            </a:r>
            <a:r>
              <a:rPr lang="es-ES" sz="2400" dirty="0">
                <a:latin typeface="+mn-lt"/>
              </a:rPr>
              <a:t> </a:t>
            </a:r>
            <a:r>
              <a:rPr lang="es-ES" sz="2400" dirty="0" err="1">
                <a:latin typeface="+mn-lt"/>
              </a:rPr>
              <a:t>ou</a:t>
            </a:r>
            <a:r>
              <a:rPr lang="es-ES" sz="2400" dirty="0">
                <a:latin typeface="+mn-lt"/>
              </a:rPr>
              <a:t> tampón. O que fan e retirar </a:t>
            </a:r>
            <a:r>
              <a:rPr lang="es-ES" sz="2400" dirty="0" err="1">
                <a:latin typeface="+mn-lt"/>
              </a:rPr>
              <a:t>ou</a:t>
            </a:r>
            <a:r>
              <a:rPr lang="es-ES" sz="2400" dirty="0">
                <a:latin typeface="+mn-lt"/>
              </a:rPr>
              <a:t> dar </a:t>
            </a:r>
            <a:r>
              <a:rPr lang="es-ES" sz="2400" dirty="0" err="1">
                <a:latin typeface="+mn-lt"/>
              </a:rPr>
              <a:t>protóns</a:t>
            </a:r>
            <a:r>
              <a:rPr lang="es-ES" sz="2400" dirty="0">
                <a:latin typeface="+mn-lt"/>
              </a:rPr>
              <a:t> </a:t>
            </a:r>
            <a:r>
              <a:rPr lang="es-ES" sz="2400" dirty="0" err="1">
                <a:latin typeface="+mn-lt"/>
              </a:rPr>
              <a:t>ao</a:t>
            </a:r>
            <a:r>
              <a:rPr lang="es-ES" sz="2400" dirty="0">
                <a:latin typeface="+mn-lt"/>
              </a:rPr>
              <a:t> medio. Esto </a:t>
            </a:r>
            <a:r>
              <a:rPr lang="es-ES" sz="2400" dirty="0" err="1">
                <a:latin typeface="+mn-lt"/>
              </a:rPr>
              <a:t>vese</a:t>
            </a:r>
            <a:r>
              <a:rPr lang="es-ES" sz="2400" dirty="0">
                <a:latin typeface="+mn-lt"/>
              </a:rPr>
              <a:t> </a:t>
            </a:r>
            <a:r>
              <a:rPr lang="es-ES" sz="2400" dirty="0" err="1">
                <a:latin typeface="+mn-lt"/>
              </a:rPr>
              <a:t>moi</a:t>
            </a:r>
            <a:r>
              <a:rPr lang="es-ES" sz="2400" dirty="0">
                <a:latin typeface="+mn-lt"/>
              </a:rPr>
              <a:t> ben cando mides o pH da </a:t>
            </a:r>
            <a:r>
              <a:rPr lang="es-ES" sz="2400" dirty="0" err="1">
                <a:latin typeface="+mn-lt"/>
              </a:rPr>
              <a:t>auga</a:t>
            </a:r>
            <a:r>
              <a:rPr lang="es-ES" sz="2400" dirty="0">
                <a:latin typeface="+mn-lt"/>
              </a:rPr>
              <a:t> –</a:t>
            </a:r>
            <a:r>
              <a:rPr lang="es-ES" sz="2400" dirty="0" err="1">
                <a:latin typeface="+mn-lt"/>
              </a:rPr>
              <a:t>cunhas</a:t>
            </a:r>
            <a:r>
              <a:rPr lang="es-ES" sz="2400" dirty="0">
                <a:latin typeface="+mn-lt"/>
              </a:rPr>
              <a:t> tiras que marcan con </a:t>
            </a:r>
            <a:r>
              <a:rPr lang="es-ES" sz="2400" dirty="0" err="1">
                <a:latin typeface="+mn-lt"/>
              </a:rPr>
              <a:t>cor</a:t>
            </a:r>
            <a:r>
              <a:rPr lang="es-ES" sz="2400" dirty="0">
                <a:latin typeface="+mn-lt"/>
              </a:rPr>
              <a:t> o grado de acidez, pH- (están preparadas, as </a:t>
            </a:r>
            <a:r>
              <a:rPr lang="es-ES" sz="2400" dirty="0" err="1">
                <a:latin typeface="+mn-lt"/>
              </a:rPr>
              <a:t>tes</a:t>
            </a:r>
            <a:r>
              <a:rPr lang="es-ES" sz="2400" dirty="0">
                <a:latin typeface="+mn-lt"/>
              </a:rPr>
              <a:t> que </a:t>
            </a:r>
            <a:r>
              <a:rPr lang="es-ES" sz="2400" dirty="0" err="1">
                <a:latin typeface="+mn-lt"/>
              </a:rPr>
              <a:t>crer</a:t>
            </a:r>
            <a:r>
              <a:rPr lang="es-ES" sz="2400" dirty="0">
                <a:latin typeface="+mn-lt"/>
              </a:rPr>
              <a:t> </a:t>
            </a:r>
            <a:r>
              <a:rPr lang="es-ES" sz="2400" dirty="0">
                <a:latin typeface="+mn-lt"/>
                <a:sym typeface="Wingdings" panose="05000000000000000000" pitchFamily="2" charset="2"/>
              </a:rPr>
              <a:t></a:t>
            </a:r>
            <a:r>
              <a:rPr lang="es-ES" sz="2400" dirty="0">
                <a:latin typeface="+mn-lt"/>
              </a:rPr>
              <a:t>), este é pH=7. Se botas un ácido, por </a:t>
            </a:r>
            <a:r>
              <a:rPr lang="es-ES" sz="2400" dirty="0" err="1">
                <a:latin typeface="+mn-lt"/>
              </a:rPr>
              <a:t>exemplo</a:t>
            </a:r>
            <a:r>
              <a:rPr lang="es-ES" sz="2400" dirty="0">
                <a:latin typeface="+mn-lt"/>
              </a:rPr>
              <a:t>; limón, clorhídrico, </a:t>
            </a:r>
            <a:r>
              <a:rPr lang="es-ES" sz="2400" dirty="0" err="1">
                <a:latin typeface="+mn-lt"/>
              </a:rPr>
              <a:t>baixa</a:t>
            </a:r>
            <a:r>
              <a:rPr lang="es-ES" sz="2400" dirty="0">
                <a:latin typeface="+mn-lt"/>
              </a:rPr>
              <a:t> </a:t>
            </a:r>
            <a:r>
              <a:rPr lang="es-ES" sz="2400" dirty="0" err="1">
                <a:latin typeface="+mn-lt"/>
              </a:rPr>
              <a:t>moito</a:t>
            </a:r>
            <a:r>
              <a:rPr lang="es-ES" sz="2400" dirty="0">
                <a:latin typeface="+mn-lt"/>
              </a:rPr>
              <a:t> (</a:t>
            </a:r>
            <a:r>
              <a:rPr lang="es-ES" sz="2400" dirty="0" err="1">
                <a:latin typeface="+mn-lt"/>
              </a:rPr>
              <a:t>vermello</a:t>
            </a:r>
            <a:r>
              <a:rPr lang="es-ES" sz="2400" dirty="0">
                <a:latin typeface="+mn-lt"/>
              </a:rPr>
              <a:t>), pero se </a:t>
            </a:r>
            <a:r>
              <a:rPr lang="es-ES" sz="2400" dirty="0" err="1">
                <a:latin typeface="+mn-lt"/>
              </a:rPr>
              <a:t>agora</a:t>
            </a:r>
            <a:r>
              <a:rPr lang="es-ES" sz="2400" dirty="0">
                <a:latin typeface="+mn-lt"/>
              </a:rPr>
              <a:t> </a:t>
            </a:r>
            <a:r>
              <a:rPr lang="es-ES" sz="2400" dirty="0" err="1">
                <a:latin typeface="+mn-lt"/>
              </a:rPr>
              <a:t>chuspes</a:t>
            </a:r>
            <a:r>
              <a:rPr lang="es-ES" sz="2400" dirty="0">
                <a:latin typeface="+mn-lt"/>
              </a:rPr>
              <a:t> (</a:t>
            </a:r>
            <a:r>
              <a:rPr lang="es-ES" sz="2400" dirty="0" err="1">
                <a:latin typeface="+mn-lt"/>
              </a:rPr>
              <a:t>pouquiño</a:t>
            </a:r>
            <a:r>
              <a:rPr lang="es-ES" sz="2400" dirty="0">
                <a:latin typeface="+mn-lt"/>
              </a:rPr>
              <a:t>, eh </a:t>
            </a:r>
            <a:r>
              <a:rPr lang="es-ES" sz="2400" dirty="0">
                <a:latin typeface="+mn-lt"/>
                <a:sym typeface="Wingdings" panose="05000000000000000000" pitchFamily="2" charset="2"/>
              </a:rPr>
              <a:t></a:t>
            </a:r>
            <a:r>
              <a:rPr lang="es-ES" sz="2400" dirty="0">
                <a:latin typeface="+mn-lt"/>
              </a:rPr>
              <a:t>), as </a:t>
            </a:r>
            <a:r>
              <a:rPr lang="es-ES" sz="2400" dirty="0" err="1">
                <a:latin typeface="+mn-lt"/>
              </a:rPr>
              <a:t>proeínas</a:t>
            </a:r>
            <a:r>
              <a:rPr lang="es-ES" sz="2400" dirty="0">
                <a:latin typeface="+mn-lt"/>
              </a:rPr>
              <a:t> que </a:t>
            </a:r>
            <a:r>
              <a:rPr lang="es-ES" sz="2400" dirty="0" err="1">
                <a:latin typeface="+mn-lt"/>
              </a:rPr>
              <a:t>temos</a:t>
            </a:r>
            <a:r>
              <a:rPr lang="es-ES" sz="2400" dirty="0">
                <a:latin typeface="+mn-lt"/>
              </a:rPr>
              <a:t> na saliva fan que o pH non </a:t>
            </a:r>
            <a:r>
              <a:rPr lang="es-ES" sz="2400" dirty="0" err="1">
                <a:latin typeface="+mn-lt"/>
              </a:rPr>
              <a:t>baixe</a:t>
            </a:r>
            <a:r>
              <a:rPr lang="es-ES" sz="2400" dirty="0">
                <a:latin typeface="+mn-lt"/>
              </a:rPr>
              <a:t> tanto (en </a:t>
            </a:r>
            <a:r>
              <a:rPr lang="es-ES" sz="2400" dirty="0" err="1">
                <a:latin typeface="+mn-lt"/>
              </a:rPr>
              <a:t>laranxa</a:t>
            </a:r>
            <a:r>
              <a:rPr lang="es-ES" sz="2400" dirty="0">
                <a:latin typeface="+mn-lt"/>
              </a:rPr>
              <a:t>). O </a:t>
            </a:r>
            <a:r>
              <a:rPr lang="es-ES" sz="2400" dirty="0" err="1">
                <a:latin typeface="+mn-lt"/>
              </a:rPr>
              <a:t>mesmo</a:t>
            </a:r>
            <a:r>
              <a:rPr lang="es-ES" sz="2400" dirty="0">
                <a:latin typeface="+mn-lt"/>
              </a:rPr>
              <a:t> pasaría cara o básico, se botas </a:t>
            </a:r>
            <a:r>
              <a:rPr lang="es-ES" sz="2400" dirty="0" err="1">
                <a:latin typeface="+mn-lt"/>
              </a:rPr>
              <a:t>unha</a:t>
            </a:r>
            <a:r>
              <a:rPr lang="es-ES" sz="2400" dirty="0">
                <a:latin typeface="+mn-lt"/>
              </a:rPr>
              <a:t> base (potasa) e </a:t>
            </a:r>
            <a:r>
              <a:rPr lang="es-ES" sz="2400" dirty="0" err="1">
                <a:latin typeface="+mn-lt"/>
              </a:rPr>
              <a:t>chuspes</a:t>
            </a:r>
            <a:r>
              <a:rPr lang="es-ES" sz="2400" dirty="0">
                <a:latin typeface="+mn-lt"/>
              </a:rPr>
              <a:t>.</a:t>
            </a:r>
          </a:p>
          <a:p>
            <a:endParaRPr lang="es-ES" sz="1200" dirty="0"/>
          </a:p>
        </p:txBody>
      </p:sp>
    </p:spTree>
    <p:extLst>
      <p:ext uri="{BB962C8B-B14F-4D97-AF65-F5344CB8AC3E}">
        <p14:creationId xmlns:p14="http://schemas.microsoft.com/office/powerpoint/2010/main" val="949026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1072"/>
          <a:stretch/>
        </p:blipFill>
        <p:spPr>
          <a:xfrm>
            <a:off x="422023" y="306084"/>
            <a:ext cx="11398043" cy="5701524"/>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3985711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p:cNvPicPr/>
          <p:nvPr/>
        </p:nvPicPr>
        <p:blipFill rotWithShape="1">
          <a:blip r:embed="rId4"/>
          <a:srcRect l="20320" t="15302" r="24506" b="14464"/>
          <a:stretch/>
        </p:blipFill>
        <p:spPr bwMode="auto">
          <a:xfrm>
            <a:off x="246126" y="73152"/>
            <a:ext cx="7936992" cy="6117336"/>
          </a:xfrm>
          <a:prstGeom prst="rect">
            <a:avLst/>
          </a:prstGeom>
          <a:ln>
            <a:noFill/>
          </a:ln>
          <a:extLst>
            <a:ext uri="{53640926-AAD7-44D8-BBD7-CCE9431645EC}">
              <a14:shadowObscured xmlns:a14="http://schemas.microsoft.com/office/drawing/2010/main"/>
            </a:ext>
          </a:extLst>
        </p:spPr>
      </p:pic>
      <p:sp>
        <p:nvSpPr>
          <p:cNvPr id="6" name="CuadroTexto 5"/>
          <p:cNvSpPr txBox="1"/>
          <p:nvPr/>
        </p:nvSpPr>
        <p:spPr>
          <a:xfrm>
            <a:off x="8549640" y="512064"/>
            <a:ext cx="2962656" cy="4801314"/>
          </a:xfrm>
          <a:prstGeom prst="rect">
            <a:avLst/>
          </a:prstGeom>
          <a:noFill/>
        </p:spPr>
        <p:txBody>
          <a:bodyPr wrap="square" rtlCol="0">
            <a:spAutoFit/>
          </a:bodyPr>
          <a:lstStyle/>
          <a:p>
            <a:r>
              <a:rPr lang="es-ES" dirty="0"/>
              <a:t>(1) Sales </a:t>
            </a:r>
            <a:r>
              <a:rPr lang="es-ES" dirty="0" err="1"/>
              <a:t>minerais</a:t>
            </a:r>
            <a:r>
              <a:rPr lang="es-ES" dirty="0"/>
              <a:t>, vitaminas. Complexos multivitamínicos. </a:t>
            </a:r>
          </a:p>
          <a:p>
            <a:r>
              <a:rPr lang="es-ES" dirty="0" err="1"/>
              <a:t>Unha</a:t>
            </a:r>
            <a:r>
              <a:rPr lang="es-ES" dirty="0"/>
              <a:t> aclaración; as veces nos complexos multivitamínicos que compras (debería ser </a:t>
            </a:r>
            <a:r>
              <a:rPr lang="es-ES" dirty="0" err="1"/>
              <a:t>nunha</a:t>
            </a:r>
            <a:r>
              <a:rPr lang="es-ES" dirty="0"/>
              <a:t> farmacia e con revisión médica –</a:t>
            </a:r>
            <a:r>
              <a:rPr lang="es-ES" dirty="0" err="1"/>
              <a:t>hai</a:t>
            </a:r>
            <a:r>
              <a:rPr lang="es-ES" dirty="0"/>
              <a:t> </a:t>
            </a:r>
            <a:r>
              <a:rPr lang="es-ES" dirty="0" err="1"/>
              <a:t>unhas</a:t>
            </a:r>
            <a:r>
              <a:rPr lang="es-ES" dirty="0"/>
              <a:t>, as liposolubles, </a:t>
            </a:r>
            <a:r>
              <a:rPr lang="es-ES" dirty="0" err="1"/>
              <a:t>exemplo</a:t>
            </a:r>
            <a:r>
              <a:rPr lang="es-ES" dirty="0"/>
              <a:t> A, que o exceso pode </a:t>
            </a:r>
            <a:r>
              <a:rPr lang="es-ES" dirty="0" err="1"/>
              <a:t>conlevar</a:t>
            </a:r>
            <a:r>
              <a:rPr lang="es-ES" dirty="0"/>
              <a:t> </a:t>
            </a:r>
            <a:r>
              <a:rPr lang="es-ES" dirty="0" err="1"/>
              <a:t>enfermidades</a:t>
            </a:r>
            <a:r>
              <a:rPr lang="es-ES" dirty="0"/>
              <a:t>) traen Fe</a:t>
            </a:r>
            <a:r>
              <a:rPr lang="es-ES" baseline="30000" dirty="0"/>
              <a:t>+</a:t>
            </a:r>
            <a:r>
              <a:rPr lang="es-ES" dirty="0"/>
              <a:t>, </a:t>
            </a:r>
            <a:r>
              <a:rPr lang="es-ES" dirty="0" err="1"/>
              <a:t>Na</a:t>
            </a:r>
            <a:r>
              <a:rPr lang="es-ES" baseline="30000" dirty="0"/>
              <a:t>+.</a:t>
            </a:r>
            <a:r>
              <a:rPr lang="es-ES" dirty="0"/>
              <a:t>… é porque os </a:t>
            </a:r>
            <a:r>
              <a:rPr lang="es-ES" dirty="0" err="1"/>
              <a:t>ións</a:t>
            </a:r>
            <a:r>
              <a:rPr lang="es-ES" dirty="0"/>
              <a:t> (sales) poden actuar igual; como parte </a:t>
            </a:r>
            <a:r>
              <a:rPr lang="es-ES" dirty="0" err="1"/>
              <a:t>dunha</a:t>
            </a:r>
            <a:r>
              <a:rPr lang="es-ES" dirty="0"/>
              <a:t> enzima –tipo de proteína con función de biocatalizador – e activar as </a:t>
            </a:r>
            <a:r>
              <a:rPr lang="es-ES" dirty="0" err="1"/>
              <a:t>reaccións</a:t>
            </a:r>
            <a:r>
              <a:rPr lang="es-ES" dirty="0"/>
              <a:t>.</a:t>
            </a:r>
          </a:p>
          <a:p>
            <a:endParaRPr lang="es-ES" dirty="0"/>
          </a:p>
        </p:txBody>
      </p:sp>
    </p:spTree>
    <p:extLst>
      <p:ext uri="{BB962C8B-B14F-4D97-AF65-F5344CB8AC3E}">
        <p14:creationId xmlns:p14="http://schemas.microsoft.com/office/powerpoint/2010/main" val="4133213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118040" y="426483"/>
            <a:ext cx="7370703" cy="5474682"/>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220413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9739"/>
          <a:stretch/>
        </p:blipFill>
        <p:spPr>
          <a:xfrm>
            <a:off x="303718" y="128016"/>
            <a:ext cx="11292258" cy="5733288"/>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912335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2139"/>
          <a:stretch/>
        </p:blipFill>
        <p:spPr>
          <a:xfrm>
            <a:off x="293400" y="324372"/>
            <a:ext cx="11591906" cy="5728956"/>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724733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b="11307"/>
          <a:stretch/>
        </p:blipFill>
        <p:spPr>
          <a:xfrm>
            <a:off x="174332" y="86628"/>
            <a:ext cx="11959756" cy="5966700"/>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93442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1338"/>
          <a:stretch/>
        </p:blipFill>
        <p:spPr>
          <a:xfrm>
            <a:off x="377525" y="332184"/>
            <a:ext cx="11398322" cy="5684568"/>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4250260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43840" y="2237930"/>
            <a:ext cx="5424678" cy="3888549"/>
          </a:xfrm>
        </p:spPr>
        <p:txBody>
          <a:bodyPr>
            <a:noAutofit/>
          </a:bodyPr>
          <a:lstStyle/>
          <a:p>
            <a:pPr algn="l"/>
            <a:r>
              <a:rPr lang="es-ES" sz="1600" b="1" dirty="0">
                <a:latin typeface="+mn-lt"/>
              </a:rPr>
              <a:t>Fenómenos osmóticos</a:t>
            </a:r>
            <a:r>
              <a:rPr lang="es-ES" sz="1600" dirty="0">
                <a:latin typeface="+mn-lt"/>
              </a:rPr>
              <a:t/>
            </a:r>
            <a:br>
              <a:rPr lang="es-ES" sz="1600" dirty="0">
                <a:latin typeface="+mn-lt"/>
              </a:rPr>
            </a:br>
            <a:r>
              <a:rPr lang="es-ES" sz="1600" dirty="0">
                <a:latin typeface="+mn-lt"/>
              </a:rPr>
              <a:t>Son </a:t>
            </a:r>
            <a:r>
              <a:rPr lang="es-ES" sz="1600" dirty="0" err="1">
                <a:latin typeface="+mn-lt"/>
              </a:rPr>
              <a:t>aqueles</a:t>
            </a:r>
            <a:r>
              <a:rPr lang="es-ES" sz="1600" dirty="0">
                <a:latin typeface="+mn-lt"/>
              </a:rPr>
              <a:t> </a:t>
            </a:r>
            <a:r>
              <a:rPr lang="es-ES" sz="1600" dirty="0" err="1">
                <a:latin typeface="+mn-lt"/>
              </a:rPr>
              <a:t>qe</a:t>
            </a:r>
            <a:r>
              <a:rPr lang="es-ES" sz="1600" dirty="0">
                <a:latin typeface="+mn-lt"/>
              </a:rPr>
              <a:t> se dan entre dúas </a:t>
            </a:r>
            <a:r>
              <a:rPr lang="es-ES" sz="1600" dirty="0" err="1">
                <a:latin typeface="+mn-lt"/>
              </a:rPr>
              <a:t>disolucións</a:t>
            </a:r>
            <a:r>
              <a:rPr lang="es-ES" sz="1600" dirty="0">
                <a:latin typeface="+mn-lt"/>
              </a:rPr>
              <a:t> con distinta concentración; </a:t>
            </a:r>
            <a:r>
              <a:rPr lang="es-ES" sz="1600" dirty="0" err="1">
                <a:latin typeface="+mn-lt"/>
              </a:rPr>
              <a:t>unha</a:t>
            </a:r>
            <a:r>
              <a:rPr lang="es-ES" sz="1600" dirty="0">
                <a:latin typeface="+mn-lt"/>
              </a:rPr>
              <a:t> disolución </a:t>
            </a:r>
            <a:r>
              <a:rPr lang="es-ES" sz="1600" b="1" dirty="0">
                <a:latin typeface="+mn-lt"/>
              </a:rPr>
              <a:t>hipotónica</a:t>
            </a:r>
            <a:r>
              <a:rPr lang="es-ES" sz="1600" dirty="0">
                <a:latin typeface="+mn-lt"/>
              </a:rPr>
              <a:t>; a que ten menos moléculas de soluto- e </a:t>
            </a:r>
            <a:r>
              <a:rPr lang="es-ES" sz="1600" dirty="0" err="1">
                <a:latin typeface="+mn-lt"/>
              </a:rPr>
              <a:t>outra</a:t>
            </a:r>
            <a:r>
              <a:rPr lang="es-ES" sz="1600" dirty="0">
                <a:latin typeface="+mn-lt"/>
              </a:rPr>
              <a:t> </a:t>
            </a:r>
            <a:r>
              <a:rPr lang="es-ES" sz="1600" b="1" dirty="0">
                <a:latin typeface="+mn-lt"/>
              </a:rPr>
              <a:t>hipertónica</a:t>
            </a:r>
            <a:r>
              <a:rPr lang="es-ES" sz="1600" dirty="0">
                <a:latin typeface="+mn-lt"/>
              </a:rPr>
              <a:t>; a que ten </a:t>
            </a:r>
            <a:r>
              <a:rPr lang="es-ES" sz="1600" dirty="0" err="1">
                <a:latin typeface="+mn-lt"/>
              </a:rPr>
              <a:t>máis</a:t>
            </a:r>
            <a:r>
              <a:rPr lang="es-ES" sz="1600" dirty="0">
                <a:latin typeface="+mn-lt"/>
              </a:rPr>
              <a:t> soluto, separadas por </a:t>
            </a:r>
            <a:r>
              <a:rPr lang="es-ES" sz="1600" dirty="0" err="1">
                <a:latin typeface="+mn-lt"/>
              </a:rPr>
              <a:t>unha</a:t>
            </a:r>
            <a:r>
              <a:rPr lang="es-ES" sz="1600" dirty="0">
                <a:latin typeface="+mn-lt"/>
              </a:rPr>
              <a:t> membrana semipermeable –que </a:t>
            </a:r>
            <a:r>
              <a:rPr lang="es-ES" sz="1600" dirty="0" err="1">
                <a:latin typeface="+mn-lt"/>
              </a:rPr>
              <a:t>só</a:t>
            </a:r>
            <a:r>
              <a:rPr lang="es-ES" sz="1600" dirty="0">
                <a:latin typeface="+mn-lt"/>
              </a:rPr>
              <a:t> </a:t>
            </a:r>
            <a:r>
              <a:rPr lang="es-ES" sz="1600" dirty="0" err="1">
                <a:latin typeface="+mn-lt"/>
              </a:rPr>
              <a:t>deixa</a:t>
            </a:r>
            <a:r>
              <a:rPr lang="es-ES" sz="1600" dirty="0">
                <a:latin typeface="+mn-lt"/>
              </a:rPr>
              <a:t> pasar </a:t>
            </a:r>
            <a:r>
              <a:rPr lang="es-ES" sz="1600" dirty="0" err="1">
                <a:latin typeface="+mn-lt"/>
              </a:rPr>
              <a:t>auga</a:t>
            </a:r>
            <a:r>
              <a:rPr lang="es-ES" sz="1600" dirty="0">
                <a:latin typeface="+mn-lt"/>
              </a:rPr>
              <a:t>. A </a:t>
            </a:r>
            <a:r>
              <a:rPr lang="es-ES" sz="1600" dirty="0" err="1">
                <a:latin typeface="+mn-lt"/>
              </a:rPr>
              <a:t>auga</a:t>
            </a:r>
            <a:r>
              <a:rPr lang="es-ES" sz="1600" dirty="0">
                <a:latin typeface="+mn-lt"/>
              </a:rPr>
              <a:t> pasa hasta igualar as </a:t>
            </a:r>
            <a:r>
              <a:rPr lang="es-ES" sz="1600" dirty="0" err="1">
                <a:latin typeface="+mn-lt"/>
              </a:rPr>
              <a:t>concentracións</a:t>
            </a:r>
            <a:r>
              <a:rPr lang="es-ES" sz="1600" dirty="0">
                <a:latin typeface="+mn-lt"/>
              </a:rPr>
              <a:t>, hasta que se </a:t>
            </a:r>
            <a:r>
              <a:rPr lang="es-ES" sz="1600" dirty="0" err="1">
                <a:latin typeface="+mn-lt"/>
              </a:rPr>
              <a:t>fagan</a:t>
            </a:r>
            <a:r>
              <a:rPr lang="es-ES" sz="1600" dirty="0">
                <a:latin typeface="+mn-lt"/>
              </a:rPr>
              <a:t> </a:t>
            </a:r>
            <a:r>
              <a:rPr lang="es-ES" sz="1600" b="1" dirty="0">
                <a:latin typeface="+mn-lt"/>
              </a:rPr>
              <a:t>isotónicas</a:t>
            </a:r>
            <a:r>
              <a:rPr lang="es-ES" sz="1600" dirty="0">
                <a:latin typeface="+mn-lt"/>
              </a:rPr>
              <a:t>. A </a:t>
            </a:r>
            <a:r>
              <a:rPr lang="es-ES" sz="1600" b="1" dirty="0">
                <a:latin typeface="+mn-lt"/>
              </a:rPr>
              <a:t>presión osmótica</a:t>
            </a:r>
            <a:r>
              <a:rPr lang="es-ES" sz="1600" dirty="0">
                <a:latin typeface="+mn-lt"/>
              </a:rPr>
              <a:t> e a resistencia </a:t>
            </a:r>
            <a:r>
              <a:rPr lang="es-ES" sz="1600" dirty="0" err="1">
                <a:latin typeface="+mn-lt"/>
              </a:rPr>
              <a:t>ao</a:t>
            </a:r>
            <a:r>
              <a:rPr lang="es-ES" sz="1600" dirty="0">
                <a:latin typeface="+mn-lt"/>
              </a:rPr>
              <a:t> paso da </a:t>
            </a:r>
            <a:r>
              <a:rPr lang="es-ES" sz="1600" dirty="0" err="1">
                <a:latin typeface="+mn-lt"/>
              </a:rPr>
              <a:t>auga</a:t>
            </a:r>
            <a:r>
              <a:rPr lang="es-ES" sz="1600" dirty="0">
                <a:latin typeface="+mn-lt"/>
              </a:rPr>
              <a:t> </a:t>
            </a:r>
            <a:r>
              <a:rPr lang="es-ES" sz="1600" dirty="0" err="1">
                <a:latin typeface="+mn-lt"/>
              </a:rPr>
              <a:t>desa</a:t>
            </a:r>
            <a:r>
              <a:rPr lang="es-ES" sz="1600" dirty="0">
                <a:latin typeface="+mn-lt"/>
              </a:rPr>
              <a:t> membrana que será </a:t>
            </a:r>
            <a:r>
              <a:rPr lang="es-ES" sz="1600" dirty="0" err="1">
                <a:latin typeface="+mn-lt"/>
              </a:rPr>
              <a:t>maior</a:t>
            </a:r>
            <a:r>
              <a:rPr lang="es-ES" sz="1600" dirty="0">
                <a:latin typeface="+mn-lt"/>
              </a:rPr>
              <a:t> canto </a:t>
            </a:r>
            <a:r>
              <a:rPr lang="es-ES" sz="1600" dirty="0" err="1">
                <a:latin typeface="+mn-lt"/>
              </a:rPr>
              <a:t>maior</a:t>
            </a:r>
            <a:r>
              <a:rPr lang="es-ES" sz="1600" dirty="0">
                <a:latin typeface="+mn-lt"/>
              </a:rPr>
              <a:t> </a:t>
            </a:r>
            <a:r>
              <a:rPr lang="es-ES" sz="1600" dirty="0" err="1">
                <a:latin typeface="+mn-lt"/>
              </a:rPr>
              <a:t>sexa</a:t>
            </a:r>
            <a:r>
              <a:rPr lang="es-ES" sz="1600" dirty="0">
                <a:latin typeface="+mn-lt"/>
              </a:rPr>
              <a:t> a diferencia de concentración das </a:t>
            </a:r>
            <a:r>
              <a:rPr lang="es-ES" sz="1600" dirty="0" err="1">
                <a:latin typeface="+mn-lt"/>
              </a:rPr>
              <a:t>disolucións</a:t>
            </a:r>
            <a:r>
              <a:rPr lang="es-ES" sz="1600" dirty="0">
                <a:latin typeface="+mn-lt"/>
              </a:rPr>
              <a:t> </a:t>
            </a:r>
            <a:r>
              <a:rPr lang="es-ES" sz="1600" dirty="0" err="1">
                <a:latin typeface="+mn-lt"/>
              </a:rPr>
              <a:t>iniciais</a:t>
            </a:r>
            <a:r>
              <a:rPr lang="es-ES" sz="1600" dirty="0">
                <a:latin typeface="+mn-lt"/>
              </a:rPr>
              <a:t>. </a:t>
            </a:r>
            <a:br>
              <a:rPr lang="es-ES" sz="1600" dirty="0">
                <a:latin typeface="+mn-lt"/>
              </a:rPr>
            </a:br>
            <a:r>
              <a:rPr lang="es-ES" sz="1600" dirty="0" err="1">
                <a:latin typeface="+mn-lt"/>
              </a:rPr>
              <a:t>Uns</a:t>
            </a:r>
            <a:r>
              <a:rPr lang="es-ES" sz="1600" dirty="0">
                <a:latin typeface="+mn-lt"/>
              </a:rPr>
              <a:t> dos fenómenos famosos que se dan </a:t>
            </a:r>
            <a:r>
              <a:rPr lang="es-ES" sz="1600" dirty="0" err="1">
                <a:latin typeface="+mn-lt"/>
              </a:rPr>
              <a:t>nas</a:t>
            </a:r>
            <a:r>
              <a:rPr lang="es-ES" sz="1600" dirty="0">
                <a:latin typeface="+mn-lt"/>
              </a:rPr>
              <a:t> </a:t>
            </a:r>
            <a:r>
              <a:rPr lang="es-ES" sz="1600" dirty="0" err="1">
                <a:latin typeface="+mn-lt"/>
              </a:rPr>
              <a:t>céluas</a:t>
            </a:r>
            <a:r>
              <a:rPr lang="es-ES" sz="1600" dirty="0">
                <a:latin typeface="+mn-lt"/>
              </a:rPr>
              <a:t> relacionado con esto son </a:t>
            </a:r>
            <a:br>
              <a:rPr lang="es-ES" sz="1600" dirty="0">
                <a:latin typeface="+mn-lt"/>
              </a:rPr>
            </a:br>
            <a:r>
              <a:rPr lang="es-ES" sz="1600" b="1" dirty="0" err="1">
                <a:latin typeface="+mn-lt"/>
              </a:rPr>
              <a:t>Plasmólise</a:t>
            </a:r>
            <a:r>
              <a:rPr lang="es-ES" sz="1600" dirty="0">
                <a:latin typeface="+mn-lt"/>
              </a:rPr>
              <a:t>: É o fenómeno que se da cando </a:t>
            </a:r>
            <a:r>
              <a:rPr lang="es-ES" sz="1600" dirty="0" err="1">
                <a:latin typeface="+mn-lt"/>
              </a:rPr>
              <a:t>unha</a:t>
            </a:r>
            <a:r>
              <a:rPr lang="es-ES" sz="1600" dirty="0">
                <a:latin typeface="+mn-lt"/>
              </a:rPr>
              <a:t> célula </a:t>
            </a:r>
            <a:r>
              <a:rPr lang="es-ES" sz="1600" dirty="0" err="1">
                <a:latin typeface="+mn-lt"/>
              </a:rPr>
              <a:t>métese</a:t>
            </a:r>
            <a:r>
              <a:rPr lang="es-ES" sz="1600" dirty="0">
                <a:latin typeface="+mn-lt"/>
              </a:rPr>
              <a:t> </a:t>
            </a:r>
            <a:r>
              <a:rPr lang="es-ES" sz="1600" dirty="0" err="1">
                <a:latin typeface="+mn-lt"/>
              </a:rPr>
              <a:t>nun</a:t>
            </a:r>
            <a:r>
              <a:rPr lang="es-ES" sz="1600" dirty="0">
                <a:latin typeface="+mn-lt"/>
              </a:rPr>
              <a:t> medio hipertónico con respecto a </a:t>
            </a:r>
            <a:r>
              <a:rPr lang="es-ES" sz="1600" dirty="0" err="1">
                <a:latin typeface="+mn-lt"/>
              </a:rPr>
              <a:t>ela</a:t>
            </a:r>
            <a:r>
              <a:rPr lang="es-ES" sz="1600" dirty="0">
                <a:latin typeface="+mn-lt"/>
              </a:rPr>
              <a:t> (hipotónica)(</a:t>
            </a:r>
            <a:r>
              <a:rPr lang="es-ES" sz="1600" dirty="0" err="1">
                <a:latin typeface="+mn-lt"/>
              </a:rPr>
              <a:t>exemplo</a:t>
            </a:r>
            <a:r>
              <a:rPr lang="es-ES" sz="1600" dirty="0">
                <a:latin typeface="+mn-lt"/>
              </a:rPr>
              <a:t>: </a:t>
            </a:r>
            <a:r>
              <a:rPr lang="es-ES" sz="1600" dirty="0" err="1">
                <a:latin typeface="+mn-lt"/>
              </a:rPr>
              <a:t>auga</a:t>
            </a:r>
            <a:r>
              <a:rPr lang="es-ES" sz="1600" dirty="0">
                <a:latin typeface="+mn-lt"/>
              </a:rPr>
              <a:t> de mar), a </a:t>
            </a:r>
            <a:r>
              <a:rPr lang="es-ES" sz="1600" dirty="0" err="1">
                <a:latin typeface="+mn-lt"/>
              </a:rPr>
              <a:t>auga</a:t>
            </a:r>
            <a:r>
              <a:rPr lang="es-ES" sz="1600" dirty="0">
                <a:latin typeface="+mn-lt"/>
              </a:rPr>
              <a:t> da célula sale a diluir e enrugase.</a:t>
            </a:r>
            <a:br>
              <a:rPr lang="es-ES" sz="1600" dirty="0">
                <a:latin typeface="+mn-lt"/>
              </a:rPr>
            </a:br>
            <a:r>
              <a:rPr lang="es-ES" sz="1600" b="1" dirty="0" err="1">
                <a:latin typeface="+mn-lt"/>
              </a:rPr>
              <a:t>Turxencia</a:t>
            </a:r>
            <a:r>
              <a:rPr lang="es-ES" sz="1600" dirty="0">
                <a:latin typeface="+mn-lt"/>
              </a:rPr>
              <a:t>: É o fenómeno que </a:t>
            </a:r>
            <a:r>
              <a:rPr lang="es-ES" sz="1600" dirty="0" err="1">
                <a:latin typeface="+mn-lt"/>
              </a:rPr>
              <a:t>ocorre</a:t>
            </a:r>
            <a:r>
              <a:rPr lang="es-ES" sz="1600" dirty="0">
                <a:latin typeface="+mn-lt"/>
              </a:rPr>
              <a:t> cando a célula </a:t>
            </a:r>
            <a:r>
              <a:rPr lang="es-ES" sz="1600" dirty="0" err="1">
                <a:latin typeface="+mn-lt"/>
              </a:rPr>
              <a:t>métese</a:t>
            </a:r>
            <a:r>
              <a:rPr lang="es-ES" sz="1600" dirty="0">
                <a:latin typeface="+mn-lt"/>
              </a:rPr>
              <a:t> </a:t>
            </a:r>
            <a:r>
              <a:rPr lang="es-ES" sz="1600" dirty="0" err="1">
                <a:latin typeface="+mn-lt"/>
              </a:rPr>
              <a:t>nun</a:t>
            </a:r>
            <a:r>
              <a:rPr lang="es-ES" sz="1600" dirty="0">
                <a:latin typeface="+mn-lt"/>
              </a:rPr>
              <a:t> medio hipotónico (</a:t>
            </a:r>
            <a:r>
              <a:rPr lang="es-ES" sz="1600" dirty="0" err="1">
                <a:latin typeface="+mn-lt"/>
              </a:rPr>
              <a:t>exemplo</a:t>
            </a:r>
            <a:r>
              <a:rPr lang="es-ES" sz="1600" dirty="0">
                <a:latin typeface="+mn-lt"/>
              </a:rPr>
              <a:t> </a:t>
            </a:r>
            <a:r>
              <a:rPr lang="es-ES" sz="1600" dirty="0" err="1">
                <a:latin typeface="+mn-lt"/>
              </a:rPr>
              <a:t>auga</a:t>
            </a:r>
            <a:r>
              <a:rPr lang="es-ES" sz="1600" dirty="0">
                <a:latin typeface="+mn-lt"/>
              </a:rPr>
              <a:t> destilada) entra </a:t>
            </a:r>
            <a:r>
              <a:rPr lang="es-ES" sz="1600" dirty="0" err="1">
                <a:latin typeface="+mn-lt"/>
              </a:rPr>
              <a:t>auga</a:t>
            </a:r>
            <a:r>
              <a:rPr lang="es-ES" sz="1600" dirty="0">
                <a:latin typeface="+mn-lt"/>
              </a:rPr>
              <a:t> na célula e hincha. Así e como </a:t>
            </a:r>
            <a:r>
              <a:rPr lang="es-ES" sz="1600" dirty="0" err="1">
                <a:latin typeface="+mn-lt"/>
              </a:rPr>
              <a:t>soen</a:t>
            </a:r>
            <a:r>
              <a:rPr lang="es-ES" sz="1600" dirty="0">
                <a:latin typeface="+mn-lt"/>
              </a:rPr>
              <a:t> estar as células das plantas, e </a:t>
            </a:r>
            <a:r>
              <a:rPr lang="es-ES" sz="1600" dirty="0" err="1">
                <a:latin typeface="+mn-lt"/>
              </a:rPr>
              <a:t>nelas</a:t>
            </a:r>
            <a:r>
              <a:rPr lang="es-ES" sz="1600" dirty="0">
                <a:latin typeface="+mn-lt"/>
              </a:rPr>
              <a:t> a </a:t>
            </a:r>
            <a:r>
              <a:rPr lang="es-ES" sz="1600" dirty="0" err="1">
                <a:latin typeface="+mn-lt"/>
              </a:rPr>
              <a:t>auga</a:t>
            </a:r>
            <a:r>
              <a:rPr lang="es-ES" sz="1600" dirty="0">
                <a:latin typeface="+mn-lt"/>
              </a:rPr>
              <a:t> funciona como </a:t>
            </a:r>
            <a:r>
              <a:rPr lang="es-ES" sz="1600" dirty="0" err="1">
                <a:latin typeface="+mn-lt"/>
              </a:rPr>
              <a:t>hidroesqueleto</a:t>
            </a:r>
            <a:r>
              <a:rPr lang="es-ES" sz="1600" dirty="0">
                <a:latin typeface="+mn-lt"/>
              </a:rPr>
              <a:t>.</a:t>
            </a: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p:cNvPicPr>
            <a:picLocks noChangeAspect="1"/>
          </p:cNvPicPr>
          <p:nvPr/>
        </p:nvPicPr>
        <p:blipFill>
          <a:blip r:embed="rId4"/>
          <a:stretch>
            <a:fillRect/>
          </a:stretch>
        </p:blipFill>
        <p:spPr>
          <a:xfrm>
            <a:off x="6336030" y="1375281"/>
            <a:ext cx="5479998" cy="4965856"/>
          </a:xfrm>
          <a:prstGeom prst="rect">
            <a:avLst/>
          </a:prstGeom>
        </p:spPr>
      </p:pic>
      <p:sp>
        <p:nvSpPr>
          <p:cNvPr id="6" name="CuadroTexto 5"/>
          <p:cNvSpPr txBox="1"/>
          <p:nvPr/>
        </p:nvSpPr>
        <p:spPr>
          <a:xfrm>
            <a:off x="362712" y="97001"/>
            <a:ext cx="11094720" cy="1200329"/>
          </a:xfrm>
          <a:prstGeom prst="rect">
            <a:avLst/>
          </a:prstGeom>
          <a:noFill/>
        </p:spPr>
        <p:txBody>
          <a:bodyPr wrap="square" rtlCol="0">
            <a:spAutoFit/>
          </a:bodyPr>
          <a:lstStyle/>
          <a:p>
            <a:r>
              <a:rPr lang="es-ES" b="1" dirty="0" err="1"/>
              <a:t>Outros</a:t>
            </a:r>
            <a:r>
              <a:rPr lang="es-ES" b="1" dirty="0"/>
              <a:t> dos procesos que </a:t>
            </a:r>
            <a:r>
              <a:rPr lang="es-ES" b="1" dirty="0" err="1"/>
              <a:t>imos</a:t>
            </a:r>
            <a:r>
              <a:rPr lang="es-ES" b="1" dirty="0"/>
              <a:t> a ver en relación con as </a:t>
            </a:r>
            <a:r>
              <a:rPr lang="es-ES" b="1" dirty="0" err="1"/>
              <a:t>disolucións</a:t>
            </a:r>
            <a:r>
              <a:rPr lang="es-ES" b="1" dirty="0"/>
              <a:t> acuosas </a:t>
            </a:r>
            <a:r>
              <a:rPr lang="es-ES" b="1" dirty="0" err="1"/>
              <a:t>ademais</a:t>
            </a:r>
            <a:r>
              <a:rPr lang="es-ES" b="1" dirty="0"/>
              <a:t> de a acidez é a </a:t>
            </a:r>
            <a:r>
              <a:rPr lang="es-ES" b="1" dirty="0" err="1"/>
              <a:t>ósmose</a:t>
            </a:r>
            <a:r>
              <a:rPr lang="es-ES" b="1" dirty="0"/>
              <a:t>. </a:t>
            </a:r>
            <a:r>
              <a:rPr lang="es-ES" b="1" dirty="0" err="1"/>
              <a:t>Hai</a:t>
            </a:r>
            <a:r>
              <a:rPr lang="es-ES" b="1" dirty="0"/>
              <a:t> que aclarar que </a:t>
            </a:r>
            <a:r>
              <a:rPr lang="es-ES" b="1" dirty="0" err="1"/>
              <a:t>disolucións</a:t>
            </a:r>
            <a:r>
              <a:rPr lang="es-ES" b="1" dirty="0"/>
              <a:t> </a:t>
            </a:r>
            <a:r>
              <a:rPr lang="es-ES" b="1" dirty="0" err="1"/>
              <a:t>verdadeiras</a:t>
            </a:r>
            <a:r>
              <a:rPr lang="es-ES" b="1" dirty="0"/>
              <a:t> son </a:t>
            </a:r>
            <a:r>
              <a:rPr lang="es-ES" b="1" dirty="0" err="1"/>
              <a:t>aquelas</a:t>
            </a:r>
            <a:r>
              <a:rPr lang="es-ES" b="1" dirty="0"/>
              <a:t> que </a:t>
            </a:r>
            <a:r>
              <a:rPr lang="es-ES" b="1" dirty="0" err="1"/>
              <a:t>teñen</a:t>
            </a:r>
            <a:r>
              <a:rPr lang="es-ES" b="1" dirty="0"/>
              <a:t> solutos de </a:t>
            </a:r>
            <a:r>
              <a:rPr lang="es-ES" b="1" dirty="0" err="1"/>
              <a:t>baixo</a:t>
            </a:r>
            <a:r>
              <a:rPr lang="es-ES" b="1" dirty="0"/>
              <a:t> peso molecular –cristaloides- Para nos o disolvente será a </a:t>
            </a:r>
            <a:r>
              <a:rPr lang="es-ES" b="1" dirty="0" err="1"/>
              <a:t>auga</a:t>
            </a:r>
            <a:r>
              <a:rPr lang="es-ES" b="1" dirty="0"/>
              <a:t>.</a:t>
            </a:r>
          </a:p>
          <a:p>
            <a:r>
              <a:rPr lang="es-ES" b="1" dirty="0" err="1"/>
              <a:t>Temos</a:t>
            </a:r>
            <a:r>
              <a:rPr lang="es-ES" b="1" dirty="0"/>
              <a:t> </a:t>
            </a:r>
            <a:r>
              <a:rPr lang="es-ES" b="1" dirty="0" err="1"/>
              <a:t>tamén</a:t>
            </a:r>
            <a:r>
              <a:rPr lang="es-ES" b="1" dirty="0"/>
              <a:t> as </a:t>
            </a:r>
            <a:r>
              <a:rPr lang="es-ES" b="1" dirty="0" err="1"/>
              <a:t>disolucións</a:t>
            </a:r>
            <a:r>
              <a:rPr lang="es-ES" b="1" dirty="0"/>
              <a:t> coloidales; </a:t>
            </a:r>
            <a:r>
              <a:rPr lang="es-ES" b="1" dirty="0" err="1"/>
              <a:t>onde</a:t>
            </a:r>
            <a:r>
              <a:rPr lang="es-ES" b="1" dirty="0"/>
              <a:t> o soluto é de alto peso molecular. </a:t>
            </a:r>
          </a:p>
        </p:txBody>
      </p:sp>
    </p:spTree>
    <p:extLst>
      <p:ext uri="{BB962C8B-B14F-4D97-AF65-F5344CB8AC3E}">
        <p14:creationId xmlns:p14="http://schemas.microsoft.com/office/powerpoint/2010/main" val="3968127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505456" y="-71026"/>
            <a:ext cx="6263981" cy="6106066"/>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3378587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9205"/>
          <a:stretch/>
        </p:blipFill>
        <p:spPr>
          <a:xfrm>
            <a:off x="176358" y="122538"/>
            <a:ext cx="11505224" cy="5875926"/>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4190116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1872"/>
          <a:stretch/>
        </p:blipFill>
        <p:spPr>
          <a:xfrm>
            <a:off x="286085" y="296274"/>
            <a:ext cx="11558178" cy="5729622"/>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769133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
        <p:nvSpPr>
          <p:cNvPr id="5" name="Rectangle 2"/>
          <p:cNvSpPr>
            <a:spLocks noChangeArrowheads="1"/>
          </p:cNvSpPr>
          <p:nvPr/>
        </p:nvSpPr>
        <p:spPr bwMode="auto">
          <a:xfrm>
            <a:off x="886968" y="306316"/>
            <a:ext cx="871674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3200" b="1" i="0" u="none" strike="noStrike" cap="none" normalizeH="0" baseline="0" dirty="0" smtClean="0">
                <a:ln>
                  <a:noFill/>
                </a:ln>
                <a:solidFill>
                  <a:schemeClr val="tx1"/>
                </a:solidFill>
                <a:effectLst/>
                <a:ea typeface="Calibri" panose="020F0502020204030204" pitchFamily="34" charset="0"/>
                <a:cs typeface="Calibri" panose="020F0502020204030204" pitchFamily="34" charset="0"/>
              </a:rPr>
              <a:t>Biomoléculas orgánicas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20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Teñen</a:t>
            </a:r>
            <a:r>
              <a:rPr kumimoji="0" lang="es-ES" altLang="es-E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un patrón; todas están formadas por monómeros para constituir polímeros</a:t>
            </a:r>
            <a:r>
              <a:rPr kumimoji="0" lang="es-ES" altLang="es-E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kumimoji="0" lang="es-ES" altLang="es-E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smtClean="0">
              <a:ln>
                <a:noFill/>
              </a:ln>
              <a:solidFill>
                <a:schemeClr val="tx1"/>
              </a:solidFill>
              <a:effectLst/>
              <a:latin typeface="Arial" panose="020B0604020202020204" pitchFamily="34" charset="0"/>
            </a:endParaRPr>
          </a:p>
        </p:txBody>
      </p:sp>
      <p:pic>
        <p:nvPicPr>
          <p:cNvPr id="3073" name="Imagen 19"/>
          <p:cNvPicPr>
            <a:picLocks noChangeAspect="1" noChangeArrowheads="1"/>
          </p:cNvPicPr>
          <p:nvPr/>
        </p:nvPicPr>
        <p:blipFill rotWithShape="1">
          <a:blip r:embed="rId4">
            <a:extLst>
              <a:ext uri="{28A0092B-C50C-407E-A947-70E740481C1C}">
                <a14:useLocalDpi xmlns:a14="http://schemas.microsoft.com/office/drawing/2010/main" val="0"/>
              </a:ext>
            </a:extLst>
          </a:blip>
          <a:srcRect l="33444" t="16304" r="12088" b="50913"/>
          <a:stretch/>
        </p:blipFill>
        <p:spPr bwMode="auto">
          <a:xfrm>
            <a:off x="-65484" y="1385791"/>
            <a:ext cx="8436563" cy="286207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rotWithShape="1">
          <a:blip r:embed="rId5"/>
          <a:srcRect r="3168"/>
          <a:stretch/>
        </p:blipFill>
        <p:spPr>
          <a:xfrm>
            <a:off x="7550095" y="3136392"/>
            <a:ext cx="4641905" cy="3054096"/>
          </a:xfrm>
          <a:prstGeom prst="rect">
            <a:avLst/>
          </a:prstGeom>
        </p:spPr>
      </p:pic>
    </p:spTree>
    <p:extLst>
      <p:ext uri="{BB962C8B-B14F-4D97-AF65-F5344CB8AC3E}">
        <p14:creationId xmlns:p14="http://schemas.microsoft.com/office/powerpoint/2010/main" val="2130772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624000526"/>
              </p:ext>
            </p:extLst>
          </p:nvPr>
        </p:nvGraphicFramePr>
        <p:xfrm>
          <a:off x="588518" y="438912"/>
          <a:ext cx="10160000" cy="5047488"/>
        </p:xfrm>
        <a:graphic>
          <a:graphicData uri="http://schemas.openxmlformats.org/drawingml/2006/table">
            <a:tbl>
              <a:tblPr firstRow="1" bandRow="1">
                <a:tableStyleId>{5C22544A-7EE6-4342-B048-85BDC9FD1C3A}</a:tableStyleId>
              </a:tblPr>
              <a:tblGrid>
                <a:gridCol w="2540000"/>
                <a:gridCol w="2540000"/>
                <a:gridCol w="2540000"/>
                <a:gridCol w="2540000"/>
              </a:tblGrid>
              <a:tr h="679408">
                <a:tc>
                  <a:txBody>
                    <a:bodyPr/>
                    <a:lstStyle/>
                    <a:p>
                      <a:r>
                        <a:rPr lang="es-ES" dirty="0" smtClean="0"/>
                        <a:t>Biomolécula orgánica</a:t>
                      </a:r>
                      <a:endParaRPr lang="es-ES" dirty="0"/>
                    </a:p>
                  </a:txBody>
                  <a:tcPr/>
                </a:tc>
                <a:tc>
                  <a:txBody>
                    <a:bodyPr/>
                    <a:lstStyle/>
                    <a:p>
                      <a:r>
                        <a:rPr lang="es-ES" dirty="0" smtClean="0"/>
                        <a:t>Monómero</a:t>
                      </a:r>
                    </a:p>
                    <a:p>
                      <a:r>
                        <a:rPr lang="es-ES" dirty="0" smtClean="0"/>
                        <a:t>(ejemplo)</a:t>
                      </a:r>
                      <a:endParaRPr lang="es-ES" dirty="0"/>
                    </a:p>
                  </a:txBody>
                  <a:tcPr/>
                </a:tc>
                <a:tc>
                  <a:txBody>
                    <a:bodyPr/>
                    <a:lstStyle/>
                    <a:p>
                      <a:r>
                        <a:rPr lang="es-ES" dirty="0" smtClean="0"/>
                        <a:t>Polímero</a:t>
                      </a:r>
                    </a:p>
                    <a:p>
                      <a:r>
                        <a:rPr lang="es-ES" dirty="0" smtClean="0"/>
                        <a:t>(ejemplo)</a:t>
                      </a:r>
                      <a:endParaRPr lang="es-ES" dirty="0"/>
                    </a:p>
                  </a:txBody>
                  <a:tcPr/>
                </a:tc>
                <a:tc>
                  <a:txBody>
                    <a:bodyPr/>
                    <a:lstStyle/>
                    <a:p>
                      <a:r>
                        <a:rPr lang="es-ES" dirty="0" smtClean="0"/>
                        <a:t>Función</a:t>
                      </a:r>
                      <a:endParaRPr lang="es-ES" dirty="0"/>
                    </a:p>
                  </a:txBody>
                  <a:tcPr/>
                </a:tc>
              </a:tr>
              <a:tr h="1092020">
                <a:tc>
                  <a:txBody>
                    <a:bodyPr/>
                    <a:lstStyle/>
                    <a:p>
                      <a:r>
                        <a:rPr lang="es-ES" dirty="0" err="1" smtClean="0"/>
                        <a:t>Glicidos</a:t>
                      </a:r>
                      <a:endParaRPr lang="es-ES" dirty="0"/>
                    </a:p>
                  </a:txBody>
                  <a:tcPr/>
                </a:tc>
                <a:tc>
                  <a:txBody>
                    <a:bodyPr/>
                    <a:lstStyle/>
                    <a:p>
                      <a:r>
                        <a:rPr lang="es-ES" dirty="0" smtClean="0"/>
                        <a:t>Monosacáridos (Glucosa)</a:t>
                      </a:r>
                      <a:endParaRPr lang="es-ES" dirty="0"/>
                    </a:p>
                  </a:txBody>
                  <a:tcPr/>
                </a:tc>
                <a:tc>
                  <a:txBody>
                    <a:bodyPr/>
                    <a:lstStyle/>
                    <a:p>
                      <a:r>
                        <a:rPr lang="es-ES" dirty="0" smtClean="0"/>
                        <a:t>Polisacáridos</a:t>
                      </a:r>
                    </a:p>
                    <a:p>
                      <a:r>
                        <a:rPr lang="es-ES" dirty="0" smtClean="0"/>
                        <a:t>(Glicógeno,</a:t>
                      </a:r>
                      <a:r>
                        <a:rPr lang="es-ES" baseline="0" dirty="0" smtClean="0"/>
                        <a:t> celulosa)</a:t>
                      </a:r>
                      <a:endParaRPr lang="es-ES" dirty="0"/>
                    </a:p>
                  </a:txBody>
                  <a:tcPr/>
                </a:tc>
                <a:tc>
                  <a:txBody>
                    <a:bodyPr/>
                    <a:lstStyle/>
                    <a:p>
                      <a:r>
                        <a:rPr lang="es-ES" dirty="0" smtClean="0"/>
                        <a:t>Reserva-energética</a:t>
                      </a:r>
                    </a:p>
                    <a:p>
                      <a:r>
                        <a:rPr lang="es-ES" dirty="0" smtClean="0"/>
                        <a:t>Estructural</a:t>
                      </a:r>
                    </a:p>
                    <a:p>
                      <a:endParaRPr lang="es-ES" dirty="0"/>
                    </a:p>
                  </a:txBody>
                  <a:tcPr/>
                </a:tc>
              </a:tr>
              <a:tr h="1092020">
                <a:tc>
                  <a:txBody>
                    <a:bodyPr/>
                    <a:lstStyle/>
                    <a:p>
                      <a:r>
                        <a:rPr lang="es-ES" dirty="0" smtClean="0"/>
                        <a:t>Lípidos</a:t>
                      </a:r>
                      <a:endParaRPr lang="es-ES" dirty="0"/>
                    </a:p>
                  </a:txBody>
                  <a:tcPr/>
                </a:tc>
                <a:tc>
                  <a:txBody>
                    <a:bodyPr/>
                    <a:lstStyle/>
                    <a:p>
                      <a:r>
                        <a:rPr lang="es-ES" dirty="0" smtClean="0"/>
                        <a:t>Ácidos</a:t>
                      </a:r>
                      <a:r>
                        <a:rPr lang="es-ES" baseline="0" dirty="0" smtClean="0"/>
                        <a:t> grasos</a:t>
                      </a:r>
                    </a:p>
                    <a:p>
                      <a:r>
                        <a:rPr lang="es-ES" baseline="0" dirty="0" smtClean="0"/>
                        <a:t>(Palmítico, oleico)</a:t>
                      </a:r>
                      <a:endParaRPr lang="es-ES" dirty="0"/>
                    </a:p>
                  </a:txBody>
                  <a:tcPr/>
                </a:tc>
                <a:tc>
                  <a:txBody>
                    <a:bodyPr/>
                    <a:lstStyle/>
                    <a:p>
                      <a:r>
                        <a:rPr lang="es-ES" dirty="0" smtClean="0"/>
                        <a:t>Grasas</a:t>
                      </a:r>
                    </a:p>
                    <a:p>
                      <a:r>
                        <a:rPr lang="es-ES" dirty="0" smtClean="0"/>
                        <a:t>(Triglicéridos, colesterol)</a:t>
                      </a:r>
                      <a:endParaRPr lang="es-ES" dirty="0"/>
                    </a:p>
                  </a:txBody>
                  <a:tcPr/>
                </a:tc>
                <a:tc>
                  <a:txBody>
                    <a:bodyPr/>
                    <a:lstStyle/>
                    <a:p>
                      <a:r>
                        <a:rPr lang="es-ES" dirty="0" smtClean="0"/>
                        <a:t>Reserva-energética</a:t>
                      </a:r>
                    </a:p>
                    <a:p>
                      <a:r>
                        <a:rPr lang="es-ES" dirty="0" smtClean="0"/>
                        <a:t>Estructural</a:t>
                      </a:r>
                    </a:p>
                    <a:p>
                      <a:endParaRPr lang="es-ES" dirty="0"/>
                    </a:p>
                  </a:txBody>
                  <a:tcPr/>
                </a:tc>
              </a:tr>
              <a:tr h="1419626">
                <a:tc>
                  <a:txBody>
                    <a:bodyPr/>
                    <a:lstStyle/>
                    <a:p>
                      <a:r>
                        <a:rPr lang="es-ES" dirty="0" smtClean="0"/>
                        <a:t>Proteínas</a:t>
                      </a:r>
                      <a:endParaRPr lang="es-ES" dirty="0"/>
                    </a:p>
                  </a:txBody>
                  <a:tcPr/>
                </a:tc>
                <a:tc>
                  <a:txBody>
                    <a:bodyPr/>
                    <a:lstStyle/>
                    <a:p>
                      <a:r>
                        <a:rPr lang="es-ES" dirty="0" smtClean="0"/>
                        <a:t>Aminoácidos</a:t>
                      </a:r>
                    </a:p>
                    <a:p>
                      <a:r>
                        <a:rPr lang="es-ES" dirty="0" smtClean="0"/>
                        <a:t>(Arginina,</a:t>
                      </a:r>
                      <a:r>
                        <a:rPr lang="es-ES" baseline="0" dirty="0" smtClean="0"/>
                        <a:t> Lisina)</a:t>
                      </a:r>
                      <a:endParaRPr lang="es-ES" dirty="0"/>
                    </a:p>
                  </a:txBody>
                  <a:tcPr/>
                </a:tc>
                <a:tc>
                  <a:txBody>
                    <a:bodyPr/>
                    <a:lstStyle/>
                    <a:p>
                      <a:r>
                        <a:rPr lang="es-ES" dirty="0" smtClean="0"/>
                        <a:t>Proteína</a:t>
                      </a:r>
                    </a:p>
                    <a:p>
                      <a:r>
                        <a:rPr lang="es-ES" dirty="0" smtClean="0"/>
                        <a:t>(Colágeno, albúmina)</a:t>
                      </a:r>
                      <a:endParaRPr lang="es-ES" dirty="0"/>
                    </a:p>
                  </a:txBody>
                  <a:tcPr/>
                </a:tc>
                <a:tc>
                  <a:txBody>
                    <a:bodyPr/>
                    <a:lstStyle/>
                    <a:p>
                      <a:r>
                        <a:rPr lang="es-ES" dirty="0" smtClean="0"/>
                        <a:t>Estructural</a:t>
                      </a:r>
                    </a:p>
                    <a:p>
                      <a:r>
                        <a:rPr lang="es-ES" dirty="0" smtClean="0"/>
                        <a:t>Transporte</a:t>
                      </a:r>
                    </a:p>
                    <a:p>
                      <a:r>
                        <a:rPr lang="es-ES" dirty="0" smtClean="0"/>
                        <a:t>Metabólica</a:t>
                      </a:r>
                    </a:p>
                    <a:p>
                      <a:endParaRPr lang="es-ES" dirty="0"/>
                    </a:p>
                  </a:txBody>
                  <a:tcPr/>
                </a:tc>
              </a:tr>
              <a:tr h="764414">
                <a:tc>
                  <a:txBody>
                    <a:bodyPr/>
                    <a:lstStyle/>
                    <a:p>
                      <a:r>
                        <a:rPr lang="es-ES" dirty="0" smtClean="0"/>
                        <a:t>Ácidos</a:t>
                      </a:r>
                      <a:r>
                        <a:rPr lang="es-ES" baseline="0" dirty="0" smtClean="0"/>
                        <a:t> nucleicos</a:t>
                      </a:r>
                      <a:endParaRPr lang="es-ES" dirty="0"/>
                    </a:p>
                  </a:txBody>
                  <a:tcPr/>
                </a:tc>
                <a:tc>
                  <a:txBody>
                    <a:bodyPr/>
                    <a:lstStyle/>
                    <a:p>
                      <a:r>
                        <a:rPr lang="es-ES" dirty="0" smtClean="0"/>
                        <a:t>Nucleótidos</a:t>
                      </a:r>
                    </a:p>
                    <a:p>
                      <a:endParaRPr lang="es-ES" dirty="0"/>
                    </a:p>
                  </a:txBody>
                  <a:tcPr/>
                </a:tc>
                <a:tc>
                  <a:txBody>
                    <a:bodyPr/>
                    <a:lstStyle/>
                    <a:p>
                      <a:r>
                        <a:rPr lang="es-ES" dirty="0" smtClean="0"/>
                        <a:t>Ac nucleicos</a:t>
                      </a:r>
                    </a:p>
                    <a:p>
                      <a:r>
                        <a:rPr lang="es-ES" dirty="0" smtClean="0"/>
                        <a:t>(ADN y ARN)</a:t>
                      </a:r>
                      <a:endParaRPr lang="es-ES" dirty="0"/>
                    </a:p>
                  </a:txBody>
                  <a:tcPr/>
                </a:tc>
                <a:tc>
                  <a:txBody>
                    <a:bodyPr/>
                    <a:lstStyle/>
                    <a:p>
                      <a:r>
                        <a:rPr lang="es-ES" dirty="0" smtClean="0"/>
                        <a:t>Contener y expresar los genes</a:t>
                      </a:r>
                      <a:endParaRPr lang="es-ES" dirty="0"/>
                    </a:p>
                  </a:txBody>
                  <a:tcPr/>
                </a:tc>
              </a:tr>
            </a:tbl>
          </a:graphicData>
        </a:graphic>
      </p:graphicFrame>
    </p:spTree>
    <p:extLst>
      <p:ext uri="{BB962C8B-B14F-4D97-AF65-F5344CB8AC3E}">
        <p14:creationId xmlns:p14="http://schemas.microsoft.com/office/powerpoint/2010/main" val="2039525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291946" y="3095158"/>
            <a:ext cx="11172339" cy="2955371"/>
          </a:xfrm>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
        <p:nvSpPr>
          <p:cNvPr id="5" name="Rectangle 1"/>
          <p:cNvSpPr>
            <a:spLocks noChangeArrowheads="1"/>
          </p:cNvSpPr>
          <p:nvPr/>
        </p:nvSpPr>
        <p:spPr bwMode="auto">
          <a:xfrm>
            <a:off x="746449" y="58470"/>
            <a:ext cx="15329061" cy="31597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2800" b="1" i="0" u="none" strike="noStrike" cap="none" normalizeH="0" baseline="0" dirty="0" smtClean="0">
                <a:ln>
                  <a:noFill/>
                </a:ln>
                <a:solidFill>
                  <a:srgbClr val="333333"/>
                </a:solidFill>
                <a:effectLst/>
                <a:latin typeface="+mn-lt"/>
              </a:rPr>
              <a:t>As biomoléculas están na CÉLULA</a:t>
            </a:r>
            <a:r>
              <a:rPr kumimoji="0" lang="es-ES" altLang="es-ES" sz="2400" b="1" i="0" u="none" strike="noStrike" cap="none" normalizeH="0" baseline="0" dirty="0" smtClean="0">
                <a:ln>
                  <a:noFill/>
                </a:ln>
                <a:solidFill>
                  <a:srgbClr val="333333"/>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rgbClr val="333333"/>
                </a:solidFill>
                <a:effectLst/>
                <a:latin typeface="open sans"/>
              </a:rPr>
              <a:t>  </a:t>
            </a:r>
            <a:r>
              <a:rPr kumimoji="0" lang="es-ES" altLang="es-ES" sz="16900" b="1" i="0" u="none" strike="noStrike" cap="none" normalizeH="0" baseline="0" dirty="0" smtClean="0">
                <a:ln>
                  <a:noFill/>
                </a:ln>
                <a:solidFill>
                  <a:srgbClr val="333333"/>
                </a:solidFill>
                <a:effectLst/>
                <a:latin typeface="open sans"/>
              </a:rPr>
              <a:t> </a:t>
            </a:r>
            <a:r>
              <a:rPr kumimoji="0" lang="es-ES" altLang="es-ES" sz="1000" b="1" i="0" u="none" strike="noStrike" cap="none" normalizeH="0" baseline="0" dirty="0" smtClean="0">
                <a:ln>
                  <a:noFill/>
                </a:ln>
                <a:solidFill>
                  <a:srgbClr val="333333"/>
                </a:solidFill>
                <a:effectLst/>
                <a:latin typeface="open sans"/>
              </a:rPr>
              <a:t>                                                                                      </a:t>
            </a:r>
          </a:p>
        </p:txBody>
      </p:sp>
      <p:pic>
        <p:nvPicPr>
          <p:cNvPr id="3074" name="Picture 2" descr="As biomoléculas na célu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093" y="723528"/>
            <a:ext cx="5960772" cy="526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37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433066" y="4626356"/>
            <a:ext cx="9144000" cy="2387600"/>
          </a:xfrm>
        </p:spPr>
        <p:txBody>
          <a:bodyPr>
            <a:normAutofit/>
          </a:bodyPr>
          <a:lstStyle/>
          <a:p>
            <a:r>
              <a:rPr lang="es-ES" sz="1600" b="1" u="sng" dirty="0">
                <a:latin typeface="+mn-lt"/>
                <a:hlinkClick r:id="rId3" tooltip="Suzanne Vega - Luka - YouTube"/>
              </a:rPr>
              <a:t>Suzanne Vega - Luka - YouTube</a:t>
            </a:r>
            <a:r>
              <a:rPr lang="es-ES" dirty="0"/>
              <a:t/>
            </a:r>
            <a:br>
              <a:rPr lang="es-ES" dirty="0"/>
            </a:br>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descr="https://pbs.twimg.com/media/Dwz6W52W0AEZzbJ.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5784" y="147238"/>
            <a:ext cx="6312980" cy="5477256"/>
          </a:xfrm>
          <a:prstGeom prst="rect">
            <a:avLst/>
          </a:prstGeom>
          <a:noFill/>
          <a:ln>
            <a:noFill/>
          </a:ln>
        </p:spPr>
      </p:pic>
    </p:spTree>
    <p:extLst>
      <p:ext uri="{BB962C8B-B14F-4D97-AF65-F5344CB8AC3E}">
        <p14:creationId xmlns:p14="http://schemas.microsoft.com/office/powerpoint/2010/main" val="2503438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50271" y="294023"/>
            <a:ext cx="5373686" cy="2387600"/>
          </a:xfrm>
        </p:spPr>
        <p:txBody>
          <a:bodyPr>
            <a:normAutofit/>
          </a:bodyPr>
          <a:lstStyle/>
          <a:p>
            <a:pPr algn="l"/>
            <a:r>
              <a:rPr lang="es-ES" sz="1600" b="1" dirty="0">
                <a:latin typeface="+mn-lt"/>
                <a:hlinkClick r:id="rId3" tooltip="Los microscopios de van Leeuwenhoek | El rincón de Pasteur ..."/>
              </a:rPr>
              <a:t>Los microscopios de van Leeuwenhoek | El rincón de Pasteur </a:t>
            </a:r>
            <a:r>
              <a:rPr lang="es-ES" sz="1600" u="sng" dirty="0" smtClean="0">
                <a:hlinkClick r:id="rId3" tooltip="Los microscopios de van Leeuwenhoek | El rincón de Pasteur ..."/>
              </a:rPr>
              <a:t>...</a:t>
            </a:r>
            <a:r>
              <a:rPr lang="es-ES" sz="1600" u="sng" dirty="0" smtClean="0"/>
              <a:t/>
            </a:r>
            <a:br>
              <a:rPr lang="es-ES" sz="1600" u="sng" dirty="0" smtClean="0"/>
            </a:br>
            <a:r>
              <a:rPr lang="es-ES" sz="1600" u="sng" dirty="0" smtClean="0"/>
              <a:t/>
            </a:r>
            <a:br>
              <a:rPr lang="es-ES" sz="1600" u="sng" dirty="0" smtClean="0"/>
            </a:br>
            <a:r>
              <a:rPr lang="es-ES" sz="1600" b="1" dirty="0">
                <a:latin typeface="+mn-lt"/>
                <a:hlinkClick r:id="rId4"/>
              </a:rPr>
              <a:t>El microscopio perdido de Van </a:t>
            </a:r>
            <a:r>
              <a:rPr lang="es-ES" sz="1600" b="1" dirty="0" smtClean="0">
                <a:latin typeface="+mn-lt"/>
                <a:hlinkClick r:id="rId4"/>
              </a:rPr>
              <a:t>Leeuwenhoek.</a:t>
            </a:r>
            <a:r>
              <a:rPr lang="es-ES" sz="1600" b="1" dirty="0">
                <a:latin typeface="+mn-lt"/>
              </a:rPr>
              <a:t/>
            </a:r>
            <a:br>
              <a:rPr lang="es-ES" sz="1600" b="1" dirty="0">
                <a:latin typeface="+mn-lt"/>
              </a:rPr>
            </a:br>
            <a:r>
              <a:rPr lang="es-ES" sz="1600" u="sng" dirty="0" smtClean="0"/>
              <a:t/>
            </a:r>
            <a:br>
              <a:rPr lang="es-ES" sz="1600" u="sng" dirty="0" smtClean="0"/>
            </a:br>
            <a:endParaRPr lang="es-ES" sz="1600"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descr="microscopio Lenwenhoke "/>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098" y="199680"/>
            <a:ext cx="5906278" cy="4963886"/>
          </a:xfrm>
          <a:prstGeom prst="rect">
            <a:avLst/>
          </a:prstGeom>
          <a:noFill/>
          <a:ln>
            <a:noFill/>
          </a:ln>
        </p:spPr>
      </p:pic>
      <p:pic>
        <p:nvPicPr>
          <p:cNvPr id="6" name="Picture 4" descr="Resultado de imagen de leeuwenhoek"/>
          <p:cNvPicPr>
            <a:picLocks noChangeAspect="1" noChangeArrowheads="1"/>
          </p:cNvPicPr>
          <p:nvPr/>
        </p:nvPicPr>
        <p:blipFill>
          <a:blip r:embed="rId7"/>
          <a:srcRect/>
          <a:stretch>
            <a:fillRect/>
          </a:stretch>
        </p:blipFill>
        <p:spPr bwMode="auto">
          <a:xfrm>
            <a:off x="5930597" y="3083728"/>
            <a:ext cx="6013033" cy="2740214"/>
          </a:xfrm>
          <a:prstGeom prst="rect">
            <a:avLst/>
          </a:prstGeom>
          <a:noFill/>
        </p:spPr>
      </p:pic>
    </p:spTree>
    <p:extLst>
      <p:ext uri="{BB962C8B-B14F-4D97-AF65-F5344CB8AC3E}">
        <p14:creationId xmlns:p14="http://schemas.microsoft.com/office/powerpoint/2010/main" val="3889242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2139"/>
          <a:stretch/>
        </p:blipFill>
        <p:spPr>
          <a:xfrm>
            <a:off x="266301" y="265501"/>
            <a:ext cx="11563010" cy="5714675"/>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4914153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90600" y="3152331"/>
            <a:ext cx="9144000" cy="2387600"/>
          </a:xfrm>
        </p:spPr>
        <p:txBody>
          <a:bodyPr>
            <a:normAutofit/>
          </a:bodyPr>
          <a:lstStyle/>
          <a:p>
            <a:r>
              <a:rPr lang="es-ES" sz="1600" u="sng" dirty="0">
                <a:hlinkClick r:id="rId3" tooltip="Robert Hooke - Wikipedia, a enciclopedia libre - Galipedia https://gl.wikipedia.org/wiki/Robert_Hooke"/>
              </a:rPr>
              <a:t>Robert Hooke - Wikipedia, a enciclopedia libre - </a:t>
            </a:r>
            <a:r>
              <a:rPr lang="es-ES" sz="1600" u="sng" dirty="0" err="1">
                <a:hlinkClick r:id="rId3" tooltip="Robert Hooke - Wikipedia, a enciclopedia libre - Galipedia https://gl.wikipedia.org/wiki/Robert_Hooke"/>
              </a:rPr>
              <a:t>Galipedia</a:t>
            </a:r>
            <a:r>
              <a:rPr lang="es-ES" sz="1600" dirty="0"/>
              <a:t/>
            </a:r>
            <a:br>
              <a:rPr lang="es-ES" sz="1600" dirty="0"/>
            </a:br>
            <a:endParaRPr lang="es-ES" sz="1600"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descr="http://aulavirtual.santillana.es/es-scloud/tiendaonline/591617/data/biblioteca/56014b4cb4a8f.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250064"/>
            <a:ext cx="6885432" cy="4641976"/>
          </a:xfrm>
          <a:prstGeom prst="rect">
            <a:avLst/>
          </a:prstGeom>
          <a:noFill/>
          <a:ln>
            <a:noFill/>
          </a:ln>
        </p:spPr>
      </p:pic>
      <p:sp>
        <p:nvSpPr>
          <p:cNvPr id="6" name="CuadroTexto 5"/>
          <p:cNvSpPr txBox="1"/>
          <p:nvPr/>
        </p:nvSpPr>
        <p:spPr>
          <a:xfrm>
            <a:off x="9089136" y="2321334"/>
            <a:ext cx="2843784" cy="830997"/>
          </a:xfrm>
          <a:prstGeom prst="rect">
            <a:avLst/>
          </a:prstGeom>
          <a:noFill/>
        </p:spPr>
        <p:txBody>
          <a:bodyPr wrap="square" rtlCol="0">
            <a:spAutoFit/>
          </a:bodyPr>
          <a:lstStyle/>
          <a:p>
            <a:r>
              <a:rPr lang="es-ES" sz="2400" b="1" dirty="0" smtClean="0"/>
              <a:t>Microscopio de Robert Hooke. </a:t>
            </a:r>
            <a:endParaRPr lang="es-ES" sz="2400" b="1" dirty="0"/>
          </a:p>
        </p:txBody>
      </p:sp>
    </p:spTree>
    <p:extLst>
      <p:ext uri="{BB962C8B-B14F-4D97-AF65-F5344CB8AC3E}">
        <p14:creationId xmlns:p14="http://schemas.microsoft.com/office/powerpoint/2010/main" val="11617442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3 Marcador de contenido" descr="TEORIA CELULAR.jpg"/>
          <p:cNvPicPr>
            <a:picLocks noGrp="1" noChangeAspect="1"/>
          </p:cNvPicPr>
          <p:nvPr>
            <p:ph idx="1"/>
          </p:nvPr>
        </p:nvPicPr>
        <p:blipFill>
          <a:blip r:embed="rId4"/>
          <a:stretch>
            <a:fillRect/>
          </a:stretch>
        </p:blipFill>
        <p:spPr>
          <a:xfrm>
            <a:off x="1719072" y="21145"/>
            <a:ext cx="8073389" cy="6055043"/>
          </a:xfrm>
        </p:spPr>
      </p:pic>
    </p:spTree>
    <p:extLst>
      <p:ext uri="{BB962C8B-B14F-4D97-AF65-F5344CB8AC3E}">
        <p14:creationId xmlns:p14="http://schemas.microsoft.com/office/powerpoint/2010/main" val="3934830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78284" y="-405319"/>
            <a:ext cx="7145550" cy="1926175"/>
          </a:xfrm>
        </p:spPr>
        <p:txBody>
          <a:bodyPr>
            <a:normAutofit/>
          </a:bodyPr>
          <a:lstStyle/>
          <a:p>
            <a:r>
              <a:rPr lang="es-ES" sz="3600" b="1" dirty="0">
                <a:latin typeface="+mn-lt"/>
                <a:hlinkClick r:id="rId3"/>
              </a:rPr>
              <a:t>SANTIAGO RAMÓN Y CAJAL</a:t>
            </a:r>
            <a:r>
              <a:rPr lang="es-ES" sz="3600" b="1" dirty="0">
                <a:latin typeface="+mn-lt"/>
              </a:rPr>
              <a:t> </a:t>
            </a:r>
            <a:r>
              <a:rPr lang="es-ES" dirty="0"/>
              <a:t/>
            </a:r>
            <a:br>
              <a:rPr lang="es-ES" dirty="0"/>
            </a:br>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4098" name="Picture 2" descr="Santiago Ramón y Caja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764" y="1056576"/>
            <a:ext cx="7223155" cy="481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602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668518" y="4213860"/>
            <a:ext cx="5858256" cy="2387600"/>
          </a:xfrm>
        </p:spPr>
        <p:txBody>
          <a:bodyPr>
            <a:normAutofit/>
          </a:bodyPr>
          <a:lstStyle/>
          <a:p>
            <a:pPr algn="l"/>
            <a:r>
              <a:rPr lang="es-ES" sz="1600" dirty="0">
                <a:latin typeface="+mn-lt"/>
                <a:hlinkClick r:id="rId3"/>
              </a:rPr>
              <a:t>Santiago Ramón y Cajal, el hombre que dibujó los secretos del cerebro. New York Times.</a:t>
            </a:r>
            <a:r>
              <a:rPr lang="es-ES" sz="1600" dirty="0">
                <a:latin typeface="+mn-lt"/>
              </a:rPr>
              <a:t/>
            </a:r>
            <a:br>
              <a:rPr lang="es-ES" sz="1600" dirty="0">
                <a:latin typeface="+mn-lt"/>
              </a:rPr>
            </a:br>
            <a:r>
              <a:rPr lang="es-ES" sz="1600" dirty="0">
                <a:latin typeface="+mn-lt"/>
                <a:hlinkClick r:id="rId4"/>
              </a:rPr>
              <a:t>El Museo Nacional de Ciencias Naturales acoge una exposición sobre el legado de Ramón y Cajal. SINC</a:t>
            </a:r>
            <a:r>
              <a:rPr lang="es-ES" sz="1600" dirty="0">
                <a:latin typeface="+mn-lt"/>
              </a:rPr>
              <a:t/>
            </a:r>
            <a:br>
              <a:rPr lang="es-ES" sz="1600" dirty="0">
                <a:latin typeface="+mn-lt"/>
              </a:rPr>
            </a:br>
            <a:r>
              <a:rPr lang="es-ES" sz="1600" dirty="0">
                <a:latin typeface="+mn-lt"/>
                <a:hlinkClick r:id="rId5"/>
              </a:rPr>
              <a:t>El CSIC exhibe parte del Legado Cajal en una exposición en el Museo Nacional de Ciencias Naturales. Vídeo</a:t>
            </a:r>
            <a:r>
              <a:rPr lang="es-ES" sz="1600" dirty="0">
                <a:latin typeface="+mn-lt"/>
              </a:rPr>
              <a:t/>
            </a:r>
            <a:br>
              <a:rPr lang="es-ES" sz="1600" dirty="0">
                <a:latin typeface="+mn-lt"/>
              </a:rPr>
            </a:br>
            <a:r>
              <a:rPr lang="es-ES" sz="2000" dirty="0">
                <a:solidFill>
                  <a:srgbClr val="7D9FD3"/>
                </a:solidFill>
                <a:latin typeface="inherit"/>
              </a:rPr>
              <a:t/>
            </a:r>
            <a:br>
              <a:rPr lang="es-ES" sz="2000" dirty="0">
                <a:solidFill>
                  <a:srgbClr val="7D9FD3"/>
                </a:solidFill>
                <a:latin typeface="inherit"/>
              </a:rPr>
            </a:br>
            <a:endParaRPr lang="es-ES" sz="2000"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124" name="Picture 4" descr="https://static01.nyt.com/images/2017/02/17/science/cajal-glial-cells/cajal-glial-cells-articleLarge.jpg?quality=75&amp;auto=webp&amp;disable=upsca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5078" y="179006"/>
            <a:ext cx="4396882" cy="39205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tatic01.nyt.com/images/2017/02/17/science/cajal-vomit-reflex/cajal-vomit-reflex-articleLarge.jpg?quality=75&amp;auto=webp&amp;disable=upsca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984" y="0"/>
            <a:ext cx="4117841" cy="619048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9"/>
          <a:stretch>
            <a:fillRect/>
          </a:stretch>
        </p:blipFill>
        <p:spPr>
          <a:xfrm>
            <a:off x="4485986" y="230886"/>
            <a:ext cx="2873930" cy="4087368"/>
          </a:xfrm>
          <a:prstGeom prst="rect">
            <a:avLst/>
          </a:prstGeom>
        </p:spPr>
      </p:pic>
    </p:spTree>
    <p:extLst>
      <p:ext uri="{BB962C8B-B14F-4D97-AF65-F5344CB8AC3E}">
        <p14:creationId xmlns:p14="http://schemas.microsoft.com/office/powerpoint/2010/main" val="33273018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276971" y="3932253"/>
            <a:ext cx="3547872" cy="2387600"/>
          </a:xfrm>
        </p:spPr>
        <p:txBody>
          <a:bodyPr>
            <a:normAutofit/>
          </a:bodyPr>
          <a:lstStyle/>
          <a:p>
            <a:r>
              <a:rPr lang="es-ES" sz="1400" b="1" dirty="0" err="1">
                <a:latin typeface="+mn-lt"/>
                <a:hlinkClick r:id="rId3"/>
              </a:rPr>
              <a:t>Doctor_Bacteria</a:t>
            </a:r>
            <a:r>
              <a:rPr lang="es-ES" sz="1400" b="1" dirty="0">
                <a:latin typeface="+mn-lt"/>
                <a:hlinkClick r:id="rId3"/>
              </a:rPr>
              <a:t/>
            </a:r>
            <a:br>
              <a:rPr lang="es-ES" sz="1400" b="1" dirty="0">
                <a:latin typeface="+mn-lt"/>
                <a:hlinkClick r:id="rId3"/>
              </a:rPr>
            </a:br>
            <a:r>
              <a:rPr lang="es-ES" sz="1400" dirty="0">
                <a:latin typeface="+mn-lt"/>
                <a:hlinkClick r:id="rId3"/>
              </a:rPr>
              <a:t>@</a:t>
            </a:r>
            <a:r>
              <a:rPr lang="es-ES" sz="1400" dirty="0" err="1" smtClean="0">
                <a:latin typeface="+mn-lt"/>
                <a:hlinkClick r:id="rId3"/>
              </a:rPr>
              <a:t>Doctor_Bacteria</a:t>
            </a:r>
            <a:r>
              <a:rPr lang="es-ES" sz="1400" dirty="0">
                <a:latin typeface="+mn-lt"/>
                <a:hlinkClick r:id="rId3"/>
              </a:rPr>
              <a:t/>
            </a:r>
            <a:br>
              <a:rPr lang="es-ES" sz="1400" dirty="0">
                <a:latin typeface="+mn-lt"/>
                <a:hlinkClick r:id="rId3"/>
              </a:rPr>
            </a:br>
            <a:r>
              <a:rPr lang="es-ES" sz="1400" dirty="0">
                <a:latin typeface="+mn-lt"/>
                <a:hlinkClick r:id="rId3"/>
              </a:rPr>
              <a:t>Marcos </a:t>
            </a:r>
            <a:r>
              <a:rPr lang="es-ES" sz="1400" dirty="0" err="1">
                <a:latin typeface="+mn-lt"/>
                <a:hlinkClick r:id="rId3"/>
              </a:rPr>
              <a:t>Larriba</a:t>
            </a:r>
            <a:r>
              <a:rPr lang="es-ES" sz="1400" dirty="0">
                <a:latin typeface="+mn-lt"/>
                <a:hlinkClick r:id="rId3"/>
              </a:rPr>
              <a:t>. Profesor e investigador (UCM). Ni un día sin Cajal en Twitter</a:t>
            </a:r>
            <a:r>
              <a:rPr lang="es-ES" sz="1400" dirty="0" smtClean="0">
                <a:latin typeface="+mn-lt"/>
                <a:hlinkClick r:id="rId3"/>
              </a:rPr>
              <a:t>.</a:t>
            </a:r>
            <a:r>
              <a:rPr lang="es-ES" sz="1800" dirty="0"/>
              <a:t/>
            </a:r>
            <a:br>
              <a:rPr lang="es-ES" sz="1800" dirty="0"/>
            </a:br>
            <a:endParaRPr lang="es-ES" sz="1800"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Cajal, en Zaragoza, hacia 1872."/>
          <p:cNvPicPr>
            <a:picLocks noChangeAspect="1" noChangeArrowheads="1"/>
          </p:cNvPicPr>
          <p:nvPr/>
        </p:nvPicPr>
        <p:blipFill>
          <a:blip r:embed="rId5"/>
          <a:srcRect/>
          <a:stretch>
            <a:fillRect/>
          </a:stretch>
        </p:blipFill>
        <p:spPr bwMode="auto">
          <a:xfrm>
            <a:off x="146304" y="118282"/>
            <a:ext cx="3714752" cy="5695954"/>
          </a:xfrm>
          <a:prstGeom prst="rect">
            <a:avLst/>
          </a:prstGeom>
          <a:noFill/>
        </p:spPr>
      </p:pic>
      <p:pic>
        <p:nvPicPr>
          <p:cNvPr id="6" name="Picture 4" descr="Autorretrato familiar de Cajal con su esposa, Silveria, y sus hijos, hacia 1895."/>
          <p:cNvPicPr>
            <a:picLocks noChangeAspect="1" noChangeArrowheads="1"/>
          </p:cNvPicPr>
          <p:nvPr/>
        </p:nvPicPr>
        <p:blipFill>
          <a:blip r:embed="rId6"/>
          <a:srcRect/>
          <a:stretch>
            <a:fillRect/>
          </a:stretch>
        </p:blipFill>
        <p:spPr bwMode="auto">
          <a:xfrm>
            <a:off x="4050030" y="118282"/>
            <a:ext cx="4572000" cy="4418044"/>
          </a:xfrm>
          <a:prstGeom prst="rect">
            <a:avLst/>
          </a:prstGeom>
          <a:noFill/>
        </p:spPr>
      </p:pic>
      <p:pic>
        <p:nvPicPr>
          <p:cNvPr id="6148" name="Picture 4" descr="Autorretrato de Cajal en su laboratorio de Valencia, tomado aproximadamente en 18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5881" y="1674018"/>
            <a:ext cx="3478667" cy="451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029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45352" y="2841435"/>
            <a:ext cx="5803392" cy="3047302"/>
          </a:xfrm>
        </p:spPr>
        <p:txBody>
          <a:bodyPr>
            <a:noAutofit/>
          </a:bodyPr>
          <a:lstStyle/>
          <a:p>
            <a:pPr algn="l"/>
            <a:r>
              <a:rPr lang="es-ES" sz="1800" dirty="0">
                <a:latin typeface="+mn-lt"/>
              </a:rPr>
              <a:t>Río </a:t>
            </a:r>
            <a:r>
              <a:rPr lang="es-ES" sz="1800" dirty="0" err="1">
                <a:latin typeface="+mn-lt"/>
              </a:rPr>
              <a:t>Hortega</a:t>
            </a:r>
            <a:r>
              <a:rPr lang="es-ES" sz="1800" dirty="0">
                <a:latin typeface="+mn-lt"/>
              </a:rPr>
              <a:t> trabajó con la técnica del tanino y de la plata que había ideado </a:t>
            </a:r>
            <a:r>
              <a:rPr lang="es-ES" sz="1800" dirty="0" err="1">
                <a:latin typeface="+mn-lt"/>
              </a:rPr>
              <a:t>Achúcarro</a:t>
            </a:r>
            <a:r>
              <a:rPr lang="es-ES" sz="1800" dirty="0">
                <a:latin typeface="+mn-lt"/>
              </a:rPr>
              <a:t>, pero creó cuatro variantes diferentes. Una de éstas impregnaba de forma selectiva las estructuras </a:t>
            </a:r>
            <a:r>
              <a:rPr lang="es-ES" sz="1800" dirty="0" smtClean="0">
                <a:latin typeface="+mn-lt"/>
              </a:rPr>
              <a:t>intracelulares. </a:t>
            </a:r>
            <a:r>
              <a:rPr lang="es-ES" sz="1800" dirty="0">
                <a:latin typeface="+mn-lt"/>
              </a:rPr>
              <a:t>Más tarde ideó el método del carbonato de plata amoniacal con el fin de investigar mejor la neuroglia. </a:t>
            </a:r>
            <a:r>
              <a:rPr lang="es-ES" sz="1800" dirty="0" smtClean="0">
                <a:latin typeface="+mn-lt"/>
              </a:rPr>
              <a:t>Pudo modificar así todos los conocimientos que se poseían entonces sobre esta células. Se llamó </a:t>
            </a:r>
            <a:r>
              <a:rPr lang="es-ES" sz="1800" b="1" dirty="0" smtClean="0">
                <a:latin typeface="+mn-lt"/>
              </a:rPr>
              <a:t>“</a:t>
            </a:r>
            <a:r>
              <a:rPr lang="es-ES" sz="1800" b="1" dirty="0" err="1" smtClean="0">
                <a:latin typeface="+mn-lt"/>
              </a:rPr>
              <a:t>horteguear</a:t>
            </a:r>
            <a:r>
              <a:rPr lang="es-ES" sz="1800" b="1" dirty="0" smtClean="0">
                <a:latin typeface="+mn-lt"/>
              </a:rPr>
              <a:t>” </a:t>
            </a:r>
            <a:r>
              <a:rPr lang="es-ES" sz="1800" dirty="0" smtClean="0">
                <a:latin typeface="+mn-lt"/>
              </a:rPr>
              <a:t>a ver con estas técnicas la células nerviosas. </a:t>
            </a:r>
            <a:r>
              <a:rPr lang="es-ES" sz="1800" dirty="0">
                <a:latin typeface="+mn-lt"/>
              </a:rPr>
              <a:t>También se conocían unas estructuras que Ramón y Cajal había bautizado como "glía </a:t>
            </a:r>
            <a:r>
              <a:rPr lang="es-ES" sz="1800" dirty="0" smtClean="0">
                <a:latin typeface="+mn-lt"/>
              </a:rPr>
              <a:t>adendrítica“ o “tercer elemento” . </a:t>
            </a:r>
            <a:r>
              <a:rPr lang="es-ES" sz="1800" dirty="0" err="1">
                <a:latin typeface="+mn-lt"/>
              </a:rPr>
              <a:t>Hortega</a:t>
            </a:r>
            <a:r>
              <a:rPr lang="es-ES" sz="1800" dirty="0">
                <a:latin typeface="+mn-lt"/>
              </a:rPr>
              <a:t> llegó a distinguir en ésta última dos especies citológicas distintas: la </a:t>
            </a:r>
            <a:r>
              <a:rPr lang="es-ES" sz="1800" b="1" dirty="0" err="1">
                <a:latin typeface="+mn-lt"/>
              </a:rPr>
              <a:t>microglía</a:t>
            </a:r>
            <a:r>
              <a:rPr lang="es-ES" sz="1800" b="1" dirty="0">
                <a:latin typeface="+mn-lt"/>
              </a:rPr>
              <a:t> o </a:t>
            </a:r>
            <a:r>
              <a:rPr lang="es-ES" sz="1800" b="1" dirty="0" err="1">
                <a:latin typeface="+mn-lt"/>
              </a:rPr>
              <a:t>mesoglía</a:t>
            </a:r>
            <a:r>
              <a:rPr lang="es-ES" sz="1800" b="1" dirty="0">
                <a:latin typeface="+mn-lt"/>
              </a:rPr>
              <a:t> y la glía interfascicular u </a:t>
            </a:r>
            <a:r>
              <a:rPr lang="es-ES" sz="1800" b="1" dirty="0" err="1" smtClean="0">
                <a:latin typeface="+mn-lt"/>
              </a:rPr>
              <a:t>oligodendroglía</a:t>
            </a:r>
            <a:r>
              <a:rPr lang="es-ES" sz="1800" dirty="0" smtClean="0">
                <a:latin typeface="+mn-lt"/>
              </a:rPr>
              <a:t>, </a:t>
            </a:r>
            <a:r>
              <a:rPr lang="es-ES" sz="1800" b="1" dirty="0" err="1" smtClean="0">
                <a:latin typeface="+mn-lt"/>
              </a:rPr>
              <a:t>céluas</a:t>
            </a:r>
            <a:r>
              <a:rPr lang="es-ES" sz="1800" b="1" dirty="0" smtClean="0">
                <a:latin typeface="+mn-lt"/>
              </a:rPr>
              <a:t> </a:t>
            </a:r>
            <a:r>
              <a:rPr lang="es-ES" sz="1800" b="1" dirty="0" err="1" smtClean="0">
                <a:latin typeface="+mn-lt"/>
              </a:rPr>
              <a:t>hortega</a:t>
            </a:r>
            <a:r>
              <a:rPr lang="es-ES" sz="1800" dirty="0" smtClean="0">
                <a:latin typeface="+mn-lt"/>
              </a:rPr>
              <a:t>”.  </a:t>
            </a:r>
            <a:r>
              <a:rPr lang="es-ES" sz="1800" dirty="0">
                <a:latin typeface="+mn-lt"/>
              </a:rPr>
              <a:t>Con el tiempo completó los estudios sobre el tema, lo que le valió el prestigio internacional y méritos en varias instituciones científicas americanas y europeas</a:t>
            </a:r>
            <a:r>
              <a:rPr lang="es-ES" sz="1800" dirty="0" smtClean="0">
                <a:latin typeface="+mn-lt"/>
              </a:rPr>
              <a:t>. </a:t>
            </a:r>
            <a:br>
              <a:rPr lang="es-ES" sz="1800" dirty="0" smtClean="0">
                <a:latin typeface="+mn-lt"/>
              </a:rPr>
            </a:br>
            <a:endParaRPr lang="es-ES" sz="1800"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7" name="Imagen 6"/>
          <p:cNvPicPr>
            <a:picLocks noChangeAspect="1"/>
          </p:cNvPicPr>
          <p:nvPr/>
        </p:nvPicPr>
        <p:blipFill>
          <a:blip r:embed="rId4"/>
          <a:stretch>
            <a:fillRect/>
          </a:stretch>
        </p:blipFill>
        <p:spPr>
          <a:xfrm>
            <a:off x="582982" y="1697924"/>
            <a:ext cx="5085536" cy="3559875"/>
          </a:xfrm>
          <a:prstGeom prst="rect">
            <a:avLst/>
          </a:prstGeom>
        </p:spPr>
      </p:pic>
      <p:sp>
        <p:nvSpPr>
          <p:cNvPr id="8" name="CuadroTexto 7"/>
          <p:cNvSpPr txBox="1"/>
          <p:nvPr/>
        </p:nvSpPr>
        <p:spPr>
          <a:xfrm>
            <a:off x="2103120" y="582798"/>
            <a:ext cx="7562088" cy="584775"/>
          </a:xfrm>
          <a:prstGeom prst="rect">
            <a:avLst/>
          </a:prstGeom>
          <a:noFill/>
        </p:spPr>
        <p:txBody>
          <a:bodyPr wrap="square" rtlCol="0">
            <a:spAutoFit/>
          </a:bodyPr>
          <a:lstStyle/>
          <a:p>
            <a:r>
              <a:rPr lang="es-ES" sz="3200" b="1" dirty="0" smtClean="0"/>
              <a:t>Pío de Río </a:t>
            </a:r>
            <a:r>
              <a:rPr lang="es-ES" sz="3200" b="1" dirty="0" err="1" smtClean="0"/>
              <a:t>Hortega</a:t>
            </a:r>
            <a:r>
              <a:rPr lang="es-ES" sz="3200" b="1" dirty="0" smtClean="0"/>
              <a:t>. Células de la Glía</a:t>
            </a:r>
            <a:endParaRPr lang="es-ES" sz="3200" b="1" dirty="0"/>
          </a:p>
        </p:txBody>
      </p:sp>
    </p:spTree>
    <p:extLst>
      <p:ext uri="{BB962C8B-B14F-4D97-AF65-F5344CB8AC3E}">
        <p14:creationId xmlns:p14="http://schemas.microsoft.com/office/powerpoint/2010/main" val="2786522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7" name="Imagen 6"/>
          <p:cNvPicPr>
            <a:picLocks noChangeAspect="1"/>
          </p:cNvPicPr>
          <p:nvPr/>
        </p:nvPicPr>
        <p:blipFill>
          <a:blip r:embed="rId4"/>
          <a:stretch>
            <a:fillRect/>
          </a:stretch>
        </p:blipFill>
        <p:spPr>
          <a:xfrm>
            <a:off x="156210" y="2139240"/>
            <a:ext cx="5065014" cy="3566615"/>
          </a:xfrm>
          <a:prstGeom prst="rect">
            <a:avLst/>
          </a:prstGeom>
        </p:spPr>
      </p:pic>
      <p:pic>
        <p:nvPicPr>
          <p:cNvPr id="8" name="Imagen 7"/>
          <p:cNvPicPr>
            <a:picLocks noChangeAspect="1"/>
          </p:cNvPicPr>
          <p:nvPr/>
        </p:nvPicPr>
        <p:blipFill>
          <a:blip r:embed="rId5"/>
          <a:stretch>
            <a:fillRect/>
          </a:stretch>
        </p:blipFill>
        <p:spPr>
          <a:xfrm>
            <a:off x="5559552" y="209317"/>
            <a:ext cx="6333744" cy="4610108"/>
          </a:xfrm>
          <a:prstGeom prst="rect">
            <a:avLst/>
          </a:prstGeom>
        </p:spPr>
      </p:pic>
      <p:sp>
        <p:nvSpPr>
          <p:cNvPr id="9" name="CuadroTexto 8"/>
          <p:cNvSpPr txBox="1"/>
          <p:nvPr/>
        </p:nvSpPr>
        <p:spPr>
          <a:xfrm>
            <a:off x="5668518" y="4992624"/>
            <a:ext cx="6224778" cy="307777"/>
          </a:xfrm>
          <a:prstGeom prst="rect">
            <a:avLst/>
          </a:prstGeom>
          <a:noFill/>
        </p:spPr>
        <p:txBody>
          <a:bodyPr wrap="square" rtlCol="0">
            <a:spAutoFit/>
          </a:bodyPr>
          <a:lstStyle/>
          <a:p>
            <a:r>
              <a:rPr lang="es-ES" sz="1400" dirty="0">
                <a:hlinkClick r:id="rId6"/>
              </a:rPr>
              <a:t>Dibujos de Río </a:t>
            </a:r>
            <a:r>
              <a:rPr lang="es-ES" sz="1400" dirty="0" err="1">
                <a:hlinkClick r:id="rId6"/>
              </a:rPr>
              <a:t>Hortega</a:t>
            </a:r>
            <a:r>
              <a:rPr lang="es-ES" sz="1400" dirty="0"/>
              <a:t> del </a:t>
            </a:r>
            <a:r>
              <a:rPr lang="es-ES" sz="1400" dirty="0" err="1"/>
              <a:t>cortex</a:t>
            </a:r>
            <a:r>
              <a:rPr lang="es-ES" sz="1400" dirty="0"/>
              <a:t> cerebral (A) y de la sustancia blanca (B.C) (1928)</a:t>
            </a:r>
            <a:endParaRPr lang="es-ES" sz="1400" dirty="0"/>
          </a:p>
        </p:txBody>
      </p:sp>
    </p:spTree>
    <p:extLst>
      <p:ext uri="{BB962C8B-B14F-4D97-AF65-F5344CB8AC3E}">
        <p14:creationId xmlns:p14="http://schemas.microsoft.com/office/powerpoint/2010/main" val="816060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58824" y="214216"/>
            <a:ext cx="9144000" cy="391859"/>
          </a:xfrm>
        </p:spPr>
        <p:txBody>
          <a:bodyPr>
            <a:noAutofit/>
          </a:bodyPr>
          <a:lstStyle/>
          <a:p>
            <a:r>
              <a:rPr lang="es-ES" sz="2400" b="1" dirty="0">
                <a:latin typeface="+mn-lt"/>
              </a:rPr>
              <a:t>Teoría </a:t>
            </a:r>
            <a:r>
              <a:rPr lang="es-ES" sz="2400" b="1" dirty="0" err="1">
                <a:latin typeface="+mn-lt"/>
              </a:rPr>
              <a:t>endosimbiotica</a:t>
            </a:r>
            <a:r>
              <a:rPr lang="es-ES" sz="2400" b="1" dirty="0">
                <a:latin typeface="+mn-lt"/>
              </a:rPr>
              <a:t> de Lynn </a:t>
            </a:r>
            <a:r>
              <a:rPr lang="es-ES" sz="2400" b="1" dirty="0" err="1">
                <a:latin typeface="+mn-lt"/>
              </a:rPr>
              <a:t>Margulis</a:t>
            </a:r>
            <a:r>
              <a:rPr lang="es-ES" sz="2400" b="1" dirty="0">
                <a:latin typeface="+mn-lt"/>
              </a:rPr>
              <a:t>. </a:t>
            </a: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descr="Lin Margulis"/>
          <p:cNvPicPr/>
          <p:nvPr/>
        </p:nvPicPr>
        <p:blipFill>
          <a:blip r:embed="rId4">
            <a:extLst>
              <a:ext uri="{28A0092B-C50C-407E-A947-70E740481C1C}">
                <a14:useLocalDpi xmlns:a14="http://schemas.microsoft.com/office/drawing/2010/main" val="0"/>
              </a:ext>
            </a:extLst>
          </a:blip>
          <a:srcRect/>
          <a:stretch>
            <a:fillRect/>
          </a:stretch>
        </p:blipFill>
        <p:spPr bwMode="auto">
          <a:xfrm>
            <a:off x="914399" y="834675"/>
            <a:ext cx="2907793" cy="2121408"/>
          </a:xfrm>
          <a:prstGeom prst="rect">
            <a:avLst/>
          </a:prstGeom>
          <a:noFill/>
          <a:ln>
            <a:noFill/>
          </a:ln>
        </p:spPr>
      </p:pic>
      <p:pic>
        <p:nvPicPr>
          <p:cNvPr id="6" name="Imagen 5" descr="Endosimbios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7760" y="1065895"/>
            <a:ext cx="6035040" cy="4436174"/>
          </a:xfrm>
          <a:prstGeom prst="rect">
            <a:avLst/>
          </a:prstGeom>
          <a:noFill/>
          <a:ln>
            <a:noFill/>
          </a:ln>
        </p:spPr>
      </p:pic>
      <p:sp>
        <p:nvSpPr>
          <p:cNvPr id="7" name="CuadroTexto 6"/>
          <p:cNvSpPr txBox="1"/>
          <p:nvPr/>
        </p:nvSpPr>
        <p:spPr>
          <a:xfrm>
            <a:off x="585216" y="3087046"/>
            <a:ext cx="3941064" cy="923330"/>
          </a:xfrm>
          <a:prstGeom prst="rect">
            <a:avLst/>
          </a:prstGeom>
          <a:noFill/>
        </p:spPr>
        <p:txBody>
          <a:bodyPr wrap="square" rtlCol="0">
            <a:spAutoFit/>
          </a:bodyPr>
          <a:lstStyle/>
          <a:p>
            <a:r>
              <a:rPr lang="es-ES" b="1" dirty="0">
                <a:hlinkClick r:id="rId6"/>
              </a:rPr>
              <a:t>Lynn </a:t>
            </a:r>
            <a:r>
              <a:rPr lang="es-ES" b="1" dirty="0" err="1">
                <a:hlinkClick r:id="rId6"/>
              </a:rPr>
              <a:t>Margulis</a:t>
            </a:r>
            <a:r>
              <a:rPr lang="es-ES" b="1" dirty="0">
                <a:hlinkClick r:id="rId6"/>
              </a:rPr>
              <a:t>: la vida desde la cooperación microbiana</a:t>
            </a:r>
            <a:endParaRPr lang="es-ES" b="1" dirty="0"/>
          </a:p>
          <a:p>
            <a:endParaRPr lang="es-ES" dirty="0"/>
          </a:p>
        </p:txBody>
      </p:sp>
      <p:pic>
        <p:nvPicPr>
          <p:cNvPr id="8194" name="Picture 2" descr="https://lh3.googleusercontent.com/tFx3dydswr0cxNqVjSNZy2h8MOhUNzGVj9nV6XjZWxFXqD6bJHp0iQR4UF9yfOvwU1TRDmlcrf6BoiWBbd_VXPShW3_wDWKx5BGuo_p2VI4puVRJV5-DrUwc0Hzf4SQhkx496uQqR6r_kSMonCuybe5pn1GL7epW-fIhZWcq_6qR2fZAITYeKY5axoFQBM_pMhgtUw5z1QFOOGZvMilp6hxzQA_ISSIsl7eUzfmof7kR_7jNVsVvm2KwL_9MPDbZ_fSbn3RXohWnogebbuW9Dm-77G4RoA4kN5-tc9bSnetFDraMv0ObCcOPC6QlG2trDz6A0plZU5O4B2CuHY-pJMwq_voTBPqA5rgPDIhXkT196h9lIBnEV2N4kimetWAbKPoWecLCi25agcJEzkpqv9llTs5XvkVY4TPFf0pze3otxgwczgP8BlSGzSMBTJHwmTM2x4RDRIGnNsFmQpV8kauDntUsPcaz7YC9MUg2ugSNSzu7rr7nACzCl4snLgvGEI2wW_2WZQ_-1w4YPy36564aDRoW_Gr_Ouv1Wg9qTfXo3FL8VcjOv97woy5R_ZB97Ak_--KlTLK6_-2mN94v4mf8vzZ8DXaU2rVh8Un9yX128GHMRNalrWZHBbbOHv8AIUyFytkvUxB_BEDDL0plxd34WqLa1gWLqCr4-HuYEKPH6BHKlFjVjelWKEH1MA=w1334-h943-no?authuser=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216" y="3644281"/>
            <a:ext cx="3763644" cy="266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8065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11480" y="192024"/>
            <a:ext cx="10186416" cy="1170432"/>
          </a:xfrm>
        </p:spPr>
        <p:txBody>
          <a:bodyPr>
            <a:normAutofit/>
          </a:bodyPr>
          <a:lstStyle/>
          <a:p>
            <a:r>
              <a:rPr lang="es-ES" sz="2400" b="1" dirty="0">
                <a:latin typeface="+mn-lt"/>
              </a:rPr>
              <a:t>NIVEL CELULAR. HAI UN TIPO DE CÉLULA PARA CADA REINO</a:t>
            </a:r>
            <a:r>
              <a:rPr lang="es-ES" sz="2400" dirty="0">
                <a:latin typeface="+mn-lt"/>
              </a:rPr>
              <a:t/>
            </a:r>
            <a:br>
              <a:rPr lang="es-ES" sz="2400" dirty="0">
                <a:latin typeface="+mn-lt"/>
              </a:rPr>
            </a:br>
            <a:r>
              <a:rPr lang="es-ES" sz="1800" dirty="0"/>
              <a:t/>
            </a:r>
            <a:br>
              <a:rPr lang="es-ES" sz="1800" dirty="0"/>
            </a:br>
            <a:r>
              <a:rPr lang="es-ES" sz="1800" dirty="0"/>
              <a:t/>
            </a:r>
            <a:br>
              <a:rPr lang="es-ES" sz="1800" dirty="0"/>
            </a:br>
            <a:endParaRPr lang="es-ES" sz="1800"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6" name="Picture 2" descr="Imagen relacionada"/>
          <p:cNvPicPr>
            <a:picLocks noChangeAspect="1" noChangeArrowheads="1"/>
          </p:cNvPicPr>
          <p:nvPr/>
        </p:nvPicPr>
        <p:blipFill rotWithShape="1">
          <a:blip r:embed="rId4"/>
          <a:srcRect b="6770"/>
          <a:stretch/>
        </p:blipFill>
        <p:spPr bwMode="auto">
          <a:xfrm>
            <a:off x="1947672" y="777240"/>
            <a:ext cx="7114031" cy="4974336"/>
          </a:xfrm>
          <a:prstGeom prst="rect">
            <a:avLst/>
          </a:prstGeom>
          <a:noFill/>
        </p:spPr>
      </p:pic>
    </p:spTree>
    <p:extLst>
      <p:ext uri="{BB962C8B-B14F-4D97-AF65-F5344CB8AC3E}">
        <p14:creationId xmlns:p14="http://schemas.microsoft.com/office/powerpoint/2010/main" val="14178451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56488" y="282735"/>
            <a:ext cx="9144000" cy="450405"/>
          </a:xfrm>
        </p:spPr>
        <p:txBody>
          <a:bodyPr>
            <a:normAutofit/>
          </a:bodyPr>
          <a:lstStyle/>
          <a:p>
            <a:r>
              <a:rPr lang="es-ES" sz="2000" b="1" dirty="0" smtClean="0">
                <a:latin typeface="+mn-lt"/>
              </a:rPr>
              <a:t>ESTRUTURA CÉLULA ECARIOTA ANIMAL Y VEXETAL </a:t>
            </a:r>
            <a:endParaRPr lang="es-ES" sz="20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descr="http://aulavirtual.santillana.es/es-scloud/tiendaonline/591617/data/biblioteca/5602634ef08a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3802" y="2120265"/>
            <a:ext cx="4684395" cy="2617470"/>
          </a:xfrm>
          <a:prstGeom prst="rect">
            <a:avLst/>
          </a:prstGeom>
          <a:noFill/>
          <a:ln>
            <a:noFill/>
          </a:ln>
        </p:spPr>
      </p:pic>
      <p:pic>
        <p:nvPicPr>
          <p:cNvPr id="6" name="Imagen 5" descr="http://aulavirtual.santillana.es/es-scloud/tiendaonline/591617/data/biblioteca/5602634ef08a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4832" y="961740"/>
            <a:ext cx="7607046" cy="4832635"/>
          </a:xfrm>
          <a:prstGeom prst="rect">
            <a:avLst/>
          </a:prstGeom>
          <a:noFill/>
          <a:ln>
            <a:noFill/>
          </a:ln>
        </p:spPr>
      </p:pic>
    </p:spTree>
    <p:extLst>
      <p:ext uri="{BB962C8B-B14F-4D97-AF65-F5344CB8AC3E}">
        <p14:creationId xmlns:p14="http://schemas.microsoft.com/office/powerpoint/2010/main" val="42533551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0006"/>
          <a:stretch/>
        </p:blipFill>
        <p:spPr>
          <a:xfrm>
            <a:off x="457396" y="141492"/>
            <a:ext cx="11190713" cy="5664948"/>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19875390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Imagen relacionada"/>
          <p:cNvPicPr>
            <a:picLocks noChangeAspect="1" noChangeArrowheads="1"/>
          </p:cNvPicPr>
          <p:nvPr/>
        </p:nvPicPr>
        <p:blipFill>
          <a:blip r:embed="rId4"/>
          <a:srcRect/>
          <a:stretch>
            <a:fillRect/>
          </a:stretch>
        </p:blipFill>
        <p:spPr bwMode="auto">
          <a:xfrm>
            <a:off x="1967769" y="129714"/>
            <a:ext cx="8608506" cy="5406141"/>
          </a:xfrm>
          <a:prstGeom prst="rect">
            <a:avLst/>
          </a:prstGeom>
          <a:noFill/>
        </p:spPr>
      </p:pic>
    </p:spTree>
    <p:extLst>
      <p:ext uri="{BB962C8B-B14F-4D97-AF65-F5344CB8AC3E}">
        <p14:creationId xmlns:p14="http://schemas.microsoft.com/office/powerpoint/2010/main" val="2747043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Imagen relacionada"/>
          <p:cNvPicPr>
            <a:picLocks noChangeAspect="1" noChangeArrowheads="1"/>
          </p:cNvPicPr>
          <p:nvPr/>
        </p:nvPicPr>
        <p:blipFill>
          <a:blip r:embed="rId4"/>
          <a:srcRect/>
          <a:stretch>
            <a:fillRect/>
          </a:stretch>
        </p:blipFill>
        <p:spPr bwMode="auto">
          <a:xfrm>
            <a:off x="1848496" y="181717"/>
            <a:ext cx="8819504" cy="5357850"/>
          </a:xfrm>
          <a:prstGeom prst="rect">
            <a:avLst/>
          </a:prstGeom>
          <a:noFill/>
        </p:spPr>
      </p:pic>
    </p:spTree>
    <p:extLst>
      <p:ext uri="{BB962C8B-B14F-4D97-AF65-F5344CB8AC3E}">
        <p14:creationId xmlns:p14="http://schemas.microsoft.com/office/powerpoint/2010/main" val="21101413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plant cell"/>
          <p:cNvPicPr>
            <a:picLocks noChangeAspect="1" noChangeArrowheads="1"/>
          </p:cNvPicPr>
          <p:nvPr/>
        </p:nvPicPr>
        <p:blipFill>
          <a:blip r:embed="rId4"/>
          <a:srcRect/>
          <a:stretch>
            <a:fillRect/>
          </a:stretch>
        </p:blipFill>
        <p:spPr bwMode="auto">
          <a:xfrm>
            <a:off x="2893130" y="201168"/>
            <a:ext cx="6218287" cy="5783034"/>
          </a:xfrm>
          <a:prstGeom prst="rect">
            <a:avLst/>
          </a:prstGeom>
          <a:noFill/>
        </p:spPr>
      </p:pic>
    </p:spTree>
    <p:extLst>
      <p:ext uri="{BB962C8B-B14F-4D97-AF65-F5344CB8AC3E}">
        <p14:creationId xmlns:p14="http://schemas.microsoft.com/office/powerpoint/2010/main" val="21138981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6518" y="213116"/>
            <a:ext cx="9144000" cy="501587"/>
          </a:xfrm>
        </p:spPr>
        <p:txBody>
          <a:bodyPr>
            <a:noAutofit/>
          </a:bodyPr>
          <a:lstStyle/>
          <a:p>
            <a:r>
              <a:rPr lang="es-ES" sz="3200" b="1" dirty="0" smtClean="0">
                <a:latin typeface="+mn-lt"/>
              </a:rPr>
              <a:t>Membrana plasmática </a:t>
            </a:r>
            <a:endParaRPr lang="es-ES" sz="32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7170" name="Picture 2" descr="https://upload.wikimedia.org/wikipedia/commons/thumb/e/eb/Cell_membrane_detailed_diagram_es.svg/486px-Cell_membrane_detailed_diagram_e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62" y="1347306"/>
            <a:ext cx="8031120" cy="3304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de membrana plasmatica m. e."/>
          <p:cNvPicPr>
            <a:picLocks noChangeAspect="1" noChangeArrowheads="1"/>
          </p:cNvPicPr>
          <p:nvPr/>
        </p:nvPicPr>
        <p:blipFill>
          <a:blip r:embed="rId5"/>
          <a:srcRect/>
          <a:stretch>
            <a:fillRect/>
          </a:stretch>
        </p:blipFill>
        <p:spPr bwMode="auto">
          <a:xfrm>
            <a:off x="8643382" y="3904488"/>
            <a:ext cx="2809364" cy="2107024"/>
          </a:xfrm>
          <a:prstGeom prst="rect">
            <a:avLst/>
          </a:prstGeom>
          <a:noFill/>
        </p:spPr>
      </p:pic>
    </p:spTree>
    <p:extLst>
      <p:ext uri="{BB962C8B-B14F-4D97-AF65-F5344CB8AC3E}">
        <p14:creationId xmlns:p14="http://schemas.microsoft.com/office/powerpoint/2010/main" val="1494177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reticulo endoplasmatico"/>
          <p:cNvPicPr>
            <a:picLocks noChangeAspect="1" noChangeArrowheads="1"/>
          </p:cNvPicPr>
          <p:nvPr/>
        </p:nvPicPr>
        <p:blipFill>
          <a:blip r:embed="rId4"/>
          <a:srcRect/>
          <a:stretch>
            <a:fillRect/>
          </a:stretch>
        </p:blipFill>
        <p:spPr bwMode="auto">
          <a:xfrm>
            <a:off x="2359188" y="449155"/>
            <a:ext cx="6530097" cy="5393861"/>
          </a:xfrm>
          <a:prstGeom prst="rect">
            <a:avLst/>
          </a:prstGeom>
          <a:noFill/>
        </p:spPr>
      </p:pic>
    </p:spTree>
    <p:extLst>
      <p:ext uri="{BB962C8B-B14F-4D97-AF65-F5344CB8AC3E}">
        <p14:creationId xmlns:p14="http://schemas.microsoft.com/office/powerpoint/2010/main" val="16988432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23544" y="165259"/>
            <a:ext cx="5519928" cy="638746"/>
          </a:xfrm>
        </p:spPr>
        <p:txBody>
          <a:bodyPr>
            <a:normAutofit/>
          </a:bodyPr>
          <a:lstStyle/>
          <a:p>
            <a:r>
              <a:rPr lang="es-ES" sz="2400" b="1" dirty="0" smtClean="0">
                <a:latin typeface="+mn-lt"/>
              </a:rPr>
              <a:t>RIBOSOMA </a:t>
            </a:r>
            <a:endParaRPr lang="es-ES" sz="24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6" name="Picture 4" descr="Resultado de imagen de ribosomas"/>
          <p:cNvPicPr>
            <a:picLocks noChangeAspect="1" noChangeArrowheads="1"/>
          </p:cNvPicPr>
          <p:nvPr/>
        </p:nvPicPr>
        <p:blipFill>
          <a:blip r:embed="rId4"/>
          <a:srcRect/>
          <a:stretch>
            <a:fillRect/>
          </a:stretch>
        </p:blipFill>
        <p:spPr bwMode="auto">
          <a:xfrm>
            <a:off x="3808039" y="484632"/>
            <a:ext cx="6421413" cy="5193791"/>
          </a:xfrm>
          <a:prstGeom prst="rect">
            <a:avLst/>
          </a:prstGeom>
          <a:noFill/>
        </p:spPr>
      </p:pic>
    </p:spTree>
    <p:extLst>
      <p:ext uri="{BB962C8B-B14F-4D97-AF65-F5344CB8AC3E}">
        <p14:creationId xmlns:p14="http://schemas.microsoft.com/office/powerpoint/2010/main" val="13871104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aparato de golgi"/>
          <p:cNvPicPr>
            <a:picLocks noChangeAspect="1" noChangeArrowheads="1"/>
          </p:cNvPicPr>
          <p:nvPr/>
        </p:nvPicPr>
        <p:blipFill>
          <a:blip r:embed="rId4"/>
          <a:srcRect/>
          <a:stretch>
            <a:fillRect/>
          </a:stretch>
        </p:blipFill>
        <p:spPr bwMode="auto">
          <a:xfrm>
            <a:off x="2151141" y="192024"/>
            <a:ext cx="7702265" cy="5776699"/>
          </a:xfrm>
          <a:prstGeom prst="rect">
            <a:avLst/>
          </a:prstGeom>
          <a:noFill/>
        </p:spPr>
      </p:pic>
    </p:spTree>
    <p:extLst>
      <p:ext uri="{BB962C8B-B14F-4D97-AF65-F5344CB8AC3E}">
        <p14:creationId xmlns:p14="http://schemas.microsoft.com/office/powerpoint/2010/main" val="41226770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reticulo endoplasmatico"/>
          <p:cNvPicPr>
            <a:picLocks noChangeAspect="1" noChangeArrowheads="1"/>
          </p:cNvPicPr>
          <p:nvPr/>
        </p:nvPicPr>
        <p:blipFill>
          <a:blip r:embed="rId4"/>
          <a:srcRect/>
          <a:stretch>
            <a:fillRect/>
          </a:stretch>
        </p:blipFill>
        <p:spPr bwMode="auto">
          <a:xfrm>
            <a:off x="1593087" y="164022"/>
            <a:ext cx="8527160" cy="5912166"/>
          </a:xfrm>
          <a:prstGeom prst="rect">
            <a:avLst/>
          </a:prstGeom>
          <a:noFill/>
        </p:spPr>
      </p:pic>
    </p:spTree>
    <p:extLst>
      <p:ext uri="{BB962C8B-B14F-4D97-AF65-F5344CB8AC3E}">
        <p14:creationId xmlns:p14="http://schemas.microsoft.com/office/powerpoint/2010/main" val="19701522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PEROXISOMAS"/>
          <p:cNvPicPr>
            <a:picLocks noChangeAspect="1" noChangeArrowheads="1"/>
          </p:cNvPicPr>
          <p:nvPr/>
        </p:nvPicPr>
        <p:blipFill>
          <a:blip r:embed="rId4"/>
          <a:srcRect/>
          <a:stretch>
            <a:fillRect/>
          </a:stretch>
        </p:blipFill>
        <p:spPr bwMode="auto">
          <a:xfrm>
            <a:off x="1878699" y="484632"/>
            <a:ext cx="7579637" cy="5048040"/>
          </a:xfrm>
          <a:prstGeom prst="rect">
            <a:avLst/>
          </a:prstGeom>
          <a:noFill/>
        </p:spPr>
      </p:pic>
    </p:spTree>
    <p:extLst>
      <p:ext uri="{BB962C8B-B14F-4D97-AF65-F5344CB8AC3E}">
        <p14:creationId xmlns:p14="http://schemas.microsoft.com/office/powerpoint/2010/main" val="23939821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10242" name="Picture 2" descr="Celulas, organelos y estructuras"/>
          <p:cNvPicPr>
            <a:picLocks noChangeAspect="1" noChangeArrowheads="1"/>
          </p:cNvPicPr>
          <p:nvPr/>
        </p:nvPicPr>
        <p:blipFill rotWithShape="1">
          <a:blip r:embed="rId4">
            <a:extLst>
              <a:ext uri="{28A0092B-C50C-407E-A947-70E740481C1C}">
                <a14:useLocalDpi xmlns:a14="http://schemas.microsoft.com/office/drawing/2010/main" val="0"/>
              </a:ext>
            </a:extLst>
          </a:blip>
          <a:srcRect t="19762" b="-1100"/>
          <a:stretch/>
        </p:blipFill>
        <p:spPr bwMode="auto">
          <a:xfrm>
            <a:off x="1524000" y="640080"/>
            <a:ext cx="8761223" cy="529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418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3738"/>
          <a:stretch/>
        </p:blipFill>
        <p:spPr>
          <a:xfrm>
            <a:off x="97823" y="278652"/>
            <a:ext cx="11674969" cy="5664948"/>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9478561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2 Imagen" descr="peroxisoma.jpg"/>
          <p:cNvPicPr>
            <a:picLocks noChangeAspect="1"/>
          </p:cNvPicPr>
          <p:nvPr/>
        </p:nvPicPr>
        <p:blipFill>
          <a:blip r:embed="rId4"/>
          <a:stretch>
            <a:fillRect/>
          </a:stretch>
        </p:blipFill>
        <p:spPr>
          <a:xfrm>
            <a:off x="3258307" y="667512"/>
            <a:ext cx="5203304" cy="5180076"/>
          </a:xfrm>
          <a:prstGeom prst="rect">
            <a:avLst/>
          </a:prstGeom>
        </p:spPr>
      </p:pic>
    </p:spTree>
    <p:extLst>
      <p:ext uri="{BB962C8B-B14F-4D97-AF65-F5344CB8AC3E}">
        <p14:creationId xmlns:p14="http://schemas.microsoft.com/office/powerpoint/2010/main" val="34587982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866748" y="5446515"/>
            <a:ext cx="4552828" cy="1300424"/>
          </a:xfrm>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3 Imagen" descr="centriolos.jpg"/>
          <p:cNvPicPr>
            <a:picLocks noChangeAspect="1"/>
          </p:cNvPicPr>
          <p:nvPr/>
        </p:nvPicPr>
        <p:blipFill>
          <a:blip r:embed="rId4"/>
          <a:stretch>
            <a:fillRect/>
          </a:stretch>
        </p:blipFill>
        <p:spPr>
          <a:xfrm>
            <a:off x="816009" y="941306"/>
            <a:ext cx="6296204" cy="4129033"/>
          </a:xfrm>
          <a:prstGeom prst="rect">
            <a:avLst/>
          </a:prstGeom>
        </p:spPr>
      </p:pic>
      <p:pic>
        <p:nvPicPr>
          <p:cNvPr id="12290" name="Picture 2" descr="La célula. Ampliaciones. Vesículas. Atlas de Histología Vegetal y Anim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557" y="3005823"/>
            <a:ext cx="3728064" cy="309090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ar's Anatomy: Imagenes de organul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8686" y="207739"/>
            <a:ext cx="2029839" cy="263776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740664" y="207739"/>
            <a:ext cx="6135624" cy="584775"/>
          </a:xfrm>
          <a:prstGeom prst="rect">
            <a:avLst/>
          </a:prstGeom>
          <a:noFill/>
        </p:spPr>
        <p:txBody>
          <a:bodyPr wrap="square" rtlCol="0">
            <a:spAutoFit/>
          </a:bodyPr>
          <a:lstStyle/>
          <a:p>
            <a:r>
              <a:rPr lang="es-ES" sz="3200" b="1" dirty="0" smtClean="0"/>
              <a:t>MICROTÚBULOS (</a:t>
            </a:r>
            <a:r>
              <a:rPr lang="es-ES" sz="3200" b="1" dirty="0" err="1" smtClean="0"/>
              <a:t>Tubulina</a:t>
            </a:r>
            <a:r>
              <a:rPr lang="es-ES" sz="3200" b="1" dirty="0" smtClean="0"/>
              <a:t>) </a:t>
            </a:r>
            <a:endParaRPr lang="es-ES" sz="3200" b="1" dirty="0"/>
          </a:p>
        </p:txBody>
      </p:sp>
    </p:spTree>
    <p:extLst>
      <p:ext uri="{BB962C8B-B14F-4D97-AF65-F5344CB8AC3E}">
        <p14:creationId xmlns:p14="http://schemas.microsoft.com/office/powerpoint/2010/main" val="19295208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7776" y="3435795"/>
            <a:ext cx="9144000" cy="2387600"/>
          </a:xfrm>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11266" name="Picture 2" descr="Archivo:Cillia-flagella.jpg - Wikipedia, la enciclopedia lib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212" y="2211515"/>
            <a:ext cx="4236434" cy="36118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ología del Picasso: ZONA DETRANSICIÓN DEL UNDULIPOD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86" y="536401"/>
            <a:ext cx="6678770" cy="484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9306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814159" y="3666719"/>
            <a:ext cx="2503465" cy="1005865"/>
          </a:xfrm>
        </p:spPr>
        <p:txBody>
          <a:bodyPr>
            <a:noAutofit/>
          </a:bodyPr>
          <a:lstStyle/>
          <a:p>
            <a:r>
              <a:rPr lang="es-ES" sz="2800" b="1" dirty="0" err="1" smtClean="0">
                <a:latin typeface="+mn-lt"/>
              </a:rPr>
              <a:t>Movementos</a:t>
            </a:r>
            <a:r>
              <a:rPr lang="es-ES" sz="2800" b="1" dirty="0" smtClean="0">
                <a:latin typeface="+mn-lt"/>
              </a:rPr>
              <a:t> basados en </a:t>
            </a:r>
            <a:r>
              <a:rPr lang="es-ES" sz="2800" b="1" dirty="0" err="1" smtClean="0">
                <a:latin typeface="+mn-lt"/>
              </a:rPr>
              <a:t>microtúbulos</a:t>
            </a:r>
            <a:r>
              <a:rPr lang="es-ES" sz="2800" b="1" dirty="0" smtClean="0">
                <a:latin typeface="+mn-lt"/>
              </a:rPr>
              <a:t> </a:t>
            </a:r>
            <a:endParaRPr lang="es-ES" sz="28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13314" name="Picture 2" descr="Centriolos - La célu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407" y="230823"/>
            <a:ext cx="339090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upload.wikimedia.org/wikipedia/commons/thumb/8/8c/Microt%C3%BAbulos._Inmuno_histoqu%C3%ADmica_Tubulinas_alfa_y_gama.TIF/lossy-page1-250px-Microt%C3%BAbulos._Inmuno_histoqu%C3%ADmica_Tubulinas_alfa_y_gama.TI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3735" y="287973"/>
            <a:ext cx="2381250" cy="210502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Microtúbulos. Cuando una célula entra en mitosis los microtúbulos  citoplasmáticos se desensamblan y se reensamblan para formar el huso  mitótico. - PDF Free Downlo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7367" y="2392999"/>
            <a:ext cx="4682301" cy="3319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1340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14338" name="Picture 2" descr="Sarcómeras? La unidad contráctil básica... - Brandon Alexis Trainer |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311" y="3745636"/>
            <a:ext cx="3389950" cy="235658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78784" y="235752"/>
            <a:ext cx="6924247" cy="584775"/>
          </a:xfrm>
          <a:prstGeom prst="rect">
            <a:avLst/>
          </a:prstGeom>
          <a:noFill/>
        </p:spPr>
        <p:txBody>
          <a:bodyPr wrap="square" rtlCol="0">
            <a:spAutoFit/>
          </a:bodyPr>
          <a:lstStyle/>
          <a:p>
            <a:r>
              <a:rPr lang="es-ES" sz="3200" b="1" dirty="0" smtClean="0"/>
              <a:t>MICROFILAMENTOS (actina e miosina) </a:t>
            </a:r>
            <a:endParaRPr lang="es-ES" sz="3200" b="1" dirty="0"/>
          </a:p>
        </p:txBody>
      </p:sp>
      <p:pic>
        <p:nvPicPr>
          <p:cNvPr id="14342" name="Picture 6" descr="Citoesqueleto » Blog de Biologí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78" y="1358312"/>
            <a:ext cx="6408057" cy="3879652"/>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arcómero: partes, funciones e histologí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8731" y="255521"/>
            <a:ext cx="4500739" cy="304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848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46888" y="546291"/>
            <a:ext cx="2615184" cy="880173"/>
          </a:xfrm>
        </p:spPr>
        <p:txBody>
          <a:bodyPr>
            <a:normAutofit/>
          </a:bodyPr>
          <a:lstStyle/>
          <a:p>
            <a:r>
              <a:rPr lang="es-ES" sz="2800" b="1" dirty="0" smtClean="0">
                <a:latin typeface="+mn-lt"/>
              </a:rPr>
              <a:t>MITOCONDRIA</a:t>
            </a:r>
            <a:endParaRPr lang="es-ES" sz="28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mitocondrias"/>
          <p:cNvPicPr>
            <a:picLocks noChangeAspect="1" noChangeArrowheads="1"/>
          </p:cNvPicPr>
          <p:nvPr/>
        </p:nvPicPr>
        <p:blipFill>
          <a:blip r:embed="rId4"/>
          <a:srcRect/>
          <a:stretch>
            <a:fillRect/>
          </a:stretch>
        </p:blipFill>
        <p:spPr bwMode="auto">
          <a:xfrm>
            <a:off x="3118104" y="724648"/>
            <a:ext cx="8771745" cy="5072098"/>
          </a:xfrm>
          <a:prstGeom prst="rect">
            <a:avLst/>
          </a:prstGeom>
          <a:noFill/>
        </p:spPr>
      </p:pic>
    </p:spTree>
    <p:extLst>
      <p:ext uri="{BB962C8B-B14F-4D97-AF65-F5344CB8AC3E}">
        <p14:creationId xmlns:p14="http://schemas.microsoft.com/office/powerpoint/2010/main" val="33990479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5280" y="408946"/>
            <a:ext cx="3020568" cy="1041083"/>
          </a:xfrm>
        </p:spPr>
        <p:txBody>
          <a:bodyPr>
            <a:normAutofit/>
          </a:bodyPr>
          <a:lstStyle/>
          <a:p>
            <a:r>
              <a:rPr lang="es-ES" sz="2800" b="1" dirty="0" smtClean="0">
                <a:latin typeface="+mn-lt"/>
              </a:rPr>
              <a:t>Respiración celular </a:t>
            </a:r>
            <a:endParaRPr lang="es-ES" sz="28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3 Imagen" descr="mitocondria.jpg"/>
          <p:cNvPicPr>
            <a:picLocks noChangeAspect="1"/>
          </p:cNvPicPr>
          <p:nvPr/>
        </p:nvPicPr>
        <p:blipFill>
          <a:blip r:embed="rId4"/>
          <a:stretch>
            <a:fillRect/>
          </a:stretch>
        </p:blipFill>
        <p:spPr>
          <a:xfrm>
            <a:off x="3439260" y="408946"/>
            <a:ext cx="7715304" cy="5667242"/>
          </a:xfrm>
          <a:prstGeom prst="rect">
            <a:avLst/>
          </a:prstGeom>
        </p:spPr>
      </p:pic>
    </p:spTree>
    <p:extLst>
      <p:ext uri="{BB962C8B-B14F-4D97-AF65-F5344CB8AC3E}">
        <p14:creationId xmlns:p14="http://schemas.microsoft.com/office/powerpoint/2010/main" val="26853832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711696" y="142852"/>
            <a:ext cx="4550664" cy="2044700"/>
          </a:xfrm>
        </p:spPr>
        <p:txBody>
          <a:bodyPr>
            <a:normAutofit/>
          </a:bodyPr>
          <a:lstStyle/>
          <a:p>
            <a:r>
              <a:rPr lang="es-ES" sz="2800" b="1" dirty="0" smtClean="0">
                <a:latin typeface="+mn-lt"/>
              </a:rPr>
              <a:t/>
            </a:r>
            <a:br>
              <a:rPr lang="es-ES" sz="2800" b="1" dirty="0" smtClean="0">
                <a:latin typeface="+mn-lt"/>
              </a:rPr>
            </a:br>
            <a:r>
              <a:rPr lang="es-ES" sz="2800" b="1" dirty="0" smtClean="0">
                <a:latin typeface="+mn-lt"/>
              </a:rPr>
              <a:t>Mitocondria</a:t>
            </a:r>
            <a:br>
              <a:rPr lang="es-ES" sz="2800" b="1" dirty="0" smtClean="0">
                <a:latin typeface="+mn-lt"/>
              </a:rPr>
            </a:br>
            <a:r>
              <a:rPr lang="es-ES" sz="2800" b="1" dirty="0" smtClean="0">
                <a:latin typeface="+mn-lt"/>
              </a:rPr>
              <a:t>Microscopía electrónica (</a:t>
            </a:r>
            <a:r>
              <a:rPr lang="es-ES" sz="2800" b="1" dirty="0" err="1" smtClean="0">
                <a:latin typeface="+mn-lt"/>
              </a:rPr>
              <a:t>ultraestrutura</a:t>
            </a:r>
            <a:r>
              <a:rPr lang="es-ES" sz="2800" b="1" dirty="0" smtClean="0">
                <a:latin typeface="+mn-lt"/>
              </a:rPr>
              <a:t>) </a:t>
            </a:r>
            <a:endParaRPr lang="es-ES" sz="28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mitocondrias microscopio electronico"/>
          <p:cNvPicPr>
            <a:picLocks noChangeAspect="1" noChangeArrowheads="1"/>
          </p:cNvPicPr>
          <p:nvPr/>
        </p:nvPicPr>
        <p:blipFill>
          <a:blip r:embed="rId4"/>
          <a:srcRect/>
          <a:stretch>
            <a:fillRect/>
          </a:stretch>
        </p:blipFill>
        <p:spPr bwMode="auto">
          <a:xfrm>
            <a:off x="214282" y="142852"/>
            <a:ext cx="5786478" cy="4293194"/>
          </a:xfrm>
          <a:prstGeom prst="rect">
            <a:avLst/>
          </a:prstGeom>
          <a:noFill/>
        </p:spPr>
      </p:pic>
      <p:pic>
        <p:nvPicPr>
          <p:cNvPr id="6" name="Picture 4" descr="Imagen relacionada"/>
          <p:cNvPicPr>
            <a:picLocks noChangeAspect="1" noChangeArrowheads="1"/>
          </p:cNvPicPr>
          <p:nvPr/>
        </p:nvPicPr>
        <p:blipFill>
          <a:blip r:embed="rId5"/>
          <a:srcRect/>
          <a:stretch>
            <a:fillRect/>
          </a:stretch>
        </p:blipFill>
        <p:spPr bwMode="auto">
          <a:xfrm>
            <a:off x="5573256" y="2598960"/>
            <a:ext cx="6181737" cy="3477228"/>
          </a:xfrm>
          <a:prstGeom prst="rect">
            <a:avLst/>
          </a:prstGeom>
          <a:noFill/>
        </p:spPr>
      </p:pic>
    </p:spTree>
    <p:extLst>
      <p:ext uri="{BB962C8B-B14F-4D97-AF65-F5344CB8AC3E}">
        <p14:creationId xmlns:p14="http://schemas.microsoft.com/office/powerpoint/2010/main" val="15593149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Imagen" descr="cloroplasto.jpg"/>
          <p:cNvPicPr>
            <a:picLocks noChangeAspect="1"/>
          </p:cNvPicPr>
          <p:nvPr/>
        </p:nvPicPr>
        <p:blipFill>
          <a:blip r:embed="rId3"/>
          <a:stretch>
            <a:fillRect/>
          </a:stretch>
        </p:blipFill>
        <p:spPr>
          <a:xfrm>
            <a:off x="2377505" y="384032"/>
            <a:ext cx="8643998" cy="5547641"/>
          </a:xfrm>
          <a:prstGeom prst="rect">
            <a:avLst/>
          </a:prstGeom>
        </p:spPr>
      </p:pic>
      <p:sp>
        <p:nvSpPr>
          <p:cNvPr id="2" name="Título 1"/>
          <p:cNvSpPr>
            <a:spLocks noGrp="1"/>
          </p:cNvSpPr>
          <p:nvPr>
            <p:ph type="ctrTitle"/>
          </p:nvPr>
        </p:nvSpPr>
        <p:spPr>
          <a:xfrm>
            <a:off x="256032" y="253683"/>
            <a:ext cx="2880360" cy="1218501"/>
          </a:xfrm>
        </p:spPr>
        <p:txBody>
          <a:bodyPr>
            <a:normAutofit/>
          </a:bodyPr>
          <a:lstStyle/>
          <a:p>
            <a:r>
              <a:rPr lang="es-ES" sz="2800" b="1" dirty="0" smtClean="0">
                <a:latin typeface="+mn-lt"/>
              </a:rPr>
              <a:t>CLOROPLASTO</a:t>
            </a:r>
            <a:r>
              <a:rPr lang="es-ES" sz="3200" dirty="0" smtClean="0">
                <a:latin typeface="+mn-lt"/>
              </a:rPr>
              <a:t> </a:t>
            </a:r>
            <a:endParaRPr lang="es-ES" sz="3200"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34550598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4" descr="Resultado de imagen de cloroplastos"/>
          <p:cNvPicPr>
            <a:picLocks noChangeAspect="1" noChangeArrowheads="1"/>
          </p:cNvPicPr>
          <p:nvPr/>
        </p:nvPicPr>
        <p:blipFill>
          <a:blip r:embed="rId4"/>
          <a:srcRect/>
          <a:stretch>
            <a:fillRect/>
          </a:stretch>
        </p:blipFill>
        <p:spPr bwMode="auto">
          <a:xfrm>
            <a:off x="1953684" y="198818"/>
            <a:ext cx="7647516" cy="5735637"/>
          </a:xfrm>
          <a:prstGeom prst="rect">
            <a:avLst/>
          </a:prstGeom>
          <a:noFill/>
        </p:spPr>
      </p:pic>
    </p:spTree>
    <p:extLst>
      <p:ext uri="{BB962C8B-B14F-4D97-AF65-F5344CB8AC3E}">
        <p14:creationId xmlns:p14="http://schemas.microsoft.com/office/powerpoint/2010/main" val="3296759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0805"/>
          <a:stretch/>
        </p:blipFill>
        <p:spPr>
          <a:xfrm>
            <a:off x="313518" y="251220"/>
            <a:ext cx="11272845" cy="5655804"/>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3258604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8976" y="399458"/>
            <a:ext cx="2353056" cy="1031939"/>
          </a:xfrm>
        </p:spPr>
        <p:txBody>
          <a:bodyPr>
            <a:normAutofit/>
          </a:bodyPr>
          <a:lstStyle/>
          <a:p>
            <a:r>
              <a:rPr lang="es-ES" sz="2800" b="1" dirty="0" err="1" smtClean="0">
                <a:latin typeface="+mn-lt"/>
              </a:rPr>
              <a:t>Ultraestrutura</a:t>
            </a:r>
            <a:r>
              <a:rPr lang="es-ES" sz="2800" b="1" dirty="0" smtClean="0">
                <a:latin typeface="+mn-lt"/>
              </a:rPr>
              <a:t> cloroplasto</a:t>
            </a:r>
            <a:endParaRPr lang="es-ES" sz="28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cloroplastos m. e."/>
          <p:cNvPicPr>
            <a:picLocks noChangeAspect="1" noChangeArrowheads="1"/>
          </p:cNvPicPr>
          <p:nvPr/>
        </p:nvPicPr>
        <p:blipFill>
          <a:blip r:embed="rId4"/>
          <a:srcRect/>
          <a:stretch>
            <a:fillRect/>
          </a:stretch>
        </p:blipFill>
        <p:spPr bwMode="auto">
          <a:xfrm>
            <a:off x="2984152" y="399458"/>
            <a:ext cx="8715436" cy="5116228"/>
          </a:xfrm>
          <a:prstGeom prst="rect">
            <a:avLst/>
          </a:prstGeom>
          <a:noFill/>
        </p:spPr>
      </p:pic>
    </p:spTree>
    <p:extLst>
      <p:ext uri="{BB962C8B-B14F-4D97-AF65-F5344CB8AC3E}">
        <p14:creationId xmlns:p14="http://schemas.microsoft.com/office/powerpoint/2010/main" val="1194199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563118" y="1057847"/>
            <a:ext cx="9808464" cy="4904232"/>
          </a:xfrm>
          <a:prstGeom prst="rect">
            <a:avLst/>
          </a:prstGeom>
        </p:spPr>
      </p:pic>
      <p:sp>
        <p:nvSpPr>
          <p:cNvPr id="2" name="Título 1"/>
          <p:cNvSpPr>
            <a:spLocks noGrp="1"/>
          </p:cNvSpPr>
          <p:nvPr>
            <p:ph type="ctrTitle"/>
          </p:nvPr>
        </p:nvSpPr>
        <p:spPr>
          <a:xfrm>
            <a:off x="-2807970" y="141799"/>
            <a:ext cx="9144000" cy="600838"/>
          </a:xfrm>
        </p:spPr>
        <p:txBody>
          <a:bodyPr>
            <a:normAutofit/>
          </a:bodyPr>
          <a:lstStyle/>
          <a:p>
            <a:r>
              <a:rPr lang="es-ES" sz="3200" b="1" dirty="0" smtClean="0">
                <a:latin typeface="+mn-lt"/>
              </a:rPr>
              <a:t>O NÚCLEO </a:t>
            </a:r>
            <a:endParaRPr lang="es-ES" sz="32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17226056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4644" y="345233"/>
            <a:ext cx="3454503" cy="627591"/>
          </a:xfrm>
        </p:spPr>
        <p:txBody>
          <a:bodyPr>
            <a:normAutofit/>
          </a:bodyPr>
          <a:lstStyle/>
          <a:p>
            <a:r>
              <a:rPr lang="es-ES" sz="2800" b="1" dirty="0" smtClean="0">
                <a:latin typeface="+mn-lt"/>
              </a:rPr>
              <a:t>NÚCLEO INTERFÁSICO</a:t>
            </a:r>
            <a:endParaRPr lang="es-ES" sz="28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nucleo"/>
          <p:cNvPicPr>
            <a:picLocks noChangeAspect="1" noChangeArrowheads="1"/>
          </p:cNvPicPr>
          <p:nvPr/>
        </p:nvPicPr>
        <p:blipFill>
          <a:blip r:embed="rId4"/>
          <a:srcRect/>
          <a:stretch>
            <a:fillRect/>
          </a:stretch>
        </p:blipFill>
        <p:spPr bwMode="auto">
          <a:xfrm>
            <a:off x="3730116" y="262937"/>
            <a:ext cx="7991976" cy="5634343"/>
          </a:xfrm>
          <a:prstGeom prst="rect">
            <a:avLst/>
          </a:prstGeom>
          <a:noFill/>
        </p:spPr>
      </p:pic>
    </p:spTree>
    <p:extLst>
      <p:ext uri="{BB962C8B-B14F-4D97-AF65-F5344CB8AC3E}">
        <p14:creationId xmlns:p14="http://schemas.microsoft.com/office/powerpoint/2010/main" val="16699453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3 Imagen" descr="cromatina.jpg"/>
          <p:cNvPicPr>
            <a:picLocks noChangeAspect="1"/>
          </p:cNvPicPr>
          <p:nvPr/>
        </p:nvPicPr>
        <p:blipFill>
          <a:blip r:embed="rId4"/>
          <a:stretch>
            <a:fillRect/>
          </a:stretch>
        </p:blipFill>
        <p:spPr>
          <a:xfrm>
            <a:off x="2278661" y="173736"/>
            <a:ext cx="6779714" cy="5568696"/>
          </a:xfrm>
          <a:prstGeom prst="rect">
            <a:avLst/>
          </a:prstGeom>
        </p:spPr>
      </p:pic>
    </p:spTree>
    <p:extLst>
      <p:ext uri="{BB962C8B-B14F-4D97-AF65-F5344CB8AC3E}">
        <p14:creationId xmlns:p14="http://schemas.microsoft.com/office/powerpoint/2010/main" val="2239325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211863" y="2542031"/>
            <a:ext cx="2666193" cy="967931"/>
          </a:xfrm>
        </p:spPr>
        <p:txBody>
          <a:bodyPr>
            <a:normAutofit/>
          </a:bodyPr>
          <a:lstStyle/>
          <a:p>
            <a:r>
              <a:rPr lang="es-ES" sz="2400" b="1" dirty="0" err="1" smtClean="0">
                <a:latin typeface="+mn-lt"/>
              </a:rPr>
              <a:t>Empaquetamentos</a:t>
            </a:r>
            <a:r>
              <a:rPr lang="es-ES" sz="2400" b="1" dirty="0" smtClean="0">
                <a:latin typeface="+mn-lt"/>
              </a:rPr>
              <a:t> de ADN </a:t>
            </a:r>
            <a:endParaRPr lang="es-ES" sz="24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cromatina"/>
          <p:cNvPicPr>
            <a:picLocks noChangeAspect="1" noChangeArrowheads="1"/>
          </p:cNvPicPr>
          <p:nvPr/>
        </p:nvPicPr>
        <p:blipFill>
          <a:blip r:embed="rId4"/>
          <a:srcRect/>
          <a:stretch>
            <a:fillRect/>
          </a:stretch>
        </p:blipFill>
        <p:spPr bwMode="auto">
          <a:xfrm>
            <a:off x="557664" y="121933"/>
            <a:ext cx="8654199" cy="5812523"/>
          </a:xfrm>
          <a:prstGeom prst="rect">
            <a:avLst/>
          </a:prstGeom>
          <a:noFill/>
        </p:spPr>
      </p:pic>
    </p:spTree>
    <p:extLst>
      <p:ext uri="{BB962C8B-B14F-4D97-AF65-F5344CB8AC3E}">
        <p14:creationId xmlns:p14="http://schemas.microsoft.com/office/powerpoint/2010/main" val="42328414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73866" y="258129"/>
            <a:ext cx="4888992" cy="605853"/>
          </a:xfrm>
        </p:spPr>
        <p:txBody>
          <a:bodyPr>
            <a:normAutofit/>
          </a:bodyPr>
          <a:lstStyle/>
          <a:p>
            <a:r>
              <a:rPr lang="es-ES" sz="2400" b="1" dirty="0" smtClean="0">
                <a:latin typeface="+mn-lt"/>
              </a:rPr>
              <a:t>CROMOSOMAS (Núcleo en división) </a:t>
            </a:r>
            <a:endParaRPr lang="es-ES" sz="24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descr="Partes del cromosoma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3016" y="0"/>
            <a:ext cx="2999232" cy="4335319"/>
          </a:xfrm>
          <a:prstGeom prst="rect">
            <a:avLst/>
          </a:prstGeom>
          <a:noFill/>
          <a:ln>
            <a:noFill/>
          </a:ln>
        </p:spPr>
      </p:pic>
      <p:pic>
        <p:nvPicPr>
          <p:cNvPr id="6" name="Imagen 5" descr="Tipos de cromosoma"/>
          <p:cNvPicPr/>
          <p:nvPr/>
        </p:nvPicPr>
        <p:blipFill>
          <a:blip r:embed="rId5">
            <a:extLst>
              <a:ext uri="{28A0092B-C50C-407E-A947-70E740481C1C}">
                <a14:useLocalDpi xmlns:a14="http://schemas.microsoft.com/office/drawing/2010/main" val="0"/>
              </a:ext>
            </a:extLst>
          </a:blip>
          <a:srcRect/>
          <a:stretch>
            <a:fillRect/>
          </a:stretch>
        </p:blipFill>
        <p:spPr bwMode="auto">
          <a:xfrm>
            <a:off x="7168896" y="4634524"/>
            <a:ext cx="3967988" cy="1464488"/>
          </a:xfrm>
          <a:prstGeom prst="rect">
            <a:avLst/>
          </a:prstGeom>
          <a:noFill/>
          <a:ln>
            <a:noFill/>
          </a:ln>
        </p:spPr>
      </p:pic>
      <p:pic>
        <p:nvPicPr>
          <p:cNvPr id="8" name="Imagen 7"/>
          <p:cNvPicPr>
            <a:picLocks noChangeAspect="1"/>
          </p:cNvPicPr>
          <p:nvPr/>
        </p:nvPicPr>
        <p:blipFill>
          <a:blip r:embed="rId6"/>
          <a:stretch>
            <a:fillRect/>
          </a:stretch>
        </p:blipFill>
        <p:spPr>
          <a:xfrm>
            <a:off x="566156" y="1122363"/>
            <a:ext cx="4504413" cy="3916881"/>
          </a:xfrm>
          <a:prstGeom prst="rect">
            <a:avLst/>
          </a:prstGeom>
        </p:spPr>
      </p:pic>
      <p:sp>
        <p:nvSpPr>
          <p:cNvPr id="7" name="CuadroTexto 6"/>
          <p:cNvSpPr txBox="1"/>
          <p:nvPr/>
        </p:nvSpPr>
        <p:spPr>
          <a:xfrm>
            <a:off x="9152890" y="561055"/>
            <a:ext cx="2313686" cy="1077218"/>
          </a:xfrm>
          <a:prstGeom prst="rect">
            <a:avLst/>
          </a:prstGeom>
          <a:noFill/>
        </p:spPr>
        <p:txBody>
          <a:bodyPr wrap="square" rtlCol="0">
            <a:spAutoFit/>
          </a:bodyPr>
          <a:lstStyle/>
          <a:p>
            <a:r>
              <a:rPr lang="es-ES" sz="3200" b="1" dirty="0" smtClean="0"/>
              <a:t>Partes do cromosoma </a:t>
            </a:r>
            <a:endParaRPr lang="es-ES" sz="3200" b="1" dirty="0"/>
          </a:p>
        </p:txBody>
      </p:sp>
      <p:sp>
        <p:nvSpPr>
          <p:cNvPr id="9" name="CuadroTexto 8"/>
          <p:cNvSpPr txBox="1"/>
          <p:nvPr/>
        </p:nvSpPr>
        <p:spPr>
          <a:xfrm>
            <a:off x="9235186" y="3244988"/>
            <a:ext cx="2551430" cy="954107"/>
          </a:xfrm>
          <a:prstGeom prst="rect">
            <a:avLst/>
          </a:prstGeom>
          <a:noFill/>
        </p:spPr>
        <p:txBody>
          <a:bodyPr wrap="square" rtlCol="0">
            <a:spAutoFit/>
          </a:bodyPr>
          <a:lstStyle/>
          <a:p>
            <a:r>
              <a:rPr lang="es-ES" sz="2800" b="1" dirty="0" smtClean="0"/>
              <a:t>Tipos de cromosomas </a:t>
            </a:r>
            <a:endParaRPr lang="es-ES" sz="2800" b="1" dirty="0"/>
          </a:p>
        </p:txBody>
      </p:sp>
    </p:spTree>
    <p:extLst>
      <p:ext uri="{BB962C8B-B14F-4D97-AF65-F5344CB8AC3E}">
        <p14:creationId xmlns:p14="http://schemas.microsoft.com/office/powerpoint/2010/main" val="24630091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6" name="Imagen 5" descr="Resultado de imaxes para nucleo cromosomas"/>
          <p:cNvPicPr/>
          <p:nvPr/>
        </p:nvPicPr>
        <p:blipFill>
          <a:blip r:embed="rId4">
            <a:extLst>
              <a:ext uri="{28A0092B-C50C-407E-A947-70E740481C1C}">
                <a14:useLocalDpi xmlns:a14="http://schemas.microsoft.com/office/drawing/2010/main" val="0"/>
              </a:ext>
            </a:extLst>
          </a:blip>
          <a:srcRect/>
          <a:stretch>
            <a:fillRect/>
          </a:stretch>
        </p:blipFill>
        <p:spPr bwMode="auto">
          <a:xfrm>
            <a:off x="664654" y="472440"/>
            <a:ext cx="7126034" cy="5196840"/>
          </a:xfrm>
          <a:prstGeom prst="rect">
            <a:avLst/>
          </a:prstGeom>
          <a:noFill/>
          <a:ln>
            <a:noFill/>
          </a:ln>
        </p:spPr>
      </p:pic>
      <p:pic>
        <p:nvPicPr>
          <p:cNvPr id="7" name="Picture 2" descr="Resultado de imagen de CARIOTIPO MOSCA"/>
          <p:cNvPicPr>
            <a:picLocks noChangeAspect="1" noChangeArrowheads="1"/>
          </p:cNvPicPr>
          <p:nvPr/>
        </p:nvPicPr>
        <p:blipFill rotWithShape="1">
          <a:blip r:embed="rId5">
            <a:lum contrast="20000"/>
          </a:blip>
          <a:srcRect l="58915" t="16554"/>
          <a:stretch/>
        </p:blipFill>
        <p:spPr bwMode="auto">
          <a:xfrm>
            <a:off x="8092440" y="844487"/>
            <a:ext cx="3103466" cy="4727448"/>
          </a:xfrm>
          <a:prstGeom prst="rect">
            <a:avLst/>
          </a:prstGeom>
          <a:noFill/>
        </p:spPr>
      </p:pic>
    </p:spTree>
    <p:extLst>
      <p:ext uri="{BB962C8B-B14F-4D97-AF65-F5344CB8AC3E}">
        <p14:creationId xmlns:p14="http://schemas.microsoft.com/office/powerpoint/2010/main" val="37622475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2404882"/>
            <a:ext cx="2788920" cy="905246"/>
          </a:xfrm>
        </p:spPr>
        <p:txBody>
          <a:bodyPr>
            <a:noAutofit/>
          </a:bodyPr>
          <a:lstStyle/>
          <a:p>
            <a:r>
              <a:rPr lang="es-ES" sz="2800" b="1" dirty="0" err="1" smtClean="0">
                <a:latin typeface="+mn-lt"/>
              </a:rPr>
              <a:t>Trisómico</a:t>
            </a:r>
            <a:r>
              <a:rPr lang="es-ES" sz="2800" b="1" dirty="0" smtClean="0">
                <a:latin typeface="+mn-lt"/>
              </a:rPr>
              <a:t> no 13 (2n+1) </a:t>
            </a:r>
            <a:br>
              <a:rPr lang="es-ES" sz="2800" b="1" dirty="0" smtClean="0">
                <a:latin typeface="+mn-lt"/>
              </a:rPr>
            </a:br>
            <a:r>
              <a:rPr lang="es-ES" sz="2800" b="1" dirty="0" smtClean="0">
                <a:latin typeface="+mn-lt"/>
              </a:rPr>
              <a:t/>
            </a:r>
            <a:br>
              <a:rPr lang="es-ES" sz="2800" b="1" dirty="0" smtClean="0">
                <a:latin typeface="+mn-lt"/>
              </a:rPr>
            </a:br>
            <a:r>
              <a:rPr lang="es-ES" sz="2800" b="1" dirty="0" smtClean="0">
                <a:latin typeface="+mn-lt"/>
              </a:rPr>
              <a:t>Home </a:t>
            </a:r>
            <a:endParaRPr lang="es-ES" sz="28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9218" name="Picture 2" descr="Cariotipo hum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920" y="749585"/>
            <a:ext cx="8638073" cy="5016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860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Picture 2" descr="Resultado de imagen de CROMOSOMAS"/>
          <p:cNvPicPr>
            <a:picLocks noChangeAspect="1" noChangeArrowheads="1"/>
          </p:cNvPicPr>
          <p:nvPr/>
        </p:nvPicPr>
        <p:blipFill>
          <a:blip r:embed="rId4"/>
          <a:srcRect/>
          <a:stretch>
            <a:fillRect/>
          </a:stretch>
        </p:blipFill>
        <p:spPr bwMode="auto">
          <a:xfrm>
            <a:off x="435914" y="823193"/>
            <a:ext cx="4959046" cy="4468549"/>
          </a:xfrm>
          <a:prstGeom prst="rect">
            <a:avLst/>
          </a:prstGeom>
          <a:noFill/>
        </p:spPr>
      </p:pic>
      <p:pic>
        <p:nvPicPr>
          <p:cNvPr id="6" name="3 Imagen" descr="CARIOTIPO.jpg"/>
          <p:cNvPicPr>
            <a:picLocks noChangeAspect="1"/>
          </p:cNvPicPr>
          <p:nvPr/>
        </p:nvPicPr>
        <p:blipFill>
          <a:blip r:embed="rId5"/>
          <a:stretch>
            <a:fillRect/>
          </a:stretch>
        </p:blipFill>
        <p:spPr>
          <a:xfrm>
            <a:off x="5733410" y="1466244"/>
            <a:ext cx="6095828" cy="3636108"/>
          </a:xfrm>
          <a:prstGeom prst="rect">
            <a:avLst/>
          </a:prstGeom>
        </p:spPr>
      </p:pic>
    </p:spTree>
    <p:extLst>
      <p:ext uri="{BB962C8B-B14F-4D97-AF65-F5344CB8AC3E}">
        <p14:creationId xmlns:p14="http://schemas.microsoft.com/office/powerpoint/2010/main" val="21520363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3 Imagen" descr="CROMOSOMOS2.jpg"/>
          <p:cNvPicPr>
            <a:picLocks noChangeAspect="1"/>
          </p:cNvPicPr>
          <p:nvPr/>
        </p:nvPicPr>
        <p:blipFill>
          <a:blip r:embed="rId4"/>
          <a:stretch>
            <a:fillRect/>
          </a:stretch>
        </p:blipFill>
        <p:spPr>
          <a:xfrm>
            <a:off x="3186920" y="118872"/>
            <a:ext cx="5203558" cy="5797297"/>
          </a:xfrm>
          <a:prstGeom prst="rect">
            <a:avLst/>
          </a:prstGeom>
        </p:spPr>
      </p:pic>
    </p:spTree>
    <p:extLst>
      <p:ext uri="{BB962C8B-B14F-4D97-AF65-F5344CB8AC3E}">
        <p14:creationId xmlns:p14="http://schemas.microsoft.com/office/powerpoint/2010/main" val="2301439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6096000" y="479060"/>
            <a:ext cx="4821914" cy="2532578"/>
          </a:xfrm>
          <a:prstGeom prst="rect">
            <a:avLst/>
          </a:prstGeom>
        </p:spPr>
      </p:pic>
      <p:sp>
        <p:nvSpPr>
          <p:cNvPr id="2" name="Título 1"/>
          <p:cNvSpPr>
            <a:spLocks noGrp="1"/>
          </p:cNvSpPr>
          <p:nvPr>
            <p:ph type="ctrTitle"/>
          </p:nvPr>
        </p:nvSpPr>
        <p:spPr>
          <a:xfrm>
            <a:off x="3972512" y="4513177"/>
            <a:ext cx="6451888" cy="1946756"/>
          </a:xfrm>
        </p:spPr>
        <p:txBody>
          <a:bodyPr/>
          <a:lstStyle/>
          <a:p>
            <a:endParaRPr lang="es-ES" b="1"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2050" name="Picture 2" descr="CADRO DAS BIOMOLÉCULA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425" y="873865"/>
            <a:ext cx="5030016" cy="377251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6"/>
          <a:stretch>
            <a:fillRect/>
          </a:stretch>
        </p:blipFill>
        <p:spPr>
          <a:xfrm>
            <a:off x="5435346" y="3183451"/>
            <a:ext cx="6116808" cy="2401610"/>
          </a:xfrm>
          <a:prstGeom prst="rect">
            <a:avLst/>
          </a:prstGeom>
        </p:spPr>
      </p:pic>
    </p:spTree>
    <p:extLst>
      <p:ext uri="{BB962C8B-B14F-4D97-AF65-F5344CB8AC3E}">
        <p14:creationId xmlns:p14="http://schemas.microsoft.com/office/powerpoint/2010/main" val="34991598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455468" y="927608"/>
            <a:ext cx="2779460" cy="778224"/>
          </a:xfrm>
        </p:spPr>
        <p:txBody>
          <a:bodyPr>
            <a:normAutofit/>
          </a:bodyPr>
          <a:lstStyle/>
          <a:p>
            <a:r>
              <a:rPr lang="es-ES" sz="3200" b="1" dirty="0" smtClean="0">
                <a:latin typeface="+mn-lt"/>
              </a:rPr>
              <a:t>CICLO CELULAR </a:t>
            </a:r>
            <a:endParaRPr lang="es-ES" sz="32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descr="Resultado de imaxes para CICLO CELULAR"/>
          <p:cNvPicPr/>
          <p:nvPr/>
        </p:nvPicPr>
        <p:blipFill>
          <a:blip r:embed="rId4">
            <a:extLst>
              <a:ext uri="{28A0092B-C50C-407E-A947-70E740481C1C}">
                <a14:useLocalDpi xmlns:a14="http://schemas.microsoft.com/office/drawing/2010/main" val="0"/>
              </a:ext>
            </a:extLst>
          </a:blip>
          <a:srcRect/>
          <a:stretch>
            <a:fillRect/>
          </a:stretch>
        </p:blipFill>
        <p:spPr bwMode="auto">
          <a:xfrm>
            <a:off x="688371" y="111441"/>
            <a:ext cx="3426460" cy="3127375"/>
          </a:xfrm>
          <a:prstGeom prst="rect">
            <a:avLst/>
          </a:prstGeom>
          <a:noFill/>
          <a:ln>
            <a:noFill/>
          </a:ln>
        </p:spPr>
      </p:pic>
      <p:pic>
        <p:nvPicPr>
          <p:cNvPr id="6" name="Imagen 5" descr="Resultado de imaxes para CICLO CELULAR"/>
          <p:cNvPicPr/>
          <p:nvPr/>
        </p:nvPicPr>
        <p:blipFill>
          <a:blip r:embed="rId5">
            <a:extLst>
              <a:ext uri="{28A0092B-C50C-407E-A947-70E740481C1C}">
                <a14:useLocalDpi xmlns:a14="http://schemas.microsoft.com/office/drawing/2010/main" val="0"/>
              </a:ext>
            </a:extLst>
          </a:blip>
          <a:srcRect/>
          <a:stretch>
            <a:fillRect/>
          </a:stretch>
        </p:blipFill>
        <p:spPr bwMode="auto">
          <a:xfrm>
            <a:off x="4950460" y="225742"/>
            <a:ext cx="3187700" cy="2898775"/>
          </a:xfrm>
          <a:prstGeom prst="rect">
            <a:avLst/>
          </a:prstGeom>
          <a:noFill/>
          <a:ln>
            <a:noFill/>
          </a:ln>
        </p:spPr>
      </p:pic>
      <p:pic>
        <p:nvPicPr>
          <p:cNvPr id="7" name="Imagen 6" descr="Resultado de imaxes para CICLO CELULAR"/>
          <p:cNvPicPr/>
          <p:nvPr/>
        </p:nvPicPr>
        <p:blipFill>
          <a:blip r:embed="rId6">
            <a:extLst>
              <a:ext uri="{28A0092B-C50C-407E-A947-70E740481C1C}">
                <a14:useLocalDpi xmlns:a14="http://schemas.microsoft.com/office/drawing/2010/main" val="0"/>
              </a:ext>
            </a:extLst>
          </a:blip>
          <a:srcRect/>
          <a:stretch>
            <a:fillRect/>
          </a:stretch>
        </p:blipFill>
        <p:spPr bwMode="auto">
          <a:xfrm>
            <a:off x="7379939" y="2880361"/>
            <a:ext cx="4388389" cy="3052762"/>
          </a:xfrm>
          <a:prstGeom prst="rect">
            <a:avLst/>
          </a:prstGeom>
          <a:noFill/>
          <a:ln>
            <a:noFill/>
          </a:ln>
        </p:spPr>
      </p:pic>
      <p:pic>
        <p:nvPicPr>
          <p:cNvPr id="8" name="Picture 2" descr="Resultado de imagen de ciclo celular"/>
          <p:cNvPicPr>
            <a:picLocks noChangeAspect="1" noChangeArrowheads="1"/>
          </p:cNvPicPr>
          <p:nvPr/>
        </p:nvPicPr>
        <p:blipFill>
          <a:blip r:embed="rId7"/>
          <a:srcRect/>
          <a:stretch>
            <a:fillRect/>
          </a:stretch>
        </p:blipFill>
        <p:spPr bwMode="auto">
          <a:xfrm>
            <a:off x="2351598" y="3124516"/>
            <a:ext cx="4192712" cy="2951671"/>
          </a:xfrm>
          <a:prstGeom prst="rect">
            <a:avLst/>
          </a:prstGeom>
          <a:noFill/>
        </p:spPr>
      </p:pic>
    </p:spTree>
    <p:extLst>
      <p:ext uri="{BB962C8B-B14F-4D97-AF65-F5344CB8AC3E}">
        <p14:creationId xmlns:p14="http://schemas.microsoft.com/office/powerpoint/2010/main" val="10021109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59408" y="0"/>
            <a:ext cx="9144000" cy="647891"/>
          </a:xfrm>
        </p:spPr>
        <p:txBody>
          <a:bodyPr>
            <a:normAutofit/>
          </a:bodyPr>
          <a:lstStyle/>
          <a:p>
            <a:r>
              <a:rPr lang="es-ES" sz="3200" b="1" dirty="0" smtClean="0">
                <a:latin typeface="+mn-lt"/>
              </a:rPr>
              <a:t>Dogma central da </a:t>
            </a:r>
            <a:r>
              <a:rPr lang="es-ES" sz="3200" b="1" dirty="0" err="1" smtClean="0">
                <a:latin typeface="+mn-lt"/>
              </a:rPr>
              <a:t>bioloxía</a:t>
            </a:r>
            <a:r>
              <a:rPr lang="es-ES" sz="3200" b="1" dirty="0" smtClean="0">
                <a:latin typeface="+mn-lt"/>
              </a:rPr>
              <a:t> molecular.</a:t>
            </a:r>
            <a:endParaRPr lang="es-ES" sz="32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0658" y="794195"/>
            <a:ext cx="7235720" cy="5298508"/>
          </a:xfrm>
          <a:prstGeom prst="rect">
            <a:avLst/>
          </a:prstGeom>
        </p:spPr>
      </p:pic>
    </p:spTree>
    <p:extLst>
      <p:ext uri="{BB962C8B-B14F-4D97-AF65-F5344CB8AC3E}">
        <p14:creationId xmlns:p14="http://schemas.microsoft.com/office/powerpoint/2010/main" val="29126130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520" y="173736"/>
            <a:ext cx="8429388" cy="5797295"/>
          </a:xfrm>
          <a:prstGeom prst="rect">
            <a:avLst/>
          </a:prstGeom>
        </p:spPr>
      </p:pic>
    </p:spTree>
    <p:extLst>
      <p:ext uri="{BB962C8B-B14F-4D97-AF65-F5344CB8AC3E}">
        <p14:creationId xmlns:p14="http://schemas.microsoft.com/office/powerpoint/2010/main" val="11385590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6414" y="68580"/>
            <a:ext cx="8231515" cy="6007608"/>
          </a:xfrm>
          <a:prstGeom prst="rect">
            <a:avLst/>
          </a:prstGeom>
        </p:spPr>
      </p:pic>
    </p:spTree>
    <p:extLst>
      <p:ext uri="{BB962C8B-B14F-4D97-AF65-F5344CB8AC3E}">
        <p14:creationId xmlns:p14="http://schemas.microsoft.com/office/powerpoint/2010/main" val="20992694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8531" y="0"/>
            <a:ext cx="7813780" cy="6076189"/>
          </a:xfrm>
          <a:prstGeom prst="rect">
            <a:avLst/>
          </a:prstGeom>
        </p:spPr>
      </p:pic>
    </p:spTree>
    <p:extLst>
      <p:ext uri="{BB962C8B-B14F-4D97-AF65-F5344CB8AC3E}">
        <p14:creationId xmlns:p14="http://schemas.microsoft.com/office/powerpoint/2010/main" val="11331173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31275" t="17600" r="16525" b="12666"/>
          <a:stretch/>
        </p:blipFill>
        <p:spPr>
          <a:xfrm>
            <a:off x="2157221" y="283464"/>
            <a:ext cx="7617599" cy="5724144"/>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685514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31500" t="18000" r="16600" b="12799"/>
          <a:stretch/>
        </p:blipFill>
        <p:spPr>
          <a:xfrm>
            <a:off x="2399538" y="128015"/>
            <a:ext cx="7613142" cy="5709857"/>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871130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31650" t="17467" r="19225" b="12266"/>
          <a:stretch/>
        </p:blipFill>
        <p:spPr>
          <a:xfrm>
            <a:off x="2303526" y="274320"/>
            <a:ext cx="7114448" cy="5724144"/>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3359602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31575" t="17999" r="16750" b="14801"/>
          <a:stretch/>
        </p:blipFill>
        <p:spPr>
          <a:xfrm>
            <a:off x="1664208" y="-131009"/>
            <a:ext cx="8485632" cy="6207197"/>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41297828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31576" t="17733" r="17274" b="13733"/>
          <a:stretch/>
        </p:blipFill>
        <p:spPr>
          <a:xfrm>
            <a:off x="2306986" y="237744"/>
            <a:ext cx="7595070" cy="5724144"/>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4206471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3205"/>
          <a:stretch/>
        </p:blipFill>
        <p:spPr>
          <a:xfrm>
            <a:off x="218214" y="199835"/>
            <a:ext cx="11671032" cy="5698045"/>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0041241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98120" y="256698"/>
            <a:ext cx="2846832" cy="748475"/>
          </a:xfrm>
        </p:spPr>
        <p:txBody>
          <a:bodyPr>
            <a:normAutofit/>
          </a:bodyPr>
          <a:lstStyle/>
          <a:p>
            <a:r>
              <a:rPr lang="es-ES" sz="3200" b="1" dirty="0" err="1" smtClean="0">
                <a:latin typeface="+mn-lt"/>
              </a:rPr>
              <a:t>Gametoxénese</a:t>
            </a:r>
            <a:r>
              <a:rPr lang="es-ES" sz="3200" b="1" dirty="0" smtClean="0">
                <a:latin typeface="+mn-lt"/>
              </a:rPr>
              <a:t> </a:t>
            </a:r>
            <a:endParaRPr lang="es-ES" sz="32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pic>
        <p:nvPicPr>
          <p:cNvPr id="5" name="Imagen 4" descr="Gametoxénese"/>
          <p:cNvPicPr/>
          <p:nvPr/>
        </p:nvPicPr>
        <p:blipFill>
          <a:blip r:embed="rId4">
            <a:extLst>
              <a:ext uri="{28A0092B-C50C-407E-A947-70E740481C1C}">
                <a14:useLocalDpi xmlns:a14="http://schemas.microsoft.com/office/drawing/2010/main" val="0"/>
              </a:ext>
            </a:extLst>
          </a:blip>
          <a:srcRect/>
          <a:stretch>
            <a:fillRect/>
          </a:stretch>
        </p:blipFill>
        <p:spPr bwMode="auto">
          <a:xfrm>
            <a:off x="3511296" y="521206"/>
            <a:ext cx="6986016" cy="5239513"/>
          </a:xfrm>
          <a:prstGeom prst="rect">
            <a:avLst/>
          </a:prstGeom>
          <a:noFill/>
          <a:ln>
            <a:noFill/>
          </a:ln>
        </p:spPr>
      </p:pic>
    </p:spTree>
    <p:extLst>
      <p:ext uri="{BB962C8B-B14F-4D97-AF65-F5344CB8AC3E}">
        <p14:creationId xmlns:p14="http://schemas.microsoft.com/office/powerpoint/2010/main" val="18879083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688336" y="0"/>
            <a:ext cx="8659114" cy="6199926"/>
          </a:xfrm>
          <a:prstGeom prst="rect">
            <a:avLst/>
          </a:prstGeom>
        </p:spPr>
      </p:pic>
      <p:sp>
        <p:nvSpPr>
          <p:cNvPr id="2" name="Título 1"/>
          <p:cNvSpPr>
            <a:spLocks noGrp="1"/>
          </p:cNvSpPr>
          <p:nvPr>
            <p:ph type="ctrTitle"/>
          </p:nvPr>
        </p:nvSpPr>
        <p:spPr>
          <a:xfrm>
            <a:off x="210312" y="2878011"/>
            <a:ext cx="3630168" cy="1236789"/>
          </a:xfrm>
        </p:spPr>
        <p:txBody>
          <a:bodyPr>
            <a:noAutofit/>
          </a:bodyPr>
          <a:lstStyle/>
          <a:p>
            <a:r>
              <a:rPr lang="es-ES" sz="2800" b="1" dirty="0" err="1" smtClean="0">
                <a:latin typeface="+mn-lt"/>
              </a:rPr>
              <a:t>Gametoxénese</a:t>
            </a:r>
            <a:r>
              <a:rPr lang="es-ES" sz="2800" b="1" dirty="0" smtClean="0">
                <a:latin typeface="+mn-lt"/>
              </a:rPr>
              <a:t> e </a:t>
            </a:r>
            <a:r>
              <a:rPr lang="es-ES" sz="2800" b="1" dirty="0" err="1" smtClean="0">
                <a:latin typeface="+mn-lt"/>
              </a:rPr>
              <a:t>esporoxénese</a:t>
            </a:r>
            <a:r>
              <a:rPr lang="es-ES" sz="2800" b="1" dirty="0" smtClean="0">
                <a:latin typeface="+mn-lt"/>
              </a:rPr>
              <a:t> </a:t>
            </a:r>
            <a:r>
              <a:rPr lang="es-ES" sz="2800" b="1" dirty="0" err="1" smtClean="0">
                <a:latin typeface="+mn-lt"/>
              </a:rPr>
              <a:t>nas</a:t>
            </a:r>
            <a:r>
              <a:rPr lang="es-ES" sz="2800" b="1" dirty="0" smtClean="0">
                <a:latin typeface="+mn-lt"/>
              </a:rPr>
              <a:t> plantas </a:t>
            </a:r>
            <a:endParaRPr lang="es-ES" sz="2800" b="1" dirty="0">
              <a:latin typeface="+mn-lt"/>
            </a:endParaRPr>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6277948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951527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b="11338"/>
          <a:stretch/>
        </p:blipFill>
        <p:spPr>
          <a:xfrm>
            <a:off x="352337" y="242076"/>
            <a:ext cx="11487326" cy="5728956"/>
          </a:xfrm>
          <a:prstGeom prst="rect">
            <a:avLst/>
          </a:prstGeom>
        </p:spPr>
      </p:pic>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a:xfrm>
            <a:off x="0" y="6419088"/>
            <a:ext cx="12192000" cy="438912"/>
          </a:xfrm>
          <a:solidFill>
            <a:schemeClr val="accent2">
              <a:lumMod val="75000"/>
            </a:schemeClr>
          </a:solidFill>
        </p:spPr>
        <p:txBody>
          <a:bodyPr/>
          <a:lstStyle/>
          <a:p>
            <a:r>
              <a:rPr lang="es-ES" dirty="0" smtClean="0"/>
              <a:t>A célula                                                                                 Marisa </a:t>
            </a:r>
            <a:r>
              <a:rPr lang="es-ES" dirty="0" err="1"/>
              <a:t>C</a:t>
            </a:r>
            <a:r>
              <a:rPr lang="es-ES" dirty="0" err="1" smtClean="0"/>
              <a:t>astiñeira</a:t>
            </a:r>
            <a:r>
              <a:rPr lang="es-ES" dirty="0" smtClean="0"/>
              <a:t> </a:t>
            </a:r>
            <a:endParaRPr lang="es-ES"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8518" y="6190488"/>
            <a:ext cx="667512" cy="667512"/>
          </a:xfrm>
          <a:prstGeom prst="rect">
            <a:avLst/>
          </a:prstGeom>
        </p:spPr>
      </p:pic>
    </p:spTree>
    <p:extLst>
      <p:ext uri="{BB962C8B-B14F-4D97-AF65-F5344CB8AC3E}">
        <p14:creationId xmlns:p14="http://schemas.microsoft.com/office/powerpoint/2010/main" val="2719443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623</TotalTime>
  <Words>1093</Words>
  <Application>Microsoft Office PowerPoint</Application>
  <PresentationFormat>Panorámica</PresentationFormat>
  <Paragraphs>248</Paragraphs>
  <Slides>82</Slides>
  <Notes>82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82</vt:i4>
      </vt:variant>
    </vt:vector>
  </HeadingPairs>
  <TitlesOfParts>
    <vt:vector size="89" baseType="lpstr">
      <vt:lpstr>Arial</vt:lpstr>
      <vt:lpstr>Calibri</vt:lpstr>
      <vt:lpstr>Calibri Light</vt:lpstr>
      <vt:lpstr>inherit</vt:lpstr>
      <vt:lpstr>open sans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Para que non varie o valor do pH, a acidez do medio, as células teñen recursos, moléculas (as sales minerais, tamén aminoácidos –das proteínas-) que actúan de amortecedoras ou tampón. O que fan e retirar ou dar protóns ao medio. Esto vese moi ben cando mides o pH da auga –cunhas tiras que marcan con cor o grado de acidez, pH- (están preparadas, as tes que crer ), este é pH=7. Se botas un ácido, por exemplo; limón, clorhídrico, baixa moito (vermello), pero se agora chuspes (pouquiño, eh ), as proeínas que temos na saliva fan que o pH non baixe tanto (en laranxa). O mesmo pasaría cara o básico, se botas unha base (potasa) e chuspes. </vt:lpstr>
      <vt:lpstr>Presentación de PowerPoint</vt:lpstr>
      <vt:lpstr>Presentación de PowerPoint</vt:lpstr>
      <vt:lpstr>Presentación de PowerPoint</vt:lpstr>
      <vt:lpstr>Presentación de PowerPoint</vt:lpstr>
      <vt:lpstr>Presentación de PowerPoint</vt:lpstr>
      <vt:lpstr>Presentación de PowerPoint</vt:lpstr>
      <vt:lpstr>Fenómenos osmóticos Son aqueles qe se dan entre dúas disolucións con distinta concentración; unha disolución hipotónica; a que ten menos moléculas de soluto- e outra hipertónica; a que ten máis soluto, separadas por unha membrana semipermeable –que só deixa pasar auga. A auga pasa hasta igualar as concentracións, hasta que se fagan isotónicas. A presión osmótica e a resistencia ao paso da auga desa membrana que será maior canto maior sexa a diferencia de concentración das disolucións iniciais.  Uns dos fenómenos famosos que se dan nas céluas relacionado con esto son  Plasmólise: É o fenómeno que se da cando unha célula métese nun medio hipertónico con respecto a ela (hipotónica)(exemplo: auga de mar), a auga da célula sale a diluir e enrugase. Turxencia: É o fenómeno que ocorre cando a célula métese nun medio hipotónico (exemplo auga destilada) entra auga na célula e hincha. Así e como soen estar as células das plantas, e nelas a auga funciona como hidroesqueleto.</vt:lpstr>
      <vt:lpstr>Presentación de PowerPoint</vt:lpstr>
      <vt:lpstr>Presentación de PowerPoint</vt:lpstr>
      <vt:lpstr>Presentación de PowerPoint</vt:lpstr>
      <vt:lpstr>Presentación de PowerPoint</vt:lpstr>
      <vt:lpstr>Presentación de PowerPoint</vt:lpstr>
      <vt:lpstr>Presentación de PowerPoint</vt:lpstr>
      <vt:lpstr>Suzanne Vega - Luka - YouTube </vt:lpstr>
      <vt:lpstr>Los microscopios de van Leeuwenhoek | El rincón de Pasteur ...  El microscopio perdido de Van Leeuwenhoek.  </vt:lpstr>
      <vt:lpstr>Robert Hooke - Wikipedia, a enciclopedia libre - Galipedia </vt:lpstr>
      <vt:lpstr>Presentación de PowerPoint</vt:lpstr>
      <vt:lpstr>SANTIAGO RAMÓN Y CAJAL  </vt:lpstr>
      <vt:lpstr>Santiago Ramón y Cajal, el hombre que dibujó los secretos del cerebro. New York Times. El Museo Nacional de Ciencias Naturales acoge una exposición sobre el legado de Ramón y Cajal. SINC El CSIC exhibe parte del Legado Cajal en una exposición en el Museo Nacional de Ciencias Naturales. Vídeo  </vt:lpstr>
      <vt:lpstr>Doctor_Bacteria @Doctor_Bacteria Marcos Larriba. Profesor e investigador (UCM). Ni un día sin Cajal en Twitter. </vt:lpstr>
      <vt:lpstr>Río Hortega trabajó con la técnica del tanino y de la plata que había ideado Achúcarro, pero creó cuatro variantes diferentes. Una de éstas impregnaba de forma selectiva las estructuras intracelulares. Más tarde ideó el método del carbonato de plata amoniacal con el fin de investigar mejor la neuroglia. Pudo modificar así todos los conocimientos que se poseían entonces sobre esta células. Se llamó “horteguear” a ver con estas técnicas la células nerviosas. También se conocían unas estructuras que Ramón y Cajal había bautizado como "glía adendrítica“ o “tercer elemento” . Hortega llegó a distinguir en ésta última dos especies citológicas distintas: la microglía o mesoglía y la glía interfascicular u oligodendroglía, céluas hortega”.  Con el tiempo completó los estudios sobre el tema, lo que le valió el prestigio internacional y méritos en varias instituciones científicas americanas y europeas.  </vt:lpstr>
      <vt:lpstr>Presentación de PowerPoint</vt:lpstr>
      <vt:lpstr>Teoría endosimbiotica de Lynn Margulis. </vt:lpstr>
      <vt:lpstr>NIVEL CELULAR. HAI UN TIPO DE CÉLULA PARA CADA REINO   </vt:lpstr>
      <vt:lpstr>ESTRUTURA CÉLULA ECARIOTA ANIMAL Y VEXETAL </vt:lpstr>
      <vt:lpstr>Presentación de PowerPoint</vt:lpstr>
      <vt:lpstr>Presentación de PowerPoint</vt:lpstr>
      <vt:lpstr>Presentación de PowerPoint</vt:lpstr>
      <vt:lpstr>Membrana plasmática </vt:lpstr>
      <vt:lpstr>Presentación de PowerPoint</vt:lpstr>
      <vt:lpstr>RIBOSOMA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Movementos basados en microtúbulos </vt:lpstr>
      <vt:lpstr>Presentación de PowerPoint</vt:lpstr>
      <vt:lpstr>MITOCONDRIA</vt:lpstr>
      <vt:lpstr>Respiración celular </vt:lpstr>
      <vt:lpstr> Mitocondria Microscopía electrónica (ultraestrutura) </vt:lpstr>
      <vt:lpstr>CLOROPLASTO </vt:lpstr>
      <vt:lpstr>Presentación de PowerPoint</vt:lpstr>
      <vt:lpstr>Ultraestrutura cloroplasto</vt:lpstr>
      <vt:lpstr>O NÚCLEO </vt:lpstr>
      <vt:lpstr>NÚCLEO INTERFÁSICO</vt:lpstr>
      <vt:lpstr>Presentación de PowerPoint</vt:lpstr>
      <vt:lpstr>Empaquetamentos de ADN </vt:lpstr>
      <vt:lpstr>CROMOSOMAS (Núcleo en división) </vt:lpstr>
      <vt:lpstr>Presentación de PowerPoint</vt:lpstr>
      <vt:lpstr>Trisómico no 13 (2n+1)   Home </vt:lpstr>
      <vt:lpstr>Presentación de PowerPoint</vt:lpstr>
      <vt:lpstr>Presentación de PowerPoint</vt:lpstr>
      <vt:lpstr>CICLO CELULAR </vt:lpstr>
      <vt:lpstr>Dogma central da bioloxía molecular.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Gametoxénese </vt:lpstr>
      <vt:lpstr>Gametoxénese e esporoxénese nas plantas </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Windows User</dc:creator>
  <cp:lastModifiedBy>Windows User</cp:lastModifiedBy>
  <cp:revision>42</cp:revision>
  <dcterms:created xsi:type="dcterms:W3CDTF">2021-01-20T17:27:47Z</dcterms:created>
  <dcterms:modified xsi:type="dcterms:W3CDTF">2023-10-19T22:22:23Z</dcterms:modified>
</cp:coreProperties>
</file>