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F9193-D2BE-4522-A3D0-FB01E5748510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950DF-1D55-499E-BF5D-54520603C3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950DF-1D55-499E-BF5D-54520603C3A8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748D-F65C-44D3-B906-51FCD630C41D}" type="datetimeFigureOut">
              <a:rPr lang="es-ES" smtClean="0"/>
              <a:pPr/>
              <a:t>08/06/2020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228E6-FAF3-44DE-A113-72237A4C94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_oy7j4dkME" TargetMode="External"/><Relationship Id="rId2" Type="http://schemas.openxmlformats.org/officeDocument/2006/relationships/hyperlink" Target="https://www.youtube.com/watch?v=QOsDydndXWc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l21sApoOlT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gsg7fTPXfdc" TargetMode="External"/><Relationship Id="rId4" Type="http://schemas.openxmlformats.org/officeDocument/2006/relationships/hyperlink" Target="https://www.youtube.com/watch?v=xLPVF09Sop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_qNpNU7Wl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UalA776mqI" TargetMode="External"/><Relationship Id="rId2" Type="http://schemas.openxmlformats.org/officeDocument/2006/relationships/hyperlink" Target="https://www.youtube.com/watch?v=GfY5-_sgEdw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ATrClOJ3op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42853"/>
            <a:ext cx="9144000" cy="1071569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solidFill>
                  <a:srgbClr val="00B050"/>
                </a:solidFill>
              </a:rPr>
              <a:t>TEMA 3: A HISTORIA DO NOSO PLANETA.</a:t>
            </a:r>
            <a:endParaRPr lang="es-ES" sz="4000" b="1" dirty="0">
              <a:solidFill>
                <a:srgbClr val="00B050"/>
              </a:solidFill>
            </a:endParaRPr>
          </a:p>
        </p:txBody>
      </p:sp>
      <p:pic>
        <p:nvPicPr>
          <p:cNvPr id="11266" name="Picture 2" descr="U.3 -- HISTORIA DE NUESTRO PLANE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419631" cy="4572032"/>
          </a:xfrm>
          <a:prstGeom prst="rect">
            <a:avLst/>
          </a:prstGeom>
          <a:noFill/>
        </p:spPr>
      </p:pic>
      <p:pic>
        <p:nvPicPr>
          <p:cNvPr id="11268" name="Picture 4" descr="La historia de la biología... Evolución.: Eras Geológicas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4286248" y="1571612"/>
            <a:ext cx="4857752" cy="4164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Unidades geo-cronólogicas, crono-estratigráficas y lit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0" y="0"/>
            <a:ext cx="4643438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XEOLOXÍA HISTÓRICA</a:t>
            </a:r>
          </a:p>
          <a:p>
            <a:r>
              <a:rPr lang="es-ES" dirty="0" err="1" smtClean="0">
                <a:solidFill>
                  <a:srgbClr val="C00000"/>
                </a:solidFill>
              </a:rPr>
              <a:t>Moito</a:t>
            </a:r>
            <a:r>
              <a:rPr lang="es-ES" dirty="0" smtClean="0">
                <a:solidFill>
                  <a:srgbClr val="C00000"/>
                </a:solidFill>
              </a:rPr>
              <a:t> antes de ser inventada a datación radiométrica, os naturalistas do </a:t>
            </a:r>
            <a:r>
              <a:rPr lang="es-ES" dirty="0" err="1" smtClean="0">
                <a:solidFill>
                  <a:srgbClr val="C00000"/>
                </a:solidFill>
              </a:rPr>
              <a:t>século</a:t>
            </a:r>
            <a:r>
              <a:rPr lang="es-ES" dirty="0" smtClean="0">
                <a:solidFill>
                  <a:srgbClr val="C00000"/>
                </a:solidFill>
              </a:rPr>
              <a:t> XIX </a:t>
            </a:r>
            <a:r>
              <a:rPr lang="es-ES" dirty="0" err="1" smtClean="0">
                <a:solidFill>
                  <a:srgbClr val="C00000"/>
                </a:solidFill>
              </a:rPr>
              <a:t>compuxeran</a:t>
            </a:r>
            <a:r>
              <a:rPr lang="es-ES" dirty="0" smtClean="0">
                <a:solidFill>
                  <a:srgbClr val="C00000"/>
                </a:solidFill>
              </a:rPr>
              <a:t>, mediante técnicas de </a:t>
            </a:r>
            <a:r>
              <a:rPr lang="es-ES" dirty="0" err="1" smtClean="0">
                <a:solidFill>
                  <a:srgbClr val="C00000"/>
                </a:solidFill>
              </a:rPr>
              <a:t>xeocronoloxía</a:t>
            </a:r>
            <a:r>
              <a:rPr lang="es-ES" dirty="0" smtClean="0">
                <a:solidFill>
                  <a:srgbClr val="C00000"/>
                </a:solidFill>
              </a:rPr>
              <a:t> relativa, </a:t>
            </a:r>
            <a:r>
              <a:rPr lang="es-ES" dirty="0" err="1" smtClean="0">
                <a:solidFill>
                  <a:srgbClr val="C00000"/>
                </a:solidFill>
              </a:rPr>
              <a:t>unha</a:t>
            </a:r>
            <a:r>
              <a:rPr lang="es-ES" dirty="0" smtClean="0">
                <a:solidFill>
                  <a:srgbClr val="C00000"/>
                </a:solidFill>
              </a:rPr>
              <a:t> sección estratigráfica a nivel europeo. A partir </a:t>
            </a:r>
            <a:r>
              <a:rPr lang="es-ES" dirty="0" err="1" smtClean="0">
                <a:solidFill>
                  <a:srgbClr val="C00000"/>
                </a:solidFill>
              </a:rPr>
              <a:t>desta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elaborouse</a:t>
            </a:r>
            <a:r>
              <a:rPr lang="es-ES" dirty="0" smtClean="0">
                <a:solidFill>
                  <a:srgbClr val="C00000"/>
                </a:solidFill>
              </a:rPr>
              <a:t> un </a:t>
            </a:r>
            <a:r>
              <a:rPr lang="es-ES" dirty="0" err="1" smtClean="0">
                <a:solidFill>
                  <a:srgbClr val="C00000"/>
                </a:solidFill>
              </a:rPr>
              <a:t>xeocalendario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endParaRPr lang="es-ES" dirty="0" smtClean="0">
              <a:solidFill>
                <a:srgbClr val="C00000"/>
              </a:solidFill>
            </a:endParaRPr>
          </a:p>
          <a:p>
            <a:r>
              <a:rPr lang="es-ES" b="1" dirty="0" smtClean="0">
                <a:solidFill>
                  <a:srgbClr val="C00000"/>
                </a:solidFill>
              </a:rPr>
              <a:t>Precámbrico</a:t>
            </a:r>
            <a:r>
              <a:rPr lang="es-ES" dirty="0" smtClean="0">
                <a:solidFill>
                  <a:srgbClr val="C00000"/>
                </a:solidFill>
              </a:rPr>
              <a:t>.- Corresponde desde a formación da Terra (4.500 </a:t>
            </a:r>
            <a:r>
              <a:rPr lang="es-ES" dirty="0" err="1" smtClean="0">
                <a:solidFill>
                  <a:srgbClr val="C00000"/>
                </a:solidFill>
              </a:rPr>
              <a:t>millons</a:t>
            </a:r>
            <a:r>
              <a:rPr lang="es-ES" dirty="0" smtClean="0">
                <a:solidFill>
                  <a:srgbClr val="C00000"/>
                </a:solidFill>
              </a:rPr>
              <a:t> de anos) ata a aparición de rochas con abundantes restos de seres vivos, </a:t>
            </a:r>
            <a:r>
              <a:rPr lang="es-ES" dirty="0" err="1" smtClean="0">
                <a:solidFill>
                  <a:srgbClr val="C00000"/>
                </a:solidFill>
              </a:rPr>
              <a:t>correspondentes</a:t>
            </a:r>
            <a:r>
              <a:rPr lang="es-ES" dirty="0" smtClean="0">
                <a:solidFill>
                  <a:srgbClr val="C00000"/>
                </a:solidFill>
              </a:rPr>
              <a:t> á chamada explosión do cámbrico.</a:t>
            </a:r>
          </a:p>
          <a:p>
            <a:r>
              <a:rPr lang="es-ES" dirty="0" err="1" smtClean="0">
                <a:solidFill>
                  <a:srgbClr val="C00000"/>
                </a:solidFill>
              </a:rPr>
              <a:t>Subdivídese</a:t>
            </a:r>
            <a:r>
              <a:rPr lang="es-ES" dirty="0" smtClean="0">
                <a:solidFill>
                  <a:srgbClr val="C00000"/>
                </a:solidFill>
              </a:rPr>
              <a:t> en tres </a:t>
            </a:r>
            <a:r>
              <a:rPr lang="es-ES" dirty="0" err="1" smtClean="0">
                <a:solidFill>
                  <a:srgbClr val="C00000"/>
                </a:solidFill>
              </a:rPr>
              <a:t>eóns</a:t>
            </a:r>
            <a:r>
              <a:rPr lang="es-ES" dirty="0" smtClean="0">
                <a:solidFill>
                  <a:srgbClr val="C00000"/>
                </a:solidFill>
              </a:rPr>
              <a:t>: </a:t>
            </a:r>
            <a:r>
              <a:rPr lang="es-ES" b="1" dirty="0" err="1" smtClean="0">
                <a:solidFill>
                  <a:srgbClr val="C00000"/>
                </a:solidFill>
              </a:rPr>
              <a:t>Hádico</a:t>
            </a:r>
            <a:r>
              <a:rPr lang="es-ES" dirty="0" smtClean="0">
                <a:solidFill>
                  <a:srgbClr val="C00000"/>
                </a:solidFill>
              </a:rPr>
              <a:t>, </a:t>
            </a:r>
            <a:r>
              <a:rPr lang="es-ES" b="1" dirty="0" smtClean="0">
                <a:solidFill>
                  <a:srgbClr val="C00000"/>
                </a:solidFill>
              </a:rPr>
              <a:t>Arcaico</a:t>
            </a:r>
            <a:r>
              <a:rPr lang="es-ES" dirty="0" smtClean="0">
                <a:solidFill>
                  <a:srgbClr val="C00000"/>
                </a:solidFill>
              </a:rPr>
              <a:t> e </a:t>
            </a:r>
            <a:r>
              <a:rPr lang="es-ES" b="1" dirty="0" smtClean="0">
                <a:solidFill>
                  <a:srgbClr val="C00000"/>
                </a:solidFill>
              </a:rPr>
              <a:t>Proterozoico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endParaRPr lang="es-ES" dirty="0" smtClean="0">
              <a:solidFill>
                <a:srgbClr val="C00000"/>
              </a:solidFill>
            </a:endParaRPr>
          </a:p>
          <a:p>
            <a:r>
              <a:rPr lang="es-ES" b="1" dirty="0" smtClean="0">
                <a:solidFill>
                  <a:srgbClr val="C00000"/>
                </a:solidFill>
              </a:rPr>
              <a:t>Fanerozoico</a:t>
            </a:r>
            <a:r>
              <a:rPr lang="es-ES" dirty="0" smtClean="0">
                <a:solidFill>
                  <a:srgbClr val="C00000"/>
                </a:solidFill>
              </a:rPr>
              <a:t>.-  A grande explosión de vida do Cámbrico, </a:t>
            </a:r>
            <a:r>
              <a:rPr lang="es-ES" dirty="0" err="1" smtClean="0">
                <a:solidFill>
                  <a:srgbClr val="C00000"/>
                </a:solidFill>
              </a:rPr>
              <a:t>hai</a:t>
            </a:r>
            <a:r>
              <a:rPr lang="es-ES" dirty="0" smtClean="0">
                <a:solidFill>
                  <a:srgbClr val="C00000"/>
                </a:solidFill>
              </a:rPr>
              <a:t> 541 </a:t>
            </a:r>
            <a:r>
              <a:rPr lang="es-ES" dirty="0" err="1" smtClean="0">
                <a:solidFill>
                  <a:srgbClr val="C00000"/>
                </a:solidFill>
              </a:rPr>
              <a:t>millóns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smtClean="0">
                <a:solidFill>
                  <a:srgbClr val="C00000"/>
                </a:solidFill>
              </a:rPr>
              <a:t>de anos,  </a:t>
            </a:r>
            <a:r>
              <a:rPr lang="es-ES" dirty="0" err="1" smtClean="0">
                <a:solidFill>
                  <a:srgbClr val="C00000"/>
                </a:solidFill>
              </a:rPr>
              <a:t>deu</a:t>
            </a:r>
            <a:r>
              <a:rPr lang="es-ES" dirty="0" smtClean="0">
                <a:solidFill>
                  <a:srgbClr val="C00000"/>
                </a:solidFill>
              </a:rPr>
              <a:t> paso </a:t>
            </a:r>
            <a:r>
              <a:rPr lang="es-ES" dirty="0" err="1" smtClean="0">
                <a:solidFill>
                  <a:srgbClr val="C00000"/>
                </a:solidFill>
              </a:rPr>
              <a:t>ao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comezo</a:t>
            </a:r>
            <a:r>
              <a:rPr lang="es-ES" dirty="0" smtClean="0">
                <a:solidFill>
                  <a:srgbClr val="C00000"/>
                </a:solidFill>
              </a:rPr>
              <a:t> do </a:t>
            </a:r>
            <a:r>
              <a:rPr lang="es-ES" b="1" dirty="0" smtClean="0">
                <a:solidFill>
                  <a:srgbClr val="C00000"/>
                </a:solidFill>
              </a:rPr>
              <a:t>eón Fanerozoico, </a:t>
            </a:r>
            <a:r>
              <a:rPr lang="es-ES" dirty="0" smtClean="0">
                <a:solidFill>
                  <a:srgbClr val="C00000"/>
                </a:solidFill>
              </a:rPr>
              <a:t>que significa “vida visible”</a:t>
            </a:r>
            <a:r>
              <a:rPr lang="es-ES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s-ES" dirty="0" smtClean="0">
                <a:solidFill>
                  <a:srgbClr val="C00000"/>
                </a:solidFill>
              </a:rPr>
              <a:t>Este eón </a:t>
            </a:r>
            <a:r>
              <a:rPr lang="es-ES" dirty="0" err="1" smtClean="0">
                <a:solidFill>
                  <a:srgbClr val="C00000"/>
                </a:solidFill>
              </a:rPr>
              <a:t>divídese</a:t>
            </a:r>
            <a:r>
              <a:rPr lang="es-ES" dirty="0" smtClean="0">
                <a:solidFill>
                  <a:srgbClr val="C00000"/>
                </a:solidFill>
              </a:rPr>
              <a:t> en tres eras</a:t>
            </a:r>
            <a:r>
              <a:rPr lang="es-ES" b="1" dirty="0" smtClean="0">
                <a:solidFill>
                  <a:srgbClr val="C00000"/>
                </a:solidFill>
              </a:rPr>
              <a:t>: Paleozoico, Mesozoico e Cenozoico.</a:t>
            </a:r>
          </a:p>
          <a:p>
            <a:r>
              <a:rPr lang="es-ES" sz="1400" dirty="0" smtClean="0">
                <a:solidFill>
                  <a:srgbClr val="C00000"/>
                </a:solidFill>
              </a:rPr>
              <a:t>Ver videos: </a:t>
            </a:r>
            <a:r>
              <a:rPr lang="es-ES" sz="1400" dirty="0" smtClean="0">
                <a:hlinkClick r:id="rId2"/>
              </a:rPr>
              <a:t>https://www.youtube.com/watch?v=QOsDydndXWc</a:t>
            </a:r>
            <a:endParaRPr lang="es-ES" sz="1400" dirty="0" smtClean="0"/>
          </a:p>
          <a:p>
            <a:r>
              <a:rPr lang="es-ES" sz="1400" dirty="0" smtClean="0">
                <a:hlinkClick r:id="rId3"/>
              </a:rPr>
              <a:t>https://www.youtube.com/watch?v=m_oy7j4dkME</a:t>
            </a:r>
            <a:endParaRPr lang="es-ES" sz="1400" dirty="0" smtClean="0"/>
          </a:p>
          <a:p>
            <a:endParaRPr lang="es-ES" sz="1400" dirty="0" smtClean="0"/>
          </a:p>
          <a:p>
            <a:endParaRPr lang="es-ES" sz="1400" dirty="0" smtClean="0"/>
          </a:p>
          <a:p>
            <a:endParaRPr lang="es-ES" sz="1400" dirty="0">
              <a:solidFill>
                <a:srgbClr val="C00000"/>
              </a:solidFill>
            </a:endParaRPr>
          </a:p>
        </p:txBody>
      </p:sp>
      <p:sp>
        <p:nvSpPr>
          <p:cNvPr id="24580" name="AutoShape 4" descr="Columna estratigráfica generalizada de las unidades present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582" name="AutoShape 6" descr="Columna estratigráfica generalizada de las unidades present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4586" name="Picture 10" descr="El tiempo geológi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-7938"/>
            <a:ext cx="4500562" cy="6865938"/>
          </a:xfrm>
          <a:prstGeom prst="rect">
            <a:avLst/>
          </a:prstGeom>
          <a:noFill/>
        </p:spPr>
      </p:pic>
      <p:sp>
        <p:nvSpPr>
          <p:cNvPr id="10" name="9 Rectángulo"/>
          <p:cNvSpPr/>
          <p:nvPr/>
        </p:nvSpPr>
        <p:spPr>
          <a:xfrm>
            <a:off x="714348" y="15716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Ideas históricas sobre a </a:t>
            </a:r>
            <a:r>
              <a:rPr lang="es-ES" sz="2400" b="1" dirty="0" err="1" smtClean="0">
                <a:solidFill>
                  <a:srgbClr val="0070C0"/>
                </a:solidFill>
              </a:rPr>
              <a:t>idade</a:t>
            </a:r>
            <a:r>
              <a:rPr lang="es-ES" sz="2400" b="1" dirty="0" smtClean="0">
                <a:solidFill>
                  <a:srgbClr val="0070C0"/>
                </a:solidFill>
              </a:rPr>
              <a:t> da Terra</a:t>
            </a:r>
          </a:p>
          <a:p>
            <a:endParaRPr lang="es-ES" dirty="0"/>
          </a:p>
          <a:p>
            <a:r>
              <a:rPr lang="es-ES" dirty="0" smtClean="0">
                <a:solidFill>
                  <a:srgbClr val="C00000"/>
                </a:solidFill>
              </a:rPr>
              <a:t>As </a:t>
            </a:r>
            <a:r>
              <a:rPr lang="es-ES" dirty="0" err="1" smtClean="0">
                <a:solidFill>
                  <a:srgbClr val="C00000"/>
                </a:solidFill>
              </a:rPr>
              <a:t>primeiras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explicacións</a:t>
            </a:r>
            <a:r>
              <a:rPr lang="es-ES" dirty="0" smtClean="0">
                <a:solidFill>
                  <a:srgbClr val="C00000"/>
                </a:solidFill>
              </a:rPr>
              <a:t> científicas sobre a </a:t>
            </a:r>
            <a:r>
              <a:rPr lang="es-ES" dirty="0" err="1" smtClean="0">
                <a:solidFill>
                  <a:srgbClr val="C00000"/>
                </a:solidFill>
              </a:rPr>
              <a:t>idade</a:t>
            </a:r>
            <a:r>
              <a:rPr lang="es-ES" dirty="0" smtClean="0">
                <a:solidFill>
                  <a:srgbClr val="C00000"/>
                </a:solidFill>
              </a:rPr>
              <a:t> da Terra </a:t>
            </a:r>
            <a:r>
              <a:rPr lang="es-ES" dirty="0" err="1" smtClean="0">
                <a:solidFill>
                  <a:srgbClr val="C00000"/>
                </a:solidFill>
              </a:rPr>
              <a:t>foi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proposta</a:t>
            </a:r>
            <a:r>
              <a:rPr lang="es-ES" dirty="0" smtClean="0">
                <a:solidFill>
                  <a:srgbClr val="C00000"/>
                </a:solidFill>
              </a:rPr>
              <a:t> polo </a:t>
            </a:r>
            <a:r>
              <a:rPr lang="es-ES" dirty="0" err="1" smtClean="0">
                <a:solidFill>
                  <a:srgbClr val="C00000"/>
                </a:solidFill>
              </a:rPr>
              <a:t>xeólogo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b="1" dirty="0" smtClean="0">
                <a:solidFill>
                  <a:srgbClr val="C00000"/>
                </a:solidFill>
              </a:rPr>
              <a:t>James Hutton </a:t>
            </a:r>
            <a:r>
              <a:rPr lang="es-ES" dirty="0" smtClean="0">
                <a:solidFill>
                  <a:srgbClr val="C00000"/>
                </a:solidFill>
              </a:rPr>
              <a:t>(1726-1997). En 1795 </a:t>
            </a:r>
            <a:r>
              <a:rPr lang="es-ES" dirty="0" err="1" smtClean="0">
                <a:solidFill>
                  <a:srgbClr val="C00000"/>
                </a:solidFill>
              </a:rPr>
              <a:t>publicou</a:t>
            </a:r>
            <a:r>
              <a:rPr lang="es-ES" dirty="0" smtClean="0">
                <a:solidFill>
                  <a:srgbClr val="C00000"/>
                </a:solidFill>
              </a:rPr>
              <a:t> o libro  </a:t>
            </a:r>
            <a:r>
              <a:rPr lang="es-ES" i="1" dirty="0" smtClean="0">
                <a:solidFill>
                  <a:srgbClr val="C00000"/>
                </a:solidFill>
              </a:rPr>
              <a:t>Teoría da Terra </a:t>
            </a:r>
            <a:r>
              <a:rPr lang="es-ES" dirty="0" smtClean="0">
                <a:solidFill>
                  <a:srgbClr val="C00000"/>
                </a:solidFill>
              </a:rPr>
              <a:t>no que </a:t>
            </a:r>
            <a:r>
              <a:rPr lang="es-ES" dirty="0" err="1" smtClean="0">
                <a:solidFill>
                  <a:srgbClr val="C00000"/>
                </a:solidFill>
              </a:rPr>
              <a:t>dicía</a:t>
            </a:r>
            <a:r>
              <a:rPr lang="es-ES" dirty="0" smtClean="0">
                <a:solidFill>
                  <a:srgbClr val="C00000"/>
                </a:solidFill>
              </a:rPr>
              <a:t> que para explicar </a:t>
            </a:r>
            <a:r>
              <a:rPr lang="es-ES" dirty="0" err="1" smtClean="0">
                <a:solidFill>
                  <a:srgbClr val="C00000"/>
                </a:solidFill>
              </a:rPr>
              <a:t>algúns</a:t>
            </a:r>
            <a:r>
              <a:rPr lang="es-ES" dirty="0" smtClean="0">
                <a:solidFill>
                  <a:srgbClr val="C00000"/>
                </a:solidFill>
              </a:rPr>
              <a:t> fenómenos, como a formación de montañas, a Terra teña que ser </a:t>
            </a:r>
            <a:r>
              <a:rPr lang="es-ES" dirty="0" err="1" smtClean="0">
                <a:solidFill>
                  <a:srgbClr val="C00000"/>
                </a:solidFill>
              </a:rPr>
              <a:t>moi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antiga</a:t>
            </a:r>
            <a:r>
              <a:rPr lang="es-ES" dirty="0" smtClean="0">
                <a:solidFill>
                  <a:srgbClr val="C00000"/>
                </a:solidFill>
              </a:rPr>
              <a:t>. Estas ideas </a:t>
            </a:r>
            <a:r>
              <a:rPr lang="es-ES" dirty="0" err="1" smtClean="0">
                <a:solidFill>
                  <a:srgbClr val="C00000"/>
                </a:solidFill>
              </a:rPr>
              <a:t>foron</a:t>
            </a:r>
            <a:r>
              <a:rPr lang="es-ES" dirty="0" smtClean="0">
                <a:solidFill>
                  <a:srgbClr val="C00000"/>
                </a:solidFill>
              </a:rPr>
              <a:t> posteriormente ampliadas por Charles </a:t>
            </a:r>
            <a:r>
              <a:rPr lang="es-ES" dirty="0" err="1" smtClean="0">
                <a:solidFill>
                  <a:srgbClr val="C00000"/>
                </a:solidFill>
              </a:rPr>
              <a:t>Lyell</a:t>
            </a:r>
            <a:r>
              <a:rPr lang="es-ES" dirty="0" smtClean="0">
                <a:solidFill>
                  <a:srgbClr val="C00000"/>
                </a:solidFill>
              </a:rPr>
              <a:t> (1797-1875) no </a:t>
            </a:r>
            <a:r>
              <a:rPr lang="es-ES" dirty="0" err="1" smtClean="0">
                <a:solidFill>
                  <a:srgbClr val="C00000"/>
                </a:solidFill>
              </a:rPr>
              <a:t>seu</a:t>
            </a:r>
            <a:r>
              <a:rPr lang="es-ES" dirty="0" smtClean="0">
                <a:solidFill>
                  <a:srgbClr val="C00000"/>
                </a:solidFill>
              </a:rPr>
              <a:t> libro </a:t>
            </a:r>
            <a:r>
              <a:rPr lang="es-ES" i="1" dirty="0" smtClean="0">
                <a:solidFill>
                  <a:srgbClr val="C00000"/>
                </a:solidFill>
              </a:rPr>
              <a:t>Principios de </a:t>
            </a:r>
            <a:r>
              <a:rPr lang="es-ES" i="1" dirty="0" err="1" smtClean="0">
                <a:solidFill>
                  <a:srgbClr val="C00000"/>
                </a:solidFill>
              </a:rPr>
              <a:t>xeoloxía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  <a:endParaRPr lang="es-ES" dirty="0">
              <a:solidFill>
                <a:srgbClr val="C00000"/>
              </a:solidFill>
            </a:endParaRPr>
          </a:p>
        </p:txBody>
      </p:sp>
      <p:pic>
        <p:nvPicPr>
          <p:cNvPr id="14338" name="Picture 2" descr="James Hutton, el blasfemo que reveló que la verdad sobre la Tierra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6861436" cy="3857652"/>
          </a:xfrm>
          <a:prstGeom prst="rect">
            <a:avLst/>
          </a:prstGeom>
          <a:noFill/>
        </p:spPr>
      </p:pic>
      <p:pic>
        <p:nvPicPr>
          <p:cNvPr id="14340" name="Picture 4" descr="Charles Lyell | Teleworking Rewilding Territory Coali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5520" y="1929438"/>
            <a:ext cx="3238480" cy="4928562"/>
          </a:xfrm>
          <a:prstGeom prst="rect">
            <a:avLst/>
          </a:prstGeom>
          <a:noFill/>
        </p:spPr>
      </p:pic>
      <p:sp>
        <p:nvSpPr>
          <p:cNvPr id="14342" name="AutoShape 6" descr="James Hutton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344" name="AutoShape 8" descr="James Hutton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346" name="AutoShape 10" descr="File:James Hutton grave tablet, Greyfriars Kirkyard.jp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7 Imagen" descr="hutt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4643447"/>
            <a:ext cx="3326139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0"/>
            <a:ext cx="91440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b="1" dirty="0" smtClean="0">
                <a:solidFill>
                  <a:srgbClr val="C00000"/>
                </a:solidFill>
              </a:rPr>
              <a:t>William </a:t>
            </a:r>
            <a:r>
              <a:rPr lang="es-ES" sz="1700" b="1" dirty="0" err="1" smtClean="0">
                <a:solidFill>
                  <a:srgbClr val="C00000"/>
                </a:solidFill>
              </a:rPr>
              <a:t>Thomson</a:t>
            </a:r>
            <a:r>
              <a:rPr lang="es-ES" sz="1700" b="1" dirty="0" smtClean="0">
                <a:solidFill>
                  <a:srgbClr val="C00000"/>
                </a:solidFill>
              </a:rPr>
              <a:t> </a:t>
            </a:r>
            <a:r>
              <a:rPr lang="es-ES" sz="1700" dirty="0" smtClean="0">
                <a:solidFill>
                  <a:srgbClr val="C00000"/>
                </a:solidFill>
              </a:rPr>
              <a:t>(Lord Kelvin) (1824-1907) </a:t>
            </a:r>
            <a:r>
              <a:rPr lang="es-ES" sz="1700" dirty="0" err="1" smtClean="0">
                <a:solidFill>
                  <a:srgbClr val="C00000"/>
                </a:solidFill>
              </a:rPr>
              <a:t>aplicou</a:t>
            </a:r>
            <a:r>
              <a:rPr lang="es-ES" sz="1700" dirty="0" smtClean="0">
                <a:solidFill>
                  <a:srgbClr val="C00000"/>
                </a:solidFill>
              </a:rPr>
              <a:t> os </a:t>
            </a:r>
            <a:r>
              <a:rPr lang="es-ES" sz="1700" dirty="0" err="1" smtClean="0">
                <a:solidFill>
                  <a:srgbClr val="C00000"/>
                </a:solidFill>
              </a:rPr>
              <a:t>seus</a:t>
            </a:r>
            <a:r>
              <a:rPr lang="es-ES" sz="1700" dirty="0" smtClean="0">
                <a:solidFill>
                  <a:srgbClr val="C00000"/>
                </a:solidFill>
              </a:rPr>
              <a:t> </a:t>
            </a:r>
            <a:r>
              <a:rPr lang="es-ES" sz="1700" dirty="0" err="1" smtClean="0">
                <a:solidFill>
                  <a:srgbClr val="C00000"/>
                </a:solidFill>
              </a:rPr>
              <a:t>coñecementos</a:t>
            </a:r>
            <a:r>
              <a:rPr lang="es-ES" sz="1700" dirty="0" smtClean="0">
                <a:solidFill>
                  <a:srgbClr val="C00000"/>
                </a:solidFill>
              </a:rPr>
              <a:t> de física para calcular a </a:t>
            </a:r>
            <a:r>
              <a:rPr lang="es-ES" sz="1700" dirty="0" err="1" smtClean="0">
                <a:solidFill>
                  <a:srgbClr val="C00000"/>
                </a:solidFill>
              </a:rPr>
              <a:t>idade</a:t>
            </a:r>
            <a:r>
              <a:rPr lang="es-ES" sz="1700" dirty="0" smtClean="0">
                <a:solidFill>
                  <a:srgbClr val="C00000"/>
                </a:solidFill>
              </a:rPr>
              <a:t> da Terra e </a:t>
            </a:r>
            <a:r>
              <a:rPr lang="es-ES" sz="1700" dirty="0" err="1" smtClean="0">
                <a:solidFill>
                  <a:srgbClr val="C00000"/>
                </a:solidFill>
              </a:rPr>
              <a:t>chegou</a:t>
            </a:r>
            <a:r>
              <a:rPr lang="es-ES" sz="1700" dirty="0" smtClean="0">
                <a:solidFill>
                  <a:srgbClr val="C00000"/>
                </a:solidFill>
              </a:rPr>
              <a:t> á conclusión de que a Terra tiña </a:t>
            </a:r>
            <a:r>
              <a:rPr lang="es-ES" sz="1700" dirty="0" err="1" smtClean="0">
                <a:solidFill>
                  <a:srgbClr val="C00000"/>
                </a:solidFill>
              </a:rPr>
              <a:t>unha</a:t>
            </a:r>
            <a:r>
              <a:rPr lang="es-ES" sz="1700" dirty="0" smtClean="0">
                <a:solidFill>
                  <a:srgbClr val="C00000"/>
                </a:solidFill>
              </a:rPr>
              <a:t> </a:t>
            </a:r>
            <a:r>
              <a:rPr lang="es-ES" sz="1700" dirty="0" err="1" smtClean="0">
                <a:solidFill>
                  <a:srgbClr val="C00000"/>
                </a:solidFill>
              </a:rPr>
              <a:t>idade</a:t>
            </a:r>
            <a:r>
              <a:rPr lang="es-ES" sz="1700" dirty="0" smtClean="0">
                <a:solidFill>
                  <a:srgbClr val="C00000"/>
                </a:solidFill>
              </a:rPr>
              <a:t> inferior a 100 </a:t>
            </a:r>
            <a:r>
              <a:rPr lang="es-ES" sz="1700" dirty="0" err="1" smtClean="0">
                <a:solidFill>
                  <a:srgbClr val="C00000"/>
                </a:solidFill>
              </a:rPr>
              <a:t>millóns</a:t>
            </a:r>
            <a:r>
              <a:rPr lang="es-ES" sz="1700" dirty="0" smtClean="0">
                <a:solidFill>
                  <a:srgbClr val="C00000"/>
                </a:solidFill>
              </a:rPr>
              <a:t> de anos.</a:t>
            </a:r>
          </a:p>
          <a:p>
            <a:r>
              <a:rPr lang="es-ES" sz="1700" dirty="0" smtClean="0">
                <a:solidFill>
                  <a:srgbClr val="C00000"/>
                </a:solidFill>
              </a:rPr>
              <a:t>Kelvin non tiña </a:t>
            </a:r>
            <a:r>
              <a:rPr lang="es-ES" sz="1700" dirty="0" err="1" smtClean="0">
                <a:solidFill>
                  <a:srgbClr val="C00000"/>
                </a:solidFill>
              </a:rPr>
              <a:t>coñecementos</a:t>
            </a:r>
            <a:r>
              <a:rPr lang="es-ES" sz="1700" dirty="0" smtClean="0">
                <a:solidFill>
                  <a:srgbClr val="C00000"/>
                </a:solidFill>
              </a:rPr>
              <a:t> sobre a </a:t>
            </a:r>
            <a:r>
              <a:rPr lang="es-ES" sz="1700" dirty="0" err="1" smtClean="0">
                <a:solidFill>
                  <a:srgbClr val="C00000"/>
                </a:solidFill>
              </a:rPr>
              <a:t>radioactividade</a:t>
            </a:r>
            <a:r>
              <a:rPr lang="es-ES" sz="1700" dirty="0" smtClean="0">
                <a:solidFill>
                  <a:srgbClr val="C00000"/>
                </a:solidFill>
              </a:rPr>
              <a:t>, </a:t>
            </a:r>
            <a:r>
              <a:rPr lang="es-ES" sz="1700" dirty="0" err="1" smtClean="0">
                <a:solidFill>
                  <a:srgbClr val="C00000"/>
                </a:solidFill>
              </a:rPr>
              <a:t>recén</a:t>
            </a:r>
            <a:r>
              <a:rPr lang="es-ES" sz="1700" dirty="0" smtClean="0">
                <a:solidFill>
                  <a:srgbClr val="C00000"/>
                </a:solidFill>
              </a:rPr>
              <a:t> </a:t>
            </a:r>
            <a:r>
              <a:rPr lang="es-ES" sz="1700" dirty="0" err="1" smtClean="0">
                <a:solidFill>
                  <a:srgbClr val="C00000"/>
                </a:solidFill>
              </a:rPr>
              <a:t>descuberta</a:t>
            </a:r>
            <a:r>
              <a:rPr lang="es-ES" sz="1700" dirty="0" smtClean="0">
                <a:solidFill>
                  <a:srgbClr val="C00000"/>
                </a:solidFill>
              </a:rPr>
              <a:t>, e non sabía que a desintegración dos elementos radioactivos </a:t>
            </a:r>
            <a:r>
              <a:rPr lang="es-ES" sz="1700" dirty="0" err="1" smtClean="0">
                <a:solidFill>
                  <a:srgbClr val="C00000"/>
                </a:solidFill>
              </a:rPr>
              <a:t>contidos</a:t>
            </a:r>
            <a:r>
              <a:rPr lang="es-ES" sz="1700" dirty="0" smtClean="0">
                <a:solidFill>
                  <a:srgbClr val="C00000"/>
                </a:solidFill>
              </a:rPr>
              <a:t> nos </a:t>
            </a:r>
            <a:r>
              <a:rPr lang="es-ES" sz="1700" dirty="0" err="1" smtClean="0">
                <a:solidFill>
                  <a:srgbClr val="C00000"/>
                </a:solidFill>
              </a:rPr>
              <a:t>minerais</a:t>
            </a:r>
            <a:r>
              <a:rPr lang="es-ES" sz="1700" dirty="0" smtClean="0">
                <a:solidFill>
                  <a:srgbClr val="C00000"/>
                </a:solidFill>
              </a:rPr>
              <a:t> das rochas </a:t>
            </a:r>
            <a:r>
              <a:rPr lang="es-ES" sz="1700" dirty="0" err="1" smtClean="0">
                <a:solidFill>
                  <a:srgbClr val="C00000"/>
                </a:solidFill>
              </a:rPr>
              <a:t>podíase</a:t>
            </a:r>
            <a:r>
              <a:rPr lang="es-ES" sz="1700" dirty="0" smtClean="0">
                <a:solidFill>
                  <a:srgbClr val="C00000"/>
                </a:solidFill>
              </a:rPr>
              <a:t> utilizar como un </a:t>
            </a:r>
            <a:r>
              <a:rPr lang="es-ES" sz="1700" dirty="0" err="1" smtClean="0">
                <a:solidFill>
                  <a:srgbClr val="C00000"/>
                </a:solidFill>
              </a:rPr>
              <a:t>reloxo</a:t>
            </a:r>
            <a:r>
              <a:rPr lang="es-ES" sz="1700" dirty="0" smtClean="0">
                <a:solidFill>
                  <a:srgbClr val="C00000"/>
                </a:solidFill>
              </a:rPr>
              <a:t> que permitía calcular a </a:t>
            </a:r>
            <a:r>
              <a:rPr lang="es-ES" sz="1700" dirty="0" err="1" smtClean="0">
                <a:solidFill>
                  <a:srgbClr val="C00000"/>
                </a:solidFill>
              </a:rPr>
              <a:t>idade</a:t>
            </a:r>
            <a:r>
              <a:rPr lang="es-ES" sz="1700" dirty="0" smtClean="0">
                <a:solidFill>
                  <a:srgbClr val="C00000"/>
                </a:solidFill>
              </a:rPr>
              <a:t> da Terra.</a:t>
            </a:r>
          </a:p>
          <a:p>
            <a:r>
              <a:rPr lang="es-ES" sz="1700" dirty="0" smtClean="0">
                <a:solidFill>
                  <a:srgbClr val="C00000"/>
                </a:solidFill>
              </a:rPr>
              <a:t>O </a:t>
            </a:r>
            <a:r>
              <a:rPr lang="es-ES" sz="1700" dirty="0" err="1" smtClean="0">
                <a:solidFill>
                  <a:srgbClr val="C00000"/>
                </a:solidFill>
              </a:rPr>
              <a:t>xeólogo</a:t>
            </a:r>
            <a:r>
              <a:rPr lang="es-ES" sz="1700" dirty="0" smtClean="0">
                <a:solidFill>
                  <a:srgbClr val="C00000"/>
                </a:solidFill>
              </a:rPr>
              <a:t> </a:t>
            </a:r>
            <a:r>
              <a:rPr lang="es-ES" sz="1700" b="1" dirty="0" smtClean="0">
                <a:solidFill>
                  <a:srgbClr val="C00000"/>
                </a:solidFill>
              </a:rPr>
              <a:t>Arthur Holmes </a:t>
            </a:r>
            <a:r>
              <a:rPr lang="es-ES" sz="1700" dirty="0" err="1" smtClean="0">
                <a:solidFill>
                  <a:srgbClr val="C00000"/>
                </a:solidFill>
              </a:rPr>
              <a:t>desenvolveu</a:t>
            </a:r>
            <a:r>
              <a:rPr lang="es-ES" sz="1700" dirty="0" smtClean="0">
                <a:solidFill>
                  <a:srgbClr val="C00000"/>
                </a:solidFill>
              </a:rPr>
              <a:t> o método de </a:t>
            </a:r>
            <a:r>
              <a:rPr lang="es-ES" sz="1700" b="1" dirty="0" smtClean="0">
                <a:solidFill>
                  <a:srgbClr val="C00000"/>
                </a:solidFill>
              </a:rPr>
              <a:t>datación radiométrica </a:t>
            </a:r>
            <a:r>
              <a:rPr lang="es-ES" sz="1700" dirty="0" smtClean="0">
                <a:solidFill>
                  <a:srgbClr val="C00000"/>
                </a:solidFill>
              </a:rPr>
              <a:t>das rochas. </a:t>
            </a:r>
          </a:p>
          <a:p>
            <a:r>
              <a:rPr lang="es-ES" sz="1700" dirty="0" smtClean="0">
                <a:solidFill>
                  <a:srgbClr val="C00000"/>
                </a:solidFill>
              </a:rPr>
              <a:t>Actualmente </a:t>
            </a:r>
            <a:r>
              <a:rPr lang="es-ES" sz="1700" dirty="0" err="1" smtClean="0">
                <a:solidFill>
                  <a:srgbClr val="C00000"/>
                </a:solidFill>
              </a:rPr>
              <a:t>admítese</a:t>
            </a:r>
            <a:r>
              <a:rPr lang="es-ES" sz="1700" dirty="0" smtClean="0">
                <a:solidFill>
                  <a:srgbClr val="C00000"/>
                </a:solidFill>
              </a:rPr>
              <a:t> que a </a:t>
            </a:r>
            <a:r>
              <a:rPr lang="es-ES" sz="1700" dirty="0" err="1" smtClean="0">
                <a:solidFill>
                  <a:srgbClr val="C00000"/>
                </a:solidFill>
              </a:rPr>
              <a:t>idade</a:t>
            </a:r>
            <a:r>
              <a:rPr lang="es-ES" sz="1700" dirty="0" smtClean="0">
                <a:solidFill>
                  <a:srgbClr val="C00000"/>
                </a:solidFill>
              </a:rPr>
              <a:t> da Terra é de 4.500 </a:t>
            </a:r>
            <a:r>
              <a:rPr lang="es-ES" sz="1700" dirty="0" err="1" smtClean="0">
                <a:solidFill>
                  <a:srgbClr val="C00000"/>
                </a:solidFill>
              </a:rPr>
              <a:t>m.a.</a:t>
            </a:r>
            <a:r>
              <a:rPr lang="es-ES" sz="1700" dirty="0" smtClean="0">
                <a:solidFill>
                  <a:srgbClr val="C00000"/>
                </a:solidFill>
              </a:rPr>
              <a:t>, </a:t>
            </a:r>
            <a:r>
              <a:rPr lang="es-ES" sz="1700" dirty="0" err="1" smtClean="0">
                <a:solidFill>
                  <a:srgbClr val="C00000"/>
                </a:solidFill>
              </a:rPr>
              <a:t>cunha</a:t>
            </a:r>
            <a:r>
              <a:rPr lang="es-ES" sz="1700" dirty="0" smtClean="0">
                <a:solidFill>
                  <a:srgbClr val="C00000"/>
                </a:solidFill>
              </a:rPr>
              <a:t> </a:t>
            </a:r>
            <a:r>
              <a:rPr lang="es-ES" sz="1700" dirty="0" err="1" smtClean="0">
                <a:solidFill>
                  <a:srgbClr val="C00000"/>
                </a:solidFill>
              </a:rPr>
              <a:t>marxe</a:t>
            </a:r>
            <a:r>
              <a:rPr lang="es-ES" sz="1700" dirty="0" smtClean="0">
                <a:solidFill>
                  <a:srgbClr val="C00000"/>
                </a:solidFill>
              </a:rPr>
              <a:t> de error menor do 1%.</a:t>
            </a:r>
          </a:p>
          <a:p>
            <a:r>
              <a:rPr lang="es-ES" sz="1400" dirty="0" smtClean="0">
                <a:solidFill>
                  <a:srgbClr val="C00000"/>
                </a:solidFill>
              </a:rPr>
              <a:t>Ver vídeo: </a:t>
            </a:r>
            <a:r>
              <a:rPr lang="es-ES" sz="1400" dirty="0" smtClean="0">
                <a:hlinkClick r:id="rId2"/>
              </a:rPr>
              <a:t>https://www.youtube.com/watch?v=l21sApoOlTM</a:t>
            </a:r>
            <a:endParaRPr lang="es-ES" sz="1400" dirty="0"/>
          </a:p>
        </p:txBody>
      </p:sp>
      <p:pic>
        <p:nvPicPr>
          <p:cNvPr id="15362" name="Picture 2" descr="Ejercicio De Datacion Radiometrica - Citas Para Adultos En Logro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191798"/>
            <a:ext cx="6215106" cy="466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0"/>
            <a:ext cx="9144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Actualismo e </a:t>
            </a:r>
            <a:r>
              <a:rPr lang="es-ES" sz="2400" b="1" dirty="0" err="1" smtClean="0">
                <a:solidFill>
                  <a:srgbClr val="0070C0"/>
                </a:solidFill>
              </a:rPr>
              <a:t>uniformismo</a:t>
            </a:r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dirty="0" smtClean="0">
                <a:solidFill>
                  <a:srgbClr val="C00000"/>
                </a:solidFill>
              </a:rPr>
              <a:t>Hutton e </a:t>
            </a:r>
            <a:r>
              <a:rPr lang="es-ES" dirty="0" err="1" smtClean="0">
                <a:solidFill>
                  <a:srgbClr val="C00000"/>
                </a:solidFill>
              </a:rPr>
              <a:t>Lyell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desenvolveron</a:t>
            </a:r>
            <a:r>
              <a:rPr lang="es-ES" dirty="0" smtClean="0">
                <a:solidFill>
                  <a:srgbClr val="C00000"/>
                </a:solidFill>
              </a:rPr>
              <a:t> dúas ideas </a:t>
            </a:r>
            <a:r>
              <a:rPr lang="es-ES" dirty="0" err="1" smtClean="0">
                <a:solidFill>
                  <a:srgbClr val="C00000"/>
                </a:solidFill>
              </a:rPr>
              <a:t>moi</a:t>
            </a:r>
            <a:r>
              <a:rPr lang="es-ES" dirty="0" smtClean="0">
                <a:solidFill>
                  <a:srgbClr val="C00000"/>
                </a:solidFill>
              </a:rPr>
              <a:t> importantes </a:t>
            </a:r>
            <a:r>
              <a:rPr lang="es-ES" dirty="0" err="1" smtClean="0">
                <a:solidFill>
                  <a:srgbClr val="C00000"/>
                </a:solidFill>
              </a:rPr>
              <a:t>na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súa</a:t>
            </a:r>
            <a:r>
              <a:rPr lang="es-ES" dirty="0" smtClean="0">
                <a:solidFill>
                  <a:srgbClr val="C00000"/>
                </a:solidFill>
              </a:rPr>
              <a:t> época para interpretar e datar os procesos </a:t>
            </a:r>
            <a:r>
              <a:rPr lang="es-ES" dirty="0" err="1" smtClean="0">
                <a:solidFill>
                  <a:srgbClr val="C00000"/>
                </a:solidFill>
              </a:rPr>
              <a:t>xeolóxicos</a:t>
            </a:r>
            <a:r>
              <a:rPr lang="es-ES" dirty="0" smtClean="0">
                <a:solidFill>
                  <a:srgbClr val="C00000"/>
                </a:solidFill>
              </a:rPr>
              <a:t>: o </a:t>
            </a:r>
            <a:r>
              <a:rPr lang="es-ES" b="1" dirty="0" smtClean="0">
                <a:solidFill>
                  <a:srgbClr val="C00000"/>
                </a:solidFill>
              </a:rPr>
              <a:t>actualismo</a:t>
            </a:r>
            <a:r>
              <a:rPr lang="es-ES" dirty="0" smtClean="0">
                <a:solidFill>
                  <a:srgbClr val="C00000"/>
                </a:solidFill>
              </a:rPr>
              <a:t> e o </a:t>
            </a:r>
            <a:r>
              <a:rPr lang="es-ES" b="1" dirty="0" err="1" smtClean="0">
                <a:solidFill>
                  <a:srgbClr val="C00000"/>
                </a:solidFill>
              </a:rPr>
              <a:t>uniformismo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endParaRPr lang="es-ES" dirty="0">
              <a:solidFill>
                <a:srgbClr val="C00000"/>
              </a:solidFill>
            </a:endParaRPr>
          </a:p>
          <a:p>
            <a:r>
              <a:rPr lang="es-ES" b="1" dirty="0" smtClean="0">
                <a:solidFill>
                  <a:srgbClr val="C00000"/>
                </a:solidFill>
              </a:rPr>
              <a:t>Actualismo</a:t>
            </a:r>
            <a:r>
              <a:rPr lang="es-ES" dirty="0" smtClean="0">
                <a:solidFill>
                  <a:srgbClr val="C00000"/>
                </a:solidFill>
              </a:rPr>
              <a:t>: Os procesos que </a:t>
            </a:r>
            <a:r>
              <a:rPr lang="es-ES" dirty="0" err="1" smtClean="0">
                <a:solidFill>
                  <a:srgbClr val="C00000"/>
                </a:solidFill>
              </a:rPr>
              <a:t>ocurriron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na</a:t>
            </a:r>
            <a:r>
              <a:rPr lang="es-ES" dirty="0" smtClean="0">
                <a:solidFill>
                  <a:srgbClr val="C00000"/>
                </a:solidFill>
              </a:rPr>
              <a:t> Terra no pasado son os </a:t>
            </a:r>
            <a:r>
              <a:rPr lang="es-ES" dirty="0" err="1" smtClean="0">
                <a:solidFill>
                  <a:srgbClr val="C00000"/>
                </a:solidFill>
              </a:rPr>
              <a:t>mesmos</a:t>
            </a:r>
            <a:r>
              <a:rPr lang="es-ES" dirty="0" smtClean="0">
                <a:solidFill>
                  <a:srgbClr val="C00000"/>
                </a:solidFill>
              </a:rPr>
              <a:t> que se producen </a:t>
            </a:r>
            <a:r>
              <a:rPr lang="es-ES" dirty="0" err="1" smtClean="0">
                <a:solidFill>
                  <a:srgbClr val="C00000"/>
                </a:solidFill>
              </a:rPr>
              <a:t>na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actualidade</a:t>
            </a:r>
            <a:r>
              <a:rPr lang="es-ES" dirty="0" smtClean="0">
                <a:solidFill>
                  <a:srgbClr val="C00000"/>
                </a:solidFill>
              </a:rPr>
              <a:t> (</a:t>
            </a:r>
            <a:r>
              <a:rPr lang="es-ES" dirty="0" err="1" smtClean="0">
                <a:solidFill>
                  <a:srgbClr val="C00000"/>
                </a:solidFill>
              </a:rPr>
              <a:t>volcáns</a:t>
            </a:r>
            <a:r>
              <a:rPr lang="es-ES" dirty="0" smtClean="0">
                <a:solidFill>
                  <a:srgbClr val="C00000"/>
                </a:solidFill>
              </a:rPr>
              <a:t>, erosión, etc.). </a:t>
            </a:r>
            <a:r>
              <a:rPr lang="es-ES" dirty="0" err="1" smtClean="0">
                <a:solidFill>
                  <a:srgbClr val="C00000"/>
                </a:solidFill>
              </a:rPr>
              <a:t>Lyell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resumiuno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na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seguinte</a:t>
            </a:r>
            <a:r>
              <a:rPr lang="es-ES" dirty="0" smtClean="0">
                <a:solidFill>
                  <a:srgbClr val="C00000"/>
                </a:solidFill>
              </a:rPr>
              <a:t> frase: “</a:t>
            </a:r>
            <a:r>
              <a:rPr lang="es-ES" b="1" dirty="0" smtClean="0">
                <a:solidFill>
                  <a:srgbClr val="C00000"/>
                </a:solidFill>
              </a:rPr>
              <a:t>o presente é a clave do pasado</a:t>
            </a:r>
            <a:r>
              <a:rPr lang="es-ES" dirty="0" smtClean="0">
                <a:solidFill>
                  <a:srgbClr val="C00000"/>
                </a:solidFill>
              </a:rPr>
              <a:t>”.</a:t>
            </a:r>
          </a:p>
          <a:p>
            <a:endParaRPr lang="es-ES" dirty="0">
              <a:solidFill>
                <a:srgbClr val="C00000"/>
              </a:solidFill>
            </a:endParaRPr>
          </a:p>
          <a:p>
            <a:r>
              <a:rPr lang="es-ES" b="1" dirty="0" err="1" smtClean="0">
                <a:solidFill>
                  <a:srgbClr val="C00000"/>
                </a:solidFill>
              </a:rPr>
              <a:t>Uniformismo</a:t>
            </a:r>
            <a:r>
              <a:rPr lang="es-ES" dirty="0" smtClean="0">
                <a:solidFill>
                  <a:srgbClr val="C00000"/>
                </a:solidFill>
              </a:rPr>
              <a:t>: Os procesos </a:t>
            </a:r>
            <a:r>
              <a:rPr lang="es-ES" dirty="0" err="1" smtClean="0">
                <a:solidFill>
                  <a:srgbClr val="C00000"/>
                </a:solidFill>
              </a:rPr>
              <a:t>xeolóxicos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smtClean="0">
                <a:solidFill>
                  <a:srgbClr val="C00000"/>
                </a:solidFill>
              </a:rPr>
              <a:t>actúan </a:t>
            </a:r>
            <a:r>
              <a:rPr lang="es-ES" b="1" dirty="0" smtClean="0">
                <a:solidFill>
                  <a:srgbClr val="C00000"/>
                </a:solidFill>
              </a:rPr>
              <a:t>gradualmente e durante longos períodos de tempo</a:t>
            </a:r>
            <a:r>
              <a:rPr lang="es-ES" dirty="0" smtClean="0">
                <a:solidFill>
                  <a:srgbClr val="C00000"/>
                </a:solidFill>
              </a:rPr>
              <a:t>. Este principio </a:t>
            </a:r>
            <a:r>
              <a:rPr lang="es-ES" dirty="0" err="1" smtClean="0">
                <a:solidFill>
                  <a:srgbClr val="C00000"/>
                </a:solidFill>
              </a:rPr>
              <a:t>opoñíase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ás</a:t>
            </a:r>
            <a:r>
              <a:rPr lang="es-ES" dirty="0" smtClean="0">
                <a:solidFill>
                  <a:srgbClr val="C00000"/>
                </a:solidFill>
              </a:rPr>
              <a:t> ideas catastrofistas predominantes </a:t>
            </a:r>
            <a:r>
              <a:rPr lang="es-ES" dirty="0" err="1" smtClean="0">
                <a:solidFill>
                  <a:srgbClr val="C00000"/>
                </a:solidFill>
              </a:rPr>
              <a:t>na</a:t>
            </a:r>
            <a:r>
              <a:rPr lang="es-ES" dirty="0" smtClean="0">
                <a:solidFill>
                  <a:srgbClr val="C00000"/>
                </a:solidFill>
              </a:rPr>
              <a:t> época.</a:t>
            </a:r>
          </a:p>
        </p:txBody>
      </p:sp>
      <p:pic>
        <p:nvPicPr>
          <p:cNvPr id="16386" name="Picture 2" descr="El tiempo en geología - Ideología Biología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1571604" y="3438556"/>
            <a:ext cx="6710655" cy="3419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link Activity | BlinkLearn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144000" cy="2743201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0" y="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Que nos </a:t>
            </a:r>
            <a:r>
              <a:rPr lang="es-ES" sz="2400" b="1" dirty="0" err="1" smtClean="0">
                <a:solidFill>
                  <a:srgbClr val="0070C0"/>
                </a:solidFill>
              </a:rPr>
              <a:t>din</a:t>
            </a:r>
            <a:r>
              <a:rPr lang="es-ES" sz="2400" b="1" dirty="0" smtClean="0">
                <a:solidFill>
                  <a:srgbClr val="0070C0"/>
                </a:solidFill>
              </a:rPr>
              <a:t> os fósiles</a:t>
            </a:r>
          </a:p>
          <a:p>
            <a:r>
              <a:rPr lang="es-ES" dirty="0" smtClean="0">
                <a:solidFill>
                  <a:srgbClr val="C00000"/>
                </a:solidFill>
              </a:rPr>
              <a:t>Un fósil é </a:t>
            </a:r>
            <a:r>
              <a:rPr lang="es-ES" dirty="0" err="1" smtClean="0">
                <a:solidFill>
                  <a:srgbClr val="C00000"/>
                </a:solidFill>
              </a:rPr>
              <a:t>calquera</a:t>
            </a:r>
            <a:r>
              <a:rPr lang="es-ES" dirty="0" smtClean="0">
                <a:solidFill>
                  <a:srgbClr val="C00000"/>
                </a:solidFill>
              </a:rPr>
              <a:t> resto </a:t>
            </a:r>
            <a:r>
              <a:rPr lang="es-ES" dirty="0" err="1" smtClean="0">
                <a:solidFill>
                  <a:srgbClr val="C00000"/>
                </a:solidFill>
              </a:rPr>
              <a:t>dun</a:t>
            </a:r>
            <a:r>
              <a:rPr lang="es-ES" dirty="0" smtClean="0">
                <a:solidFill>
                  <a:srgbClr val="C00000"/>
                </a:solidFill>
              </a:rPr>
              <a:t> organismo vivo, </a:t>
            </a:r>
            <a:r>
              <a:rPr lang="es-ES" dirty="0" err="1" smtClean="0">
                <a:solidFill>
                  <a:srgbClr val="C00000"/>
                </a:solidFill>
              </a:rPr>
              <a:t>ou</a:t>
            </a:r>
            <a:r>
              <a:rPr lang="es-ES" dirty="0" smtClean="0">
                <a:solidFill>
                  <a:srgbClr val="C00000"/>
                </a:solidFill>
              </a:rPr>
              <a:t> da </a:t>
            </a:r>
            <a:r>
              <a:rPr lang="es-ES" dirty="0" err="1" smtClean="0">
                <a:solidFill>
                  <a:srgbClr val="C00000"/>
                </a:solidFill>
              </a:rPr>
              <a:t>súa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actividade</a:t>
            </a:r>
            <a:r>
              <a:rPr lang="es-ES" dirty="0" smtClean="0">
                <a:solidFill>
                  <a:srgbClr val="C00000"/>
                </a:solidFill>
              </a:rPr>
              <a:t>, que </a:t>
            </a:r>
            <a:r>
              <a:rPr lang="es-ES" dirty="0" err="1" smtClean="0">
                <a:solidFill>
                  <a:srgbClr val="C00000"/>
                </a:solidFill>
              </a:rPr>
              <a:t>chegou</a:t>
            </a:r>
            <a:r>
              <a:rPr lang="es-ES" dirty="0" smtClean="0">
                <a:solidFill>
                  <a:srgbClr val="C00000"/>
                </a:solidFill>
              </a:rPr>
              <a:t> ata </a:t>
            </a:r>
            <a:r>
              <a:rPr lang="es-ES" dirty="0" err="1" smtClean="0">
                <a:solidFill>
                  <a:srgbClr val="C00000"/>
                </a:solidFill>
              </a:rPr>
              <a:t>nós</a:t>
            </a:r>
            <a:r>
              <a:rPr lang="es-ES" dirty="0" smtClean="0">
                <a:solidFill>
                  <a:srgbClr val="C00000"/>
                </a:solidFill>
              </a:rPr>
              <a:t> conservado </a:t>
            </a:r>
            <a:r>
              <a:rPr lang="es-ES" dirty="0" err="1" smtClean="0">
                <a:solidFill>
                  <a:srgbClr val="C00000"/>
                </a:solidFill>
              </a:rPr>
              <a:t>nas</a:t>
            </a:r>
            <a:r>
              <a:rPr lang="es-ES" dirty="0" smtClean="0">
                <a:solidFill>
                  <a:srgbClr val="C00000"/>
                </a:solidFill>
              </a:rPr>
              <a:t> rochas, como consecuencia </a:t>
            </a:r>
            <a:r>
              <a:rPr lang="es-ES" dirty="0" err="1" smtClean="0">
                <a:solidFill>
                  <a:srgbClr val="C00000"/>
                </a:solidFill>
              </a:rPr>
              <a:t>dun</a:t>
            </a:r>
            <a:r>
              <a:rPr lang="es-ES" dirty="0" smtClean="0">
                <a:solidFill>
                  <a:srgbClr val="C00000"/>
                </a:solidFill>
              </a:rPr>
              <a:t> proceso de mineralización (</a:t>
            </a:r>
            <a:r>
              <a:rPr lang="es-ES" b="1" dirty="0" smtClean="0">
                <a:solidFill>
                  <a:srgbClr val="C00000"/>
                </a:solidFill>
              </a:rPr>
              <a:t>fosilización</a:t>
            </a:r>
            <a:r>
              <a:rPr lang="es-ES" dirty="0" smtClean="0">
                <a:solidFill>
                  <a:srgbClr val="C00000"/>
                </a:solidFill>
              </a:rPr>
              <a:t>) que </a:t>
            </a:r>
            <a:r>
              <a:rPr lang="es-ES" dirty="0" err="1" smtClean="0">
                <a:solidFill>
                  <a:srgbClr val="C00000"/>
                </a:solidFill>
              </a:rPr>
              <a:t>require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moito</a:t>
            </a:r>
            <a:r>
              <a:rPr lang="es-ES" dirty="0" smtClean="0">
                <a:solidFill>
                  <a:srgbClr val="C00000"/>
                </a:solidFill>
              </a:rPr>
              <a:t> tempo, en </a:t>
            </a:r>
            <a:r>
              <a:rPr lang="es-ES" dirty="0" err="1" smtClean="0">
                <a:solidFill>
                  <a:srgbClr val="C00000"/>
                </a:solidFill>
              </a:rPr>
              <a:t>ocasións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millóns</a:t>
            </a:r>
            <a:r>
              <a:rPr lang="es-ES" dirty="0" smtClean="0">
                <a:solidFill>
                  <a:srgbClr val="C00000"/>
                </a:solidFill>
              </a:rPr>
              <a:t> de anos. </a:t>
            </a:r>
          </a:p>
          <a:p>
            <a:r>
              <a:rPr lang="es-ES" sz="1400" dirty="0" smtClean="0">
                <a:solidFill>
                  <a:srgbClr val="0070C0"/>
                </a:solidFill>
              </a:rPr>
              <a:t>Ver videos</a:t>
            </a:r>
            <a:r>
              <a:rPr lang="es-ES" sz="1400" dirty="0" smtClean="0">
                <a:solidFill>
                  <a:srgbClr val="C00000"/>
                </a:solidFill>
              </a:rPr>
              <a:t>:  </a:t>
            </a:r>
            <a:r>
              <a:rPr lang="es-ES" sz="1400" dirty="0" smtClean="0">
                <a:hlinkClick r:id="rId4"/>
              </a:rPr>
              <a:t>https://www.youtube.com/watch?v=xLPVF09SopM</a:t>
            </a:r>
            <a:r>
              <a:rPr lang="es-ES" sz="1400" dirty="0" smtClean="0"/>
              <a:t>   </a:t>
            </a:r>
            <a:r>
              <a:rPr lang="es-ES" sz="1400" dirty="0" smtClean="0">
                <a:hlinkClick r:id="rId5"/>
              </a:rPr>
              <a:t>https://www.youtube.com/watch?v=gsg7fTPXfdc</a:t>
            </a:r>
            <a:endParaRPr lang="es-ES" sz="1400" dirty="0">
              <a:solidFill>
                <a:srgbClr val="C0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4214818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A ciencia encargada do </a:t>
            </a:r>
            <a:r>
              <a:rPr lang="es-ES" dirty="0" err="1" smtClean="0">
                <a:solidFill>
                  <a:srgbClr val="C00000"/>
                </a:solidFill>
              </a:rPr>
              <a:t>estudo</a:t>
            </a:r>
            <a:r>
              <a:rPr lang="es-ES" dirty="0" smtClean="0">
                <a:solidFill>
                  <a:srgbClr val="C00000"/>
                </a:solidFill>
              </a:rPr>
              <a:t> dos fósiles é a </a:t>
            </a:r>
            <a:r>
              <a:rPr lang="es-ES" b="1" dirty="0" err="1" smtClean="0">
                <a:solidFill>
                  <a:srgbClr val="C00000"/>
                </a:solidFill>
              </a:rPr>
              <a:t>paleontoloxía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r>
              <a:rPr lang="es-ES" dirty="0" smtClean="0">
                <a:solidFill>
                  <a:srgbClr val="C00000"/>
                </a:solidFill>
              </a:rPr>
              <a:t>Os fósiles proporcionan información sobre a anatomía e os hábitos dos organismos do pasado. </a:t>
            </a:r>
            <a:r>
              <a:rPr lang="es-ES" dirty="0" err="1" smtClean="0">
                <a:solidFill>
                  <a:srgbClr val="C00000"/>
                </a:solidFill>
              </a:rPr>
              <a:t>Ademais</a:t>
            </a:r>
            <a:r>
              <a:rPr lang="es-ES" dirty="0" smtClean="0">
                <a:solidFill>
                  <a:srgbClr val="C00000"/>
                </a:solidFill>
              </a:rPr>
              <a:t>, </a:t>
            </a:r>
            <a:r>
              <a:rPr lang="es-ES" dirty="0" err="1" smtClean="0">
                <a:solidFill>
                  <a:srgbClr val="C00000"/>
                </a:solidFill>
              </a:rPr>
              <a:t>permítennos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reconstruír</a:t>
            </a:r>
            <a:r>
              <a:rPr lang="es-ES" dirty="0" smtClean="0">
                <a:solidFill>
                  <a:srgbClr val="C00000"/>
                </a:solidFill>
              </a:rPr>
              <a:t> os cambios que experimentaron as especies </a:t>
            </a:r>
            <a:r>
              <a:rPr lang="es-ES" dirty="0" err="1" smtClean="0">
                <a:solidFill>
                  <a:srgbClr val="C00000"/>
                </a:solidFill>
              </a:rPr>
              <a:t>ao</a:t>
            </a:r>
            <a:r>
              <a:rPr lang="es-ES" dirty="0" smtClean="0">
                <a:solidFill>
                  <a:srgbClr val="C00000"/>
                </a:solidFill>
              </a:rPr>
              <a:t> longo do tempo, </a:t>
            </a:r>
            <a:r>
              <a:rPr lang="es-ES" dirty="0" err="1" smtClean="0">
                <a:solidFill>
                  <a:srgbClr val="C00000"/>
                </a:solidFill>
              </a:rPr>
              <a:t>coñecer</a:t>
            </a:r>
            <a:r>
              <a:rPr lang="es-ES" dirty="0" smtClean="0">
                <a:solidFill>
                  <a:srgbClr val="C00000"/>
                </a:solidFill>
              </a:rPr>
              <a:t> o ambiente no que vivían e datar as rochas que os </a:t>
            </a:r>
            <a:r>
              <a:rPr lang="es-ES" dirty="0" err="1" smtClean="0">
                <a:solidFill>
                  <a:srgbClr val="C00000"/>
                </a:solidFill>
              </a:rPr>
              <a:t>conteñen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endParaRPr lang="es-ES" dirty="0" smtClean="0">
              <a:solidFill>
                <a:srgbClr val="C00000"/>
              </a:solidFill>
            </a:endParaRPr>
          </a:p>
          <a:p>
            <a:r>
              <a:rPr lang="es-ES" dirty="0" err="1" smtClean="0">
                <a:solidFill>
                  <a:srgbClr val="C00000"/>
                </a:solidFill>
              </a:rPr>
              <a:t>Denomínanse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b="1" dirty="0" smtClean="0">
                <a:solidFill>
                  <a:srgbClr val="C00000"/>
                </a:solidFill>
              </a:rPr>
              <a:t>fósiles guía </a:t>
            </a:r>
            <a:r>
              <a:rPr lang="es-ES" dirty="0" err="1" smtClean="0">
                <a:solidFill>
                  <a:srgbClr val="C00000"/>
                </a:solidFill>
              </a:rPr>
              <a:t>aos</a:t>
            </a:r>
            <a:r>
              <a:rPr lang="es-ES" dirty="0" smtClean="0">
                <a:solidFill>
                  <a:srgbClr val="C00000"/>
                </a:solidFill>
              </a:rPr>
              <a:t> fósiles que nos dan </a:t>
            </a:r>
            <a:r>
              <a:rPr lang="es-ES" dirty="0" err="1" smtClean="0">
                <a:solidFill>
                  <a:srgbClr val="C00000"/>
                </a:solidFill>
              </a:rPr>
              <a:t>unha</a:t>
            </a:r>
            <a:r>
              <a:rPr lang="es-ES" dirty="0" smtClean="0">
                <a:solidFill>
                  <a:srgbClr val="C00000"/>
                </a:solidFill>
              </a:rPr>
              <a:t> información </a:t>
            </a:r>
            <a:r>
              <a:rPr lang="es-ES" dirty="0" err="1" smtClean="0">
                <a:solidFill>
                  <a:srgbClr val="C00000"/>
                </a:solidFill>
              </a:rPr>
              <a:t>moi</a:t>
            </a:r>
            <a:r>
              <a:rPr lang="es-ES" dirty="0" smtClean="0">
                <a:solidFill>
                  <a:srgbClr val="C00000"/>
                </a:solidFill>
              </a:rPr>
              <a:t> valiosa sobre o substrato </a:t>
            </a:r>
            <a:r>
              <a:rPr lang="es-ES" dirty="0" err="1" smtClean="0">
                <a:solidFill>
                  <a:srgbClr val="C00000"/>
                </a:solidFill>
              </a:rPr>
              <a:t>rochoso</a:t>
            </a:r>
            <a:r>
              <a:rPr lang="es-ES" dirty="0" smtClean="0">
                <a:solidFill>
                  <a:srgbClr val="C00000"/>
                </a:solidFill>
              </a:rPr>
              <a:t> que os contén. Os fósiles guía son </a:t>
            </a:r>
            <a:r>
              <a:rPr lang="es-ES" dirty="0" err="1" smtClean="0">
                <a:solidFill>
                  <a:srgbClr val="C00000"/>
                </a:solidFill>
              </a:rPr>
              <a:t>moi</a:t>
            </a:r>
            <a:r>
              <a:rPr lang="es-ES" dirty="0" smtClean="0">
                <a:solidFill>
                  <a:srgbClr val="C00000"/>
                </a:solidFill>
              </a:rPr>
              <a:t> abundantes e de fácil fosilización, </a:t>
            </a:r>
            <a:r>
              <a:rPr lang="es-ES" dirty="0" err="1" smtClean="0">
                <a:solidFill>
                  <a:srgbClr val="C00000"/>
                </a:solidFill>
              </a:rPr>
              <a:t>viviron</a:t>
            </a:r>
            <a:r>
              <a:rPr lang="es-ES" dirty="0" smtClean="0">
                <a:solidFill>
                  <a:srgbClr val="C00000"/>
                </a:solidFill>
              </a:rPr>
              <a:t> en </a:t>
            </a:r>
            <a:r>
              <a:rPr lang="es-ES" dirty="0" err="1" smtClean="0">
                <a:solidFill>
                  <a:srgbClr val="C00000"/>
                </a:solidFill>
              </a:rPr>
              <a:t>moitos</a:t>
            </a:r>
            <a:r>
              <a:rPr lang="es-ES" dirty="0" smtClean="0">
                <a:solidFill>
                  <a:srgbClr val="C00000"/>
                </a:solidFill>
              </a:rPr>
              <a:t> ambientes distintos (gran dispersión </a:t>
            </a:r>
            <a:r>
              <a:rPr lang="es-ES" dirty="0" err="1" smtClean="0">
                <a:solidFill>
                  <a:srgbClr val="C00000"/>
                </a:solidFill>
              </a:rPr>
              <a:t>xeográfica</a:t>
            </a:r>
            <a:r>
              <a:rPr lang="es-ES" dirty="0" smtClean="0">
                <a:solidFill>
                  <a:srgbClr val="C00000"/>
                </a:solidFill>
              </a:rPr>
              <a:t>), e </a:t>
            </a:r>
            <a:r>
              <a:rPr lang="es-ES" dirty="0" err="1" smtClean="0">
                <a:solidFill>
                  <a:srgbClr val="C00000"/>
                </a:solidFill>
              </a:rPr>
              <a:t>viviron</a:t>
            </a:r>
            <a:r>
              <a:rPr lang="es-ES" dirty="0" smtClean="0">
                <a:solidFill>
                  <a:srgbClr val="C00000"/>
                </a:solidFill>
              </a:rPr>
              <a:t> durante un curto periodo de tempo </a:t>
            </a:r>
            <a:r>
              <a:rPr lang="es-ES" dirty="0" err="1" smtClean="0">
                <a:solidFill>
                  <a:srgbClr val="C00000"/>
                </a:solidFill>
              </a:rPr>
              <a:t>xeolóxico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  <a:endParaRPr lang="es-E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IEMPO PROFUNDO / Museomendoza. 30 mayo 2019 • Asociació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670" y="2643181"/>
            <a:ext cx="4860330" cy="4214819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0" y="0"/>
            <a:ext cx="9144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A medida do tempo </a:t>
            </a:r>
            <a:r>
              <a:rPr lang="es-ES" sz="2400" b="1" dirty="0" err="1" smtClean="0">
                <a:solidFill>
                  <a:srgbClr val="0070C0"/>
                </a:solidFill>
              </a:rPr>
              <a:t>xeolóxico</a:t>
            </a:r>
            <a:endParaRPr lang="es-ES" sz="2400" b="1" dirty="0" smtClean="0">
              <a:solidFill>
                <a:srgbClr val="0070C0"/>
              </a:solidFill>
            </a:endParaRPr>
          </a:p>
          <a:p>
            <a:endParaRPr lang="es-ES" dirty="0"/>
          </a:p>
          <a:p>
            <a:r>
              <a:rPr lang="es-ES" dirty="0" smtClean="0">
                <a:solidFill>
                  <a:srgbClr val="C00000"/>
                </a:solidFill>
              </a:rPr>
              <a:t>O </a:t>
            </a:r>
            <a:r>
              <a:rPr lang="es-ES" dirty="0" err="1" smtClean="0">
                <a:solidFill>
                  <a:srgbClr val="C00000"/>
                </a:solidFill>
              </a:rPr>
              <a:t>conxunto</a:t>
            </a:r>
            <a:r>
              <a:rPr lang="es-ES" dirty="0" smtClean="0">
                <a:solidFill>
                  <a:srgbClr val="C00000"/>
                </a:solidFill>
              </a:rPr>
              <a:t> de técnicas que nos permiten medir o </a:t>
            </a:r>
            <a:r>
              <a:rPr lang="es-ES" b="1" dirty="0" smtClean="0">
                <a:solidFill>
                  <a:srgbClr val="C00000"/>
                </a:solidFill>
              </a:rPr>
              <a:t>tempo </a:t>
            </a:r>
            <a:r>
              <a:rPr lang="es-ES" b="1" dirty="0" err="1" smtClean="0">
                <a:solidFill>
                  <a:srgbClr val="C00000"/>
                </a:solidFill>
              </a:rPr>
              <a:t>xeolóxico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dirty="0" smtClean="0">
                <a:solidFill>
                  <a:srgbClr val="C00000"/>
                </a:solidFill>
              </a:rPr>
              <a:t>(</a:t>
            </a:r>
            <a:r>
              <a:rPr lang="es-ES" dirty="0" err="1" smtClean="0">
                <a:solidFill>
                  <a:srgbClr val="C00000"/>
                </a:solidFill>
              </a:rPr>
              <a:t>tamén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coñecido</a:t>
            </a:r>
            <a:r>
              <a:rPr lang="es-ES" dirty="0" smtClean="0">
                <a:solidFill>
                  <a:srgbClr val="C00000"/>
                </a:solidFill>
              </a:rPr>
              <a:t> como </a:t>
            </a:r>
            <a:r>
              <a:rPr lang="es-ES" b="1" dirty="0" smtClean="0">
                <a:solidFill>
                  <a:srgbClr val="C00000"/>
                </a:solidFill>
              </a:rPr>
              <a:t>tempo profundo</a:t>
            </a:r>
            <a:r>
              <a:rPr lang="es-ES" dirty="0" smtClean="0">
                <a:solidFill>
                  <a:srgbClr val="C00000"/>
                </a:solidFill>
              </a:rPr>
              <a:t>) </a:t>
            </a:r>
            <a:r>
              <a:rPr lang="es-ES" dirty="0" err="1" smtClean="0">
                <a:solidFill>
                  <a:srgbClr val="C00000"/>
                </a:solidFill>
              </a:rPr>
              <a:t>denomínase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xeocronoloxía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</a:p>
          <a:p>
            <a:endParaRPr lang="es-ES" dirty="0">
              <a:solidFill>
                <a:srgbClr val="C00000"/>
              </a:solidFill>
            </a:endParaRPr>
          </a:p>
          <a:p>
            <a:r>
              <a:rPr lang="es-ES" dirty="0" err="1" smtClean="0">
                <a:solidFill>
                  <a:srgbClr val="C00000"/>
                </a:solidFill>
              </a:rPr>
              <a:t>Distínguense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dous</a:t>
            </a:r>
            <a:r>
              <a:rPr lang="es-ES" dirty="0" smtClean="0">
                <a:solidFill>
                  <a:srgbClr val="C00000"/>
                </a:solidFill>
              </a:rPr>
              <a:t> tipos de </a:t>
            </a:r>
            <a:r>
              <a:rPr lang="es-ES" dirty="0" err="1" smtClean="0">
                <a:solidFill>
                  <a:srgbClr val="C00000"/>
                </a:solidFill>
              </a:rPr>
              <a:t>datacións</a:t>
            </a:r>
            <a:r>
              <a:rPr lang="es-ES" dirty="0" smtClean="0">
                <a:solidFill>
                  <a:srgbClr val="C00000"/>
                </a:solidFill>
              </a:rPr>
              <a:t>: as absolutas e as relativas.</a:t>
            </a:r>
          </a:p>
          <a:p>
            <a:r>
              <a:rPr lang="es-ES" dirty="0" smtClean="0">
                <a:solidFill>
                  <a:srgbClr val="C00000"/>
                </a:solidFill>
              </a:rPr>
              <a:t>A </a:t>
            </a:r>
            <a:r>
              <a:rPr lang="es-ES" b="1" dirty="0" err="1" smtClean="0">
                <a:solidFill>
                  <a:srgbClr val="C00000"/>
                </a:solidFill>
              </a:rPr>
              <a:t>xeocronoloxía</a:t>
            </a:r>
            <a:r>
              <a:rPr lang="es-ES" b="1" dirty="0" smtClean="0">
                <a:solidFill>
                  <a:srgbClr val="C00000"/>
                </a:solidFill>
              </a:rPr>
              <a:t> absoluta </a:t>
            </a:r>
            <a:r>
              <a:rPr lang="es-ES" dirty="0" smtClean="0">
                <a:solidFill>
                  <a:srgbClr val="C00000"/>
                </a:solidFill>
              </a:rPr>
              <a:t>permite calcular a </a:t>
            </a:r>
            <a:r>
              <a:rPr lang="es-ES" dirty="0" err="1" smtClean="0">
                <a:solidFill>
                  <a:srgbClr val="C00000"/>
                </a:solidFill>
              </a:rPr>
              <a:t>idade</a:t>
            </a:r>
            <a:r>
              <a:rPr lang="es-ES" dirty="0" smtClean="0">
                <a:solidFill>
                  <a:srgbClr val="C00000"/>
                </a:solidFill>
              </a:rPr>
              <a:t> real </a:t>
            </a:r>
            <a:r>
              <a:rPr lang="es-ES" dirty="0" err="1" smtClean="0">
                <a:solidFill>
                  <a:srgbClr val="C00000"/>
                </a:solidFill>
              </a:rPr>
              <a:t>dun</a:t>
            </a:r>
            <a:r>
              <a:rPr lang="es-ES" dirty="0" smtClean="0">
                <a:solidFill>
                  <a:srgbClr val="C00000"/>
                </a:solidFill>
              </a:rPr>
              <a:t> material </a:t>
            </a:r>
            <a:r>
              <a:rPr lang="es-ES" dirty="0" err="1" smtClean="0">
                <a:solidFill>
                  <a:srgbClr val="C00000"/>
                </a:solidFill>
              </a:rPr>
              <a:t>ou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dun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acontecemento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xeolóxico</a:t>
            </a:r>
            <a:r>
              <a:rPr lang="es-ES" dirty="0" smtClean="0">
                <a:solidFill>
                  <a:srgbClr val="C00000"/>
                </a:solidFill>
              </a:rPr>
              <a:t>; </a:t>
            </a:r>
            <a:r>
              <a:rPr lang="es-ES" dirty="0" err="1" smtClean="0">
                <a:solidFill>
                  <a:srgbClr val="C00000"/>
                </a:solidFill>
              </a:rPr>
              <a:t>mentres</a:t>
            </a:r>
            <a:r>
              <a:rPr lang="es-ES" dirty="0" smtClean="0">
                <a:solidFill>
                  <a:srgbClr val="C00000"/>
                </a:solidFill>
              </a:rPr>
              <a:t> que a </a:t>
            </a:r>
            <a:r>
              <a:rPr lang="es-ES" b="1" dirty="0" err="1" smtClean="0">
                <a:solidFill>
                  <a:srgbClr val="C00000"/>
                </a:solidFill>
              </a:rPr>
              <a:t>xeocronoloxía</a:t>
            </a:r>
            <a:r>
              <a:rPr lang="es-ES" b="1" dirty="0" smtClean="0">
                <a:solidFill>
                  <a:srgbClr val="C00000"/>
                </a:solidFill>
              </a:rPr>
              <a:t> relativa </a:t>
            </a:r>
            <a:r>
              <a:rPr lang="es-ES" dirty="0" err="1" smtClean="0">
                <a:solidFill>
                  <a:srgbClr val="C00000"/>
                </a:solidFill>
              </a:rPr>
              <a:t>úsase</a:t>
            </a:r>
            <a:r>
              <a:rPr lang="es-ES" dirty="0" smtClean="0">
                <a:solidFill>
                  <a:srgbClr val="C00000"/>
                </a:solidFill>
              </a:rPr>
              <a:t> para ordenar os </a:t>
            </a:r>
            <a:r>
              <a:rPr lang="es-ES" dirty="0" err="1" smtClean="0">
                <a:solidFill>
                  <a:srgbClr val="C00000"/>
                </a:solidFill>
              </a:rPr>
              <a:t>acontecementos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xeolóxicos</a:t>
            </a:r>
            <a:r>
              <a:rPr lang="es-ES" dirty="0" smtClean="0">
                <a:solidFill>
                  <a:srgbClr val="C00000"/>
                </a:solidFill>
              </a:rPr>
              <a:t> segundo a </a:t>
            </a:r>
            <a:r>
              <a:rPr lang="es-ES" dirty="0" err="1" smtClean="0">
                <a:solidFill>
                  <a:srgbClr val="C00000"/>
                </a:solidFill>
              </a:rPr>
              <a:t>súa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antigüidade</a:t>
            </a:r>
            <a:r>
              <a:rPr lang="es-ES" dirty="0" smtClean="0">
                <a:solidFill>
                  <a:srgbClr val="C00000"/>
                </a:solidFill>
              </a:rPr>
              <a:t>, determinando cal </a:t>
            </a:r>
            <a:r>
              <a:rPr lang="es-ES" dirty="0" err="1" smtClean="0">
                <a:solidFill>
                  <a:srgbClr val="C00000"/>
                </a:solidFill>
              </a:rPr>
              <a:t>ocorreu</a:t>
            </a:r>
            <a:r>
              <a:rPr lang="es-ES" dirty="0" smtClean="0">
                <a:solidFill>
                  <a:srgbClr val="C00000"/>
                </a:solidFill>
              </a:rPr>
              <a:t> antes e cal </a:t>
            </a:r>
            <a:r>
              <a:rPr lang="es-ES" dirty="0" err="1" smtClean="0">
                <a:solidFill>
                  <a:srgbClr val="C00000"/>
                </a:solidFill>
              </a:rPr>
              <a:t>despois</a:t>
            </a:r>
            <a:r>
              <a:rPr lang="es-ES" dirty="0" smtClean="0">
                <a:solidFill>
                  <a:srgbClr val="C00000"/>
                </a:solidFill>
              </a:rPr>
              <a:t>.</a:t>
            </a:r>
            <a:endParaRPr lang="es-ES" dirty="0"/>
          </a:p>
          <a:p>
            <a:r>
              <a:rPr lang="es-ES" sz="1400" dirty="0" smtClean="0">
                <a:solidFill>
                  <a:srgbClr val="0070C0"/>
                </a:solidFill>
              </a:rPr>
              <a:t>Ver video</a:t>
            </a:r>
            <a:r>
              <a:rPr lang="es-ES" sz="1400" dirty="0" smtClean="0"/>
              <a:t>: </a:t>
            </a:r>
            <a:r>
              <a:rPr lang="es-ES" sz="1400" dirty="0" smtClean="0">
                <a:hlinkClick r:id="rId3"/>
              </a:rPr>
              <a:t>https://www.youtube.com/watch?v=-_qNpNU7Wlg</a:t>
            </a:r>
            <a:endParaRPr lang="es-ES" sz="1400" dirty="0" smtClean="0"/>
          </a:p>
          <a:p>
            <a:endParaRPr lang="es-ES" sz="1400" dirty="0" smtClean="0"/>
          </a:p>
          <a:p>
            <a:endParaRPr lang="es-ES" sz="1400" dirty="0"/>
          </a:p>
        </p:txBody>
      </p:sp>
      <p:pic>
        <p:nvPicPr>
          <p:cNvPr id="2050" name="Picture 2" descr="James Hutton, el blasfemo que reveló que la verdad sobre la Tierra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57503"/>
            <a:ext cx="4000496" cy="4000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42852"/>
            <a:ext cx="450056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Para calcular a </a:t>
            </a:r>
            <a:r>
              <a:rPr lang="es-ES" b="1" dirty="0" err="1" smtClean="0">
                <a:solidFill>
                  <a:srgbClr val="C00000"/>
                </a:solidFill>
              </a:rPr>
              <a:t>idade</a:t>
            </a:r>
            <a:r>
              <a:rPr lang="es-ES" b="1" dirty="0" smtClean="0">
                <a:solidFill>
                  <a:srgbClr val="C00000"/>
                </a:solidFill>
              </a:rPr>
              <a:t> absoluta </a:t>
            </a:r>
            <a:r>
              <a:rPr lang="es-ES" dirty="0" err="1" smtClean="0">
                <a:solidFill>
                  <a:srgbClr val="C00000"/>
                </a:solidFill>
              </a:rPr>
              <a:t>dunha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mostra</a:t>
            </a:r>
            <a:r>
              <a:rPr lang="es-ES" dirty="0" smtClean="0">
                <a:solidFill>
                  <a:srgbClr val="C00000"/>
                </a:solidFill>
              </a:rPr>
              <a:t> podemos utilizar </a:t>
            </a:r>
            <a:r>
              <a:rPr lang="es-ES" b="1" dirty="0" err="1" smtClean="0">
                <a:solidFill>
                  <a:srgbClr val="C00000"/>
                </a:solidFill>
              </a:rPr>
              <a:t>reloxos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biolóxicos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dirty="0" smtClean="0">
                <a:solidFill>
                  <a:srgbClr val="C00000"/>
                </a:solidFill>
              </a:rPr>
              <a:t>(observando </a:t>
            </a:r>
            <a:r>
              <a:rPr lang="es-ES" dirty="0" err="1" smtClean="0">
                <a:solidFill>
                  <a:srgbClr val="C00000"/>
                </a:solidFill>
              </a:rPr>
              <a:t>aneis</a:t>
            </a:r>
            <a:r>
              <a:rPr lang="es-ES" dirty="0" smtClean="0">
                <a:solidFill>
                  <a:srgbClr val="C00000"/>
                </a:solidFill>
              </a:rPr>
              <a:t> de </a:t>
            </a:r>
            <a:r>
              <a:rPr lang="es-ES" dirty="0" err="1" smtClean="0">
                <a:solidFill>
                  <a:srgbClr val="C00000"/>
                </a:solidFill>
              </a:rPr>
              <a:t>crecemento</a:t>
            </a:r>
            <a:r>
              <a:rPr lang="es-ES" dirty="0" smtClean="0">
                <a:solidFill>
                  <a:srgbClr val="C00000"/>
                </a:solidFill>
              </a:rPr>
              <a:t> das </a:t>
            </a:r>
            <a:r>
              <a:rPr lang="es-ES" dirty="0" err="1" smtClean="0">
                <a:solidFill>
                  <a:srgbClr val="C00000"/>
                </a:solidFill>
              </a:rPr>
              <a:t>árbores</a:t>
            </a:r>
            <a:r>
              <a:rPr lang="es-ES" dirty="0" smtClean="0">
                <a:solidFill>
                  <a:srgbClr val="C00000"/>
                </a:solidFill>
              </a:rPr>
              <a:t> e dos </a:t>
            </a:r>
            <a:r>
              <a:rPr lang="es-ES" dirty="0" err="1" smtClean="0">
                <a:solidFill>
                  <a:srgbClr val="C00000"/>
                </a:solidFill>
              </a:rPr>
              <a:t>corais</a:t>
            </a:r>
            <a:r>
              <a:rPr lang="es-ES" dirty="0" smtClean="0">
                <a:solidFill>
                  <a:srgbClr val="C00000"/>
                </a:solidFill>
              </a:rPr>
              <a:t>), </a:t>
            </a:r>
            <a:r>
              <a:rPr lang="es-ES" b="1" dirty="0" err="1" smtClean="0">
                <a:solidFill>
                  <a:srgbClr val="C00000"/>
                </a:solidFill>
              </a:rPr>
              <a:t>reloxos</a:t>
            </a:r>
            <a:r>
              <a:rPr lang="es-ES" b="1" dirty="0" smtClean="0">
                <a:solidFill>
                  <a:srgbClr val="C00000"/>
                </a:solidFill>
              </a:rPr>
              <a:t> moleculares </a:t>
            </a:r>
            <a:r>
              <a:rPr lang="es-ES" dirty="0" smtClean="0">
                <a:solidFill>
                  <a:srgbClr val="C00000"/>
                </a:solidFill>
              </a:rPr>
              <a:t>(</a:t>
            </a:r>
            <a:r>
              <a:rPr lang="es-ES" dirty="0" err="1" smtClean="0">
                <a:solidFill>
                  <a:srgbClr val="C00000"/>
                </a:solidFill>
              </a:rPr>
              <a:t>estudando</a:t>
            </a:r>
            <a:r>
              <a:rPr lang="es-ES" dirty="0" smtClean="0">
                <a:solidFill>
                  <a:srgbClr val="C00000"/>
                </a:solidFill>
              </a:rPr>
              <a:t> as </a:t>
            </a:r>
            <a:r>
              <a:rPr lang="es-ES" dirty="0" err="1" smtClean="0">
                <a:solidFill>
                  <a:srgbClr val="C00000"/>
                </a:solidFill>
              </a:rPr>
              <a:t>taxas</a:t>
            </a:r>
            <a:r>
              <a:rPr lang="es-ES" dirty="0" smtClean="0">
                <a:solidFill>
                  <a:srgbClr val="C00000"/>
                </a:solidFill>
              </a:rPr>
              <a:t> de mutación do ADN); </a:t>
            </a:r>
            <a:r>
              <a:rPr lang="es-ES" b="1" dirty="0" err="1" smtClean="0">
                <a:solidFill>
                  <a:srgbClr val="C00000"/>
                </a:solidFill>
              </a:rPr>
              <a:t>reloxos</a:t>
            </a:r>
            <a:r>
              <a:rPr lang="es-ES" b="1" dirty="0" smtClean="0">
                <a:solidFill>
                  <a:srgbClr val="C00000"/>
                </a:solidFill>
              </a:rPr>
              <a:t> estratigráficos </a:t>
            </a:r>
            <a:r>
              <a:rPr lang="es-ES" dirty="0" smtClean="0">
                <a:solidFill>
                  <a:srgbClr val="C00000"/>
                </a:solidFill>
              </a:rPr>
              <a:t>(</a:t>
            </a:r>
            <a:r>
              <a:rPr lang="es-ES" dirty="0" err="1" smtClean="0">
                <a:solidFill>
                  <a:srgbClr val="C00000"/>
                </a:solidFill>
              </a:rPr>
              <a:t>estudo</a:t>
            </a:r>
            <a:r>
              <a:rPr lang="es-ES" dirty="0" smtClean="0">
                <a:solidFill>
                  <a:srgbClr val="C00000"/>
                </a:solidFill>
              </a:rPr>
              <a:t> das varvas </a:t>
            </a:r>
            <a:r>
              <a:rPr lang="es-ES" dirty="0" err="1" smtClean="0">
                <a:solidFill>
                  <a:srgbClr val="C00000"/>
                </a:solidFill>
              </a:rPr>
              <a:t>glaciais</a:t>
            </a:r>
            <a:r>
              <a:rPr lang="es-ES" dirty="0" smtClean="0">
                <a:solidFill>
                  <a:srgbClr val="C00000"/>
                </a:solidFill>
              </a:rPr>
              <a:t> que se van sedimentado </a:t>
            </a:r>
            <a:r>
              <a:rPr lang="es-ES" dirty="0" err="1" smtClean="0">
                <a:solidFill>
                  <a:srgbClr val="C00000"/>
                </a:solidFill>
              </a:rPr>
              <a:t>despois</a:t>
            </a:r>
            <a:r>
              <a:rPr lang="es-ES" dirty="0" smtClean="0">
                <a:solidFill>
                  <a:srgbClr val="C00000"/>
                </a:solidFill>
              </a:rPr>
              <a:t> de cada </a:t>
            </a:r>
            <a:r>
              <a:rPr lang="es-ES" dirty="0" err="1" smtClean="0">
                <a:solidFill>
                  <a:srgbClr val="C00000"/>
                </a:solidFill>
              </a:rPr>
              <a:t>desxeo</a:t>
            </a:r>
            <a:r>
              <a:rPr lang="es-ES" dirty="0" smtClean="0">
                <a:solidFill>
                  <a:srgbClr val="C00000"/>
                </a:solidFill>
              </a:rPr>
              <a:t>), </a:t>
            </a:r>
            <a:r>
              <a:rPr lang="es-ES" b="1" dirty="0" err="1" smtClean="0">
                <a:solidFill>
                  <a:srgbClr val="C00000"/>
                </a:solidFill>
              </a:rPr>
              <a:t>reloxos</a:t>
            </a:r>
            <a:r>
              <a:rPr lang="es-ES" b="1" dirty="0" smtClean="0">
                <a:solidFill>
                  <a:srgbClr val="C00000"/>
                </a:solidFill>
              </a:rPr>
              <a:t> radioactivos </a:t>
            </a:r>
            <a:r>
              <a:rPr lang="es-ES" dirty="0" smtClean="0">
                <a:solidFill>
                  <a:srgbClr val="C00000"/>
                </a:solidFill>
              </a:rPr>
              <a:t>(método radiométrico).</a:t>
            </a:r>
          </a:p>
          <a:p>
            <a:r>
              <a:rPr lang="es-ES" sz="1400" dirty="0" smtClean="0">
                <a:solidFill>
                  <a:srgbClr val="002060"/>
                </a:solidFill>
              </a:rPr>
              <a:t>Ver videos:</a:t>
            </a:r>
          </a:p>
          <a:p>
            <a:r>
              <a:rPr lang="es-ES" sz="1400" dirty="0" smtClean="0">
                <a:hlinkClick r:id="rId2"/>
              </a:rPr>
              <a:t>https://www.youtube.com/watch?v=GfY5-_sgEdw</a:t>
            </a:r>
            <a:endParaRPr lang="es-ES" sz="1400" dirty="0" smtClean="0"/>
          </a:p>
          <a:p>
            <a:r>
              <a:rPr lang="es-ES" sz="1400" dirty="0" smtClean="0">
                <a:hlinkClick r:id="rId3"/>
              </a:rPr>
              <a:t>https://www.youtube.com/watch?v=3UalA776mqI</a:t>
            </a:r>
            <a:endParaRPr lang="es-ES" sz="1400" dirty="0" smtClean="0"/>
          </a:p>
          <a:p>
            <a:endParaRPr lang="es-ES" sz="1400" dirty="0" smtClean="0"/>
          </a:p>
          <a:p>
            <a:endParaRPr lang="es-ES" sz="1400" dirty="0" smtClean="0"/>
          </a:p>
          <a:p>
            <a:endParaRPr lang="es-ES" sz="1400" dirty="0" smtClean="0">
              <a:solidFill>
                <a:srgbClr val="002060"/>
              </a:solidFill>
            </a:endParaRPr>
          </a:p>
          <a:p>
            <a:endParaRPr lang="es-ES" dirty="0" smtClean="0">
              <a:solidFill>
                <a:srgbClr val="C00000"/>
              </a:solidFill>
            </a:endParaRPr>
          </a:p>
        </p:txBody>
      </p:sp>
      <p:pic>
        <p:nvPicPr>
          <p:cNvPr id="25602" name="Picture 2" descr="La història del nostre planeta: Geocronologia absoluta i relativ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6124"/>
            <a:ext cx="5734438" cy="3571876"/>
          </a:xfrm>
          <a:prstGeom prst="rect">
            <a:avLst/>
          </a:prstGeom>
          <a:noFill/>
        </p:spPr>
      </p:pic>
      <p:pic>
        <p:nvPicPr>
          <p:cNvPr id="25604" name="Picture 4" descr="Biología y Geología de 1º Bachillerato: Los métodos de datación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0"/>
            <a:ext cx="4214810" cy="3555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C00000"/>
                </a:solidFill>
              </a:rPr>
              <a:t>Para calcular a </a:t>
            </a:r>
            <a:r>
              <a:rPr lang="es-ES" b="1" dirty="0" err="1" smtClean="0">
                <a:solidFill>
                  <a:srgbClr val="C00000"/>
                </a:solidFill>
              </a:rPr>
              <a:t>idade</a:t>
            </a:r>
            <a:r>
              <a:rPr lang="es-ES" b="1" dirty="0" smtClean="0">
                <a:solidFill>
                  <a:srgbClr val="C00000"/>
                </a:solidFill>
              </a:rPr>
              <a:t> relativa </a:t>
            </a:r>
            <a:r>
              <a:rPr lang="es-ES" dirty="0" err="1" smtClean="0">
                <a:solidFill>
                  <a:srgbClr val="C00000"/>
                </a:solidFill>
              </a:rPr>
              <a:t>dun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acontecemento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xeolóxico</a:t>
            </a:r>
            <a:r>
              <a:rPr lang="es-ES" dirty="0" smtClean="0">
                <a:solidFill>
                  <a:srgbClr val="C00000"/>
                </a:solidFill>
              </a:rPr>
              <a:t>, os </a:t>
            </a:r>
            <a:r>
              <a:rPr lang="es-ES" dirty="0" err="1" smtClean="0">
                <a:solidFill>
                  <a:srgbClr val="C00000"/>
                </a:solidFill>
              </a:rPr>
              <a:t>xeólogos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sérvense</a:t>
            </a:r>
            <a:r>
              <a:rPr lang="es-ES" dirty="0" smtClean="0">
                <a:solidFill>
                  <a:srgbClr val="C00000"/>
                </a:solidFill>
              </a:rPr>
              <a:t> de tres principios </a:t>
            </a:r>
            <a:r>
              <a:rPr lang="es-ES" dirty="0" err="1" smtClean="0">
                <a:solidFill>
                  <a:srgbClr val="C00000"/>
                </a:solidFill>
              </a:rPr>
              <a:t>fundamentais</a:t>
            </a:r>
            <a:r>
              <a:rPr lang="es-ES" dirty="0" smtClean="0">
                <a:solidFill>
                  <a:srgbClr val="C00000"/>
                </a:solidFill>
              </a:rPr>
              <a:t>:</a:t>
            </a:r>
          </a:p>
          <a:p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r>
              <a:rPr lang="es-ES" b="1" dirty="0" smtClean="0">
                <a:solidFill>
                  <a:srgbClr val="C00000"/>
                </a:solidFill>
              </a:rPr>
              <a:t>Principio de superposición de estratos</a:t>
            </a:r>
            <a:r>
              <a:rPr lang="es-ES" dirty="0" smtClean="0">
                <a:solidFill>
                  <a:srgbClr val="C00000"/>
                </a:solidFill>
              </a:rPr>
              <a:t>.- As rochas dos estratos inferiores son </a:t>
            </a:r>
            <a:r>
              <a:rPr lang="es-ES" dirty="0" err="1" smtClean="0">
                <a:solidFill>
                  <a:srgbClr val="C00000"/>
                </a:solidFill>
              </a:rPr>
              <a:t>máis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vellas</a:t>
            </a:r>
            <a:r>
              <a:rPr lang="es-ES" dirty="0" smtClean="0">
                <a:solidFill>
                  <a:srgbClr val="C00000"/>
                </a:solidFill>
              </a:rPr>
              <a:t> que as dos estratos superiores.</a:t>
            </a:r>
          </a:p>
        </p:txBody>
      </p:sp>
      <p:pic>
        <p:nvPicPr>
          <p:cNvPr id="1026" name="Picture 2" descr="Estratigraf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09088"/>
            <a:ext cx="6858048" cy="5148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correlación estrat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3396379"/>
            <a:ext cx="4071934" cy="3461621"/>
          </a:xfrm>
          <a:prstGeom prst="rect">
            <a:avLst/>
          </a:prstGeom>
        </p:spPr>
      </p:pic>
      <p:pic>
        <p:nvPicPr>
          <p:cNvPr id="23556" name="Picture 4" descr="ESTRATIGRAFÍA Y DEFORMACIONES - ppt descarga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0"/>
            <a:ext cx="5500695" cy="4125522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0" y="0"/>
            <a:ext cx="392905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s-ES" b="1" dirty="0" smtClean="0">
                <a:solidFill>
                  <a:srgbClr val="C00000"/>
                </a:solidFill>
              </a:rPr>
              <a:t>Principio de superposición dos </a:t>
            </a:r>
            <a:r>
              <a:rPr lang="es-ES" b="1" dirty="0" err="1" smtClean="0">
                <a:solidFill>
                  <a:srgbClr val="C00000"/>
                </a:solidFill>
              </a:rPr>
              <a:t>acontecementos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xeolóxicos</a:t>
            </a:r>
            <a:r>
              <a:rPr lang="es-ES" dirty="0" smtClean="0">
                <a:solidFill>
                  <a:srgbClr val="C00000"/>
                </a:solidFill>
              </a:rPr>
              <a:t>.-  Un proceso </a:t>
            </a:r>
            <a:r>
              <a:rPr lang="es-ES" dirty="0" err="1" smtClean="0">
                <a:solidFill>
                  <a:srgbClr val="C00000"/>
                </a:solidFill>
              </a:rPr>
              <a:t>xeolóxico</a:t>
            </a:r>
            <a:r>
              <a:rPr lang="es-ES" dirty="0" smtClean="0">
                <a:solidFill>
                  <a:srgbClr val="C00000"/>
                </a:solidFill>
              </a:rPr>
              <a:t> é posterior </a:t>
            </a:r>
            <a:r>
              <a:rPr lang="es-ES" dirty="0" err="1" smtClean="0">
                <a:solidFill>
                  <a:srgbClr val="C00000"/>
                </a:solidFill>
              </a:rPr>
              <a:t>aos</a:t>
            </a:r>
            <a:r>
              <a:rPr lang="es-ES" dirty="0" smtClean="0">
                <a:solidFill>
                  <a:srgbClr val="C00000"/>
                </a:solidFill>
              </a:rPr>
              <a:t> estratos que afecta e anterior </a:t>
            </a:r>
            <a:r>
              <a:rPr lang="es-ES" dirty="0" err="1" smtClean="0">
                <a:solidFill>
                  <a:srgbClr val="C00000"/>
                </a:solidFill>
              </a:rPr>
              <a:t>aos</a:t>
            </a:r>
            <a:r>
              <a:rPr lang="es-ES" dirty="0" smtClean="0">
                <a:solidFill>
                  <a:srgbClr val="C00000"/>
                </a:solidFill>
              </a:rPr>
              <a:t> que non afecta.</a:t>
            </a:r>
          </a:p>
          <a:p>
            <a:pPr marL="342900" indent="-342900"/>
            <a:r>
              <a:rPr lang="es-ES" sz="1400" dirty="0" smtClean="0">
                <a:solidFill>
                  <a:srgbClr val="002060"/>
                </a:solidFill>
              </a:rPr>
              <a:t> Ver video:</a:t>
            </a:r>
          </a:p>
          <a:p>
            <a:pPr marL="342900" indent="-342900"/>
            <a:r>
              <a:rPr lang="es-ES" sz="1400" dirty="0" smtClean="0">
                <a:hlinkClick r:id="rId4"/>
              </a:rPr>
              <a:t>https://www.youtube.com/watch?v=ATrClOJ3opE</a:t>
            </a:r>
            <a:endParaRPr lang="es-ES" sz="1400" dirty="0" smtClean="0"/>
          </a:p>
          <a:p>
            <a:pPr marL="342900" indent="-342900"/>
            <a:endParaRPr lang="es-ES" sz="14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  <a:p>
            <a:pPr marL="342900" indent="-342900">
              <a:buFontTx/>
              <a:buAutoNum type="arabicPeriod" startAt="2"/>
            </a:pPr>
            <a:r>
              <a:rPr lang="es-ES" b="1" dirty="0" smtClean="0">
                <a:solidFill>
                  <a:srgbClr val="C00000"/>
                </a:solidFill>
              </a:rPr>
              <a:t>Principio de correlación estratigráfica</a:t>
            </a:r>
            <a:r>
              <a:rPr lang="es-ES" dirty="0" smtClean="0">
                <a:solidFill>
                  <a:srgbClr val="C00000"/>
                </a:solidFill>
              </a:rPr>
              <a:t>.-  Establece a correspondencia temporal entre estratos que se formaron </a:t>
            </a:r>
            <a:r>
              <a:rPr lang="es-ES" dirty="0" err="1" smtClean="0">
                <a:solidFill>
                  <a:srgbClr val="C00000"/>
                </a:solidFill>
              </a:rPr>
              <a:t>ao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mesmo</a:t>
            </a:r>
            <a:r>
              <a:rPr lang="es-ES" dirty="0" smtClean="0">
                <a:solidFill>
                  <a:srgbClr val="C00000"/>
                </a:solidFill>
              </a:rPr>
              <a:t> tempo, e polo tanto </a:t>
            </a:r>
            <a:r>
              <a:rPr lang="es-ES" dirty="0" err="1" smtClean="0">
                <a:solidFill>
                  <a:srgbClr val="C00000"/>
                </a:solidFill>
              </a:rPr>
              <a:t>teñen</a:t>
            </a:r>
            <a:r>
              <a:rPr lang="es-ES" dirty="0" smtClean="0">
                <a:solidFill>
                  <a:srgbClr val="C00000"/>
                </a:solidFill>
              </a:rPr>
              <a:t> </a:t>
            </a:r>
            <a:r>
              <a:rPr lang="es-ES" dirty="0" err="1" smtClean="0">
                <a:solidFill>
                  <a:srgbClr val="C00000"/>
                </a:solidFill>
              </a:rPr>
              <a:t>unhas</a:t>
            </a:r>
            <a:r>
              <a:rPr lang="es-ES" dirty="0" smtClean="0">
                <a:solidFill>
                  <a:srgbClr val="C00000"/>
                </a:solidFill>
              </a:rPr>
              <a:t> características e </a:t>
            </a:r>
            <a:r>
              <a:rPr lang="es-ES" dirty="0" err="1" smtClean="0">
                <a:solidFill>
                  <a:srgbClr val="C00000"/>
                </a:solidFill>
              </a:rPr>
              <a:t>unha</a:t>
            </a:r>
            <a:r>
              <a:rPr lang="es-ES" dirty="0" smtClean="0">
                <a:solidFill>
                  <a:srgbClr val="C00000"/>
                </a:solidFill>
              </a:rPr>
              <a:t> composición mineral similar.</a:t>
            </a:r>
          </a:p>
          <a:p>
            <a:pPr marL="342900" indent="-342900">
              <a:buAutoNum type="arabicPeriod" startAt="2"/>
            </a:pPr>
            <a:endParaRPr lang="es-E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836</Words>
  <Application>Microsoft Office PowerPoint</Application>
  <PresentationFormat>Presentación en pantalla (4:3)</PresentationFormat>
  <Paragraphs>63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TEMA 3: A HISTORIA DO NOSO PLANETA.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3: A HISTORIA DO NOSO PLANETA.</dc:title>
  <dc:creator>HP</dc:creator>
  <cp:lastModifiedBy>HP</cp:lastModifiedBy>
  <cp:revision>29</cp:revision>
  <dcterms:created xsi:type="dcterms:W3CDTF">2020-06-06T15:05:43Z</dcterms:created>
  <dcterms:modified xsi:type="dcterms:W3CDTF">2020-06-08T12:55:57Z</dcterms:modified>
</cp:coreProperties>
</file>