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8"/>
  </p:notesMasterIdLst>
  <p:sldIdLst>
    <p:sldId id="257" r:id="rId2"/>
    <p:sldId id="358" r:id="rId3"/>
    <p:sldId id="357" r:id="rId4"/>
    <p:sldId id="262" r:id="rId5"/>
    <p:sldId id="360" r:id="rId6"/>
    <p:sldId id="361" r:id="rId7"/>
    <p:sldId id="259" r:id="rId8"/>
    <p:sldId id="359" r:id="rId9"/>
    <p:sldId id="377" r:id="rId10"/>
    <p:sldId id="258" r:id="rId11"/>
    <p:sldId id="362" r:id="rId12"/>
    <p:sldId id="376" r:id="rId13"/>
    <p:sldId id="364" r:id="rId14"/>
    <p:sldId id="368" r:id="rId15"/>
    <p:sldId id="367" r:id="rId16"/>
    <p:sldId id="260" r:id="rId17"/>
    <p:sldId id="261" r:id="rId18"/>
    <p:sldId id="286" r:id="rId19"/>
    <p:sldId id="287" r:id="rId20"/>
    <p:sldId id="303" r:id="rId21"/>
    <p:sldId id="335" r:id="rId22"/>
    <p:sldId id="369" r:id="rId23"/>
    <p:sldId id="380" r:id="rId24"/>
    <p:sldId id="379" r:id="rId25"/>
    <p:sldId id="378" r:id="rId26"/>
    <p:sldId id="382" r:id="rId27"/>
    <p:sldId id="384" r:id="rId28"/>
    <p:sldId id="383" r:id="rId29"/>
    <p:sldId id="399" r:id="rId30"/>
    <p:sldId id="381" r:id="rId31"/>
    <p:sldId id="398" r:id="rId32"/>
    <p:sldId id="396" r:id="rId33"/>
    <p:sldId id="400" r:id="rId34"/>
    <p:sldId id="402" r:id="rId35"/>
    <p:sldId id="397" r:id="rId36"/>
    <p:sldId id="395" r:id="rId37"/>
    <p:sldId id="256" r:id="rId38"/>
    <p:sldId id="263" r:id="rId39"/>
    <p:sldId id="264" r:id="rId40"/>
    <p:sldId id="283" r:id="rId41"/>
    <p:sldId id="336" r:id="rId42"/>
    <p:sldId id="340" r:id="rId43"/>
    <p:sldId id="341" r:id="rId44"/>
    <p:sldId id="270" r:id="rId45"/>
    <p:sldId id="266" r:id="rId46"/>
    <p:sldId id="267" r:id="rId47"/>
    <p:sldId id="307" r:id="rId48"/>
    <p:sldId id="285" r:id="rId49"/>
    <p:sldId id="308" r:id="rId50"/>
    <p:sldId id="305" r:id="rId51"/>
    <p:sldId id="318" r:id="rId52"/>
    <p:sldId id="337" r:id="rId53"/>
    <p:sldId id="268" r:id="rId54"/>
    <p:sldId id="288" r:id="rId55"/>
    <p:sldId id="309" r:id="rId56"/>
    <p:sldId id="310" r:id="rId57"/>
    <p:sldId id="311" r:id="rId58"/>
    <p:sldId id="339" r:id="rId59"/>
    <p:sldId id="312" r:id="rId60"/>
    <p:sldId id="313" r:id="rId61"/>
    <p:sldId id="314" r:id="rId62"/>
    <p:sldId id="315" r:id="rId63"/>
    <p:sldId id="316" r:id="rId64"/>
    <p:sldId id="317" r:id="rId65"/>
    <p:sldId id="289" r:id="rId66"/>
    <p:sldId id="401" r:id="rId67"/>
    <p:sldId id="292" r:id="rId68"/>
    <p:sldId id="271" r:id="rId69"/>
    <p:sldId id="272" r:id="rId70"/>
    <p:sldId id="274" r:id="rId71"/>
    <p:sldId id="273" r:id="rId72"/>
    <p:sldId id="342" r:id="rId73"/>
    <p:sldId id="338" r:id="rId74"/>
    <p:sldId id="291" r:id="rId75"/>
    <p:sldId id="275" r:id="rId76"/>
    <p:sldId id="293" r:id="rId77"/>
    <p:sldId id="404" r:id="rId78"/>
    <p:sldId id="277" r:id="rId79"/>
    <p:sldId id="346" r:id="rId80"/>
    <p:sldId id="349" r:id="rId81"/>
    <p:sldId id="350" r:id="rId82"/>
    <p:sldId id="343" r:id="rId83"/>
    <p:sldId id="344" r:id="rId84"/>
    <p:sldId id="345" r:id="rId85"/>
    <p:sldId id="352" r:id="rId86"/>
    <p:sldId id="353" r:id="rId87"/>
    <p:sldId id="354" r:id="rId88"/>
    <p:sldId id="304" r:id="rId89"/>
    <p:sldId id="306" r:id="rId90"/>
    <p:sldId id="302" r:id="rId91"/>
    <p:sldId id="319" r:id="rId92"/>
    <p:sldId id="347" r:id="rId93"/>
    <p:sldId id="351" r:id="rId94"/>
    <p:sldId id="348" r:id="rId95"/>
    <p:sldId id="284" r:id="rId96"/>
    <p:sldId id="403" r:id="rId97"/>
    <p:sldId id="385" r:id="rId98"/>
    <p:sldId id="386" r:id="rId99"/>
    <p:sldId id="389" r:id="rId100"/>
    <p:sldId id="388" r:id="rId101"/>
    <p:sldId id="387" r:id="rId102"/>
    <p:sldId id="391" r:id="rId103"/>
    <p:sldId id="280" r:id="rId104"/>
    <p:sldId id="390" r:id="rId105"/>
    <p:sldId id="394" r:id="rId106"/>
    <p:sldId id="279" r:id="rId107"/>
    <p:sldId id="332" r:id="rId108"/>
    <p:sldId id="333" r:id="rId109"/>
    <p:sldId id="269" r:id="rId110"/>
    <p:sldId id="282" r:id="rId111"/>
    <p:sldId id="281" r:id="rId112"/>
    <p:sldId id="334" r:id="rId113"/>
    <p:sldId id="294" r:id="rId114"/>
    <p:sldId id="405" r:id="rId115"/>
    <p:sldId id="295" r:id="rId116"/>
    <p:sldId id="322" r:id="rId117"/>
    <p:sldId id="321" r:id="rId118"/>
    <p:sldId id="301" r:id="rId119"/>
    <p:sldId id="299" r:id="rId120"/>
    <p:sldId id="300" r:id="rId121"/>
    <p:sldId id="290" r:id="rId122"/>
    <p:sldId id="297" r:id="rId123"/>
    <p:sldId id="296" r:id="rId124"/>
    <p:sldId id="298" r:id="rId125"/>
    <p:sldId id="323" r:id="rId126"/>
    <p:sldId id="320" r:id="rId127"/>
    <p:sldId id="329" r:id="rId128"/>
    <p:sldId id="356" r:id="rId129"/>
    <p:sldId id="355" r:id="rId130"/>
    <p:sldId id="324" r:id="rId131"/>
    <p:sldId id="325" r:id="rId132"/>
    <p:sldId id="326" r:id="rId133"/>
    <p:sldId id="327" r:id="rId134"/>
    <p:sldId id="328" r:id="rId135"/>
    <p:sldId id="330" r:id="rId136"/>
    <p:sldId id="331" r:id="rId1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2" autoAdjust="0"/>
    <p:restoredTop sz="94660"/>
  </p:normalViewPr>
  <p:slideViewPr>
    <p:cSldViewPr>
      <p:cViewPr varScale="1">
        <p:scale>
          <a:sx n="84" d="100"/>
          <a:sy n="84" d="100"/>
        </p:scale>
        <p:origin x="1411" y="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notesMaster" Target="notesMasters/notes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6FFB6-7985-4409-BC17-EFB2C72F0258}" type="datetimeFigureOut">
              <a:rPr lang="es-ES" smtClean="0"/>
              <a:pPr/>
              <a:t>08/04/2022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A7F91-2E23-4D1E-85AF-F7D3173115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719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40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s-ES" dirty="0" err="1" smtClean="0"/>
              <a:t>Xeomorfoloxía</a:t>
            </a:r>
            <a:r>
              <a:rPr lang="es-ES" dirty="0" smtClean="0"/>
              <a:t> externa 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026" name="Picture 2" descr="E:\2017 Marisa\Datos nuevos\Instituto\LOGO pequeno Rafael Diest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644" y="6157502"/>
            <a:ext cx="508124" cy="50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550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8817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5591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228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1983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755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4003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503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730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875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0277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Marisa 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Xeomorfoloxía externa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A6254-00F9-4A86-AB72-6C160EDC7EE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1293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s://es.wikipedia.org/wiki/Reserva_natural_integral_de_Tsingy_de_Bemaraha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twitter.com/parragagraciela/status/1509872297255092229?s=27&amp;t=jtA6dR6siMAGTbvZU2vs4A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2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41784" y="1377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XEOMORFOLOXÍA </a:t>
            </a:r>
            <a:endParaRPr lang="es-E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07704" y="5523519"/>
            <a:ext cx="6400800" cy="1752600"/>
          </a:xfrm>
        </p:spPr>
        <p:txBody>
          <a:bodyPr>
            <a:normAutofit/>
          </a:bodyPr>
          <a:lstStyle/>
          <a:p>
            <a:pPr algn="just"/>
            <a:r>
              <a:rPr lang="es-ES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</a:t>
            </a:r>
          </a:p>
          <a:p>
            <a:pPr algn="just"/>
            <a:r>
              <a:rPr lang="es-ES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</a:t>
            </a:r>
            <a:r>
              <a:rPr lang="es-ES" sz="1800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Fervenza</a:t>
            </a:r>
            <a:r>
              <a:rPr lang="es-ES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s-ES" sz="1800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Ézaro</a:t>
            </a:r>
            <a:r>
              <a:rPr lang="es-ES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</a:t>
            </a:r>
            <a:endParaRPr lang="es-ES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050" name="Picture 2" descr="E:\2017 Marisa\Datos nuevos\Instituto\Imaxes xeo\fotos varias xeoloxía\IMG_9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6408712" cy="478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69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074" name="Picture 2" descr="E:\2017 Marisa\Datos nuevos\Instituto\Xeoloxía\presentacióm xeomorfoloxía externa\gelifracció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78380"/>
            <a:ext cx="6874892" cy="516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11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802" r="8263" b="15000"/>
          <a:stretch/>
        </p:blipFill>
        <p:spPr>
          <a:xfrm>
            <a:off x="179512" y="116632"/>
            <a:ext cx="8744472" cy="482453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5229200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802" r="8263" b="15000"/>
          <a:stretch/>
        </p:blipFill>
        <p:spPr>
          <a:xfrm>
            <a:off x="39624" y="188640"/>
            <a:ext cx="9005501" cy="49685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5478997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3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801" r="8263" b="13601"/>
          <a:stretch/>
        </p:blipFill>
        <p:spPr>
          <a:xfrm>
            <a:off x="107504" y="188640"/>
            <a:ext cx="8949566" cy="50405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5373216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Tipos de transportes </a:t>
            </a:r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dun</a:t>
            </a:r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axente</a:t>
            </a:r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fluído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050" name="Picture 2" descr="C:\Users\Insti\Desktop\Transporte-particul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357298"/>
            <a:ext cx="6756168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4624"/>
            <a:ext cx="7996436" cy="533095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067944" y="544522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Calima, </a:t>
            </a:r>
            <a:r>
              <a:rPr lang="es-ES" dirty="0" err="1" smtClean="0"/>
              <a:t>po</a:t>
            </a:r>
            <a:r>
              <a:rPr lang="es-ES" dirty="0" smtClean="0"/>
              <a:t> do Sáhara, na Coruña.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206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802" r="8263" b="15000"/>
          <a:stretch/>
        </p:blipFill>
        <p:spPr>
          <a:xfrm>
            <a:off x="13649" y="116632"/>
            <a:ext cx="9136015" cy="50405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5262951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7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6" name="Picture 2" descr="C:\Users\Insti\Desktop\ESTRUCTURA+DEL+DESIER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82158"/>
            <a:ext cx="7429552" cy="55721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-21221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Desierto pedregoso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7" t="8367" r="11568" b="18479"/>
          <a:stretch/>
        </p:blipFill>
        <p:spPr bwMode="auto">
          <a:xfrm>
            <a:off x="1403647" y="1268760"/>
            <a:ext cx="6273397" cy="4475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03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-17140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Desierto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areoso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Erg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0" t="10393" r="14853" b="18925"/>
          <a:stretch/>
        </p:blipFill>
        <p:spPr bwMode="auto">
          <a:xfrm>
            <a:off x="1331640" y="1124744"/>
            <a:ext cx="6432524" cy="4881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17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-214338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Arcos de areniscas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57290" y="4000504"/>
            <a:ext cx="6400800" cy="2286016"/>
          </a:xfrm>
        </p:spPr>
        <p:txBody>
          <a:bodyPr>
            <a:normAutofit fontScale="47500" lnSpcReduction="20000"/>
          </a:bodyPr>
          <a:lstStyle/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</a:t>
            </a:r>
          </a:p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ES" sz="3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</a:t>
            </a:r>
          </a:p>
          <a:p>
            <a:r>
              <a:rPr lang="es-ES" sz="29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               </a:t>
            </a:r>
            <a:r>
              <a:rPr lang="es-ES" sz="3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Arches</a:t>
            </a:r>
            <a:r>
              <a:rPr lang="es-ES" sz="3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3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National</a:t>
            </a:r>
            <a:r>
              <a:rPr lang="es-ES" sz="3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Park</a:t>
            </a:r>
          </a:p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6" name="Picture 2" descr="C:\Users\Insti\Desktop\nqt_00103.jpg"/>
          <p:cNvPicPr>
            <a:picLocks noChangeAspect="1" noChangeArrowheads="1"/>
          </p:cNvPicPr>
          <p:nvPr/>
        </p:nvPicPr>
        <p:blipFill>
          <a:blip r:embed="rId2"/>
          <a:srcRect b="1333"/>
          <a:stretch>
            <a:fillRect/>
          </a:stretch>
        </p:blipFill>
        <p:spPr bwMode="auto">
          <a:xfrm>
            <a:off x="1214414" y="795237"/>
            <a:ext cx="6866505" cy="4880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900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5301208"/>
            <a:ext cx="2645893" cy="4938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3226" t="17802" r="8263" b="15000"/>
          <a:stretch/>
        </p:blipFill>
        <p:spPr>
          <a:xfrm>
            <a:off x="53752" y="116632"/>
            <a:ext cx="9036496" cy="498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Como se forma </a:t>
            </a:r>
            <a:r>
              <a:rPr lang="es-E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unha</a:t>
            </a:r>
            <a:r>
              <a:rPr lang="es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Duna e tipos de dunas </a:t>
            </a:r>
            <a:endParaRPr lang="es-E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7890" name="Picture 2" descr="C:\Users\Insti\Desktop\geologa-externa-2-8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285860"/>
            <a:ext cx="5715040" cy="4286280"/>
          </a:xfrm>
          <a:prstGeom prst="rect">
            <a:avLst/>
          </a:prstGeom>
          <a:noFill/>
        </p:spPr>
      </p:pic>
      <p:sp>
        <p:nvSpPr>
          <p:cNvPr id="37892" name="AutoShape 4" descr="https://respuestas.tips/wp-content/uploads/2018/01/Como-se-forman-las-dunas-de-arena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7893" name="Picture 5" descr="C:\Users\Insti\Desktop\Como-se-forman-las-dunas-de-arena-2.jpg"/>
          <p:cNvPicPr>
            <a:picLocks noChangeAspect="1" noChangeArrowheads="1"/>
          </p:cNvPicPr>
          <p:nvPr/>
        </p:nvPicPr>
        <p:blipFill>
          <a:blip r:embed="rId3"/>
          <a:srcRect l="64844" t="17708" b="10416"/>
          <a:stretch>
            <a:fillRect/>
          </a:stretch>
        </p:blipFill>
        <p:spPr bwMode="auto">
          <a:xfrm>
            <a:off x="214282" y="928670"/>
            <a:ext cx="3214678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0"/>
            <a:ext cx="7772400" cy="1470025"/>
          </a:xfrm>
        </p:spPr>
        <p:txBody>
          <a:bodyPr/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Dunas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743200" y="5715016"/>
            <a:ext cx="6400800" cy="1752600"/>
          </a:xfrm>
        </p:spPr>
        <p:txBody>
          <a:bodyPr/>
          <a:lstStyle/>
          <a:p>
            <a:r>
              <a:rPr lang="es-ES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Dunas de </a:t>
            </a:r>
            <a:r>
              <a:rPr lang="es-ES" sz="1800" dirty="0" err="1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Tozeur</a:t>
            </a:r>
            <a:r>
              <a:rPr lang="es-ES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Túnez</a:t>
            </a:r>
          </a:p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074" name="Picture 2" descr="Dunas de Tozeur. TÃºne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85860"/>
            <a:ext cx="6347654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88" y="548680"/>
            <a:ext cx="7472536" cy="5604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77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MAR COMO AXENTE XEOLÓXICO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94" y="1666081"/>
            <a:ext cx="85725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0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1651" t="23400" r="18500" b="16401"/>
          <a:stretch/>
        </p:blipFill>
        <p:spPr>
          <a:xfrm>
            <a:off x="611560" y="764704"/>
            <a:ext cx="7636197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4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056" y="908720"/>
            <a:ext cx="6524957" cy="4901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4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5"/>
          <a:stretch/>
        </p:blipFill>
        <p:spPr bwMode="auto">
          <a:xfrm>
            <a:off x="2130028" y="3172133"/>
            <a:ext cx="4876800" cy="302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98792"/>
            <a:ext cx="69056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56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-243408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Erosión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mariña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47" y="1196752"/>
            <a:ext cx="7173291" cy="425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83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-243408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Cantís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915816" y="5805264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Praia das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Catedrais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908720"/>
            <a:ext cx="7020327" cy="467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29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67744" y="5373216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Acantilados </a:t>
            </a:r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Dover (en inglés, White </a:t>
            </a:r>
            <a:r>
              <a:rPr lang="es-ES" sz="18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Cliffs</a:t>
            </a:r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Dover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Creta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92689"/>
            <a:ext cx="7300280" cy="456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53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2438" t="17802" r="8263" b="15000"/>
          <a:stretch/>
        </p:blipFill>
        <p:spPr>
          <a:xfrm>
            <a:off x="0" y="116632"/>
            <a:ext cx="9109012" cy="49685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5190943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7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419872" y="5589240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Playa </a:t>
            </a:r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Balos, Creta, Grecia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83039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33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653" y="-17140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Baía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47664" y="5652346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Monte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Louro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4098" name="Picture 2" descr="E:\2017 Marisa\fotos\verán 15\Muros 15\IMG_90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292" y="836900"/>
            <a:ext cx="6456068" cy="482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66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459431"/>
            <a:ext cx="7772400" cy="1957940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Laguna costera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2290" name="Picture 2" descr="E:\2017 Marisa\Datos nuevos\Instituto\Imaxes xeo\Paisaje geología\IMG_27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72462"/>
            <a:ext cx="6727776" cy="502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10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rmAutofit/>
          </a:bodyPr>
          <a:lstStyle/>
          <a:p>
            <a:pPr algn="just"/>
            <a:r>
              <a:rPr lang="es-E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Rizaduras Duna                                 Rizaduras, </a:t>
            </a:r>
            <a:r>
              <a:rPr lang="es-E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ondulacións</a:t>
            </a:r>
            <a:r>
              <a:rPr lang="es-E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auga</a:t>
            </a:r>
            <a:endParaRPr lang="es-E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1266" name="Picture 2" descr="E:\2017 Marisa\Datos nuevos\Instituto\Imaxes xeo\Paisaje geología\IMG_26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12776"/>
            <a:ext cx="4499992" cy="336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2017 Marisa\Datos nuevos\Instituto\Imaxes xeo\Paisaje geología\IMG_27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86" y="1255261"/>
            <a:ext cx="3790921" cy="283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70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3314" name="Picture 2" descr="E:\2017 Marisa\Datos nuevos\Instituto\Imaxes xeo\Paisaje geología\IMG_28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17" y="332656"/>
            <a:ext cx="72008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91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9" y="404664"/>
            <a:ext cx="2749908" cy="287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917" y="2348880"/>
            <a:ext cx="5274152" cy="351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48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-243408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Barras de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852488"/>
            <a:ext cx="657225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83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Tómbolo,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praias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10" y="2636912"/>
            <a:ext cx="47625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5809"/>
            <a:ext cx="4760913" cy="317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81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-30999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Rías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95394" y="5699735"/>
            <a:ext cx="6400800" cy="1345704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Ría de Ferrol. Prior,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Prioriño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4568069" cy="457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21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54950" y="-891480"/>
            <a:ext cx="7946521" cy="3672408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Rasa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Costeiras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396552" y="2204864"/>
            <a:ext cx="6400800" cy="3240360"/>
          </a:xfrm>
        </p:spPr>
        <p:txBody>
          <a:bodyPr>
            <a:normAutofit fontScale="32500" lnSpcReduction="20000"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</a:t>
            </a:r>
            <a:r>
              <a:rPr lang="es-ES" sz="5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s-ES" sz="55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Zumaia</a:t>
            </a:r>
            <a:r>
              <a:rPr lang="es-ES" sz="5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</a:t>
            </a: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55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5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Rasa Cantábrica                                                      </a:t>
            </a:r>
            <a:endParaRPr lang="es-ES" sz="55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4578" name="Picture 2" descr="E:\2017 Marisa\fotos\Curso San Sebastián julio 2017\IMG_53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4052"/>
            <a:ext cx="4361639" cy="325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68960"/>
            <a:ext cx="4173488" cy="301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502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5373216"/>
            <a:ext cx="2645893" cy="49381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3226" t="17800" r="8263" b="15000"/>
          <a:stretch/>
        </p:blipFill>
        <p:spPr>
          <a:xfrm>
            <a:off x="-1" y="109128"/>
            <a:ext cx="9149613" cy="50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7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-30999"/>
            <a:ext cx="7772400" cy="1470025"/>
          </a:xfrm>
        </p:spPr>
        <p:txBody>
          <a:bodyPr/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Albufeira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540568" y="4941168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Albufeira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Valencia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21088"/>
            <a:ext cx="3726127" cy="209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84243"/>
            <a:ext cx="6138863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96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Marismas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24357"/>
            <a:ext cx="7886650" cy="524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970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75656" y="5506529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Marismas del Guadalquivir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743900" cy="492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18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4"/>
            <a:ext cx="7546785" cy="4952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707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18986" y="188640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Parque Nacional de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Doñana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42499"/>
            <a:ext cx="523875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38100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62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61164" y="18889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Lagoon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arrecifes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333375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80928"/>
            <a:ext cx="4943872" cy="329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61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-243408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Guyot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45720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645024"/>
            <a:ext cx="4458072" cy="2479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39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5242512"/>
            <a:ext cx="2645893" cy="4938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3226" t="17802" r="8263" b="15000"/>
          <a:stretch/>
        </p:blipFill>
        <p:spPr>
          <a:xfrm>
            <a:off x="-13913" y="169603"/>
            <a:ext cx="9157914" cy="505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dirty="0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3226" t="17802" r="8263" b="15000"/>
          <a:stretch/>
        </p:blipFill>
        <p:spPr>
          <a:xfrm>
            <a:off x="0" y="188640"/>
            <a:ext cx="9136014" cy="504056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5298955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97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-27709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relación con las diaclasas ortogonales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4098" name="Picture 2" descr="E:\2017 Marisa\Datos nuevos\Instituto\Xeoloxía\presentacióm xeomorfoloxía externa\diaclasas ortogona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64" y="1196752"/>
            <a:ext cx="7116755" cy="47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31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-17140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Penedos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Paisaxe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bolos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es-ES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Penedos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Pasarela 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5122" name="Picture 2" descr="E:\2017 Marisa\Datos nuevos\Instituto\Xeoloxía\presentacióm xeomorfoloxía externa\penedos de pasar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4500502" cy="300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2017 Marisa\Datos nuevos\Instituto\Xeoloxía\presentacióm xeomorfoloxía externa\Penedos de Pasarela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2924944"/>
            <a:ext cx="4453249" cy="306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06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347864" y="5733256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Monte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Pindo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6" name="Picture 2" descr="E:\2017 Marisa\fotos\Verano 16\IMG_75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53" y="692696"/>
            <a:ext cx="6732240" cy="502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6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-30999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Pías,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taffoni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hidrólise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051" name="Picture 3" descr="E:\2017 Marisa\fotos\Verano 16\IMG_75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36912"/>
            <a:ext cx="4427984" cy="330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2017 Marisa\fotos\verán 15\Muros 15\IMG_88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4427984" cy="330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88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5580112" y="551723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F. Iago López Magdaleno 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2800" t="17802" r="8263" b="15000"/>
          <a:stretch/>
        </p:blipFill>
        <p:spPr>
          <a:xfrm>
            <a:off x="444656" y="620688"/>
            <a:ext cx="8518665" cy="467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5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059832" y="5517232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Capitán, Yosemite 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7117"/>
            <a:ext cx="7104789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91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Canchal, pedriza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08702"/>
            <a:ext cx="6858719" cy="513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62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7358"/>
            <a:ext cx="7618475" cy="571385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635896" y="587727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Pedra</a:t>
            </a:r>
            <a:r>
              <a:rPr lang="es-ES" dirty="0" smtClean="0"/>
              <a:t> Cabalgada. </a:t>
            </a:r>
            <a:r>
              <a:rPr lang="es-ES" dirty="0" err="1" smtClean="0"/>
              <a:t>Dumbría</a:t>
            </a:r>
            <a:r>
              <a:rPr lang="es-ES" dirty="0" smtClean="0"/>
              <a:t>. Fran Méndez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461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5" t="17802" r="8263" b="15000"/>
          <a:stretch/>
        </p:blipFill>
        <p:spPr>
          <a:xfrm>
            <a:off x="0" y="188639"/>
            <a:ext cx="9148536" cy="504746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5445224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6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3225" t="17802" r="8263" b="15000"/>
          <a:stretch/>
        </p:blipFill>
        <p:spPr>
          <a:xfrm>
            <a:off x="138500" y="116632"/>
            <a:ext cx="9005500" cy="49685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5226947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9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802" r="8263" b="15000"/>
          <a:stretch/>
        </p:blipFill>
        <p:spPr>
          <a:xfrm>
            <a:off x="0" y="116632"/>
            <a:ext cx="9005501" cy="49685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5226947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5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777" r="8263" b="15114"/>
          <a:stretch/>
        </p:blipFill>
        <p:spPr>
          <a:xfrm>
            <a:off x="0" y="116632"/>
            <a:ext cx="9005501" cy="49685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5226947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64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802" r="8263" b="15000"/>
          <a:stretch/>
        </p:blipFill>
        <p:spPr>
          <a:xfrm>
            <a:off x="-14888" y="268019"/>
            <a:ext cx="9005501" cy="49685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5373216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6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802" r="8263" b="15000"/>
          <a:stretch/>
        </p:blipFill>
        <p:spPr>
          <a:xfrm>
            <a:off x="0" y="116632"/>
            <a:ext cx="9005501" cy="49685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5226947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7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2987824" y="692696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Solos. EDAFOLOXÍA</a:t>
            </a:r>
            <a:endParaRPr lang="es-E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0313" t="27600" r="27163" b="17801"/>
          <a:stretch/>
        </p:blipFill>
        <p:spPr>
          <a:xfrm>
            <a:off x="1403648" y="1484784"/>
            <a:ext cx="598220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6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5404080"/>
            <a:ext cx="2645893" cy="49381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/>
          <a:srcRect l="23225" t="16401" r="8264" b="16401"/>
          <a:stretch/>
        </p:blipFill>
        <p:spPr>
          <a:xfrm>
            <a:off x="457200" y="319884"/>
            <a:ext cx="8448354" cy="46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5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601664" cy="489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4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6748758" cy="505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3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2195736" y="476672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FENÓMENOS DE LADERA </a:t>
            </a:r>
            <a:endParaRPr lang="es-E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73" y="1880482"/>
            <a:ext cx="7456054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116" y="972099"/>
            <a:ext cx="6553768" cy="491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8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162624" cy="537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4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178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802" r="8263" b="15000"/>
          <a:stretch/>
        </p:blipFill>
        <p:spPr>
          <a:xfrm>
            <a:off x="138499" y="188640"/>
            <a:ext cx="9005501" cy="49685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5157192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9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AUGAS SALVAXES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cárcavas, barrancos, </a:t>
            </a:r>
            <a:r>
              <a:rPr lang="es-ES" sz="3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lapiaz</a:t>
            </a:r>
            <a:r>
              <a:rPr lang="es-ES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s-ES" sz="3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lenar</a:t>
            </a:r>
            <a:r>
              <a:rPr lang="es-ES" dirty="0"/>
              <a:t/>
            </a:r>
            <a:br>
              <a:rPr lang="es-ES" dirty="0"/>
            </a:b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b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</a:t>
            </a:r>
            <a:r>
              <a:rPr lang="es-ES" sz="13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Lenar</a:t>
            </a:r>
            <a:r>
              <a:rPr lang="es-ES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formas agudas y aristas afiladas (</a:t>
            </a:r>
            <a:r>
              <a:rPr lang="es-ES" sz="13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tooltip="Reserva natural integral de Tsingy de Bemaraha"/>
              </a:rPr>
              <a:t>Tsingy</a:t>
            </a:r>
            <a:r>
              <a:rPr lang="es-E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tooltip="Reserva natural integral de Tsingy de Bemaraha"/>
              </a:rPr>
              <a:t> de </a:t>
            </a:r>
            <a:r>
              <a:rPr lang="es-ES" sz="13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tooltip="Reserva natural integral de Tsingy de Bemaraha"/>
              </a:rPr>
              <a:t>Bemaraha</a:t>
            </a:r>
            <a:r>
              <a:rPr lang="es-E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tooltip="Reserva natural integral de Tsingy de Bemaraha"/>
              </a:rPr>
              <a:t>, </a:t>
            </a:r>
            <a:r>
              <a:rPr lang="es-ES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tooltip="Reserva natural integral de Tsingy de Bemaraha"/>
              </a:rPr>
              <a:t>Madagascar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s-E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endParaRPr lang="es-ES" sz="1600" dirty="0" smtClean="0"/>
          </a:p>
          <a:p>
            <a:pPr algn="l"/>
            <a:endParaRPr lang="es-ES" sz="1600" dirty="0"/>
          </a:p>
          <a:p>
            <a:pPr algn="l"/>
            <a:endParaRPr lang="es-ES" sz="1600" dirty="0" smtClean="0"/>
          </a:p>
          <a:p>
            <a:pPr algn="l"/>
            <a:endParaRPr lang="es-ES" sz="1600" dirty="0"/>
          </a:p>
          <a:p>
            <a:pPr algn="l"/>
            <a:endParaRPr lang="es-ES" sz="1600" dirty="0" smtClean="0"/>
          </a:p>
          <a:p>
            <a:pPr algn="l"/>
            <a:endParaRPr lang="es-ES" sz="1600" dirty="0"/>
          </a:p>
          <a:p>
            <a:pPr algn="l"/>
            <a:r>
              <a:rPr lang="es-ES" sz="17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Lapiaz</a:t>
            </a:r>
            <a:r>
              <a:rPr lang="es-ES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salino de Carmona </a:t>
            </a:r>
            <a:endParaRPr lang="es-ES" sz="17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24944"/>
            <a:ext cx="4428493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2741290" cy="373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69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Cárcavas y barrancos.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Badlands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987824" y="1209684"/>
            <a:ext cx="6400800" cy="1752600"/>
          </a:xfrm>
        </p:spPr>
        <p:txBody>
          <a:bodyPr>
            <a:normAutofit/>
          </a:bodyPr>
          <a:lstStyle/>
          <a:p>
            <a:r>
              <a:rPr lang="es-ES" sz="14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Bardenas</a:t>
            </a:r>
            <a:r>
              <a:rPr lang="es-ES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Reales, Navarra </a:t>
            </a:r>
            <a:endParaRPr lang="es-ES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6" y="1209684"/>
            <a:ext cx="4791025" cy="3181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20078"/>
            <a:ext cx="3312368" cy="249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541218" y="551723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400" b="0" i="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Barranco en el Valle de la Muerte, Estados Unidos</a:t>
            </a:r>
            <a:endParaRPr lang="es-E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57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Chemineas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das fadas </a:t>
            </a:r>
            <a:r>
              <a:rPr lang="es-E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s-ES" sz="3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demoiselle</a:t>
            </a:r>
            <a:r>
              <a:rPr lang="es-ES" sz="3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3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coiffée</a:t>
            </a:r>
            <a:r>
              <a:rPr lang="es-E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072952" y="1258069"/>
            <a:ext cx="6400800" cy="1752600"/>
          </a:xfrm>
        </p:spPr>
        <p:txBody>
          <a:bodyPr>
            <a:noAutofit/>
          </a:bodyPr>
          <a:lstStyle/>
          <a:p>
            <a:r>
              <a:rPr lang="es-ES" sz="12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Göreme</a:t>
            </a:r>
            <a:r>
              <a:rPr lang="es-ES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(Turquía) Capadocia </a:t>
            </a:r>
          </a:p>
          <a:p>
            <a:endParaRPr lang="es-ES" sz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r>
              <a:rPr lang="es-ES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Cascada </a:t>
            </a:r>
            <a:r>
              <a:rPr lang="es-E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la </a:t>
            </a:r>
            <a:r>
              <a:rPr lang="es-ES" sz="12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Pisse</a:t>
            </a:r>
            <a:r>
              <a:rPr lang="es-E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(Francia)</a:t>
            </a:r>
          </a:p>
          <a:p>
            <a:pPr fontAlgn="base"/>
            <a:r>
              <a:rPr lang="es-ES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los Altos Alpes</a:t>
            </a:r>
          </a:p>
          <a:p>
            <a:endParaRPr lang="es-ES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27" y="3068960"/>
            <a:ext cx="40005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68960"/>
            <a:ext cx="3529116" cy="282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134" y="1133732"/>
            <a:ext cx="3078685" cy="205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96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-195469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Ciclo do </a:t>
            </a:r>
            <a:r>
              <a:rPr lang="es-ES" sz="3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auga</a:t>
            </a:r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43" y="1124745"/>
            <a:ext cx="7254895" cy="4483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54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Monte Isla. </a:t>
            </a:r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Iselberg</a:t>
            </a:r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1928858" y="3571876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err="1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Ayers</a:t>
            </a:r>
            <a:r>
              <a:rPr lang="es-ES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Rock Australia </a:t>
            </a:r>
            <a:endParaRPr lang="es-ES" sz="18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8914" name="Picture 2" descr="C:\Users\Insti\Desktop\ulu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3048000" cy="2124075"/>
          </a:xfrm>
          <a:prstGeom prst="rect">
            <a:avLst/>
          </a:prstGeom>
          <a:noFill/>
        </p:spPr>
      </p:pic>
      <p:pic>
        <p:nvPicPr>
          <p:cNvPr id="38915" name="Picture 3" descr="C:\Users\Insti\Desktop\modelado-elico-24-7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714488"/>
            <a:ext cx="5429288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Domo granítico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33072"/>
            <a:ext cx="6834336" cy="494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36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-17140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Mesetas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980728"/>
            <a:ext cx="6941163" cy="520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51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57200" y="-326962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erros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43000" y="5373216"/>
            <a:ext cx="6400800" cy="504056"/>
          </a:xfrm>
        </p:spPr>
        <p:txBody>
          <a:bodyPr>
            <a:noAutofit/>
          </a:bodyPr>
          <a:lstStyle/>
          <a:p>
            <a:r>
              <a:rPr lang="es-ES" sz="1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De los 125 </a:t>
            </a:r>
            <a:r>
              <a:rPr lang="es-ES" sz="1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tepuyes</a:t>
            </a:r>
            <a:r>
              <a:rPr lang="es-ES" sz="1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 que existen en el planeta 115 están en Venezuela. Parque Nacional Roraima</a:t>
            </a:r>
            <a:endParaRPr lang="es-ES" sz="16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87" y="629980"/>
            <a:ext cx="687837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20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28662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Torcal, </a:t>
            </a:r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paisaxe</a:t>
            </a:r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ruiniforme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2143172" y="4143380"/>
            <a:ext cx="6400800" cy="1752600"/>
          </a:xfrm>
        </p:spPr>
        <p:txBody>
          <a:bodyPr>
            <a:normAutofit fontScale="92500" lnSpcReduction="20000"/>
          </a:bodyPr>
          <a:lstStyle/>
          <a:p>
            <a:endParaRPr lang="es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ES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Torcal de Antequera</a:t>
            </a:r>
            <a:endParaRPr lang="es-ES" sz="21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050" name="Picture 2" descr="C:\Users\Insti\Desktop\arc_1173_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4833918" cy="2459256"/>
          </a:xfrm>
          <a:prstGeom prst="rect">
            <a:avLst/>
          </a:prstGeom>
          <a:noFill/>
        </p:spPr>
      </p:pic>
      <p:sp>
        <p:nvSpPr>
          <p:cNvPr id="2052" name="AutoShape 4" descr="Torcal de Anteque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4" name="Picture 6" descr="Torcal de Anteque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575911"/>
            <a:ext cx="4238611" cy="2381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55923" y="100768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Torrentes </a:t>
            </a:r>
            <a:r>
              <a:rPr lang="es-ES" sz="3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3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corgas</a:t>
            </a:r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06" y="1268760"/>
            <a:ext cx="6460592" cy="4850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38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226" y="116632"/>
            <a:ext cx="4574282" cy="609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91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4759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Partes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torrente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1" b="18084"/>
          <a:stretch/>
        </p:blipFill>
        <p:spPr bwMode="auto">
          <a:xfrm>
            <a:off x="179511" y="1788569"/>
            <a:ext cx="5528815" cy="36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84784"/>
            <a:ext cx="2727016" cy="4207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44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Uadis</a:t>
            </a:r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ramblas e avenidas 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40962" name="Picture 2" descr="C:\Users\Insti\Desktop\NachalPara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3048000" cy="2286000"/>
          </a:xfrm>
          <a:prstGeom prst="rect">
            <a:avLst/>
          </a:prstGeom>
          <a:noFill/>
        </p:spPr>
      </p:pic>
      <p:pic>
        <p:nvPicPr>
          <p:cNvPr id="40963" name="Picture 3" descr="C:\Users\Insti\Desktop\0410201216101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285992"/>
            <a:ext cx="4619636" cy="34647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Ríos 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668" y="1124744"/>
            <a:ext cx="7196844" cy="479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184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5301208"/>
            <a:ext cx="2645893" cy="4938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3226" t="17802" r="8263" b="15000"/>
          <a:stretch/>
        </p:blipFill>
        <p:spPr>
          <a:xfrm>
            <a:off x="1104" y="188640"/>
            <a:ext cx="887498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55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07837" y="-17140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Tramos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río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276225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344" y="2132856"/>
            <a:ext cx="5456613" cy="2628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65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-21621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4680520" cy="216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140" y="3391820"/>
            <a:ext cx="3849797" cy="286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78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Cacholas, </a:t>
            </a:r>
            <a:r>
              <a:rPr lang="es-E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pilancones</a:t>
            </a:r>
            <a:r>
              <a:rPr lang="es-E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marmitas de </a:t>
            </a:r>
            <a:r>
              <a:rPr lang="es-E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xigante</a:t>
            </a:r>
            <a:endParaRPr lang="es-E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8100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8"/>
            <a:ext cx="5651128" cy="3175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01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82166" y="0"/>
            <a:ext cx="7772400" cy="1470025"/>
          </a:xfrm>
        </p:spPr>
        <p:txBody>
          <a:bodyPr/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Fervenzas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915816" y="5517232"/>
            <a:ext cx="6400800" cy="1705744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Fervenza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Toxa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043" y="1124744"/>
            <a:ext cx="661881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99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915816" y="5738433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Fervenza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Ézaro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074" name="Picture 2" descr="E:\2017 Marisa\fotos\verán 15\Muros 15\IMG_9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6948264" cy="518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30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99392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Cataratas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096" y="3789040"/>
            <a:ext cx="6400800" cy="1772816"/>
          </a:xfrm>
        </p:spPr>
        <p:txBody>
          <a:bodyPr>
            <a:normAutofit fontScale="47500" lnSpcReduction="20000"/>
          </a:bodyPr>
          <a:lstStyle/>
          <a:p>
            <a:r>
              <a:rPr lang="es-ES" sz="3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Cataratas Niágara                  </a:t>
            </a: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 </a:t>
            </a:r>
          </a:p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           </a:t>
            </a:r>
          </a:p>
          <a:p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</a:t>
            </a:r>
          </a:p>
          <a:p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</a:t>
            </a:r>
          </a:p>
          <a:p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                                                 </a:t>
            </a:r>
            <a:r>
              <a:rPr lang="es-ES" sz="3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Iguazú         </a:t>
            </a:r>
            <a:endParaRPr lang="es-ES" sz="3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052736"/>
            <a:ext cx="408349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021" y="2204864"/>
            <a:ext cx="4414399" cy="2942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79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524000" y="-483214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Meandro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3608" y="1478378"/>
            <a:ext cx="7837679" cy="3894838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Torno do Tajo. Toledo</a:t>
            </a: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   O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Saviñao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Ribeira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Sacra</a:t>
            </a:r>
          </a:p>
          <a:p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Río Miño</a:t>
            </a: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3591302"/>
            <a:ext cx="4240832" cy="2751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64" y="526224"/>
            <a:ext cx="5514668" cy="299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0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-99392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Barras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lonxitudinais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24686"/>
            <a:ext cx="5256584" cy="241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416220"/>
            <a:ext cx="3894956" cy="2921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3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8483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Cantos rodados. Rolling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stones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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48299"/>
            <a:ext cx="4044280" cy="303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06942"/>
            <a:ext cx="4402460" cy="330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52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-99392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Terrazas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fluviais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67" y="3356992"/>
            <a:ext cx="8388424" cy="269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08720"/>
            <a:ext cx="390525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7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5278886"/>
            <a:ext cx="2645893" cy="4938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3226" t="17800" r="8263" b="15001"/>
          <a:stretch/>
        </p:blipFill>
        <p:spPr>
          <a:xfrm>
            <a:off x="0" y="260648"/>
            <a:ext cx="9095557" cy="501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1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-171400"/>
            <a:ext cx="7772400" cy="1470025"/>
          </a:xfrm>
        </p:spPr>
        <p:txBody>
          <a:bodyPr/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Veigas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908720"/>
            <a:ext cx="6408373" cy="480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53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Desembocadura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419428" cy="4814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15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17140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Delta do Ebro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5" t="8244" r="1037" b="7247"/>
          <a:stretch/>
        </p:blipFill>
        <p:spPr bwMode="auto">
          <a:xfrm>
            <a:off x="1331640" y="1124745"/>
            <a:ext cx="6470085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2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518815"/>
            <a:ext cx="7772400" cy="1470025"/>
          </a:xfrm>
        </p:spPr>
        <p:txBody>
          <a:bodyPr>
            <a:normAutofit/>
          </a:bodyPr>
          <a:lstStyle/>
          <a:p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1332656" y="4005065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Delta del Nilo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51" y="476673"/>
            <a:ext cx="5330664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77072"/>
            <a:ext cx="4562872" cy="228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94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153398"/>
            <a:ext cx="7772400" cy="2268252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Esteiro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</a:t>
            </a:r>
            <a:b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</a:t>
            </a:r>
            <a:r>
              <a:rPr lang="es-E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Esteiro</a:t>
            </a:r>
            <a:r>
              <a:rPr lang="es-E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Miño </a:t>
            </a:r>
            <a:endParaRPr lang="es-E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828600" y="3698833"/>
            <a:ext cx="6400800" cy="2453952"/>
          </a:xfrm>
        </p:spPr>
        <p:txBody>
          <a:bodyPr>
            <a:normAutofit/>
          </a:bodyPr>
          <a:lstStyle/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Esteiro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69" y="980728"/>
            <a:ext cx="48577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12976"/>
            <a:ext cx="4779268" cy="29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5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15957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Augas</a:t>
            </a:r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subterráneas 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762328" cy="4488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15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8738" t="29000" r="27950" b="36000"/>
          <a:stretch/>
        </p:blipFill>
        <p:spPr>
          <a:xfrm>
            <a:off x="539552" y="1196752"/>
            <a:ext cx="776246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97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627784" y="5589240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Cueva de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Valporquero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León (Sima de Perlas</a:t>
            </a:r>
            <a:r>
              <a:rPr lang="es-E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s-E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121959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50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Acuíferos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8674" name="Picture 2" descr="C:\Users\Insti\Desktop\acuiferos_1000_7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517084" cy="4219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Cárst</a:t>
            </a:r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ou</a:t>
            </a:r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Karst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9698" name="Picture 2" descr="C:\Users\Insti\Desktop\formas subterrane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71546"/>
            <a:ext cx="6743720" cy="5071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15957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METEORIZACIÓN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87624" y="1700808"/>
            <a:ext cx="6400800" cy="1752600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Meteorización física:</a:t>
            </a:r>
          </a:p>
          <a:p>
            <a:pPr algn="just"/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Meteorización química:</a:t>
            </a:r>
          </a:p>
          <a:p>
            <a:pPr algn="just"/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Meteorización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biolóxica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209" y="1124744"/>
            <a:ext cx="3065215" cy="212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183" y="3645024"/>
            <a:ext cx="3172435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79137"/>
            <a:ext cx="3508648" cy="263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3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1746" name="Picture 2" descr="C:\Users\Insti\Desktop\modeladokarstico1-8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14356"/>
            <a:ext cx="6934200" cy="5200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Evolución </a:t>
            </a:r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dun</a:t>
            </a:r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Kárst</a:t>
            </a:r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0722" name="Picture 2" descr="C:\Users\Insti\Desktop\evolucion_kar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69294"/>
            <a:ext cx="6586556" cy="49637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1600" y="-18473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Estalagmitas e estalactitas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732706" cy="505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5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-17140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Dolinas, </a:t>
            </a:r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uvalas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38100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304" y="1124744"/>
            <a:ext cx="3103338" cy="397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33056"/>
            <a:ext cx="412432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09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13276"/>
            <a:ext cx="7772400" cy="1470025"/>
          </a:xfrm>
        </p:spPr>
        <p:txBody>
          <a:bodyPr/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Cenote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168852" cy="47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75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7224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Torres kársticas. Karst de base 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85918" y="5500702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Bahía de Ha Long</a:t>
            </a:r>
            <a:endParaRPr lang="es-ES" sz="18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2770" name="Picture 2" descr="C:\Users\Insti\Desktop\Ha Long B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6983989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-99392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Modelado Glaciar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635896" y="5445224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Glaciar Perito Moreno (Chile)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17990"/>
            <a:ext cx="7669485" cy="4329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31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9838" t="23400" r="9050" b="12201"/>
          <a:stretch/>
        </p:blipFill>
        <p:spPr>
          <a:xfrm>
            <a:off x="251520" y="1124744"/>
            <a:ext cx="838423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Partes de un Glaciar </a:t>
            </a:r>
            <a:endParaRPr lang="es-E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3794" name="Picture 2" descr="C:\Users\Insti\Desktop\SchémaLégendéGlaci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1371600"/>
            <a:ext cx="62865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63806" y="-17140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Lingua</a:t>
            </a:r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Glaciar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572" y="908720"/>
            <a:ext cx="6804868" cy="5107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8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5334959"/>
            <a:ext cx="2645893" cy="4938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3226" t="17802" r="8263" b="15000"/>
          <a:stretch/>
        </p:blipFill>
        <p:spPr>
          <a:xfrm>
            <a:off x="-1" y="188640"/>
            <a:ext cx="9144001" cy="504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4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/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Serac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641976" cy="442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1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Crevasse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09" y="1196752"/>
            <a:ext cx="7244655" cy="483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79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99392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Morrenas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052736"/>
            <a:ext cx="6864350" cy="493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272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17140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Rocas aborregadas, pavimentos estriados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29617"/>
            <a:ext cx="5610200" cy="373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2979514" cy="200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67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3431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Cantos erráticos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9067"/>
            <a:ext cx="7054881" cy="4709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16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Formas glaciares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307288" cy="389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6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3431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Esker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2736"/>
            <a:ext cx="6120680" cy="520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3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Drumlins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10047"/>
            <a:ext cx="493395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52494"/>
            <a:ext cx="4032448" cy="2560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87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1600" y="-171400"/>
            <a:ext cx="7772400" cy="1470025"/>
          </a:xfrm>
        </p:spPr>
        <p:txBody>
          <a:bodyPr/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HORN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051720" y="5805264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Cervino, Suiza 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36712"/>
            <a:ext cx="6589388" cy="4942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846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-603447"/>
            <a:ext cx="7772400" cy="2051852"/>
          </a:xfrm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Nunatak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692959" y="4190553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Islandia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3935779" cy="294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68960"/>
            <a:ext cx="4306838" cy="287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9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5391493"/>
            <a:ext cx="2645893" cy="4938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3226" t="17802" r="8263" b="15000"/>
          <a:stretch/>
        </p:blipFill>
        <p:spPr>
          <a:xfrm>
            <a:off x="12689" y="115414"/>
            <a:ext cx="9138223" cy="504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4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30623" y="-315416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 glaciar 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800028" y="5661248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Valle </a:t>
            </a:r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Glencoe </a:t>
            </a:r>
            <a:r>
              <a:rPr lang="es-ES" sz="18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Highlands</a:t>
            </a:r>
            <a:r>
              <a:rPr lang="es-E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Escocia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116665"/>
            <a:ext cx="4674096" cy="311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4005263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7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907704" y="4653136"/>
            <a:ext cx="7772400" cy="1470025"/>
          </a:xfrm>
        </p:spPr>
        <p:txBody>
          <a:bodyPr>
            <a:normAutofit/>
          </a:bodyPr>
          <a:lstStyle/>
          <a:p>
            <a:r>
              <a:rPr lang="es-E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 de </a:t>
            </a:r>
            <a:r>
              <a:rPr lang="es-E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Ordesa</a:t>
            </a:r>
            <a:endParaRPr lang="es-E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07704" y="4581128"/>
            <a:ext cx="6400800" cy="1752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99" y="908720"/>
            <a:ext cx="8356182" cy="417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49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Ibón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5" y="1484784"/>
            <a:ext cx="9020888" cy="4464496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Enol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Covadonga</a:t>
            </a: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ES" sz="18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Ibón del </a:t>
            </a:r>
            <a:r>
              <a:rPr lang="es-ES" sz="18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</a:t>
            </a:r>
            <a:r>
              <a:rPr lang="es-ES" sz="1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Pirineos franceses</a:t>
            </a:r>
            <a:endParaRPr lang="es-ES" sz="1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55" y="1124744"/>
            <a:ext cx="3695470" cy="2775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78950"/>
            <a:ext cx="4170040" cy="3127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5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75903" y="-2665"/>
            <a:ext cx="7772400" cy="1296144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Banquisa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404695" cy="49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38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Fiordos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329264" cy="4837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2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2910" y="-214338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Modelado eólico</a:t>
            </a:r>
            <a:endParaRPr lang="es-ES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39938" name="Picture 2" descr="C:\Users\Insti\Desktop\Lista-de-Animales-del-Desierto-en-Peligro-de-Extinció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3106621"/>
            <a:ext cx="4953008" cy="2786067"/>
          </a:xfrm>
          <a:prstGeom prst="rect">
            <a:avLst/>
          </a:prstGeom>
          <a:noFill/>
        </p:spPr>
      </p:pic>
      <p:pic>
        <p:nvPicPr>
          <p:cNvPr id="2050" name="Picture 2" descr="E:\2017 Marisa\Datos nuevos\Instituto\Imaxes xeo\Paisaje geología\IMG_27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15" y="908720"/>
            <a:ext cx="4139952" cy="309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14563" t="19201" r="9838" b="37400"/>
          <a:stretch/>
        </p:blipFill>
        <p:spPr>
          <a:xfrm>
            <a:off x="491512" y="1844824"/>
            <a:ext cx="8250723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3226" t="17802" r="8263" b="15000"/>
          <a:stretch/>
        </p:blipFill>
        <p:spPr>
          <a:xfrm>
            <a:off x="323528" y="0"/>
            <a:ext cx="8874987" cy="48965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5229200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0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5" t="17112" r="8264" b="13600"/>
          <a:stretch/>
        </p:blipFill>
        <p:spPr>
          <a:xfrm>
            <a:off x="35496" y="116632"/>
            <a:ext cx="8987107" cy="511256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5298955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67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Xeomorfoloxía externa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3226" t="17801" r="8263" b="13601"/>
          <a:stretch/>
        </p:blipFill>
        <p:spPr>
          <a:xfrm>
            <a:off x="17103" y="116632"/>
            <a:ext cx="9077417" cy="511256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5445224"/>
            <a:ext cx="26458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4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1004</Words>
  <Application>Microsoft Office PowerPoint</Application>
  <PresentationFormat>Presentación en pantalla (4:3)</PresentationFormat>
  <Paragraphs>486</Paragraphs>
  <Slides>136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136</vt:i4>
      </vt:variant>
    </vt:vector>
  </HeadingPairs>
  <TitlesOfParts>
    <vt:vector size="141" baseType="lpstr">
      <vt:lpstr>Arial</vt:lpstr>
      <vt:lpstr>Calibri</vt:lpstr>
      <vt:lpstr>Tahoma</vt:lpstr>
      <vt:lpstr>Wingdings</vt:lpstr>
      <vt:lpstr>Tema de Office</vt:lpstr>
      <vt:lpstr>XEOMORFOLOXÍA </vt:lpstr>
      <vt:lpstr>Presentación de PowerPoint</vt:lpstr>
      <vt:lpstr>Presentación de PowerPoint</vt:lpstr>
      <vt:lpstr>Ciclo do auga </vt:lpstr>
      <vt:lpstr>Presentación de PowerPoint</vt:lpstr>
      <vt:lpstr>Presentación de PowerPoint</vt:lpstr>
      <vt:lpstr>METEORIZACIÓN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 relación con las diaclasas ortogonales </vt:lpstr>
      <vt:lpstr>Penedos. Paisaxe de bolos </vt:lpstr>
      <vt:lpstr>Presentación de PowerPoint</vt:lpstr>
      <vt:lpstr>Pías, taffoni (hidrólise)</vt:lpstr>
      <vt:lpstr>Presentación de PowerPoint</vt:lpstr>
      <vt:lpstr>Canchal, pedriza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AUGAS SALVAXES  cárcavas, barrancos, lapiaz, lenar                                                            Lenar con formas agudas y aristas afiladas (Tsingy de Bemaraha, Madagascar)</vt:lpstr>
      <vt:lpstr>Cárcavas y barrancos. Badlands</vt:lpstr>
      <vt:lpstr>Chemineas das fadas (demoiselle coiffée)</vt:lpstr>
      <vt:lpstr>Monte Isla. Iselberg </vt:lpstr>
      <vt:lpstr>Domo granítico</vt:lpstr>
      <vt:lpstr>Mesetas</vt:lpstr>
      <vt:lpstr>Cerros</vt:lpstr>
      <vt:lpstr>Torcal, paisaxe ruiniforme</vt:lpstr>
      <vt:lpstr>Torrentes ou corgas </vt:lpstr>
      <vt:lpstr>Presentación de PowerPoint</vt:lpstr>
      <vt:lpstr>Partes dun torrente</vt:lpstr>
      <vt:lpstr>Uadis, ramblas e avenidas </vt:lpstr>
      <vt:lpstr>Ríos </vt:lpstr>
      <vt:lpstr>Tramos dun  río </vt:lpstr>
      <vt:lpstr>Val</vt:lpstr>
      <vt:lpstr>Cacholas, pilancones, marmitas de xigante</vt:lpstr>
      <vt:lpstr>Fervenzas </vt:lpstr>
      <vt:lpstr>Presentación de PowerPoint</vt:lpstr>
      <vt:lpstr>Cataratas</vt:lpstr>
      <vt:lpstr>Meandro</vt:lpstr>
      <vt:lpstr>Barras lonxitudinais</vt:lpstr>
      <vt:lpstr>Cantos rodados. Rolling stones </vt:lpstr>
      <vt:lpstr>Terrazas fluviais</vt:lpstr>
      <vt:lpstr>Veigas </vt:lpstr>
      <vt:lpstr>Desembocadura</vt:lpstr>
      <vt:lpstr>Delta do Ebro </vt:lpstr>
      <vt:lpstr>Presentación de PowerPoint</vt:lpstr>
      <vt:lpstr>Esteiro                                                      Esteiro do Miño </vt:lpstr>
      <vt:lpstr>Augas subterráneas </vt:lpstr>
      <vt:lpstr>Presentación de PowerPoint</vt:lpstr>
      <vt:lpstr>Presentación de PowerPoint</vt:lpstr>
      <vt:lpstr>Acuíferos</vt:lpstr>
      <vt:lpstr>Cárst ou Karst</vt:lpstr>
      <vt:lpstr>Presentación de PowerPoint</vt:lpstr>
      <vt:lpstr>Evolución dun Kárst </vt:lpstr>
      <vt:lpstr>Estalagmitas e estalactitas </vt:lpstr>
      <vt:lpstr>Dolinas, uvalas </vt:lpstr>
      <vt:lpstr>Cenote </vt:lpstr>
      <vt:lpstr>Torres kársticas. Karst de base </vt:lpstr>
      <vt:lpstr>Modelado Glaciar</vt:lpstr>
      <vt:lpstr>Presentación de PowerPoint</vt:lpstr>
      <vt:lpstr>Partes de un Glaciar </vt:lpstr>
      <vt:lpstr>Lingua Glaciar</vt:lpstr>
      <vt:lpstr>Serac </vt:lpstr>
      <vt:lpstr>Crevasse</vt:lpstr>
      <vt:lpstr>Morrenas</vt:lpstr>
      <vt:lpstr>Rocas aborregadas, pavimentos estriados </vt:lpstr>
      <vt:lpstr>Cantos erráticos</vt:lpstr>
      <vt:lpstr>Formas glaciares </vt:lpstr>
      <vt:lpstr>Esker </vt:lpstr>
      <vt:lpstr>Drumlins</vt:lpstr>
      <vt:lpstr>HORN </vt:lpstr>
      <vt:lpstr>Nunatak</vt:lpstr>
      <vt:lpstr>Val glaciar </vt:lpstr>
      <vt:lpstr>Val de Ordesa</vt:lpstr>
      <vt:lpstr>Ibón</vt:lpstr>
      <vt:lpstr>Banquisa</vt:lpstr>
      <vt:lpstr>Fiordos</vt:lpstr>
      <vt:lpstr>Modelado eólico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Tipos de transportes dun axente fluído</vt:lpstr>
      <vt:lpstr>Presentación de PowerPoint</vt:lpstr>
      <vt:lpstr>Presentación de PowerPoint</vt:lpstr>
      <vt:lpstr> </vt:lpstr>
      <vt:lpstr>Desierto pedregoso ou Reg</vt:lpstr>
      <vt:lpstr>Desierto areoso ou Erg</vt:lpstr>
      <vt:lpstr>Arcos de areniscas</vt:lpstr>
      <vt:lpstr>Como se forma unha Duna e tipos de dunas </vt:lpstr>
      <vt:lpstr>Dunas </vt:lpstr>
      <vt:lpstr>Presentación de PowerPoint</vt:lpstr>
      <vt:lpstr>O MAR COMO AXENTE XEOLÓXICO</vt:lpstr>
      <vt:lpstr>Presentación de PowerPoint</vt:lpstr>
      <vt:lpstr>Presentación de PowerPoint</vt:lpstr>
      <vt:lpstr>Presentación de PowerPoint</vt:lpstr>
      <vt:lpstr>Erosión mariña </vt:lpstr>
      <vt:lpstr>Cantís</vt:lpstr>
      <vt:lpstr>Presentación de PowerPoint</vt:lpstr>
      <vt:lpstr>Presentación de PowerPoint</vt:lpstr>
      <vt:lpstr>Baía </vt:lpstr>
      <vt:lpstr>Laguna costera</vt:lpstr>
      <vt:lpstr>Rizaduras Duna                                 Rizaduras, ondulacións auga</vt:lpstr>
      <vt:lpstr>Presentación de PowerPoint</vt:lpstr>
      <vt:lpstr>Presentación de PowerPoint</vt:lpstr>
      <vt:lpstr>Barras de area</vt:lpstr>
      <vt:lpstr>Tómbolo, praias</vt:lpstr>
      <vt:lpstr>Rías</vt:lpstr>
      <vt:lpstr>Rasa Costeiras </vt:lpstr>
      <vt:lpstr>Albufeira </vt:lpstr>
      <vt:lpstr>Marismas</vt:lpstr>
      <vt:lpstr>Presentación de PowerPoint</vt:lpstr>
      <vt:lpstr>Presentación de PowerPoint</vt:lpstr>
      <vt:lpstr>Presentación de PowerPoint</vt:lpstr>
      <vt:lpstr>Lagoon, arrecifes</vt:lpstr>
      <vt:lpstr>Guyot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</dc:creator>
  <cp:lastModifiedBy>Windows User</cp:lastModifiedBy>
  <cp:revision>88</cp:revision>
  <dcterms:created xsi:type="dcterms:W3CDTF">2018-04-19T21:19:34Z</dcterms:created>
  <dcterms:modified xsi:type="dcterms:W3CDTF">2022-04-08T20:27:34Z</dcterms:modified>
</cp:coreProperties>
</file>