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61" r:id="rId4"/>
    <p:sldId id="258" r:id="rId5"/>
    <p:sldId id="262" r:id="rId6"/>
    <p:sldId id="267" r:id="rId7"/>
    <p:sldId id="269" r:id="rId8"/>
    <p:sldId id="268" r:id="rId9"/>
    <p:sldId id="270" r:id="rId10"/>
    <p:sldId id="259" r:id="rId11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4" d="100"/>
          <a:sy n="84" d="100"/>
        </p:scale>
        <p:origin x="629" y="10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4862770-FA92-48F8-B0EB-7D2D01B04C4D}" type="datetimeFigureOut">
              <a:rPr lang="es-ES" smtClean="0"/>
              <a:t>27/01/2022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4BC4DC7-5CF1-4BB9-B865-2C7E949477D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607567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BC4DC7-5CF1-4BB9-B865-2C7E949477DD}" type="slidenum">
              <a:rPr lang="es-ES" smtClean="0"/>
              <a:t>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180482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BC4DC7-5CF1-4BB9-B865-2C7E949477DD}" type="slidenum">
              <a:rPr lang="es-ES" smtClean="0"/>
              <a:t>10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0168740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BC4DC7-5CF1-4BB9-B865-2C7E949477DD}" type="slidenum">
              <a:rPr lang="es-ES" smtClean="0"/>
              <a:t>2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9813624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BC4DC7-5CF1-4BB9-B865-2C7E949477DD}" type="slidenum">
              <a:rPr lang="es-ES" smtClean="0"/>
              <a:t>3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94122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BC4DC7-5CF1-4BB9-B865-2C7E949477DD}" type="slidenum">
              <a:rPr lang="es-ES" smtClean="0"/>
              <a:t>4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9998142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BC4DC7-5CF1-4BB9-B865-2C7E949477DD}" type="slidenum">
              <a:rPr lang="es-ES" smtClean="0"/>
              <a:t>5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2104505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BC4DC7-5CF1-4BB9-B865-2C7E949477DD}" type="slidenum">
              <a:rPr lang="es-ES" smtClean="0"/>
              <a:t>6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8002133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BC4DC7-5CF1-4BB9-B865-2C7E949477DD}" type="slidenum">
              <a:rPr lang="es-ES" smtClean="0"/>
              <a:t>7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4806048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BC4DC7-5CF1-4BB9-B865-2C7E949477DD}" type="slidenum">
              <a:rPr lang="es-ES" smtClean="0"/>
              <a:t>8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3497340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BC4DC7-5CF1-4BB9-B865-2C7E949477DD}" type="slidenum">
              <a:rPr lang="es-ES" smtClean="0"/>
              <a:t>9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756011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3F442B-9240-4A92-A337-2363F086B529}" type="datetime1">
              <a:rPr lang="es-ES" smtClean="0"/>
              <a:t>27/01/2022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ESTRUTURA DA TERRA </a:t>
            </a:r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BAD854-CE7F-4E84-9BA0-A9643A1A790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477010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7410CB-38D8-40F0-94D5-DB18DD7D1E42}" type="datetime1">
              <a:rPr lang="es-ES" smtClean="0"/>
              <a:t>27/01/2022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ESTRUTURA DA TERRA </a:t>
            </a:r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BAD854-CE7F-4E84-9BA0-A9643A1A790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755424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22C2FE-239A-4C39-AA64-6C394FE566B8}" type="datetime1">
              <a:rPr lang="es-ES" smtClean="0"/>
              <a:t>27/01/2022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ESTRUTURA DA TERRA </a:t>
            </a:r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BAD854-CE7F-4E84-9BA0-A9643A1A790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863105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2D060-3337-4754-BAF5-DA392709CF85}" type="datetime1">
              <a:rPr lang="es-ES" smtClean="0"/>
              <a:t>27/01/2022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ESTRUTURA DA TERRA </a:t>
            </a:r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BAD854-CE7F-4E84-9BA0-A9643A1A790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031630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BFC9F7-DEC4-4767-88B2-E9CD6573F23E}" type="datetime1">
              <a:rPr lang="es-ES" smtClean="0"/>
              <a:t>27/01/2022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ESTRUTURA DA TERRA </a:t>
            </a:r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BAD854-CE7F-4E84-9BA0-A9643A1A790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570147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C5D54-7B66-4693-AAFF-A5AD950EA742}" type="datetime1">
              <a:rPr lang="es-ES" smtClean="0"/>
              <a:t>27/01/2022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ESTRUTURA DA TERRA </a:t>
            </a:r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BAD854-CE7F-4E84-9BA0-A9643A1A790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850593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722CF0-6155-40C4-BB1B-24E4B0D990D1}" type="datetime1">
              <a:rPr lang="es-ES" smtClean="0"/>
              <a:t>27/01/2022</a:t>
            </a:fld>
            <a:endParaRPr lang="es-ES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ESTRUTURA DA TERRA </a:t>
            </a:r>
            <a:endParaRPr lang="es-ES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BAD854-CE7F-4E84-9BA0-A9643A1A790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713214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20361E-B5DE-4DB3-94CC-C63E57381B6F}" type="datetime1">
              <a:rPr lang="es-ES" smtClean="0"/>
              <a:t>27/01/2022</a:t>
            </a:fld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ESTRUTURA DA TERRA </a:t>
            </a:r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BAD854-CE7F-4E84-9BA0-A9643A1A790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262251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4421AA-4346-46A6-80D3-342B66E992E3}" type="datetime1">
              <a:rPr lang="es-ES" smtClean="0"/>
              <a:t>27/01/2022</a:t>
            </a:fld>
            <a:endParaRPr lang="es-ES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ESTRUTURA DA TERRA </a:t>
            </a:r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BAD854-CE7F-4E84-9BA0-A9643A1A790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423634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78F04D-49FC-4CFB-BC80-2FE1AAC768F4}" type="datetime1">
              <a:rPr lang="es-ES" smtClean="0"/>
              <a:t>27/01/2022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ESTRUTURA DA TERRA </a:t>
            </a:r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BAD854-CE7F-4E84-9BA0-A9643A1A790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303333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EBE320-7CF3-4E04-9FA7-1AFEC6BB9500}" type="datetime1">
              <a:rPr lang="es-ES" smtClean="0"/>
              <a:t>27/01/2022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ESTRUTURA DA TERRA </a:t>
            </a:r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BAD854-CE7F-4E84-9BA0-A9643A1A790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661799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EEA4A4-1255-4A1D-8AA8-F4901AF9FBC3}" type="datetime1">
              <a:rPr lang="es-ES" smtClean="0"/>
              <a:t>27/01/2022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s-ES" smtClean="0"/>
              <a:t>ESTRUTURA DA TERRA </a:t>
            </a:r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BAD854-CE7F-4E84-9BA0-A9643A1A790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514534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OUxfjxiPKrk&amp;t=233s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gi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615440" y="228599"/>
            <a:ext cx="9144000" cy="922211"/>
          </a:xfrm>
        </p:spPr>
        <p:txBody>
          <a:bodyPr>
            <a:normAutofit/>
          </a:bodyPr>
          <a:lstStyle/>
          <a:p>
            <a:r>
              <a:rPr lang="es-ES" sz="4800" b="1" dirty="0" smtClean="0">
                <a:solidFill>
                  <a:schemeClr val="accent2"/>
                </a:solidFill>
                <a:latin typeface="+mn-lt"/>
              </a:rPr>
              <a:t>ESTRUTURA DA TERRA </a:t>
            </a:r>
            <a:endParaRPr lang="es-ES" sz="4800" b="1" dirty="0">
              <a:solidFill>
                <a:schemeClr val="accent2"/>
              </a:solidFill>
              <a:latin typeface="+mn-lt"/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z="1600" b="1" dirty="0" smtClean="0">
                <a:solidFill>
                  <a:schemeClr val="accent2"/>
                </a:solidFill>
              </a:rPr>
              <a:t>ESTRUTURA DA TERRA </a:t>
            </a:r>
            <a:endParaRPr lang="es-ES" sz="1600" b="1" dirty="0">
              <a:solidFill>
                <a:schemeClr val="accent2"/>
              </a:solidFill>
            </a:endParaRPr>
          </a:p>
        </p:txBody>
      </p:sp>
      <p:pic>
        <p:nvPicPr>
          <p:cNvPr id="1026" name="Picture 2" descr="http://biogeo.esy.es/BG4ESO/4eso_htm_files/8132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8961" y="1063943"/>
            <a:ext cx="5729334" cy="50761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9013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809496" y="-623918"/>
            <a:ext cx="9144000" cy="2387600"/>
          </a:xfrm>
        </p:spPr>
        <p:txBody>
          <a:bodyPr>
            <a:normAutofit/>
          </a:bodyPr>
          <a:lstStyle/>
          <a:p>
            <a:r>
              <a:rPr lang="pt-BR" sz="2800" b="1" dirty="0">
                <a:latin typeface="+mn-lt"/>
                <a:hlinkClick r:id="rId3" tooltip="Método sísmico youtube. Adela Otero e Xacobo de Toro"/>
              </a:rPr>
              <a:t>Método sísmico e principais </a:t>
            </a:r>
            <a:r>
              <a:rPr lang="pt-BR" sz="2800" b="1" dirty="0" smtClean="0">
                <a:latin typeface="+mn-lt"/>
                <a:hlinkClick r:id="rId3" tooltip="Método sísmico youtube. Adela Otero e Xacobo de Toro"/>
              </a:rPr>
              <a:t>descontinuidades</a:t>
            </a:r>
            <a:r>
              <a:rPr lang="pt-BR" sz="2000" b="1" dirty="0" smtClean="0">
                <a:latin typeface="+mn-lt"/>
              </a:rPr>
              <a:t/>
            </a:r>
            <a:br>
              <a:rPr lang="pt-BR" sz="2000" b="1" dirty="0" smtClean="0">
                <a:latin typeface="+mn-lt"/>
              </a:rPr>
            </a:br>
            <a:r>
              <a:rPr lang="pt-BR" sz="2000" dirty="0">
                <a:latin typeface="+mn-lt"/>
              </a:rPr>
              <a:t> (#</a:t>
            </a:r>
            <a:r>
              <a:rPr lang="pt-BR" sz="2000" dirty="0" err="1">
                <a:latin typeface="+mn-lt"/>
              </a:rPr>
              <a:t>XeoClip</a:t>
            </a:r>
            <a:r>
              <a:rPr lang="pt-BR" sz="2000" dirty="0">
                <a:latin typeface="+mn-lt"/>
              </a:rPr>
              <a:t>) (</a:t>
            </a:r>
            <a:r>
              <a:rPr lang="pt-BR" sz="2000" dirty="0" err="1">
                <a:latin typeface="+mn-lt"/>
              </a:rPr>
              <a:t>Adela</a:t>
            </a:r>
            <a:r>
              <a:rPr lang="pt-BR" sz="2000" dirty="0">
                <a:latin typeface="+mn-lt"/>
              </a:rPr>
              <a:t> Otero e </a:t>
            </a:r>
            <a:r>
              <a:rPr lang="pt-BR" sz="2000" dirty="0" err="1">
                <a:latin typeface="+mn-lt"/>
              </a:rPr>
              <a:t>Xacobo</a:t>
            </a:r>
            <a:r>
              <a:rPr lang="pt-BR" sz="2000" dirty="0">
                <a:latin typeface="+mn-lt"/>
              </a:rPr>
              <a:t> de Toro)</a:t>
            </a:r>
            <a:br>
              <a:rPr lang="pt-BR" sz="2000" dirty="0">
                <a:latin typeface="+mn-lt"/>
              </a:rPr>
            </a:br>
            <a:endParaRPr lang="es-ES" sz="2000" dirty="0">
              <a:latin typeface="+mn-lt"/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298704" y="3583750"/>
            <a:ext cx="9144000" cy="1655762"/>
          </a:xfrm>
        </p:spPr>
        <p:txBody>
          <a:bodyPr/>
          <a:lstStyle/>
          <a:p>
            <a:endParaRPr lang="es-ES" dirty="0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z="1600" b="1" dirty="0" smtClean="0">
                <a:solidFill>
                  <a:schemeClr val="accent2"/>
                </a:solidFill>
              </a:rPr>
              <a:t>ESTRUTURA DA TERRA </a:t>
            </a:r>
            <a:endParaRPr lang="es-ES" sz="1600" b="1" dirty="0">
              <a:solidFill>
                <a:schemeClr val="accent2"/>
              </a:solidFill>
            </a:endParaRPr>
          </a:p>
        </p:txBody>
      </p:sp>
      <p:pic>
        <p:nvPicPr>
          <p:cNvPr id="8" name="Imagen 7"/>
          <p:cNvPicPr>
            <a:picLocks noChangeAspect="1"/>
          </p:cNvPicPr>
          <p:nvPr/>
        </p:nvPicPr>
        <p:blipFill rotWithShape="1">
          <a:blip r:embed="rId4"/>
          <a:srcRect r="2450"/>
          <a:stretch/>
        </p:blipFill>
        <p:spPr>
          <a:xfrm>
            <a:off x="3225800" y="1922971"/>
            <a:ext cx="6311392" cy="3639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5198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573024" y="332867"/>
            <a:ext cx="9144000" cy="2387600"/>
          </a:xfrm>
        </p:spPr>
        <p:txBody>
          <a:bodyPr>
            <a:normAutofit fontScale="90000"/>
          </a:bodyPr>
          <a:lstStyle/>
          <a:p>
            <a:pPr algn="l"/>
            <a:r>
              <a:rPr lang="pt-BR" sz="3100" b="1" dirty="0" err="1" smtClean="0">
                <a:solidFill>
                  <a:schemeClr val="accent2"/>
                </a:solidFill>
                <a:latin typeface="+mn-lt"/>
              </a:rPr>
              <a:t>Metodos</a:t>
            </a:r>
            <a:r>
              <a:rPr lang="pt-BR" sz="3100" b="1" dirty="0" smtClean="0">
                <a:solidFill>
                  <a:schemeClr val="accent2"/>
                </a:solidFill>
                <a:latin typeface="+mn-lt"/>
              </a:rPr>
              <a:t> de estudo da </a:t>
            </a:r>
            <a:r>
              <a:rPr lang="pt-BR" sz="3100" b="1" dirty="0" smtClean="0">
                <a:solidFill>
                  <a:schemeClr val="accent2"/>
                </a:solidFill>
                <a:latin typeface="+mn-lt"/>
              </a:rPr>
              <a:t>Terra</a:t>
            </a:r>
            <a:r>
              <a:rPr lang="pt-BR" sz="2400" b="1" dirty="0" smtClean="0">
                <a:solidFill>
                  <a:schemeClr val="accent2"/>
                </a:solidFill>
                <a:latin typeface="+mn-lt"/>
              </a:rPr>
              <a:t/>
            </a:r>
            <a:br>
              <a:rPr lang="pt-BR" sz="2400" b="1" dirty="0" smtClean="0">
                <a:solidFill>
                  <a:schemeClr val="accent2"/>
                </a:solidFill>
                <a:latin typeface="+mn-lt"/>
              </a:rPr>
            </a:br>
            <a:r>
              <a:rPr lang="pt-BR" sz="1400" dirty="0" smtClean="0">
                <a:latin typeface="+mn-lt"/>
              </a:rPr>
              <a:t/>
            </a:r>
            <a:br>
              <a:rPr lang="pt-BR" sz="1400" dirty="0" smtClean="0">
                <a:latin typeface="+mn-lt"/>
              </a:rPr>
            </a:br>
            <a:r>
              <a:rPr lang="pt-BR" sz="1400" b="1" dirty="0" err="1" smtClean="0">
                <a:latin typeface="+mn-lt"/>
              </a:rPr>
              <a:t>Directos</a:t>
            </a:r>
            <a:r>
              <a:rPr lang="pt-BR" sz="1400" b="1" dirty="0" smtClean="0">
                <a:latin typeface="+mn-lt"/>
              </a:rPr>
              <a:t> </a:t>
            </a:r>
            <a:r>
              <a:rPr lang="pt-BR" sz="1400" dirty="0" smtClean="0">
                <a:latin typeface="+mn-lt"/>
              </a:rPr>
              <a:t>:</a:t>
            </a:r>
            <a:br>
              <a:rPr lang="pt-BR" sz="1400" dirty="0" smtClean="0">
                <a:latin typeface="+mn-lt"/>
              </a:rPr>
            </a:br>
            <a:r>
              <a:rPr lang="pt-BR" sz="1400" dirty="0" smtClean="0">
                <a:latin typeface="+mn-lt"/>
              </a:rPr>
              <a:t>•Estudos </a:t>
            </a:r>
            <a:r>
              <a:rPr lang="pt-BR" sz="1400" dirty="0" err="1" smtClean="0">
                <a:latin typeface="+mn-lt"/>
              </a:rPr>
              <a:t>directos</a:t>
            </a:r>
            <a:r>
              <a:rPr lang="pt-BR" sz="1400" dirty="0" smtClean="0">
                <a:latin typeface="+mn-lt"/>
              </a:rPr>
              <a:t> da atmosfera</a:t>
            </a:r>
            <a:br>
              <a:rPr lang="pt-BR" sz="1400" dirty="0" smtClean="0">
                <a:latin typeface="+mn-lt"/>
              </a:rPr>
            </a:br>
            <a:r>
              <a:rPr lang="pt-BR" sz="1400" dirty="0" smtClean="0">
                <a:latin typeface="+mn-lt"/>
              </a:rPr>
              <a:t>•Estudos </a:t>
            </a:r>
            <a:r>
              <a:rPr lang="pt-BR" sz="1400" dirty="0" err="1" smtClean="0">
                <a:latin typeface="+mn-lt"/>
              </a:rPr>
              <a:t>directos</a:t>
            </a:r>
            <a:r>
              <a:rPr lang="pt-BR" sz="1400" dirty="0" smtClean="0">
                <a:latin typeface="+mn-lt"/>
              </a:rPr>
              <a:t> da hidrosfera</a:t>
            </a:r>
            <a:br>
              <a:rPr lang="pt-BR" sz="1400" dirty="0" smtClean="0">
                <a:latin typeface="+mn-lt"/>
              </a:rPr>
            </a:br>
            <a:r>
              <a:rPr lang="pt-BR" sz="1400" dirty="0" smtClean="0">
                <a:latin typeface="+mn-lt"/>
              </a:rPr>
              <a:t>•Estudos </a:t>
            </a:r>
            <a:r>
              <a:rPr lang="pt-BR" sz="1400" dirty="0" err="1" smtClean="0">
                <a:latin typeface="+mn-lt"/>
              </a:rPr>
              <a:t>directos</a:t>
            </a:r>
            <a:r>
              <a:rPr lang="pt-BR" sz="1400" dirty="0" smtClean="0">
                <a:latin typeface="+mn-lt"/>
              </a:rPr>
              <a:t> do interior terrestre: </a:t>
            </a:r>
            <a:r>
              <a:rPr lang="pt-BR" sz="1400" dirty="0" err="1" smtClean="0">
                <a:latin typeface="+mn-lt"/>
              </a:rPr>
              <a:t>prospecións</a:t>
            </a:r>
            <a:r>
              <a:rPr lang="pt-BR" sz="1400" dirty="0" smtClean="0">
                <a:latin typeface="+mn-lt"/>
              </a:rPr>
              <a:t> de minas ou </a:t>
            </a:r>
            <a:r>
              <a:rPr lang="pt-BR" sz="1400" dirty="0" err="1" smtClean="0">
                <a:latin typeface="+mn-lt"/>
              </a:rPr>
              <a:t>sondeos</a:t>
            </a:r>
            <a:r>
              <a:rPr lang="pt-BR" sz="1400" dirty="0" smtClean="0">
                <a:latin typeface="+mn-lt"/>
              </a:rPr>
              <a:t>, rochas que </a:t>
            </a:r>
            <a:r>
              <a:rPr lang="pt-BR" sz="1400" dirty="0" err="1" smtClean="0">
                <a:latin typeface="+mn-lt"/>
              </a:rPr>
              <a:t>afloran</a:t>
            </a:r>
            <a:r>
              <a:rPr lang="pt-BR" sz="1400" dirty="0" smtClean="0">
                <a:latin typeface="+mn-lt"/>
              </a:rPr>
              <a:t> na </a:t>
            </a:r>
            <a:r>
              <a:rPr lang="pt-BR" sz="1400" dirty="0" err="1" smtClean="0">
                <a:latin typeface="+mn-lt"/>
              </a:rPr>
              <a:t>superficie</a:t>
            </a:r>
            <a:r>
              <a:rPr lang="pt-BR" sz="1400" dirty="0" smtClean="0">
                <a:latin typeface="+mn-lt"/>
              </a:rPr>
              <a:t>, ..</a:t>
            </a:r>
            <a:br>
              <a:rPr lang="pt-BR" sz="1400" dirty="0" smtClean="0">
                <a:latin typeface="+mn-lt"/>
              </a:rPr>
            </a:br>
            <a:r>
              <a:rPr lang="pt-BR" sz="1400" b="1" dirty="0" err="1" smtClean="0">
                <a:latin typeface="+mn-lt"/>
              </a:rPr>
              <a:t>Indirectos</a:t>
            </a:r>
            <a:r>
              <a:rPr lang="pt-BR" sz="1400" b="1" dirty="0" smtClean="0">
                <a:latin typeface="+mn-lt"/>
              </a:rPr>
              <a:t>:</a:t>
            </a:r>
            <a:r>
              <a:rPr lang="pt-BR" sz="1400" dirty="0" smtClean="0">
                <a:latin typeface="+mn-lt"/>
              </a:rPr>
              <a:t/>
            </a:r>
            <a:br>
              <a:rPr lang="pt-BR" sz="1400" dirty="0" smtClean="0">
                <a:latin typeface="+mn-lt"/>
              </a:rPr>
            </a:br>
            <a:r>
              <a:rPr lang="pt-BR" sz="1400" dirty="0" smtClean="0">
                <a:latin typeface="+mn-lt"/>
              </a:rPr>
              <a:t>•Estudos astronómicos, estudo de meteoritos.</a:t>
            </a:r>
            <a:br>
              <a:rPr lang="pt-BR" sz="1400" dirty="0" smtClean="0">
                <a:latin typeface="+mn-lt"/>
              </a:rPr>
            </a:br>
            <a:r>
              <a:rPr lang="pt-BR" sz="1400" dirty="0" smtClean="0">
                <a:latin typeface="+mn-lt"/>
              </a:rPr>
              <a:t>•Estudos de gravidade : ISOSTASIA</a:t>
            </a:r>
            <a:br>
              <a:rPr lang="pt-BR" sz="1400" dirty="0" smtClean="0">
                <a:latin typeface="+mn-lt"/>
              </a:rPr>
            </a:br>
            <a:r>
              <a:rPr lang="pt-BR" sz="1400" dirty="0" smtClean="0">
                <a:latin typeface="+mn-lt"/>
              </a:rPr>
              <a:t>•Estudos magnéticos</a:t>
            </a:r>
            <a:br>
              <a:rPr lang="pt-BR" sz="1400" dirty="0" smtClean="0">
                <a:latin typeface="+mn-lt"/>
              </a:rPr>
            </a:br>
            <a:r>
              <a:rPr lang="pt-BR" sz="1400" dirty="0" smtClean="0">
                <a:latin typeface="+mn-lt"/>
              </a:rPr>
              <a:t>•Estudos térmicos e eléctricos.</a:t>
            </a:r>
            <a:br>
              <a:rPr lang="pt-BR" sz="1400" dirty="0" smtClean="0">
                <a:latin typeface="+mn-lt"/>
              </a:rPr>
            </a:br>
            <a:r>
              <a:rPr lang="pt-BR" sz="1400" dirty="0" smtClean="0">
                <a:latin typeface="+mn-lt"/>
              </a:rPr>
              <a:t>•MÉTODOS SÍSMICOS</a:t>
            </a:r>
            <a:endParaRPr lang="es-ES" sz="1400" dirty="0">
              <a:latin typeface="+mn-lt"/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z="1600" b="1" dirty="0" smtClean="0">
                <a:solidFill>
                  <a:schemeClr val="accent2"/>
                </a:solidFill>
              </a:rPr>
              <a:t>ESTRUTURA DA TERRA </a:t>
            </a:r>
            <a:endParaRPr lang="es-ES" sz="1600" b="1" dirty="0">
              <a:solidFill>
                <a:schemeClr val="accent2"/>
              </a:solidFill>
            </a:endParaRP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 rotWithShape="1">
          <a:blip r:embed="rId3"/>
          <a:srcRect l="26625" t="19200" r="26650" b="19866"/>
          <a:stretch/>
        </p:blipFill>
        <p:spPr>
          <a:xfrm>
            <a:off x="4038600" y="1853242"/>
            <a:ext cx="5999959" cy="44012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4281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353312" y="303959"/>
            <a:ext cx="9278112" cy="240094"/>
          </a:xfrm>
        </p:spPr>
        <p:txBody>
          <a:bodyPr>
            <a:noAutofit/>
          </a:bodyPr>
          <a:lstStyle/>
          <a:p>
            <a:r>
              <a:rPr lang="es-ES" sz="2800" b="1" dirty="0" smtClean="0">
                <a:solidFill>
                  <a:schemeClr val="accent2"/>
                </a:solidFill>
                <a:latin typeface="+mn-lt"/>
              </a:rPr>
              <a:t>Métodos indirectos </a:t>
            </a:r>
            <a:endParaRPr lang="es-ES" sz="2800" b="1" dirty="0">
              <a:solidFill>
                <a:schemeClr val="accent2"/>
              </a:solidFill>
              <a:latin typeface="+mn-lt"/>
            </a:endParaRPr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z="1600" b="1" dirty="0" smtClean="0">
                <a:solidFill>
                  <a:schemeClr val="accent2"/>
                </a:solidFill>
              </a:rPr>
              <a:t>ESTRUTURA DA TERRA </a:t>
            </a:r>
            <a:endParaRPr lang="es-ES" sz="1600" b="1" dirty="0">
              <a:solidFill>
                <a:schemeClr val="accent2"/>
              </a:solidFill>
            </a:endParaRPr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 rotWithShape="1">
          <a:blip r:embed="rId3"/>
          <a:srcRect l="23624" t="19067" r="25751" b="33733"/>
          <a:stretch/>
        </p:blipFill>
        <p:spPr>
          <a:xfrm>
            <a:off x="274320" y="789131"/>
            <a:ext cx="6172200" cy="3236976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 rotWithShape="1">
          <a:blip r:embed="rId4"/>
          <a:srcRect l="24675" t="38533" r="26275" b="27867"/>
          <a:stretch/>
        </p:blipFill>
        <p:spPr>
          <a:xfrm>
            <a:off x="5376672" y="4052062"/>
            <a:ext cx="5980176" cy="2304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1417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z="1600" b="1" dirty="0" smtClean="0">
                <a:solidFill>
                  <a:schemeClr val="accent2"/>
                </a:solidFill>
              </a:rPr>
              <a:t>ESTRUTURA DA TERRA </a:t>
            </a:r>
            <a:endParaRPr lang="es-ES" sz="1600" b="1" dirty="0">
              <a:solidFill>
                <a:schemeClr val="accent2"/>
              </a:solidFill>
            </a:endParaRPr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 rotWithShape="1">
          <a:blip r:embed="rId3"/>
          <a:srcRect l="41850" t="23867" r="25150" b="27333"/>
          <a:stretch/>
        </p:blipFill>
        <p:spPr>
          <a:xfrm>
            <a:off x="996696" y="795296"/>
            <a:ext cx="5812536" cy="4834973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 rotWithShape="1">
          <a:blip r:embed="rId3"/>
          <a:srcRect l="26700" t="46267" r="59200" b="10400"/>
          <a:stretch/>
        </p:blipFill>
        <p:spPr>
          <a:xfrm>
            <a:off x="7653527" y="883464"/>
            <a:ext cx="2694843" cy="4658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6117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z="1600" b="1" dirty="0" smtClean="0">
                <a:solidFill>
                  <a:schemeClr val="accent2"/>
                </a:solidFill>
              </a:rPr>
              <a:t>ESTRUTURA DA TERRA </a:t>
            </a:r>
            <a:endParaRPr lang="es-ES" sz="1600" b="1" dirty="0">
              <a:solidFill>
                <a:schemeClr val="accent2"/>
              </a:solidFill>
            </a:endParaRPr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 rotWithShape="1">
          <a:blip r:embed="rId3"/>
          <a:srcRect l="31800" t="17199" r="32650" b="12001"/>
          <a:stretch/>
        </p:blipFill>
        <p:spPr>
          <a:xfrm>
            <a:off x="4846319" y="182880"/>
            <a:ext cx="5321912" cy="5961888"/>
          </a:xfrm>
          <a:prstGeom prst="rect">
            <a:avLst/>
          </a:prstGeom>
        </p:spPr>
      </p:pic>
      <p:sp>
        <p:nvSpPr>
          <p:cNvPr id="7" name="CuadroTexto 6"/>
          <p:cNvSpPr txBox="1"/>
          <p:nvPr/>
        </p:nvSpPr>
        <p:spPr>
          <a:xfrm>
            <a:off x="1024128" y="868680"/>
            <a:ext cx="3355848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b="1" dirty="0" smtClean="0">
                <a:solidFill>
                  <a:schemeClr val="accent2"/>
                </a:solidFill>
              </a:rPr>
              <a:t>Método sísmico </a:t>
            </a:r>
          </a:p>
          <a:p>
            <a:r>
              <a:rPr lang="es-ES" dirty="0" smtClean="0"/>
              <a:t>(o </a:t>
            </a:r>
            <a:r>
              <a:rPr lang="es-ES" dirty="0" err="1" smtClean="0"/>
              <a:t>máis</a:t>
            </a:r>
            <a:r>
              <a:rPr lang="es-ES" dirty="0" smtClean="0"/>
              <a:t> </a:t>
            </a:r>
            <a:r>
              <a:rPr lang="es-ES" dirty="0" err="1" smtClean="0"/>
              <a:t>mportante</a:t>
            </a:r>
            <a:r>
              <a:rPr lang="es-ES" dirty="0" smtClean="0"/>
              <a:t>)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96380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z="1600" b="1" dirty="0" smtClean="0">
                <a:solidFill>
                  <a:schemeClr val="accent2"/>
                </a:solidFill>
              </a:rPr>
              <a:t>ESTRUTURA DA TERRA </a:t>
            </a:r>
            <a:endParaRPr lang="es-ES" sz="1600" b="1" dirty="0">
              <a:solidFill>
                <a:schemeClr val="accent2"/>
              </a:solidFill>
            </a:endParaRPr>
          </a:p>
        </p:txBody>
      </p:sp>
      <p:pic>
        <p:nvPicPr>
          <p:cNvPr id="5" name="Imagen 4" descr="Divisións da Terra e discontinuidades 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6943" y="1259840"/>
            <a:ext cx="5775452" cy="399796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Imagen 5" descr="División_Xeodinámica_Xeoquímica debuxo 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57416" y="1406572"/>
            <a:ext cx="4669536" cy="370449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316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391469" y="190492"/>
            <a:ext cx="3675888" cy="418656"/>
          </a:xfrm>
        </p:spPr>
        <p:txBody>
          <a:bodyPr>
            <a:normAutofit/>
          </a:bodyPr>
          <a:lstStyle/>
          <a:p>
            <a:r>
              <a:rPr lang="es-ES" sz="2000" b="1" dirty="0" err="1" smtClean="0">
                <a:solidFill>
                  <a:schemeClr val="accent2"/>
                </a:solidFill>
                <a:latin typeface="+mn-lt"/>
              </a:rPr>
              <a:t>Estrutura</a:t>
            </a:r>
            <a:r>
              <a:rPr lang="es-ES" sz="2000" b="1" dirty="0" smtClean="0">
                <a:solidFill>
                  <a:schemeClr val="accent2"/>
                </a:solidFill>
                <a:latin typeface="+mn-lt"/>
              </a:rPr>
              <a:t> </a:t>
            </a:r>
            <a:r>
              <a:rPr lang="es-ES" sz="2000" b="1" dirty="0" err="1" smtClean="0">
                <a:solidFill>
                  <a:schemeClr val="accent2"/>
                </a:solidFill>
                <a:latin typeface="+mn-lt"/>
              </a:rPr>
              <a:t>xeodinámica</a:t>
            </a:r>
            <a:endParaRPr lang="es-ES" sz="2000" b="1" dirty="0">
              <a:solidFill>
                <a:schemeClr val="accent2"/>
              </a:solidFill>
              <a:latin typeface="+mn-lt"/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408339" y="245094"/>
            <a:ext cx="4279392" cy="439610"/>
          </a:xfrm>
        </p:spPr>
        <p:txBody>
          <a:bodyPr>
            <a:normAutofit/>
          </a:bodyPr>
          <a:lstStyle/>
          <a:p>
            <a:r>
              <a:rPr lang="es-ES" sz="2000" b="1" dirty="0" err="1" smtClean="0">
                <a:solidFill>
                  <a:schemeClr val="accent2"/>
                </a:solidFill>
              </a:rPr>
              <a:t>Estrutura</a:t>
            </a:r>
            <a:r>
              <a:rPr lang="es-ES" sz="2000" b="1" dirty="0" smtClean="0">
                <a:solidFill>
                  <a:schemeClr val="accent2"/>
                </a:solidFill>
              </a:rPr>
              <a:t> </a:t>
            </a:r>
            <a:r>
              <a:rPr lang="es-ES" sz="2000" b="1" dirty="0" err="1" smtClean="0">
                <a:solidFill>
                  <a:schemeClr val="accent2"/>
                </a:solidFill>
              </a:rPr>
              <a:t>xeoquímica</a:t>
            </a:r>
            <a:r>
              <a:rPr lang="es-ES" sz="2000" b="1" dirty="0" smtClean="0">
                <a:solidFill>
                  <a:schemeClr val="accent2"/>
                </a:solidFill>
              </a:rPr>
              <a:t> (composicional)</a:t>
            </a:r>
            <a:endParaRPr lang="es-ES" sz="2000" b="1" dirty="0">
              <a:solidFill>
                <a:schemeClr val="accent2"/>
              </a:solidFill>
            </a:endParaRPr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z="1600" b="1" dirty="0" smtClean="0">
                <a:solidFill>
                  <a:schemeClr val="accent2"/>
                </a:solidFill>
              </a:rPr>
              <a:t>ESTRUTURA DA TERRA </a:t>
            </a:r>
            <a:endParaRPr lang="es-ES" sz="1600" b="1" dirty="0">
              <a:solidFill>
                <a:schemeClr val="accent2"/>
              </a:solidFill>
            </a:endParaRPr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 rotWithShape="1">
          <a:blip r:embed="rId3"/>
          <a:srcRect l="44175" t="20666" r="31600" b="19333"/>
          <a:stretch/>
        </p:blipFill>
        <p:spPr>
          <a:xfrm>
            <a:off x="2000016" y="850392"/>
            <a:ext cx="3687715" cy="5137682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 rotWithShape="1">
          <a:blip r:embed="rId4"/>
          <a:srcRect l="31266" t="23467" r="44801" b="17200"/>
          <a:stretch/>
        </p:blipFill>
        <p:spPr>
          <a:xfrm>
            <a:off x="6391469" y="768096"/>
            <a:ext cx="3743333" cy="52199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7950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470289" y="528336"/>
            <a:ext cx="4044696" cy="402336"/>
          </a:xfrm>
        </p:spPr>
        <p:txBody>
          <a:bodyPr>
            <a:noAutofit/>
          </a:bodyPr>
          <a:lstStyle/>
          <a:p>
            <a:r>
              <a:rPr lang="es-ES" sz="2400" b="1" dirty="0" smtClean="0">
                <a:solidFill>
                  <a:schemeClr val="accent2"/>
                </a:solidFill>
                <a:latin typeface="+mn-lt"/>
              </a:rPr>
              <a:t>Gradiente </a:t>
            </a:r>
            <a:r>
              <a:rPr lang="es-ES" sz="2400" b="1" dirty="0" err="1" smtClean="0">
                <a:solidFill>
                  <a:schemeClr val="accent2"/>
                </a:solidFill>
                <a:latin typeface="+mn-lt"/>
              </a:rPr>
              <a:t>témico</a:t>
            </a:r>
            <a:endParaRPr lang="es-ES" sz="2400" b="1" dirty="0">
              <a:solidFill>
                <a:schemeClr val="accent2"/>
              </a:solidFill>
              <a:latin typeface="+mn-lt"/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9255889" y="2795770"/>
            <a:ext cx="1944624" cy="557784"/>
          </a:xfrm>
        </p:spPr>
        <p:txBody>
          <a:bodyPr>
            <a:normAutofit/>
          </a:bodyPr>
          <a:lstStyle/>
          <a:p>
            <a:r>
              <a:rPr lang="es-ES" b="1" dirty="0" smtClean="0">
                <a:solidFill>
                  <a:schemeClr val="accent2"/>
                </a:solidFill>
              </a:rPr>
              <a:t>Capa D </a:t>
            </a:r>
            <a:endParaRPr lang="es-ES" b="1" dirty="0">
              <a:solidFill>
                <a:schemeClr val="accent2"/>
              </a:solidFill>
            </a:endParaRPr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z="1600" b="1" dirty="0" smtClean="0">
                <a:solidFill>
                  <a:schemeClr val="accent2"/>
                </a:solidFill>
              </a:rPr>
              <a:t>ESTRUTURA DA TERRA </a:t>
            </a:r>
            <a:endParaRPr lang="es-ES" sz="1600" b="1" dirty="0">
              <a:solidFill>
                <a:schemeClr val="accent2"/>
              </a:solidFill>
            </a:endParaRP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 rotWithShape="1">
          <a:blip r:embed="rId3"/>
          <a:srcRect l="31275" t="25600" r="44725" b="16534"/>
          <a:stretch/>
        </p:blipFill>
        <p:spPr>
          <a:xfrm>
            <a:off x="850696" y="1143222"/>
            <a:ext cx="3786872" cy="5135944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 rotWithShape="1">
          <a:blip r:embed="rId3"/>
          <a:srcRect l="55800" t="26134" r="32050" b="52400"/>
          <a:stretch/>
        </p:blipFill>
        <p:spPr>
          <a:xfrm>
            <a:off x="5586983" y="309236"/>
            <a:ext cx="2719491" cy="2702704"/>
          </a:xfrm>
          <a:prstGeom prst="rect">
            <a:avLst/>
          </a:prstGeom>
        </p:spPr>
      </p:pic>
      <p:pic>
        <p:nvPicPr>
          <p:cNvPr id="10" name="Imagen 9"/>
          <p:cNvPicPr>
            <a:picLocks noChangeAspect="1"/>
          </p:cNvPicPr>
          <p:nvPr/>
        </p:nvPicPr>
        <p:blipFill rotWithShape="1">
          <a:blip r:embed="rId4"/>
          <a:srcRect l="32175" t="49599" r="31675" b="18401"/>
          <a:stretch/>
        </p:blipFill>
        <p:spPr>
          <a:xfrm>
            <a:off x="5733287" y="3353554"/>
            <a:ext cx="5603744" cy="27902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4406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12080" y="389579"/>
            <a:ext cx="4033978" cy="3019933"/>
          </a:xfrm>
          <a:prstGeom prst="rect">
            <a:avLst/>
          </a:prstGeom>
        </p:spPr>
      </p:pic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569431"/>
            <a:ext cx="9144000" cy="1655762"/>
          </a:xfrm>
        </p:spPr>
        <p:txBody>
          <a:bodyPr/>
          <a:lstStyle/>
          <a:p>
            <a:endParaRPr lang="es-ES" dirty="0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z="1600" b="1" dirty="0" smtClean="0">
                <a:solidFill>
                  <a:schemeClr val="accent2"/>
                </a:solidFill>
              </a:rPr>
              <a:t>ESTRUTURA DA TERRA </a:t>
            </a:r>
            <a:endParaRPr lang="es-ES" sz="1600" b="1" dirty="0">
              <a:solidFill>
                <a:schemeClr val="accent2"/>
              </a:solidFill>
            </a:endParaRPr>
          </a:p>
        </p:txBody>
      </p:sp>
      <p:pic>
        <p:nvPicPr>
          <p:cNvPr id="5" name="Imagen 4" descr="C:\Users\Marisa\Desktop\Ondas sísmicas Lúa blanco.pn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335" y="2591800"/>
            <a:ext cx="3447543" cy="2960638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17694" y="3749090"/>
            <a:ext cx="4577866" cy="2369719"/>
          </a:xfrm>
          <a:prstGeom prst="rect">
            <a:avLst/>
          </a:prstGeom>
        </p:spPr>
      </p:pic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804672" y="347548"/>
            <a:ext cx="4407408" cy="6771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540067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540067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540067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540067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540067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540067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540067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540067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540067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5400675" algn="r"/>
              </a:tabLst>
            </a:pPr>
            <a:r>
              <a:rPr kumimoji="0" lang="es-ES" altLang="es-ES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  <a:t>Nas</a:t>
            </a:r>
            <a:r>
              <a:rPr kumimoji="0" lang="es-ES" altLang="es-E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s-ES" altLang="es-ES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  <a:t>seguintes</a:t>
            </a:r>
            <a:r>
              <a:rPr kumimoji="0" lang="es-ES" altLang="es-E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  <a:t> gráficas: </a:t>
            </a:r>
            <a:endParaRPr kumimoji="0" lang="es-ES" altLang="es-E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400675" algn="r"/>
              </a:tabLst>
            </a:pPr>
            <a:endParaRPr kumimoji="0" lang="es-ES" altLang="es-E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" name="Rectangle 3"/>
          <p:cNvSpPr>
            <a:spLocks noChangeArrowheads="1"/>
          </p:cNvSpPr>
          <p:nvPr/>
        </p:nvSpPr>
        <p:spPr bwMode="auto">
          <a:xfrm>
            <a:off x="1246454" y="860093"/>
            <a:ext cx="3221651" cy="1077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457200" marR="0" lvl="1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r>
              <a:rPr kumimoji="0" lang="es-ES" altLang="es-ES" sz="16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  <a:t>Marcar as ondas P e S</a:t>
            </a:r>
            <a:endParaRPr kumimoji="0" lang="es-ES" altLang="es-ES" sz="16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  <a:p>
            <a:pPr marL="457200" marR="0" lvl="1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r>
              <a:rPr kumimoji="0" lang="es-ES" altLang="es-ES" sz="16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  <a:t>Comentar a gráfica</a:t>
            </a:r>
            <a:endParaRPr kumimoji="0" lang="es-ES" altLang="es-ES" sz="16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  <a:p>
            <a:pPr marL="457200" marR="0" lvl="1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r>
              <a:rPr kumimoji="0" lang="es-ES" altLang="es-ES" sz="16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  <a:t>Marcar as </a:t>
            </a:r>
            <a:r>
              <a:rPr kumimoji="0" lang="es-ES" altLang="es-ES" sz="160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  <a:t>descontinuidades</a:t>
            </a:r>
            <a:endParaRPr kumimoji="0" lang="es-ES" altLang="es-ES" sz="16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  <a:p>
            <a:pPr marL="457200" marR="0" lvl="1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r>
              <a:rPr kumimoji="0" lang="es-ES" altLang="es-ES" sz="16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  <a:t>Marcar as capas do planeta  </a:t>
            </a:r>
            <a:endParaRPr kumimoji="0" lang="es-ES" altLang="es-ES" sz="16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7005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104</TotalTime>
  <Words>94</Words>
  <Application>Microsoft Office PowerPoint</Application>
  <PresentationFormat>Panorámica</PresentationFormat>
  <Paragraphs>35</Paragraphs>
  <Slides>10</Slides>
  <Notes>10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Tema de Office</vt:lpstr>
      <vt:lpstr>ESTRUTURA DA TERRA </vt:lpstr>
      <vt:lpstr>Metodos de estudo da Terra  Directos : •Estudos directos da atmosfera •Estudos directos da hidrosfera •Estudos directos do interior terrestre: prospecións de minas ou sondeos, rochas que afloran na superficie, .. Indirectos: •Estudos astronómicos, estudo de meteoritos. •Estudos de gravidade : ISOSTASIA •Estudos magnéticos •Estudos térmicos e eléctricos. •MÉTODOS SÍSMICOS</vt:lpstr>
      <vt:lpstr>Métodos indirectos </vt:lpstr>
      <vt:lpstr>Presentación de PowerPoint</vt:lpstr>
      <vt:lpstr>Presentación de PowerPoint</vt:lpstr>
      <vt:lpstr>Presentación de PowerPoint</vt:lpstr>
      <vt:lpstr>Estrutura xeodinámica</vt:lpstr>
      <vt:lpstr>Gradiente témico</vt:lpstr>
      <vt:lpstr>Presentación de PowerPoint</vt:lpstr>
      <vt:lpstr>Método sísmico e principais descontinuidades  (#XeoClip) (Adela Otero e Xacobo de Toro) 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ESTRUTURA DA TERRA </dc:title>
  <dc:creator>Windows User</dc:creator>
  <cp:lastModifiedBy>Windows User</cp:lastModifiedBy>
  <cp:revision>12</cp:revision>
  <dcterms:created xsi:type="dcterms:W3CDTF">2022-01-25T21:28:16Z</dcterms:created>
  <dcterms:modified xsi:type="dcterms:W3CDTF">2022-01-27T18:14:27Z</dcterms:modified>
</cp:coreProperties>
</file>