
<file path=[Content_Types].xml><?xml version="1.0" encoding="utf-8"?>
<Types xmlns="http://schemas.openxmlformats.org/package/2006/content-types">
  <Default Extension="png" ContentType="image/png"/>
  <Default Extension="jfif" ContentType="image/jpe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66"/>
  </p:notesMasterIdLst>
  <p:sldIdLst>
    <p:sldId id="304" r:id="rId2"/>
    <p:sldId id="328" r:id="rId3"/>
    <p:sldId id="330" r:id="rId4"/>
    <p:sldId id="332" r:id="rId5"/>
    <p:sldId id="305" r:id="rId6"/>
    <p:sldId id="326" r:id="rId7"/>
    <p:sldId id="329" r:id="rId8"/>
    <p:sldId id="331" r:id="rId9"/>
    <p:sldId id="333" r:id="rId10"/>
    <p:sldId id="323" r:id="rId11"/>
    <p:sldId id="335" r:id="rId12"/>
    <p:sldId id="336" r:id="rId13"/>
    <p:sldId id="337" r:id="rId14"/>
    <p:sldId id="327" r:id="rId15"/>
    <p:sldId id="334" r:id="rId16"/>
    <p:sldId id="325" r:id="rId17"/>
    <p:sldId id="346" r:id="rId18"/>
    <p:sldId id="338" r:id="rId19"/>
    <p:sldId id="344" r:id="rId20"/>
    <p:sldId id="339" r:id="rId21"/>
    <p:sldId id="348" r:id="rId22"/>
    <p:sldId id="347" r:id="rId23"/>
    <p:sldId id="345" r:id="rId24"/>
    <p:sldId id="257" r:id="rId25"/>
    <p:sldId id="258" r:id="rId26"/>
    <p:sldId id="265" r:id="rId27"/>
    <p:sldId id="275" r:id="rId28"/>
    <p:sldId id="267" r:id="rId29"/>
    <p:sldId id="271" r:id="rId30"/>
    <p:sldId id="293" r:id="rId31"/>
    <p:sldId id="269" r:id="rId32"/>
    <p:sldId id="264" r:id="rId33"/>
    <p:sldId id="262" r:id="rId34"/>
    <p:sldId id="317" r:id="rId35"/>
    <p:sldId id="318" r:id="rId36"/>
    <p:sldId id="324" r:id="rId37"/>
    <p:sldId id="319" r:id="rId38"/>
    <p:sldId id="288" r:id="rId39"/>
    <p:sldId id="286" r:id="rId40"/>
    <p:sldId id="291" r:id="rId41"/>
    <p:sldId id="285" r:id="rId42"/>
    <p:sldId id="277" r:id="rId43"/>
    <p:sldId id="283" r:id="rId44"/>
    <p:sldId id="297" r:id="rId45"/>
    <p:sldId id="299" r:id="rId46"/>
    <p:sldId id="294" r:id="rId47"/>
    <p:sldId id="278" r:id="rId48"/>
    <p:sldId id="281" r:id="rId49"/>
    <p:sldId id="314" r:id="rId50"/>
    <p:sldId id="349" r:id="rId51"/>
    <p:sldId id="350" r:id="rId52"/>
    <p:sldId id="351" r:id="rId53"/>
    <p:sldId id="352" r:id="rId54"/>
    <p:sldId id="353" r:id="rId55"/>
    <p:sldId id="343" r:id="rId56"/>
    <p:sldId id="355" r:id="rId57"/>
    <p:sldId id="342" r:id="rId58"/>
    <p:sldId id="356" r:id="rId59"/>
    <p:sldId id="357" r:id="rId60"/>
    <p:sldId id="354" r:id="rId61"/>
    <p:sldId id="360" r:id="rId62"/>
    <p:sldId id="341" r:id="rId63"/>
    <p:sldId id="359" r:id="rId64"/>
    <p:sldId id="303" r:id="rId6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E8A88-A226-43BE-8FFB-A771E77058A5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48497-B60B-4B73-A4DD-C0442B4ADF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5981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02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47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5031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515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7550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7450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6145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6559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6562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6954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7223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86674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5854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62746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41223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4554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38641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63538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35771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24401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5108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43828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58249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88005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56252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82293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97725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38615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58387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7213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10794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32904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95856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83490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9919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85808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6835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8313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24695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14437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80070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91434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72223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63496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746592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463357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503671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127012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1483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951054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72447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582566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43721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846254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152365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23620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964957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944305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342833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427678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04382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882556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4508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1305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434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219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339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8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3470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624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18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6579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39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7836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8200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02D55-DEAA-4A23-8B54-4B641262718C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2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9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25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fif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1.jp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mujeresconciencia.com/2016/09/19/angeles-alvarino-la-gran-oceanografa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iplayadelascanteras.com/2014/03/23/los-ojos-de-santa-lucia-un-tesoro-que-oculta-la-orilla-de-el-confital/" TargetMode="External"/><Relationship Id="rId5" Type="http://schemas.openxmlformats.org/officeDocument/2006/relationships/image" Target="../media/image69.jpeg"/><Relationship Id="rId4" Type="http://schemas.openxmlformats.org/officeDocument/2006/relationships/image" Target="../media/image1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1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jpeg"/><Relationship Id="rId5" Type="http://schemas.openxmlformats.org/officeDocument/2006/relationships/hyperlink" Target="https://gl.wikipedia.org/wiki/Ficheiro:Polbo,_Acuario_da_Coru%C3%B1a.jpg" TargetMode="External"/><Relationship Id="rId10" Type="http://schemas.openxmlformats.org/officeDocument/2006/relationships/image" Target="../media/image84.jpeg"/><Relationship Id="rId4" Type="http://schemas.openxmlformats.org/officeDocument/2006/relationships/image" Target="../media/image1.jpg"/><Relationship Id="rId9" Type="http://schemas.openxmlformats.org/officeDocument/2006/relationships/image" Target="../media/image8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1.jp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Ficheiro:Scolopendra_fg02.JPG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Ficheiro:Miri%C3%A1podo_064eue.jpg" TargetMode="External"/><Relationship Id="rId5" Type="http://schemas.openxmlformats.org/officeDocument/2006/relationships/image" Target="../media/image87.jpeg"/><Relationship Id="rId10" Type="http://schemas.openxmlformats.org/officeDocument/2006/relationships/image" Target="../media/image90.jpeg"/><Relationship Id="rId4" Type="http://schemas.openxmlformats.org/officeDocument/2006/relationships/hyperlink" Target="https://gl.wikipedia.org/wiki/Ficheiro:Steinl%C3%A4ufer_(Lithobius_forficatus)_3.jpg" TargetMode="External"/><Relationship Id="rId9" Type="http://schemas.openxmlformats.org/officeDocument/2006/relationships/image" Target="../media/image8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1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1.jp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13" Type="http://schemas.openxmlformats.org/officeDocument/2006/relationships/hyperlink" Target="https://gl.wikipedia.org/wiki/Ficheiro:La_sauterelle_1868.jpg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gl.wikipedia.org/wiki/Ficheiro:Insecto_Valverde_Vilarromaris_Oroso-13.jpg" TargetMode="External"/><Relationship Id="rId12" Type="http://schemas.openxmlformats.org/officeDocument/2006/relationships/image" Target="../media/image10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jpeg"/><Relationship Id="rId11" Type="http://schemas.openxmlformats.org/officeDocument/2006/relationships/hyperlink" Target="https://gl.wikipedia.org/wiki/Ficheiro:Zapateiro_Hygrotechuis_conformis084eue.jpg" TargetMode="External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image" Target="../media/image99.jpeg"/><Relationship Id="rId4" Type="http://schemas.openxmlformats.org/officeDocument/2006/relationships/image" Target="../media/image1.jpg"/><Relationship Id="rId9" Type="http://schemas.openxmlformats.org/officeDocument/2006/relationships/hyperlink" Target="https://gl.wikipedia.org/wiki/Ficheiro:Cadeladefrade_045eue.jpg" TargetMode="External"/><Relationship Id="rId14" Type="http://schemas.openxmlformats.org/officeDocument/2006/relationships/image" Target="../media/image101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Ficheiro:Butterfly_tongue.jpg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0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.jpg"/><Relationship Id="rId9" Type="http://schemas.openxmlformats.org/officeDocument/2006/relationships/image" Target="../media/image10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Ficheiro:Apostichopus_californicus.001_-_Aquarium_Finisterrae.jpg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11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Ficheiro:Ocean%C3%A1rio_de_Lisboa_(10)_-_Mar_2010.jpg" TargetMode="External"/><Relationship Id="rId5" Type="http://schemas.openxmlformats.org/officeDocument/2006/relationships/image" Target="../media/image110.jpeg"/><Relationship Id="rId10" Type="http://schemas.openxmlformats.org/officeDocument/2006/relationships/image" Target="../media/image113.jpeg"/><Relationship Id="rId4" Type="http://schemas.openxmlformats.org/officeDocument/2006/relationships/hyperlink" Target="https://gl.wikipedia.org/wiki/Ficheiro:Nerr0878.jpg" TargetMode="External"/><Relationship Id="rId9" Type="http://schemas.openxmlformats.org/officeDocument/2006/relationships/image" Target="../media/image112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.jp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3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PmxDgZVenJ8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67596" y="537204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sz="36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EXAME “de visu”</a:t>
            </a:r>
            <a:endParaRPr lang="es-ES" sz="36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528" y="1810512"/>
            <a:ext cx="5463822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4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8718" y="1147666"/>
            <a:ext cx="6612676" cy="412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227" y="676469"/>
            <a:ext cx="7158911" cy="477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9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678" y="333756"/>
            <a:ext cx="93345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2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10" y="124213"/>
            <a:ext cx="10577804" cy="595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1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449" y="192786"/>
            <a:ext cx="6762750" cy="45339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1848" y="1878758"/>
            <a:ext cx="5896546" cy="39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7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086" y="786474"/>
            <a:ext cx="4901184" cy="276139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52" y="518520"/>
            <a:ext cx="5553456" cy="312381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4571" y="4542949"/>
            <a:ext cx="3465006" cy="198333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" y="3956749"/>
            <a:ext cx="3518807" cy="197053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4470" y="3811429"/>
            <a:ext cx="3401106" cy="194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2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345757"/>
            <a:ext cx="4888992" cy="275005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173" y="3226117"/>
            <a:ext cx="3348419" cy="33484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/>
          <a:srcRect t="9507"/>
          <a:stretch/>
        </p:blipFill>
        <p:spPr>
          <a:xfrm>
            <a:off x="6477000" y="1462944"/>
            <a:ext cx="4511040" cy="326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8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t="27081"/>
          <a:stretch/>
        </p:blipFill>
        <p:spPr>
          <a:xfrm>
            <a:off x="2320671" y="612647"/>
            <a:ext cx="7072536" cy="515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55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6949" y="0"/>
            <a:ext cx="4298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G_278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0887" y="77050"/>
            <a:ext cx="10400410" cy="585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4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0609" y="971709"/>
            <a:ext cx="6117336" cy="458800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00981" y="1131729"/>
            <a:ext cx="5934456" cy="445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8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58880" y="872680"/>
            <a:ext cx="6505956" cy="487946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86156" y="858012"/>
            <a:ext cx="6522720" cy="489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44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96696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6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G_845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75" y="920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4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4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7512" y="857250"/>
            <a:ext cx="6858000" cy="5143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99338" y="857248"/>
            <a:ext cx="6858001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56666" y="857250"/>
            <a:ext cx="6858000" cy="5143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380" y="222002"/>
            <a:ext cx="6702147" cy="500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36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14850" y="857250"/>
            <a:ext cx="6858000" cy="5143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7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1987" y="857250"/>
            <a:ext cx="6858000" cy="5143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42975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6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84249" y="969262"/>
            <a:ext cx="6729986" cy="504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91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92110" cy="524408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4599" y="1987518"/>
            <a:ext cx="5077401" cy="381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1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05968" y="857250"/>
            <a:ext cx="6858000" cy="51435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013" y="1578102"/>
            <a:ext cx="6069181" cy="323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9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78" y="387646"/>
            <a:ext cx="4083177" cy="271239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84" y="3501125"/>
            <a:ext cx="3902445" cy="278049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949" y="341484"/>
            <a:ext cx="3633347" cy="272501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0"/>
          <a:stretch/>
        </p:blipFill>
        <p:spPr>
          <a:xfrm>
            <a:off x="5418855" y="3501125"/>
            <a:ext cx="3664246" cy="271113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101" y="3295550"/>
            <a:ext cx="2843794" cy="159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1118616" y="5735098"/>
            <a:ext cx="9144000" cy="1655762"/>
          </a:xfrm>
        </p:spPr>
        <p:txBody>
          <a:bodyPr/>
          <a:lstStyle/>
          <a:p>
            <a:pPr algn="just"/>
            <a:r>
              <a:rPr lang="es-ES" dirty="0" smtClean="0"/>
              <a:t>                               </a:t>
            </a:r>
            <a:r>
              <a:rPr lang="es-ES" sz="2000" b="1" dirty="0" smtClean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Ángeles </a:t>
            </a:r>
            <a:r>
              <a:rPr lang="es-ES" sz="2000" b="1" dirty="0" err="1" smtClean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Alvariño</a:t>
            </a:r>
            <a:endParaRPr lang="es-ES" sz="2000" b="1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3074" name="Picture 2" descr="Resultado de imaxes para ctnofor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126" y="1157544"/>
            <a:ext cx="6033407" cy="404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Ãngeles AlvariÃ±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39" y="672912"/>
            <a:ext cx="3196481" cy="452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15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611051" y="8876475"/>
            <a:ext cx="4919021" cy="1146048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5124" name="Picture 4" descr="Imaxe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68" y="812894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Resultado de imaxes para actinia equin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675" y="3465381"/>
            <a:ext cx="4099184" cy="307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xe relacionad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427" y="708781"/>
            <a:ext cx="3492881" cy="261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96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7170" name="Picture 2" descr="Resultado de imaxes para aurelia auri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42" y="623380"/>
            <a:ext cx="3652519" cy="365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sultado de imaxes para physalia physali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775" y="1016956"/>
            <a:ext cx="4651619" cy="382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esultado de imaxes para velella velell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640" y="3175224"/>
            <a:ext cx="3079877" cy="307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70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052" name="Picture 4" descr="Resultado de imaxes para ten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09" y="735829"/>
            <a:ext cx="4365539" cy="5191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xes para ten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025" y="1292542"/>
            <a:ext cx="3857495" cy="257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xes para teni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804" y="3709588"/>
            <a:ext cx="3091426" cy="253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49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Invertebads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050" name="Picture 2" descr="Imaxe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632" y="386492"/>
            <a:ext cx="26479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xes para nereis diversicol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82" y="1068942"/>
            <a:ext cx="4922746" cy="369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xes para nereis diversicolo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348" y="2518398"/>
            <a:ext cx="2636006" cy="377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xes para arenicola marin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872189" y="3441482"/>
            <a:ext cx="3713291" cy="278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51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803385" y="478118"/>
            <a:ext cx="184730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800" u="sng" dirty="0"/>
              <a:t/>
            </a:r>
            <a:br>
              <a:rPr lang="pt-BR" sz="1800" u="sng" dirty="0"/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1028" name="Picture 4" descr="Resultado de imaxes para sambesug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887" y="1160531"/>
            <a:ext cx="7116455" cy="424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4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4098" name="Picture 2" descr="Resultado de imaxes para mitylus edul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74" y="421293"/>
            <a:ext cx="8120678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xes para cerastoderma eduli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74" y="3014878"/>
            <a:ext cx="5040352" cy="370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esultado de imaxes para venerupis decussat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526" y="3628671"/>
            <a:ext cx="2420634" cy="2695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68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6146" name="Picture 2" descr="Resultado de imaxes para nassarius reticulat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394" y="1030878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sultado de imaxes para trivia monach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2" y="3519449"/>
            <a:ext cx="4951504" cy="302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esultado de imaxes para trivia monach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7" y="373090"/>
            <a:ext cx="3969573" cy="300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284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8194" name="Picture 2" descr="Resultado de imaxes para haliotis tubercula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7" y="1260305"/>
            <a:ext cx="7009481" cy="371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Resultado de imaxes para haliotis tuberculat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510" y="2133435"/>
            <a:ext cx="4083347" cy="363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9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4098" name="Picture 2" descr="http://www.ictioterm.es/especies/ilustraciones/L/Bolma_rugosa_I_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71" y="343540"/>
            <a:ext cx="4744097" cy="333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569727" y="5344048"/>
            <a:ext cx="4292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Los “ojos de Santa Lucía</a:t>
            </a:r>
            <a:r>
              <a:rPr lang="es-ES" u="sng" dirty="0" smtClean="0"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”</a:t>
            </a:r>
            <a:endParaRPr lang="es-ES" u="sng" dirty="0"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4100" name="Picture 4" descr="Los “ojos de Santa Lucía”, un tesoro que oculta la orilla de El Confita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322" y="3853055"/>
            <a:ext cx="3511433" cy="26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&quot;img_41721.4492361111_0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814" y="244363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15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1026" name="Picture 2" descr="https://lh3.googleusercontent.com/1pWw8AD45t2H4uRZyHgIvm7Va4thNlBdVoCWwnHApEfXeZ86wqI0gqRwSdZPGey4tq8gqOXQVu7fg7W7MiQ39F74RRPNP4oFanagELogtlll8jWHUC1_aj_BuWjHzYezIfiQTHhMhVKPJoWub-XgU84RURA4clKs2yc1Yb6kabrAwUduU3IW7aWEWAqMNdt4Aj-G-Tk8INugBlN1NWlj3sAnO93Xy2lZ4Yqf7Iyd9xscQTbXO6gvh7v4YyOR6_5cQ57z-D9tx2hbHMEMZo8WKnubBPlkXN81ftD2-bFFZnHlijuf_ZmFqCwAPmeHdzGe6mx4w99T2RJzgQswRRfgBUHLMHZEa9KtqeaLsjMdGP4Zv1P8J_7y-XrgPVp7hWFkjYceOKw6Nrbq41gxez9RIGdgB2kzdtBATYf3zl0etdJdPc32e7CBrmbsIvrPh2vXqcXhUnt4Lx579ePjVasDUMiEglOzS8JGSwbdYRnRAL5icmqJJ9HN2BcQGPAhxccLoRbSia7Ui7T95Hx17j7vcIGkvUzE1Ddsj4vcaU-uSlSdlAV0bZQ3C4-H8ZRStE8QlsmXYXUKO4IVZeHReY9tzmQmvMDPB6DF9C49knZp5Ctxtcpl7e9a2Zj-QETyYeKexOn-ztVD7NovEVzUq785JFJfmBf6YYYOAnCsJOGTeqlJSlWC6OrPZ0yzBO70KMY=w1258-h944-no?authuser=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14" y="182380"/>
            <a:ext cx="4378985" cy="328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3.googleusercontent.com/XvGNX23y1sYs6JUNRZuTpP-CJXcRTcujU7yBfV-udf9q4hHKjnWmNFtiyrS3bAsDeqRuB-J-H2WjnSaHO1eb3e7N0Azct9bpzR2tbwJACjeTXFd3fkQg9qiVimCgzCsEkPa-C4jLSNFTjE1KLF3f2X0tjdJFLKlcSQYursfvAJGbD7KRFxRSYO4YewS95YxJfSD2iS_arpIcup0b2Plclyw0nWGKDFhpJSuTrV2F3SQTNIC0AsR3mRzVr4I73mDWXlURb9frBEKLvI217_ywiFzJrwFK-UjPCOGBfxXZN-cuPuG8agZnUG_8_hoA9xeDXRkc42AJGNosldJZ8q_qyuiRZVTjmLa8PIf1jv9OZgkUZ1hZssiavWvweaPkGMSgc3Aza9aTRs_JtPHsPHE2peTsyFPjYGlNDYIi7T2EuRDfbHKbKfdAKu-UH5te8LUsHcZ23sVRwu59LVlLqzw3XuEVm4rwdemoU82gBS6ucDdF-JkzZSITvUQQ1oaxHpVro4mHgr53BP98Jnin6JMmhT4Ic_48ZeyJQP-TlwmQ2c_baMgVTWASuzdqME6SmffJE39AFZ5YqByc0UZwhj35G3-8EHq9NYzRbk9Ya3TDzQguLem_HdBAnbABs7k-o3vAQxzgh2coMimwgJBnask8VfKH_zjhk-g4AJxUpsYMff6Xnw8A95l9l15n1mmI3GU=w1258-h944-no?authuser=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101" y="168236"/>
            <a:ext cx="3740704" cy="2807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3.googleusercontent.com/WTIpF-u2pjTYurmqsK6tBKhy0_Gem1Bw3t-0-AGyxYaSOXa-YzNAAH0y7vvDh_sILkUk1Lm_LwBg9izcUXxB1sDq7YdPD_9b-amqWZw5JTKrStFT9nmCeEwRzEe7i3CQHe-VznRniuYiJzXKi0Q5G6G_4A8xXDOQ9LilJ2btkDuuKHxdOrkDS7CQeKohoFVBIOIUcYp_dx6xiQVbJXBy9rSnhGVB4REENRIP256LI5Kx1e_xL4qbw7GxuPjJH-Lv7nGqdXZ2vQSCHHNSiO-bNtn_TychAbjMT1tSRzuDfULNJl6XhZwgfqJkuS3nSdfeJcOjf_yPc_KLp8WxKMRO7Z6c9z_c7bprWMguFQN415Cb7dKsxG3fFxV1sdwJzHVnuTm-tmvybiwUpLqHgC2PKz4DGuoQBPwKiSRq_ewPrUGQy90NrlWUShdV1EzRh1bm3E2INzD6hR-lvKZdhFvo3xubosBtesJFFML2HWOClO_GGK_0iGgvTdOtBSnrGYjgmdr-ftscIM-jt4Oei5vMYpBGE7892Gbp5nV1XEqRVvwf1efzDq3_H8NRy2Z4gyCaEykVZPv8JM3lZFF4k_3AG_HFmesuX7RAOobmMLLXMWfsi7n34sKKNC3R8Z1cfbbJLGpi5-U3I1b3vL6AjEy77T29a7V1LL2XgNmWFmKZ-odEiMNFx4HM0Fqn7Npkilg=w1263-h943-no?authuser=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044" y="2859422"/>
            <a:ext cx="4617748" cy="344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74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16737" y="1004316"/>
            <a:ext cx="6533896" cy="490042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639" y="501492"/>
            <a:ext cx="6858307" cy="514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7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3074" name="Picture 2" descr="https://upload.wikimedia.org/wikipedia/commons/thumb/6/65/Radula_de_Aplysia_juliana.jpg/300px-Radula_de_Aplysia_julian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0894" y="1451215"/>
            <a:ext cx="2857500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adula cangrejo - Buscar con Google (con imágenes) | Cangrejo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36" y="2350826"/>
            <a:ext cx="2694525" cy="193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a) Optical image showing the dissection of a 7 cm long radula from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641" y="1248778"/>
            <a:ext cx="4988073" cy="470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11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439081" y="6809840"/>
            <a:ext cx="3575524" cy="398004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7" name="Picture 5" descr="https://upload.wikimedia.org/wikipedia/commons/thumb/e/ec/Polbo%2C_Acuario_da_Coru%C3%B1a.jpg/250px-Polbo%2C_Acuario_da_Coru%C3%B1a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86" y="670658"/>
            <a:ext cx="4604028" cy="307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Resultado de imaxes para boca de pulp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257" y="4223009"/>
            <a:ext cx="2773057" cy="182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sultado de imaxes para boca de pulp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770" y="3923993"/>
            <a:ext cx="3261625" cy="252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sultado de imaxes para pico de loro calama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059" y="670658"/>
            <a:ext cx="2529049" cy="255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xes para pico de loro calama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333" y="344261"/>
            <a:ext cx="2909061" cy="387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90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10245" name="Picture 5" descr="Resultado de imaxes para escafopodos galiped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70" y="839739"/>
            <a:ext cx="7472273" cy="350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Resultado de imaxes para escafopodos galiped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520" y="2038951"/>
            <a:ext cx="3492695" cy="325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91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3075" name="Picture 3" descr="https://upload.wikimedia.org/wikipedia/commons/thumb/7/79/Steinl%C3%A4ufer_%28Lithobius_forficatus%29_3.jpg/230px-Steinl%C3%A4ufer_%28Lithobius_forficatus%29_3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48" y="353973"/>
            <a:ext cx="3677765" cy="324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upload.wikimedia.org/wikipedia/commons/thumb/6/6a/Miri%C3%A1podo_064eue.jpg/230px-Miri%C3%A1podo_064eue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806" y="3836349"/>
            <a:ext cx="3462554" cy="260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ttps://upload.wikimedia.org/wikipedia/commons/thumb/0/09/Scolopendra_fg02.JPG/230px-Scolopendra_fg02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102" y="3836349"/>
            <a:ext cx="2642619" cy="264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s://upload.wikimedia.org/wikipedia/commons/1/1c/Female_centipede_with_eggs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044" y="353973"/>
            <a:ext cx="4876661" cy="324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17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5122" name="Picture 2" descr="Resultado de imaxes para queimacasa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04" y="842288"/>
            <a:ext cx="6098354" cy="457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Resultado de imaxes para patex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126" name="Picture 6" descr="Polybius henslowi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15" y="842288"/>
            <a:ext cx="4573766" cy="457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84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6146" name="Picture 2" descr="Monaco.MusÃ©e ocÃ©anographique08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29" y="822643"/>
            <a:ext cx="5834808" cy="439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sultado de imaxes para langostas y bogavant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279" y="986225"/>
            <a:ext cx="5715000" cy="40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57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935928" y="3807889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7172" name="Picture 4" descr="Nephrops norvegicu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15" y="1226405"/>
            <a:ext cx="5742196" cy="43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esultado de imaxes para talitrus saltat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577" y="1548477"/>
            <a:ext cx="5129374" cy="359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06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736737" y="8007232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3076" name="Picture 4" descr="Resultado de imaxes para vagalume artropod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4" y="269485"/>
            <a:ext cx="5233478" cy="391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upload.wikimedia.org/wikipedia/commons/thumb/3/3b/Insecto_Valverde_Vilarromaris_Oroso-13.jpg/120px-Insecto_Valverde_Vilarromaris_Oroso-13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459" y="269484"/>
            <a:ext cx="3335605" cy="250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upload.wikimedia.org/wikipedia/commons/thumb/4/47/Cadeladefrade_045eue.jpg/101px-Cadeladefrade_045eue.jpg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11877" y="3121851"/>
            <a:ext cx="2256453" cy="268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upload.wikimedia.org/wikipedia/commons/thumb/a/a7/Zapateiro_Hygrotechuis_conformis084eue.jpg/90px-Zapateiro_Hygrotechuis_conformis084eue.jpg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453" y="1902995"/>
            <a:ext cx="2183702" cy="291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upload.wikimedia.org/wikipedia/commons/thumb/5/53/La_sauterelle_1868.jpg/120px-La_sauterelle_1868.jpg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923" y="4392850"/>
            <a:ext cx="2791200" cy="207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65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091781" y="5481161"/>
            <a:ext cx="5070498" cy="928753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4098" name="Picture 2" descr="Large white spread wing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051" y="726059"/>
            <a:ext cx="3344343" cy="247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2.bp.blogspot.com/-IAEL2U5h1Zc/T6qcskPx2WI/AAAAAAAAGho/nbxfuLH9mF0/s1600/Papilio+machaon+%5boruga%5d+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722" y="745697"/>
            <a:ext cx="2960615" cy="441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chwalbenschwanz (Papilio machaon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16" y="484236"/>
            <a:ext cx="4112775" cy="584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upload.wikimedia.org/wikipedia/commons/thumb/e/ee/Butterfly_tongue.jpg/240px-Butterfly_tongue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222" y="3642835"/>
            <a:ext cx="2286000" cy="183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01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5122" name="Picture 2" descr="Resultado de imaxes para aracnid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26" y="949569"/>
            <a:ext cx="6649868" cy="470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sultado de imaxes para ophilon araÃ±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856" y="1712718"/>
            <a:ext cx="4193553" cy="314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9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6146" name="Picture 2" descr="Resultado de imaxes para aracnid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410" y="191920"/>
            <a:ext cx="6375982" cy="358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sultado de imaxes para alacra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94" y="2644362"/>
            <a:ext cx="5495116" cy="392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20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1027" name="Picture 3" descr="https://upload.wikimedia.org/wikipedia/commons/thumb/e/e9/Nerr0878.jpg/240px-Nerr0878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98" y="1153876"/>
            <a:ext cx="2771804" cy="190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9/98/Ocean%C3%A1rio_de_Lisboa_%2810%29_-_Mar_2010.jpg/240px-Ocean%C3%A1rio_de_Lisboa_%2810%29_-_Mar_2010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67" y="3636134"/>
            <a:ext cx="2628751" cy="19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upload.wikimedia.org/wikipedia/commons/thumb/2/2e/Apostichopus_californicus.001_-_Aquarium_Finisterrae.jpg/240px-Apostichopus_californicus.001_-_Aquarium_Finisterrae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614" y="1153876"/>
            <a:ext cx="2584586" cy="344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Resultado de imaxes para ofiur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521" y="2075089"/>
            <a:ext cx="5626272" cy="312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69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3074" name="Picture 2" descr="Erizos de mar Receta de Assumpta- Cookp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6" y="1308220"/>
            <a:ext cx="3377058" cy="337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aracentrotus lividus - Wikipedia, la enciclopedia libr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02" y="390482"/>
            <a:ext cx="4062829" cy="304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402" y="3752036"/>
            <a:ext cx="4062829" cy="270362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1421" y="582507"/>
            <a:ext cx="3075991" cy="230402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8601" y="3129075"/>
            <a:ext cx="2911148" cy="299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222" y="837975"/>
            <a:ext cx="7803556" cy="518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44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490" y="1639742"/>
            <a:ext cx="10308359" cy="29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9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643" y="545347"/>
            <a:ext cx="7870618" cy="565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7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830" y="514859"/>
            <a:ext cx="8358340" cy="582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9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t="37144"/>
          <a:stretch/>
        </p:blipFill>
        <p:spPr>
          <a:xfrm>
            <a:off x="720477" y="1179576"/>
            <a:ext cx="10269479" cy="36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5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-871" t="7319" r="871" b="-908"/>
          <a:stretch/>
        </p:blipFill>
        <p:spPr>
          <a:xfrm>
            <a:off x="176283" y="521208"/>
            <a:ext cx="11546825" cy="565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9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271" y="2307613"/>
            <a:ext cx="5910361" cy="441386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0585"/>
            <a:ext cx="5956397" cy="286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92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7814" y="391633"/>
            <a:ext cx="6328196" cy="553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4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35" y="234419"/>
            <a:ext cx="11363929" cy="638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8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025" y="274067"/>
            <a:ext cx="10309230" cy="58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6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799" y="780058"/>
            <a:ext cx="6846401" cy="529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6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49" y="716045"/>
            <a:ext cx="11059102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5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836" y="261853"/>
            <a:ext cx="11894327" cy="633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3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895" y="736091"/>
            <a:ext cx="8298689" cy="466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3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06898" y="491515"/>
            <a:ext cx="8536761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rgbClr val="0070C0"/>
                </a:solidFill>
                <a:latin typeface="Bodoni MT Black" panose="02070A03080606020203" pitchFamily="18" charset="0"/>
              </a:rPr>
              <a:t>Bajo del mar, bajo del mar</a:t>
            </a:r>
            <a:br>
              <a:rPr lang="es-ES" sz="1800" b="1" dirty="0">
                <a:solidFill>
                  <a:srgbClr val="0070C0"/>
                </a:solidFill>
                <a:latin typeface="Bodoni MT Black" panose="02070A03080606020203" pitchFamily="18" charset="0"/>
              </a:rPr>
            </a:br>
            <a:r>
              <a:rPr lang="es-ES" sz="1800" b="1" dirty="0" smtClean="0">
                <a:solidFill>
                  <a:srgbClr val="0070C0"/>
                </a:solidFill>
                <a:latin typeface="Bodoni MT Black" panose="02070A03080606020203" pitchFamily="18" charset="0"/>
              </a:rPr>
              <a:t>                                                     Vives </a:t>
            </a:r>
            <a:r>
              <a:rPr lang="es-ES" sz="1800" b="1" dirty="0">
                <a:solidFill>
                  <a:srgbClr val="0070C0"/>
                </a:solidFill>
                <a:latin typeface="Bodoni MT Black" panose="02070A03080606020203" pitchFamily="18" charset="0"/>
              </a:rPr>
              <a:t>contenta siendo sirena</a:t>
            </a:r>
            <a:br>
              <a:rPr lang="es-ES" sz="1800" b="1" dirty="0">
                <a:solidFill>
                  <a:srgbClr val="0070C0"/>
                </a:solidFill>
                <a:latin typeface="Bodoni MT Black" panose="02070A03080606020203" pitchFamily="18" charset="0"/>
              </a:rPr>
            </a:br>
            <a:r>
              <a:rPr lang="es-ES" sz="1800" b="1" dirty="0" smtClean="0">
                <a:solidFill>
                  <a:srgbClr val="0070C0"/>
                </a:solidFill>
                <a:latin typeface="Bodoni MT Black" panose="02070A03080606020203" pitchFamily="18" charset="0"/>
              </a:rPr>
              <a:t>                                                                                      Eres </a:t>
            </a:r>
            <a:r>
              <a:rPr lang="es-ES" sz="1800" b="1" dirty="0">
                <a:solidFill>
                  <a:srgbClr val="0070C0"/>
                </a:solidFill>
                <a:latin typeface="Bodoni MT Black" panose="02070A03080606020203" pitchFamily="18" charset="0"/>
              </a:rPr>
              <a:t>feliz</a:t>
            </a:r>
            <a:endParaRPr lang="es-ES" sz="1800" b="1" i="1" dirty="0">
              <a:solidFill>
                <a:srgbClr val="0070C0"/>
              </a:solidFill>
              <a:effectLst/>
              <a:latin typeface="Bodoni MT Black" panose="02070A03080606020203" pitchFamily="18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7170" name="Picture 2" descr="Resultado de imaxes para bajo del mar oficial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0" b="12106"/>
          <a:stretch/>
        </p:blipFill>
        <p:spPr bwMode="auto">
          <a:xfrm>
            <a:off x="1810548" y="1430048"/>
            <a:ext cx="8247511" cy="472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32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1305</TotalTime>
  <Words>101</Words>
  <Application>Microsoft Office PowerPoint</Application>
  <PresentationFormat>Panorámica</PresentationFormat>
  <Paragraphs>84</Paragraphs>
  <Slides>64</Slides>
  <Notes>64</Notes>
  <HiddenSlides>0</HiddenSlides>
  <MMClips>2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64</vt:i4>
      </vt:variant>
    </vt:vector>
  </HeadingPairs>
  <TitlesOfParts>
    <vt:vector size="70" baseType="lpstr">
      <vt:lpstr>Arial</vt:lpstr>
      <vt:lpstr>Bodoni MT Black</vt:lpstr>
      <vt:lpstr>Calibri</vt:lpstr>
      <vt:lpstr>Calibri Light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Bajo del mar, bajo del mar                                                      Vives contenta siendo sirena                                                                                       Eres feliz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Cuenta Microsoft</cp:lastModifiedBy>
  <cp:revision>91</cp:revision>
  <dcterms:created xsi:type="dcterms:W3CDTF">2019-03-11T22:41:19Z</dcterms:created>
  <dcterms:modified xsi:type="dcterms:W3CDTF">2026-05-27T15:43:40Z</dcterms:modified>
</cp:coreProperties>
</file>