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53"/>
  </p:notesMasterIdLst>
  <p:sldIdLst>
    <p:sldId id="322" r:id="rId2"/>
    <p:sldId id="377" r:id="rId3"/>
    <p:sldId id="324" r:id="rId4"/>
    <p:sldId id="366" r:id="rId5"/>
    <p:sldId id="376" r:id="rId6"/>
    <p:sldId id="379" r:id="rId7"/>
    <p:sldId id="365" r:id="rId8"/>
    <p:sldId id="346" r:id="rId9"/>
    <p:sldId id="374" r:id="rId10"/>
    <p:sldId id="383" r:id="rId11"/>
    <p:sldId id="382" r:id="rId12"/>
    <p:sldId id="336" r:id="rId13"/>
    <p:sldId id="361" r:id="rId14"/>
    <p:sldId id="359" r:id="rId15"/>
    <p:sldId id="338" r:id="rId16"/>
    <p:sldId id="360" r:id="rId17"/>
    <p:sldId id="330" r:id="rId18"/>
    <p:sldId id="337" r:id="rId19"/>
    <p:sldId id="335" r:id="rId20"/>
    <p:sldId id="341" r:id="rId21"/>
    <p:sldId id="340" r:id="rId22"/>
    <p:sldId id="353" r:id="rId23"/>
    <p:sldId id="356" r:id="rId24"/>
    <p:sldId id="357" r:id="rId25"/>
    <p:sldId id="343" r:id="rId26"/>
    <p:sldId id="358" r:id="rId27"/>
    <p:sldId id="339" r:id="rId28"/>
    <p:sldId id="344" r:id="rId29"/>
    <p:sldId id="352" r:id="rId30"/>
    <p:sldId id="349" r:id="rId31"/>
    <p:sldId id="348" r:id="rId32"/>
    <p:sldId id="350" r:id="rId33"/>
    <p:sldId id="333" r:id="rId34"/>
    <p:sldId id="334" r:id="rId35"/>
    <p:sldId id="332" r:id="rId36"/>
    <p:sldId id="342" r:id="rId37"/>
    <p:sldId id="368" r:id="rId38"/>
    <p:sldId id="369" r:id="rId39"/>
    <p:sldId id="371" r:id="rId40"/>
    <p:sldId id="367" r:id="rId41"/>
    <p:sldId id="372" r:id="rId42"/>
    <p:sldId id="326" r:id="rId43"/>
    <p:sldId id="370" r:id="rId44"/>
    <p:sldId id="331" r:id="rId45"/>
    <p:sldId id="327" r:id="rId46"/>
    <p:sldId id="373" r:id="rId47"/>
    <p:sldId id="325" r:id="rId48"/>
    <p:sldId id="323" r:id="rId49"/>
    <p:sldId id="328" r:id="rId50"/>
    <p:sldId id="329" r:id="rId51"/>
    <p:sldId id="380" r:id="rId5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E8A88-A226-43BE-8FFB-A771E77058A5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48497-B60B-4B73-A4DD-C0442B4ADF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5981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0297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2223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6564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8959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7742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5587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6770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4792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604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5624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1702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7020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42361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4649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1808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38609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37994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1987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95801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23294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54442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60764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9347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67859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34620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8458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50286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21331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58355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2925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93296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90532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20131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78269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1239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6911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42613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3102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14379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522594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20253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1725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20183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95185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4506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05970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07066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60427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917736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23239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48497-B60B-4B73-A4DD-C0442B4ADFD3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020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434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219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339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8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470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624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18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657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39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7836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02D55-DEAA-4A23-8B54-4B641262718C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8200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02D55-DEAA-4A23-8B54-4B641262718C}" type="datetimeFigureOut">
              <a:rPr lang="es-ES" smtClean="0"/>
              <a:t>23/04/2021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CE370-79FB-4282-B75C-D3780D549D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2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hyperlink" Target="http://consellodacultura.gal/publicacion.php?id=2900" TargetMode="Externa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es.wikipedia.org/wiki/Branchiostoma_lanceolatu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hyperlink" Target="http://www.ictioterm.es/nombre_cientifico.php?nc=257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hyperlink" Target="https://es.wikipedia.org/wiki/Latimeria_chalumna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ucm.es/data/cont/docs/465-2013-10-27-Pintarroja_1.pdf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image" Target="../media/image26.png"/><Relationship Id="rId4" Type="http://schemas.openxmlformats.org/officeDocument/2006/relationships/image" Target="../media/image1.jp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image" Target="../media/image31.png"/><Relationship Id="rId4" Type="http://schemas.openxmlformats.org/officeDocument/2006/relationships/image" Target="../media/image1.jp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rios-galegos.com/alban.htm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hyperlink" Target="https://gl.wikipedia.org/wiki/Trit%C3%B3n_com%C3%BAn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wikiwand.com/gl/Lista_dos_mam%C3%ADferos_de_Galicia" TargetMode="External"/><Relationship Id="rId11" Type="http://schemas.openxmlformats.org/officeDocument/2006/relationships/image" Target="../media/image51.png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image" Target="../media/image50.png"/><Relationship Id="rId4" Type="http://schemas.openxmlformats.org/officeDocument/2006/relationships/image" Target="../media/image1.jpg"/><Relationship Id="rId9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gl.wikipedia.org/wiki/Esc%C3%A1ncer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Chalcides_chalcides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www.gciencia.com/medioambiental/sapoconcho-comun-galicia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image" Target="../media/image69.png"/><Relationship Id="rId4" Type="http://schemas.openxmlformats.org/officeDocument/2006/relationships/image" Target="../media/image1.jpg"/><Relationship Id="rId9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Lista_das_aves_de_Galicia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ubela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Col%C3%BAmbidos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7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Rula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7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gl.wikipedia.org/wiki/Merlo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X%C3%ADlgaro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rios-galegos.com/ave2121.htm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8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Cirrio_com%C3%BAn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gl.wikipedia.org/wiki/Andori%C3%B1a" TargetMode="External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11" Type="http://schemas.openxmlformats.org/officeDocument/2006/relationships/hyperlink" Target="http://entrepinosysembrados.blogspot.com/2015/05/como-diferenciar-vencejo-golondrina-y.html" TargetMode="External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image" Target="../media/image85.png"/><Relationship Id="rId4" Type="http://schemas.openxmlformats.org/officeDocument/2006/relationships/image" Target="../media/image1.jpg"/><Relationship Id="rId9" Type="http://schemas.openxmlformats.org/officeDocument/2006/relationships/image" Target="../media/image8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87.png"/><Relationship Id="rId12" Type="http://schemas.openxmlformats.org/officeDocument/2006/relationships/image" Target="../media/image9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Pega" TargetMode="External"/><Relationship Id="rId11" Type="http://schemas.openxmlformats.org/officeDocument/2006/relationships/hyperlink" Target="https://gl.wikipedia.org/wiki/Gaio_(ave)" TargetMode="External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image" Target="../media/image89.png"/><Relationship Id="rId4" Type="http://schemas.openxmlformats.org/officeDocument/2006/relationships/image" Target="../media/image1.jpg"/><Relationship Id="rId9" Type="http://schemas.openxmlformats.org/officeDocument/2006/relationships/hyperlink" Target="https://gl.wikipedia.org/wiki/Corvo_pequeno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Rousinol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Lavandeira_branca" TargetMode="External"/><Relationship Id="rId11" Type="http://schemas.openxmlformats.org/officeDocument/2006/relationships/image" Target="../media/image93.png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hyperlink" Target="https://gl.wikipedia.org/wiki/Rabirrubio_tiz%C3%B3n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9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Peto_real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Picapeixe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9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Mi%C3%B1ato_com%C3%BAn" TargetMode="External"/><Relationship Id="rId11" Type="http://schemas.openxmlformats.org/officeDocument/2006/relationships/image" Target="../media/image99.png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image" Target="../media/image98.png"/><Relationship Id="rId4" Type="http://schemas.openxmlformats.org/officeDocument/2006/relationships/image" Target="../media/image1.jpg"/><Relationship Id="rId9" Type="http://schemas.openxmlformats.org/officeDocument/2006/relationships/hyperlink" Target="https://gl.wikipedia.org/wiki/Accipiter_nisus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00.png"/><Relationship Id="rId12" Type="http://schemas.openxmlformats.org/officeDocument/2006/relationships/image" Target="../media/image10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Corvo_mari%C3%B1o" TargetMode="External"/><Relationship Id="rId11" Type="http://schemas.openxmlformats.org/officeDocument/2006/relationships/hyperlink" Target="https://gl.wikipedia.org/wiki/Arao_papagaio" TargetMode="External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image" Target="../media/image102.png"/><Relationship Id="rId4" Type="http://schemas.openxmlformats.org/officeDocument/2006/relationships/image" Target="../media/image1.jpg"/><Relationship Id="rId9" Type="http://schemas.openxmlformats.org/officeDocument/2006/relationships/hyperlink" Target="https://gl.wikipedia.org/wiki/Arao_romeiro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wikiwand.com/gl/Lista_dos_mam%C3%ADferos_de_Galicia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0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Ourizo_cacho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Xabaril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Raposo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10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Toupa_ib%C3%A9rica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s.wikipedia.org/wiki/Suncus_etruscus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11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Morcegos" TargetMode="External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Donicela#:~:text=donicela%5B1%5D%20(Mustela%20nivalis)" TargetMode="Externa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11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gl.wikipedia.org/wiki/Rorcual_com%C3%BAn" TargetMode="External"/><Relationship Id="rId13" Type="http://schemas.openxmlformats.org/officeDocument/2006/relationships/image" Target="../media/image116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hyperlink" Target="https://gl.wikipedia.org/wiki/Balea" TargetMode="External"/><Relationship Id="rId12" Type="http://schemas.openxmlformats.org/officeDocument/2006/relationships/hyperlink" Target="https://gl.wikipedia.org/wiki/Caldeir%C3%B3n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png"/><Relationship Id="rId11" Type="http://schemas.openxmlformats.org/officeDocument/2006/relationships/image" Target="../media/image115.png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hyperlink" Target="https://gl.wikipedia.org/wiki/Cachalote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11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hyperlink" Target="https://gl.wikipedia.org/wiki/Bolinus_brandaris" TargetMode="External"/><Relationship Id="rId7" Type="http://schemas.openxmlformats.org/officeDocument/2006/relationships/image" Target="../media/image11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l.wikipedia.org/wiki/Golfi%C3%B1o_com%C3%BAn" TargetMode="External"/><Relationship Id="rId11" Type="http://schemas.openxmlformats.org/officeDocument/2006/relationships/image" Target="../media/image119.png"/><Relationship Id="rId5" Type="http://schemas.openxmlformats.org/officeDocument/2006/relationships/hyperlink" Target="https://en.wikipedia.org/wiki/Calliostoma_zizyphinum" TargetMode="External"/><Relationship Id="rId10" Type="http://schemas.openxmlformats.org/officeDocument/2006/relationships/hyperlink" Target="https://gl.wikipedia.org/wiki/Arroaz" TargetMode="External"/><Relationship Id="rId4" Type="http://schemas.openxmlformats.org/officeDocument/2006/relationships/image" Target="../media/image1.jpg"/><Relationship Id="rId9" Type="http://schemas.openxmlformats.org/officeDocument/2006/relationships/hyperlink" Target="https://gl.wikipedia.org/wiki/Candorca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gl.wikipedia.org/wiki/Bolinus_brandaris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n.wikipedia.org/wiki/Calliostoma_zizyphinum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34751" y="662474"/>
            <a:ext cx="9144000" cy="412200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VERTEBRADOS </a:t>
            </a:r>
            <a:endParaRPr lang="es-ES" sz="3200" b="1" dirty="0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http://consellodacultura.gal/mediateca/extras/CCG_1995_Atlas-de-vertebrados-de-Galicia-2v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121" y="1215904"/>
            <a:ext cx="3393277" cy="484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36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4295" y="322599"/>
            <a:ext cx="4741084" cy="570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0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483" y="37424"/>
            <a:ext cx="4726097" cy="66840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8624" y="507774"/>
            <a:ext cx="6156443" cy="501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1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8275" y="366388"/>
            <a:ext cx="6667500" cy="43529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94" y="-215285"/>
            <a:ext cx="4849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25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6" y="3658173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2503812" y="338450"/>
            <a:ext cx="6282489" cy="618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Tunicados u Urocordados : Ascidias e Salpas </a:t>
            </a:r>
            <a:r>
              <a:rPr lang="es-ES" sz="1800" dirty="0"/>
              <a:t/>
            </a:r>
            <a:br>
              <a:rPr lang="es-ES" sz="1800" dirty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331" y="957081"/>
            <a:ext cx="3637931" cy="245944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4866" y="957081"/>
            <a:ext cx="3237655" cy="242404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2331" y="3707461"/>
            <a:ext cx="4034897" cy="229189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1572" y="3569268"/>
            <a:ext cx="2568283" cy="256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34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964485" y="621904"/>
            <a:ext cx="5479385" cy="618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Acráneos</a:t>
            </a:r>
            <a:r>
              <a:rPr lang="es-E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Cefalocordados: Lancetas</a:t>
            </a:r>
            <a:r>
              <a:rPr lang="es-ES" sz="1800" dirty="0"/>
              <a:t/>
            </a:r>
            <a:br>
              <a:rPr lang="es-ES" sz="1800" dirty="0"/>
            </a:br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452" y="1178316"/>
            <a:ext cx="2837803" cy="225569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98420" y="3539909"/>
            <a:ext cx="39468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Branchiostoma</a:t>
            </a:r>
            <a:r>
              <a:rPr lang="es-ES" sz="1600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 </a:t>
            </a:r>
            <a:r>
              <a:rPr lang="es-ES" sz="1600" i="1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lanceolatum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6456784" y="1240535"/>
            <a:ext cx="532777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Craneados</a:t>
            </a:r>
            <a:r>
              <a:rPr lang="es-E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vertebrados: </a:t>
            </a:r>
            <a:r>
              <a:rPr lang="es-ES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Agnatos</a:t>
            </a:r>
            <a:r>
              <a:rPr lang="es-E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es-ES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Gnatostomátos</a:t>
            </a:r>
            <a:endParaRPr lang="es-E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7423896" y="2139572"/>
            <a:ext cx="28365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Agnatos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Lampreas y </a:t>
            </a:r>
            <a:r>
              <a:rPr lang="es-E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Petromizon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ES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6146" y="2900847"/>
            <a:ext cx="2950720" cy="187773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9641" y="2977053"/>
            <a:ext cx="3389670" cy="1725318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6456784" y="5010539"/>
            <a:ext cx="3966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u="sng" dirty="0">
                <a:hlinkClick r:id="rId10"/>
              </a:rPr>
              <a:t> </a:t>
            </a:r>
            <a:r>
              <a:rPr lang="es-ES" sz="1600" b="1" i="1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Petromyzon</a:t>
            </a:r>
            <a:r>
              <a:rPr lang="es-ES" sz="1600" b="1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 </a:t>
            </a:r>
            <a:r>
              <a:rPr lang="es-ES" sz="1600" b="1" i="1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marinus</a:t>
            </a:r>
            <a:r>
              <a:rPr lang="es-ES" sz="1600" b="1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 </a:t>
            </a:r>
            <a:r>
              <a:rPr lang="es-ES" sz="1600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Linnaeus</a:t>
            </a:r>
            <a:r>
              <a:rPr lang="es-ES" sz="16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, 1758</a:t>
            </a:r>
            <a:endParaRPr lang="es-E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961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293" y="823737"/>
            <a:ext cx="4762500" cy="28479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1165" y="1038011"/>
            <a:ext cx="4619625" cy="22479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6082" y="3778410"/>
            <a:ext cx="5849224" cy="2585566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844564" y="3301595"/>
            <a:ext cx="4991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elacanto 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las </a:t>
            </a:r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Comores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 tooltip="Latimeria chalumnae"/>
              </a:rPr>
              <a:t>Latimeria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 tooltip="Latimeria chalumnae"/>
              </a:rPr>
              <a:t>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 tooltip="Latimeria chalumnae"/>
              </a:rPr>
              <a:t>chalumnae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1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063054" y="176270"/>
            <a:ext cx="381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es-E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Gnatostomatos</a:t>
            </a:r>
            <a:r>
              <a:rPr lang="es-E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condrictios</a:t>
            </a:r>
            <a:endParaRPr lang="es-E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25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>
            <a:hlinkClick r:id="rId6"/>
          </p:cNvPr>
          <p:cNvPicPr>
            <a:picLocks noChangeAspect="1"/>
          </p:cNvPicPr>
          <p:nvPr/>
        </p:nvPicPr>
        <p:blipFill rotWithShape="1">
          <a:blip r:embed="rId7"/>
          <a:srcRect l="34132" t="25986" r="15740" b="9932"/>
          <a:stretch/>
        </p:blipFill>
        <p:spPr>
          <a:xfrm>
            <a:off x="2160080" y="268958"/>
            <a:ext cx="7868792" cy="565832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160080" y="5881147"/>
            <a:ext cx="2080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Melgacho</a:t>
            </a:r>
            <a:endParaRPr lang="es-E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66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8955" y="537203"/>
            <a:ext cx="7170583" cy="539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5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620" y="1783269"/>
            <a:ext cx="10276449" cy="300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3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4035" y="709127"/>
            <a:ext cx="9265096" cy="521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5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026" y="32258"/>
            <a:ext cx="2770909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889" y="2558663"/>
            <a:ext cx="2466975" cy="18478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2788" y="4496539"/>
            <a:ext cx="2543175" cy="18002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42216" y="492796"/>
            <a:ext cx="4056491" cy="2411591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42216" y="3291588"/>
            <a:ext cx="3700365" cy="246691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7120345" y="2080683"/>
            <a:ext cx="1997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Sargo</a:t>
            </a:r>
            <a:endParaRPr lang="es-E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6205946" y="3187527"/>
            <a:ext cx="169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Sanmartiño</a:t>
            </a:r>
            <a:endParaRPr lang="es-E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428791" y="5858506"/>
            <a:ext cx="1866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Salmonete</a:t>
            </a:r>
            <a:endParaRPr lang="es-E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10217055" y="2989737"/>
            <a:ext cx="1903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Robaliza</a:t>
            </a:r>
            <a:r>
              <a:rPr lang="es-E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087404" y="157205"/>
            <a:ext cx="385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Gnatostomatos</a:t>
            </a:r>
            <a:r>
              <a:rPr lang="es-E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osteíctios </a:t>
            </a:r>
            <a:endParaRPr lang="es-E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31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495195"/>
            <a:ext cx="4019550" cy="2095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9550" y="402222"/>
            <a:ext cx="3105150" cy="14668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697" y="195572"/>
            <a:ext cx="3371850" cy="263842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6433" y="2682221"/>
            <a:ext cx="3086100" cy="1476375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78527" y="2836831"/>
            <a:ext cx="204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226472" y="2793847"/>
            <a:ext cx="29951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Maragota = Pinto</a:t>
            </a:r>
            <a:endParaRPr lang="es-E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5806532" y="1822159"/>
            <a:ext cx="2341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Cabracho</a:t>
            </a:r>
            <a:r>
              <a:rPr lang="es-ES" sz="1600" b="1" dirty="0" smtClean="0"/>
              <a:t> </a:t>
            </a:r>
            <a:endParaRPr lang="es-ES" sz="1600" b="1" dirty="0"/>
          </a:p>
        </p:txBody>
      </p:sp>
      <p:sp>
        <p:nvSpPr>
          <p:cNvPr id="17" name="CuadroTexto 16"/>
          <p:cNvSpPr txBox="1"/>
          <p:nvPr/>
        </p:nvSpPr>
        <p:spPr>
          <a:xfrm>
            <a:off x="0" y="5672105"/>
            <a:ext cx="3371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Merluza</a:t>
            </a:r>
            <a:endParaRPr lang="es-E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7262533" y="2918608"/>
            <a:ext cx="18941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Atún 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Bonito del Norte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Thunnus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Alalunga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77755" y="4198571"/>
            <a:ext cx="4390854" cy="1924014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1764" y="370565"/>
            <a:ext cx="4462480" cy="1975196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9489233" y="2369108"/>
            <a:ext cx="25050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su parte, el 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Atún Claro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Thunnus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Albacares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caracterizado por su aleta amarilla (de ahí su nombre en inglés: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Yellowfin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Tuna)</a:t>
            </a:r>
          </a:p>
        </p:txBody>
      </p:sp>
    </p:spTree>
    <p:extLst>
      <p:ext uri="{BB962C8B-B14F-4D97-AF65-F5344CB8AC3E}">
        <p14:creationId xmlns:p14="http://schemas.microsoft.com/office/powerpoint/2010/main" val="15005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676" y="537204"/>
            <a:ext cx="4515123" cy="303642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116" y="366388"/>
            <a:ext cx="4393016" cy="247107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557887" y="174841"/>
            <a:ext cx="265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Lepadogaster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Pez lapa</a:t>
            </a:r>
            <a:r>
              <a:rPr lang="es-ES" sz="1600" dirty="0" smtClean="0"/>
              <a:t>.</a:t>
            </a:r>
            <a:endParaRPr lang="es-ES" sz="16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227" y="4099675"/>
            <a:ext cx="3330772" cy="196486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4007695" y="4211557"/>
            <a:ext cx="2407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Gobio</a:t>
            </a:r>
            <a:endParaRPr lang="es-E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0875" y="3177744"/>
            <a:ext cx="4653346" cy="2316317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386960" y="5541679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perioftalmo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pez saltarín del fango</a:t>
            </a:r>
          </a:p>
        </p:txBody>
      </p:sp>
    </p:spTree>
    <p:extLst>
      <p:ext uri="{BB962C8B-B14F-4D97-AF65-F5344CB8AC3E}">
        <p14:creationId xmlns:p14="http://schemas.microsoft.com/office/powerpoint/2010/main" val="222936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6550649" y="337149"/>
            <a:ext cx="404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Anfibiosde</a:t>
            </a:r>
            <a:r>
              <a:rPr lang="es-ES" sz="20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 Galicia </a:t>
            </a:r>
            <a:endParaRPr lang="es-E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074" name="Picture 2" descr="Anfibios urodelos de los bosques, ríos y charcas de la Ría de Noia - Ría de  Noi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12" y="337149"/>
            <a:ext cx="4419968" cy="596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5425" y="1965938"/>
            <a:ext cx="6444343" cy="362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9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r="2693" b="4629"/>
          <a:stretch/>
        </p:blipFill>
        <p:spPr>
          <a:xfrm>
            <a:off x="712172" y="537204"/>
            <a:ext cx="2622972" cy="191674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320479" y="562082"/>
            <a:ext cx="2572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 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verde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(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Rana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perezi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7"/>
          <a:srcRect l="779" t="-5716" r="5915" b="6383"/>
          <a:stretch/>
        </p:blipFill>
        <p:spPr>
          <a:xfrm>
            <a:off x="4458401" y="1001169"/>
            <a:ext cx="3350565" cy="4210262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7613450" y="4564687"/>
            <a:ext cx="3527847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7808115" y="4755674"/>
            <a:ext cx="3490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 de Santo Antón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Hyla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arbórea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9394" y="713066"/>
            <a:ext cx="3552825" cy="2647950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8932223" y="3314248"/>
            <a:ext cx="2771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Sapo común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(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Bufo bufo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323" y="2655018"/>
            <a:ext cx="3676650" cy="4048125"/>
          </a:xfrm>
          <a:prstGeom prst="rect">
            <a:avLst/>
          </a:prstGeom>
        </p:spPr>
      </p:pic>
      <p:sp>
        <p:nvSpPr>
          <p:cNvPr id="23" name="CuadroTexto 22"/>
          <p:cNvSpPr txBox="1"/>
          <p:nvPr/>
        </p:nvSpPr>
        <p:spPr>
          <a:xfrm>
            <a:off x="4088361" y="5865583"/>
            <a:ext cx="3113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 </a:t>
            </a:r>
            <a:r>
              <a:rPr lang="es-E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patilonga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(Rana ibérica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20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5122" name="Picture 2" descr="Anfibios E RéPtiles De Galic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4" y="195572"/>
            <a:ext cx="4766205" cy="357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736" y="195572"/>
            <a:ext cx="4871139" cy="36533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7712" y="3101988"/>
            <a:ext cx="4857750" cy="31051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932734" y="5342506"/>
            <a:ext cx="3527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/>
              <a:t>Salamantiga</a:t>
            </a:r>
            <a:r>
              <a:rPr lang="es-ES" sz="1600" b="1" dirty="0" smtClean="0"/>
              <a:t> galega</a:t>
            </a:r>
            <a:r>
              <a:rPr lang="es-ES" sz="1600" dirty="0" smtClean="0"/>
              <a:t>. </a:t>
            </a:r>
          </a:p>
          <a:p>
            <a:r>
              <a:rPr lang="es-ES" sz="1600" dirty="0" smtClean="0"/>
              <a:t>(</a:t>
            </a:r>
            <a:r>
              <a:rPr lang="es-ES" sz="1600" i="1" dirty="0" err="1" smtClean="0"/>
              <a:t>Chioglossa</a:t>
            </a:r>
            <a:r>
              <a:rPr lang="es-ES" sz="1600" i="1" dirty="0" smtClean="0"/>
              <a:t> lusitánica) </a:t>
            </a:r>
            <a:endParaRPr lang="es-ES" sz="1600" i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8980618" y="3956180"/>
            <a:ext cx="2557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T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ritón</a:t>
            </a:r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 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común</a:t>
            </a:r>
            <a:r>
              <a:rPr lang="pt-BR" sz="16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ou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 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tritón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 ibérico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 </a:t>
            </a:r>
            <a:endParaRPr lang="pt-B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9"/>
            </a:endParaRPr>
          </a:p>
          <a:p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(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Lissotriton</a:t>
            </a:r>
            <a:r>
              <a:rPr lang="pt-B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 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boscai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, antes 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Triturus</a:t>
            </a:r>
            <a:r>
              <a:rPr lang="pt-B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 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boscai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67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9665" y="121298"/>
            <a:ext cx="7877369" cy="590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8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150497" y="252973"/>
            <a:ext cx="3900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Réptis</a:t>
            </a:r>
            <a:r>
              <a:rPr lang="es-ES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de Galicia </a:t>
            </a:r>
            <a:endParaRPr lang="es-E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827" y="378681"/>
            <a:ext cx="4147327" cy="276218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69320" y="3140052"/>
            <a:ext cx="4196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Lagarto das silvas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Lacerta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schreiberi</a:t>
            </a:r>
            <a:r>
              <a:rPr lang="es-ES" i="1" dirty="0"/>
              <a:t> </a:t>
            </a:r>
            <a:r>
              <a:rPr lang="es-ES" i="1" dirty="0" smtClean="0"/>
              <a:t>)</a:t>
            </a:r>
            <a:endParaRPr lang="es-ES" i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17" y="3597034"/>
            <a:ext cx="2039305" cy="24588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7893" y="246635"/>
            <a:ext cx="3571875" cy="2676525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5141165" y="1236707"/>
            <a:ext cx="31637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Lagarto </a:t>
            </a:r>
            <a:r>
              <a:rPr lang="es-E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arnal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Timon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lepidus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1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7893" y="3434982"/>
            <a:ext cx="3352130" cy="251409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11"/>
          <a:srcRect l="5262" t="2012" r="3015" b="12075"/>
          <a:stretch/>
        </p:blipFill>
        <p:spPr>
          <a:xfrm>
            <a:off x="3899114" y="3443834"/>
            <a:ext cx="3974099" cy="2789853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6295086" y="3070922"/>
            <a:ext cx="4255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Lagartixa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común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Podarcis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hispanicus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9677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6146" name="Picture 2" descr="Anfibios E RéPtiles De Galic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574" y="694610"/>
            <a:ext cx="69342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71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8194" name="Picture 2" descr="Anguis fragilis - Wikipedia, la enciclopedia lib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726" y="452597"/>
            <a:ext cx="6667500" cy="498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724035" y="5434172"/>
            <a:ext cx="72146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Escáncer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Anguis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fragilis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 </a:t>
            </a:r>
          </a:p>
          <a:p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Wikipedia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, a enciclopedia libre -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Galipedia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7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826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1631" y="216876"/>
            <a:ext cx="7899919" cy="592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4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3403" y="391884"/>
            <a:ext cx="7551577" cy="566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84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9427" y="142232"/>
            <a:ext cx="7999445" cy="599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9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6711" y="195572"/>
            <a:ext cx="7766179" cy="582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57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6"/>
          <a:srcRect l="9030" t="9251" r="9158" b="11836"/>
          <a:stretch/>
        </p:blipFill>
        <p:spPr>
          <a:xfrm>
            <a:off x="849086" y="483506"/>
            <a:ext cx="9974425" cy="541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8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140947" y="5369584"/>
            <a:ext cx="5483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i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Esgonzo</a:t>
            </a:r>
            <a:r>
              <a:rPr lang="es-ES" sz="1600" i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</a:p>
          <a:p>
            <a:r>
              <a:rPr lang="es-ES" sz="1600" i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(</a:t>
            </a:r>
            <a:r>
              <a:rPr lang="es-ES" sz="1600" i="1" u="sng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Chalcides</a:t>
            </a:r>
            <a:r>
              <a:rPr lang="es-ES" sz="1600" i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i="1" u="sng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chalcides</a:t>
            </a:r>
            <a:r>
              <a:rPr lang="es-ES" sz="1600" i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)</a:t>
            </a:r>
          </a:p>
          <a:p>
            <a:endParaRPr lang="es-ES" sz="16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/>
            </a:endParaRPr>
          </a:p>
        </p:txBody>
      </p:sp>
      <p:pic>
        <p:nvPicPr>
          <p:cNvPr id="10242" name="Picture 2" descr="Chalcides chalcides - Wikipedia, la enciclopedia libr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69" y="397894"/>
            <a:ext cx="10161482" cy="488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5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11266" name="Picture 2" descr="Chalcides bedriagai - Wikipedia, la enciclopedia libr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35" y="195572"/>
            <a:ext cx="8614290" cy="57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06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071755" y="5587818"/>
            <a:ext cx="6061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scáncer</a:t>
            </a:r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cego ou cobra </a:t>
            </a:r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cega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pt-BR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Blanus</a:t>
            </a:r>
            <a:r>
              <a:rPr lang="pt-BR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cinereus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713" y="599093"/>
            <a:ext cx="5091017" cy="466337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4328" y="913829"/>
            <a:ext cx="5636451" cy="422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3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84" y="522465"/>
            <a:ext cx="6329265" cy="553810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296539" y="4292082"/>
            <a:ext cx="438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Sapoconcho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 común </a:t>
            </a:r>
            <a:endParaRPr lang="es-E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Galápago europeo.(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Emys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orbicularis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)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2170" y="522465"/>
            <a:ext cx="4988003" cy="351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69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84" y="200636"/>
            <a:ext cx="3341502" cy="251749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29183" y="2640866"/>
            <a:ext cx="3720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Víbora 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Seoane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Vipera</a:t>
            </a:r>
            <a:r>
              <a:rPr lang="pt-B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seoanei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92158" y="2679094"/>
            <a:ext cx="31340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Víbora hocicuda </a:t>
            </a:r>
            <a:r>
              <a:rPr lang="es-ES" sz="1600" dirty="0"/>
              <a:t>(</a:t>
            </a:r>
            <a:r>
              <a:rPr lang="es-ES" sz="1600" i="1" dirty="0" err="1"/>
              <a:t>Vipera</a:t>
            </a:r>
            <a:r>
              <a:rPr lang="es-ES" sz="1600" i="1" dirty="0"/>
              <a:t> </a:t>
            </a:r>
            <a:r>
              <a:rPr lang="es-ES" sz="1600" i="1" dirty="0" err="1"/>
              <a:t>latastei</a:t>
            </a:r>
            <a:r>
              <a:rPr lang="es-ES" sz="1600" dirty="0" smtClean="0"/>
              <a:t>)</a:t>
            </a:r>
            <a:endParaRPr lang="es-ES" sz="1600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2159" y="199800"/>
            <a:ext cx="3355110" cy="25277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8255" y="195572"/>
            <a:ext cx="3504034" cy="2628026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7922593" y="2806145"/>
            <a:ext cx="45097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Culebra bastarda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</a:t>
            </a:r>
            <a:r>
              <a:rPr lang="es-ES" sz="14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Malpolon</a:t>
            </a:r>
            <a:r>
              <a:rPr lang="es-ES" sz="1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monspessulanus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1151" y="3288010"/>
            <a:ext cx="3387054" cy="252877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150629" y="5832982"/>
            <a:ext cx="3577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Culebra viperina 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Natrix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maura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49486" y="3309452"/>
            <a:ext cx="3387881" cy="2540911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3946849" y="5927281"/>
            <a:ext cx="3741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Culebra lisa europea (</a:t>
            </a:r>
            <a:r>
              <a:rPr lang="it-IT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Coronella austriaca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2593" y="3325425"/>
            <a:ext cx="3469141" cy="2601856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7437367" y="5958725"/>
            <a:ext cx="395436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Culebra de escalera 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Zamenis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Rhinechis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scalaris</a:t>
            </a:r>
            <a:r>
              <a:rPr lang="es-E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50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882411" y="5149145"/>
            <a:ext cx="5355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ragón 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</a:t>
            </a:r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Komodo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Varanus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komodoensis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84" y="1121734"/>
            <a:ext cx="6462227" cy="391323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6152" y="1631449"/>
            <a:ext cx="5101130" cy="310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1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677885" y="165892"/>
            <a:ext cx="4991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Aves de Galicia</a:t>
            </a:r>
            <a:endParaRPr lang="es-E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582" y="1192130"/>
            <a:ext cx="5853576" cy="390238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7372" y="631380"/>
            <a:ext cx="3837798" cy="56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2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788753" y="5467138"/>
            <a:ext cx="4352544" cy="358553"/>
          </a:xfrm>
        </p:spPr>
        <p:txBody>
          <a:bodyPr>
            <a:norm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A </a:t>
            </a:r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bubela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 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 (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Upupa 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epops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050" name="Picture 2" descr="https://cflvdg.avoz.es/sc/rTblhwIjkNYbFzl-QeiBjc5w5-I=/x/2018/05/05/00121525545001778168641/Foto/VY6C11F2_20292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137" y="537204"/>
            <a:ext cx="8633603" cy="486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72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159752" y="5103844"/>
            <a:ext cx="2953512" cy="330327"/>
          </a:xfrm>
        </p:spPr>
        <p:txBody>
          <a:bodyPr>
            <a:normAutofit lnSpcReduction="10000"/>
          </a:bodyPr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7170" name="Picture 2" descr="European Turtle Dove (Streptopelia turtur)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10" y="268707"/>
            <a:ext cx="3911086" cy="586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5829" y="363371"/>
            <a:ext cx="6392565" cy="426170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0120141" y="4715595"/>
            <a:ext cx="1418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Pomba</a:t>
            </a:r>
            <a:endParaRPr lang="es-E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57694" y="6187073"/>
            <a:ext cx="2569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Rula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13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6230" y="537204"/>
            <a:ext cx="4450015" cy="309071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323323" y="5157160"/>
            <a:ext cx="57849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O 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merlo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, 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melro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 ou 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merliño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pt-BR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Turdus</a:t>
            </a:r>
            <a:r>
              <a:rPr lang="pt-BR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merula</a:t>
            </a:r>
            <a:r>
              <a:rPr lang="pt-BR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03" y="312782"/>
            <a:ext cx="5206097" cy="426554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7245" y="3855816"/>
            <a:ext cx="3429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7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679007" y="4927583"/>
            <a:ext cx="4966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O 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paporroibo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,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 </a:t>
            </a:r>
            <a:r>
              <a:rPr lang="pt-B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tamén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pt-B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coñecido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como 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paporrubio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,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 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peizoque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,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 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paifoco</a:t>
            </a:r>
            <a:r>
              <a:rPr lang="pt-BR" sz="16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ou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 </a:t>
            </a:r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pisco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(</a:t>
            </a:r>
            <a:r>
              <a:rPr lang="pt-BR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Erithacus</a:t>
            </a:r>
            <a:r>
              <a:rPr lang="pt-BR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rubecula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006" y="671275"/>
            <a:ext cx="4862381" cy="400336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178452" y="4984360"/>
            <a:ext cx="5443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O 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xílgaro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,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 </a:t>
            </a:r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barroso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,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 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picacardos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,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 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pintasilgo</a:t>
            </a:r>
            <a:r>
              <a:rPr lang="pt-BR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ou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 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pintaxilgo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 (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Carduelis</a:t>
            </a:r>
            <a:r>
              <a:rPr lang="pt-B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carduelis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5990" y="668456"/>
            <a:ext cx="5039768" cy="399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13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5804"/>
            <a:ext cx="3636508" cy="368781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81502" y="3778410"/>
            <a:ext cx="2663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A 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andoriña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 ou 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anduriña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 (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Hirundo</a:t>
            </a:r>
            <a:r>
              <a:rPr lang="pt-B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 rustica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283295" y="3949987"/>
            <a:ext cx="3897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O 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cirrio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común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 ou </a:t>
            </a:r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cirro</a:t>
            </a:r>
            <a:r>
              <a:rPr lang="pt-BR" sz="16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,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</a:t>
            </a:r>
            <a:r>
              <a:rPr lang="pt-BR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vencejo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 (</a:t>
            </a:r>
            <a:r>
              <a:rPr lang="pt-B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Apus 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apus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9"/>
          <a:srcRect l="18883"/>
          <a:stretch/>
        </p:blipFill>
        <p:spPr>
          <a:xfrm>
            <a:off x="8034254" y="895251"/>
            <a:ext cx="4157745" cy="288315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9261" y="14424"/>
            <a:ext cx="3781425" cy="571500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4217437" y="5784310"/>
            <a:ext cx="36732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AVIÓN COMÚN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(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Delichon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 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urbicum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8539" y="4585652"/>
            <a:ext cx="3030758" cy="200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27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39017" y="170570"/>
            <a:ext cx="10291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A </a:t>
            </a:r>
            <a:r>
              <a:rPr lang="es-E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pega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,</a:t>
            </a:r>
            <a:r>
              <a:rPr lang="es-E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pega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rabuda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 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ou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 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pega </a:t>
            </a:r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rabilonga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, Urraca</a:t>
            </a:r>
            <a:r>
              <a:rPr lang="es-ES" sz="16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 (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Pica pica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7"/>
          <a:srcRect l="-77" t="8299" r="14057" b="13879"/>
          <a:stretch/>
        </p:blipFill>
        <p:spPr>
          <a:xfrm>
            <a:off x="5581027" y="537204"/>
            <a:ext cx="4297131" cy="218679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108" y="482299"/>
            <a:ext cx="4467535" cy="3036481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3424435" y="3879893"/>
            <a:ext cx="4214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C</a:t>
            </a:r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orvo pequeno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corvo </a:t>
            </a:r>
            <a:r>
              <a:rPr lang="pt-B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común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, </a:t>
            </a:r>
            <a:r>
              <a:rPr lang="pt-BR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choia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ou </a:t>
            </a:r>
            <a:r>
              <a:rPr lang="pt-BR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cornella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(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Corvus</a:t>
            </a:r>
            <a:r>
              <a:rPr lang="pt-B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 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corone</a:t>
            </a:r>
            <a:r>
              <a:rPr lang="pt-BR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672" y="3831923"/>
            <a:ext cx="3117883" cy="2552507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4874958" y="5285162"/>
            <a:ext cx="3212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hlinkClick r:id="rId11"/>
              </a:rPr>
              <a:t>G</a:t>
            </a:r>
            <a:r>
              <a:rPr lang="pt-BR" b="1" dirty="0" smtClean="0">
                <a:hlinkClick r:id="rId11"/>
              </a:rPr>
              <a:t>aio</a:t>
            </a:r>
            <a:r>
              <a:rPr lang="pt-BR" dirty="0">
                <a:hlinkClick r:id="rId11"/>
              </a:rPr>
              <a:t>, pega </a:t>
            </a:r>
            <a:r>
              <a:rPr lang="pt-BR" dirty="0" err="1">
                <a:hlinkClick r:id="rId11"/>
              </a:rPr>
              <a:t>marza</a:t>
            </a:r>
            <a:r>
              <a:rPr lang="pt-BR" dirty="0">
                <a:hlinkClick r:id="rId11"/>
              </a:rPr>
              <a:t> ou pega </a:t>
            </a:r>
            <a:r>
              <a:rPr lang="pt-BR" dirty="0" err="1">
                <a:hlinkClick r:id="rId11"/>
              </a:rPr>
              <a:t>rebordá</a:t>
            </a:r>
            <a:r>
              <a:rPr lang="pt-BR" dirty="0">
                <a:hlinkClick r:id="rId11"/>
              </a:rPr>
              <a:t> (</a:t>
            </a:r>
            <a:r>
              <a:rPr lang="pt-BR" i="1" dirty="0" err="1">
                <a:hlinkClick r:id="rId11"/>
              </a:rPr>
              <a:t>Garrulus</a:t>
            </a:r>
            <a:r>
              <a:rPr lang="pt-BR" i="1" dirty="0">
                <a:hlinkClick r:id="rId11"/>
              </a:rPr>
              <a:t> </a:t>
            </a:r>
            <a:r>
              <a:rPr lang="pt-BR" i="1" dirty="0" err="1">
                <a:hlinkClick r:id="rId11"/>
              </a:rPr>
              <a:t>glandarius</a:t>
            </a:r>
            <a:r>
              <a:rPr lang="pt-BR" dirty="0"/>
              <a:t>)</a:t>
            </a:r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2290" y="2755326"/>
            <a:ext cx="4187478" cy="313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1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29184" y="5064840"/>
            <a:ext cx="36046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L</a:t>
            </a:r>
            <a:r>
              <a:rPr lang="it-IT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avandeira branca </a:t>
            </a:r>
            <a:r>
              <a:rPr lang="it-I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(</a:t>
            </a:r>
            <a:r>
              <a:rPr lang="it-IT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Motacilla </a:t>
            </a:r>
            <a:r>
              <a:rPr lang="it-IT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alba</a:t>
            </a:r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) 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620" y="1368683"/>
            <a:ext cx="4099249" cy="307443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738430" y="4849397"/>
            <a:ext cx="3909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R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ousinol</a:t>
            </a:r>
            <a:r>
              <a:rPr lang="pt-BR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do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 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vulgar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 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ou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 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reiseñor</a:t>
            </a:r>
            <a:r>
              <a:rPr lang="pt-BR" sz="16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(</a:t>
            </a:r>
            <a:r>
              <a:rPr lang="pt-BR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Luscinia</a:t>
            </a:r>
            <a:r>
              <a:rPr lang="pt-BR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megarhynchos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)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7400" y="1321059"/>
            <a:ext cx="3729424" cy="312206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8826758" y="4766844"/>
            <a:ext cx="314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R</a:t>
            </a:r>
            <a:r>
              <a:rPr lang="es-E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abirrubio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 tizón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 </a:t>
            </a:r>
            <a:endParaRPr lang="es-E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10"/>
            </a:endParaRPr>
          </a:p>
          <a:p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Phoenicurus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ochruros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74832" y="1145034"/>
            <a:ext cx="2592778" cy="345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37351" y="5227712"/>
            <a:ext cx="4749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hlinkClick r:id="rId6"/>
              </a:rPr>
              <a:t>O </a:t>
            </a:r>
            <a:r>
              <a:rPr lang="pt-BR" b="1" dirty="0" smtClean="0">
                <a:hlinkClick r:id="rId6"/>
              </a:rPr>
              <a:t>pica-peixe</a:t>
            </a:r>
            <a:r>
              <a:rPr lang="pt-BR" baseline="30000" dirty="0" smtClean="0">
                <a:hlinkClick r:id="rId6"/>
              </a:rPr>
              <a:t> </a:t>
            </a:r>
            <a:r>
              <a:rPr lang="pt-BR" dirty="0" smtClean="0">
                <a:hlinkClick r:id="rId6"/>
              </a:rPr>
              <a:t> </a:t>
            </a:r>
            <a:r>
              <a:rPr lang="pt-BR" b="1" dirty="0" err="1" smtClean="0">
                <a:hlinkClick r:id="rId6"/>
              </a:rPr>
              <a:t>martiño</a:t>
            </a:r>
            <a:r>
              <a:rPr lang="pt-BR" b="1" dirty="0" smtClean="0">
                <a:hlinkClick r:id="rId6"/>
              </a:rPr>
              <a:t> peixeiro</a:t>
            </a:r>
            <a:r>
              <a:rPr lang="pt-BR" dirty="0" smtClean="0">
                <a:hlinkClick r:id="rId6"/>
              </a:rPr>
              <a:t> ou </a:t>
            </a:r>
            <a:r>
              <a:rPr lang="pt-BR" b="1" dirty="0" smtClean="0">
                <a:hlinkClick r:id="rId6"/>
              </a:rPr>
              <a:t>alcíon</a:t>
            </a:r>
          </a:p>
          <a:p>
            <a:r>
              <a:rPr lang="pt-BR" dirty="0" smtClean="0">
                <a:hlinkClick r:id="rId6"/>
              </a:rPr>
              <a:t> (</a:t>
            </a:r>
            <a:r>
              <a:rPr lang="pt-BR" i="1" dirty="0" err="1" smtClean="0">
                <a:hlinkClick r:id="rId6"/>
              </a:rPr>
              <a:t>Alcedo</a:t>
            </a:r>
            <a:r>
              <a:rPr lang="pt-BR" i="1" dirty="0" smtClean="0">
                <a:hlinkClick r:id="rId6"/>
              </a:rPr>
              <a:t> </a:t>
            </a:r>
            <a:r>
              <a:rPr lang="pt-BR" i="1" dirty="0" err="1">
                <a:hlinkClick r:id="rId6"/>
              </a:rPr>
              <a:t>atthis</a:t>
            </a:r>
            <a:r>
              <a:rPr lang="pt-BR" dirty="0" smtClean="0">
                <a:hlinkClick r:id="rId6"/>
              </a:rPr>
              <a:t>)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480" y="834266"/>
            <a:ext cx="6224051" cy="423235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281093" y="5610485"/>
            <a:ext cx="2836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O 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peto real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 </a:t>
            </a:r>
            <a:endParaRPr lang="pt-B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8"/>
            </a:endParaRPr>
          </a:p>
          <a:p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(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Dendrocopos</a:t>
            </a:r>
            <a:r>
              <a:rPr lang="pt-B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major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) 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5405" y="397812"/>
            <a:ext cx="4128796" cy="550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5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29184" y="5846427"/>
            <a:ext cx="25472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O </a:t>
            </a:r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miñato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común</a:t>
            </a:r>
            <a:r>
              <a:rPr lang="es-ES" sz="16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endParaRPr lang="es-ES" sz="1600" baseline="30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/>
            </a:endParaRPr>
          </a:p>
          <a:p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Buteo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buteo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)</a:t>
            </a:r>
            <a:r>
              <a:rPr lang="es-ES" dirty="0">
                <a:hlinkClick r:id="rId6"/>
              </a:rPr>
              <a:t> 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902" y="316864"/>
            <a:ext cx="4147960" cy="552715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1543" y="278449"/>
            <a:ext cx="2611443" cy="388115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206273" y="5678575"/>
            <a:ext cx="253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 </a:t>
            </a:r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s-E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abián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 tooltip="Accipiter nisus"/>
              </a:rPr>
              <a:t>Accipiter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 tooltip="Accipiter nisus"/>
              </a:rPr>
              <a:t> 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 tooltip="Accipiter nisus"/>
              </a:rPr>
              <a:t>nisus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69881" y="130964"/>
            <a:ext cx="3692544" cy="343291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6539" y="3843616"/>
            <a:ext cx="3131976" cy="176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1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19877" y="195572"/>
            <a:ext cx="5309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6"/>
              </a:rPr>
              <a:t>O </a:t>
            </a:r>
            <a:r>
              <a:rPr lang="pt-BR" b="1" dirty="0">
                <a:hlinkClick r:id="rId6"/>
              </a:rPr>
              <a:t>corvo </a:t>
            </a:r>
            <a:r>
              <a:rPr lang="pt-BR" b="1" dirty="0" err="1" smtClean="0">
                <a:hlinkClick r:id="rId6"/>
              </a:rPr>
              <a:t>mariño</a:t>
            </a:r>
            <a:r>
              <a:rPr lang="pt-BR" b="1" dirty="0" smtClean="0">
                <a:hlinkClick r:id="rId6"/>
              </a:rPr>
              <a:t>, </a:t>
            </a:r>
            <a:r>
              <a:rPr lang="pt-BR" b="1" dirty="0" err="1" smtClean="0">
                <a:hlinkClick r:id="rId6"/>
              </a:rPr>
              <a:t>cormoranes</a:t>
            </a:r>
            <a:r>
              <a:rPr lang="pt-BR" b="1" dirty="0" smtClean="0">
                <a:hlinkClick r:id="rId6"/>
              </a:rPr>
              <a:t>; </a:t>
            </a:r>
            <a:r>
              <a:rPr lang="pt-BR" b="1" dirty="0" err="1" smtClean="0">
                <a:hlinkClick r:id="rId6"/>
              </a:rPr>
              <a:t>común</a:t>
            </a:r>
            <a:r>
              <a:rPr lang="pt-BR" b="1" dirty="0" smtClean="0">
                <a:hlinkClick r:id="rId6"/>
              </a:rPr>
              <a:t> e </a:t>
            </a:r>
            <a:r>
              <a:rPr lang="pt-BR" b="1" dirty="0" err="1" smtClean="0">
                <a:hlinkClick r:id="rId6"/>
              </a:rPr>
              <a:t>cristado</a:t>
            </a:r>
            <a:r>
              <a:rPr lang="pt-BR" b="1" dirty="0" smtClean="0">
                <a:hlinkClick r:id="rId6"/>
              </a:rPr>
              <a:t>  </a:t>
            </a:r>
            <a:r>
              <a:rPr lang="pt-BR" b="1" dirty="0" err="1">
                <a:hlinkClick r:id="rId6"/>
              </a:rPr>
              <a:t>cristado</a:t>
            </a:r>
            <a:r>
              <a:rPr lang="pt-BR" dirty="0">
                <a:hlinkClick r:id="rId6"/>
              </a:rPr>
              <a:t> (</a:t>
            </a:r>
            <a:r>
              <a:rPr lang="pt-BR" i="1" dirty="0" err="1" smtClean="0">
                <a:hlinkClick r:id="rId6"/>
              </a:rPr>
              <a:t>Phalacrocorax</a:t>
            </a:r>
            <a:r>
              <a:rPr lang="pt-BR" i="1" dirty="0" smtClean="0">
                <a:hlinkClick r:id="rId6"/>
              </a:rPr>
              <a:t>) 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897" y="985201"/>
            <a:ext cx="3090027" cy="463504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717" y="673801"/>
            <a:ext cx="4363616" cy="3272712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8899498" y="3302722"/>
            <a:ext cx="26851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O </a:t>
            </a:r>
            <a:r>
              <a:rPr lang="pt-BR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arao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romeiro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(</a:t>
            </a:r>
            <a:r>
              <a:rPr lang="pt-B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Alca 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torda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52126" y="28870"/>
            <a:ext cx="2986268" cy="3290868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5383756" y="5310818"/>
            <a:ext cx="2780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O </a:t>
            </a:r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arao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 papagaio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 ou 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aro de </a:t>
            </a:r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altura</a:t>
            </a:r>
            <a:r>
              <a:rPr lang="pt-BR" sz="16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 </a:t>
            </a:r>
            <a:r>
              <a:rPr lang="pt-BR" sz="16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,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 </a:t>
            </a:r>
            <a:r>
              <a:rPr lang="pt-BR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frailecillo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 (</a:t>
            </a:r>
            <a:r>
              <a:rPr lang="pt-BR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Fratercula</a:t>
            </a:r>
            <a:r>
              <a:rPr lang="pt-BR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 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arctica</a:t>
            </a:r>
            <a:r>
              <a:rPr lang="pt-B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) </a:t>
            </a:r>
            <a:endParaRPr lang="es-ES" sz="1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56806" y="3815361"/>
            <a:ext cx="1960249" cy="274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5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422710" y="288119"/>
            <a:ext cx="508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Mamíferos de Galicia </a:t>
            </a:r>
            <a:endParaRPr lang="es-ES" sz="20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2844" y="922116"/>
            <a:ext cx="3714750" cy="5219700"/>
          </a:xfrm>
          <a:prstGeom prst="rect">
            <a:avLst/>
          </a:prstGeom>
        </p:spPr>
      </p:pic>
      <p:pic>
        <p:nvPicPr>
          <p:cNvPr id="2050" name="Picture 2" descr="los mamiferos - Google Search | Zoology, Science, Biology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62" y="966274"/>
            <a:ext cx="6614676" cy="496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32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724035" y="5693964"/>
            <a:ext cx="6211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Ourizo</a:t>
            </a:r>
            <a:r>
              <a:rPr lang="es-ES" sz="16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cacho. </a:t>
            </a:r>
            <a:r>
              <a:rPr lang="es-ES" sz="1600" b="1" u="sng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Porco</a:t>
            </a:r>
            <a:r>
              <a:rPr lang="es-ES" sz="1600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b="1" u="sng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espiño</a:t>
            </a:r>
            <a:r>
              <a:rPr lang="es-ES" sz="1600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</a:p>
        </p:txBody>
      </p:sp>
      <p:pic>
        <p:nvPicPr>
          <p:cNvPr id="9218" name="Picture 2" descr="Ourizo cacho - Wikipedia, a enciclopedia libr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103" y="234219"/>
            <a:ext cx="6844020" cy="529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33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36527" y="4805265"/>
            <a:ext cx="4609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R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aposo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ou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golpe 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Vulpes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vulpes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)</a:t>
            </a:r>
            <a:endParaRPr lang="es-ES" sz="1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439" y="1312447"/>
            <a:ext cx="5239228" cy="349281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680718" y="5095951"/>
            <a:ext cx="4758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O 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xabaril</a:t>
            </a:r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, 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xabarín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ou </a:t>
            </a:r>
            <a:r>
              <a:rPr lang="pt-B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porco bravo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 </a:t>
            </a:r>
            <a:endParaRPr lang="pt-B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8"/>
            </a:endParaRPr>
          </a:p>
          <a:p>
            <a:r>
              <a:rPr lang="pt-BR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Con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</a:t>
            </a:r>
            <a:r>
              <a:rPr lang="pt-BR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re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(</a:t>
            </a:r>
            <a:r>
              <a:rPr lang="pt-BR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Sus </a:t>
            </a:r>
            <a:r>
              <a:rPr lang="pt-BR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scrofa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, L. 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1758)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06088" y="330404"/>
            <a:ext cx="4907871" cy="464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8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49316" y="4324135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69601" y="4606291"/>
            <a:ext cx="3928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M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usgaño</a:t>
            </a:r>
            <a:r>
              <a:rPr lang="pt-B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enano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, </a:t>
            </a:r>
            <a:r>
              <a:rPr lang="pt-BR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musaraña</a:t>
            </a:r>
            <a:endParaRPr lang="pt-B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6"/>
            </a:endParaRPr>
          </a:p>
          <a:p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(</a:t>
            </a:r>
            <a:r>
              <a:rPr lang="pt-BR" sz="1600" b="1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Suncus</a:t>
            </a:r>
            <a:r>
              <a:rPr lang="pt-BR" sz="16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pt-BR" sz="16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etruscus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91" y="522907"/>
            <a:ext cx="5193544" cy="3895158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435745" y="4729086"/>
            <a:ext cx="282717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T</a:t>
            </a:r>
            <a:r>
              <a:rPr lang="es-E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oupa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ibérica </a:t>
            </a:r>
            <a:endParaRPr lang="es-E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8"/>
            </a:endParaRPr>
          </a:p>
          <a:p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(</a:t>
            </a:r>
            <a:r>
              <a:rPr lang="es-ES" sz="16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Talpa </a:t>
            </a:r>
            <a:r>
              <a:rPr lang="es-ES" sz="16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occidentalis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)</a:t>
            </a:r>
            <a:r>
              <a:rPr lang="es-ES" b="1" dirty="0">
                <a:hlinkClick r:id="rId8"/>
              </a:rPr>
              <a:t> </a:t>
            </a:r>
            <a:endParaRPr lang="es-ES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8278" y="658368"/>
            <a:ext cx="6030116" cy="375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5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29184" y="4768764"/>
            <a:ext cx="4814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Donicela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(Mustela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nivalis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)</a:t>
            </a:r>
            <a:endParaRPr lang="es-ES" sz="1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775" y="923634"/>
            <a:ext cx="4445614" cy="379359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9270492" y="4759864"/>
            <a:ext cx="3741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Morcego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</a:t>
            </a:r>
          </a:p>
          <a:p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(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Corynorhinus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</a:t>
            </a:r>
            <a:r>
              <a:rPr lang="es-ES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townsendii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4675" y="923634"/>
            <a:ext cx="6660794" cy="374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74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38" y="81854"/>
            <a:ext cx="3345955" cy="501893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53286" y="5118719"/>
            <a:ext cx="2776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Balea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7"/>
              </a:rPr>
              <a:t> 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678507" y="5095618"/>
            <a:ext cx="39762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Rorcual común 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(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Balaenoptera</a:t>
            </a:r>
            <a:r>
              <a:rPr lang="es-ES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 </a:t>
            </a:r>
            <a:r>
              <a:rPr lang="es-ES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physalus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4093" y="1493772"/>
            <a:ext cx="4249629" cy="3195721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5952930" y="237802"/>
            <a:ext cx="2127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O 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cachalote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Physeter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macrocephalus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69110" y="217737"/>
            <a:ext cx="4405139" cy="2638495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2138516" y="5753643"/>
            <a:ext cx="3723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O </a:t>
            </a:r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caldeirón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 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propi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 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ou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 </a:t>
            </a:r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caldeirón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 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común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 </a:t>
            </a:r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Globicephala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melas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2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83371" y="3349341"/>
            <a:ext cx="4560829" cy="289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7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33265" y="3629783"/>
            <a:ext cx="4124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O </a:t>
            </a:r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golfiño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común </a:t>
            </a:r>
            <a:r>
              <a:rPr lang="es-E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ou</a:t>
            </a:r>
            <a:r>
              <a:rPr lang="es-E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delfín </a:t>
            </a:r>
          </a:p>
          <a:p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Delphinus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delphis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)</a:t>
            </a:r>
            <a:endParaRPr lang="es-ES" sz="1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Common dolphi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24" y="382502"/>
            <a:ext cx="4858017" cy="322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519" y="3947352"/>
            <a:ext cx="4123643" cy="243189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67746" y="5849428"/>
            <a:ext cx="2855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C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andorca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 </a:t>
            </a:r>
            <a:r>
              <a:rPr lang="pt-BR" sz="1600" baseline="30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[</a:t>
            </a:r>
            <a:r>
              <a:rPr lang="pt-B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ou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 </a:t>
            </a:r>
            <a:r>
              <a:rPr lang="pt-B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alcandorca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 </a:t>
            </a:r>
            <a:endParaRPr lang="pt-B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9"/>
            </a:endParaRPr>
          </a:p>
          <a:p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(</a:t>
            </a:r>
            <a:r>
              <a:rPr lang="pt-BR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Orcinus</a:t>
            </a:r>
            <a:r>
              <a:rPr lang="pt-BR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 orca</a:t>
            </a:r>
            <a:r>
              <a:rPr lang="pt-B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9"/>
              </a:rPr>
              <a:t>)</a:t>
            </a:r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9004587" y="3778410"/>
            <a:ext cx="2136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O </a:t>
            </a:r>
            <a:r>
              <a:rPr lang="es-E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arroaz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 </a:t>
            </a:r>
            <a:endParaRPr lang="es-ES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10"/>
            </a:endParaRPr>
          </a:p>
          <a:p>
            <a:r>
              <a:rPr lang="es-ES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(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Tursiops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 </a:t>
            </a:r>
            <a:r>
              <a:rPr lang="es-ES" sz="16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truncatus</a:t>
            </a:r>
            <a:r>
              <a:rPr lang="es-ES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0"/>
              </a:rPr>
              <a:t>)</a:t>
            </a:r>
            <a:endParaRPr lang="es-ES" sz="1600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71388" y="378524"/>
            <a:ext cx="4575930" cy="338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1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45055" y="3778410"/>
            <a:ext cx="9144000" cy="1655762"/>
          </a:xfrm>
        </p:spPr>
        <p:txBody>
          <a:bodyPr/>
          <a:lstStyle/>
          <a:p>
            <a:r>
              <a:rPr lang="es-ES" sz="1800" i="1" dirty="0" smtClean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 </a:t>
            </a:r>
            <a:endParaRPr lang="es-ES" sz="1800" i="1" dirty="0">
              <a:latin typeface="Verdana" panose="020B0604030504040204" pitchFamily="34" charset="0"/>
              <a:ea typeface="Verdana" panose="020B0604030504040204" pitchFamily="34" charset="0"/>
              <a:hlinkClick r:id="rId3"/>
            </a:endParaRP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29184" y="6356350"/>
            <a:ext cx="11530584" cy="365125"/>
          </a:xfrm>
        </p:spPr>
        <p:txBody>
          <a:bodyPr/>
          <a:lstStyle/>
          <a:p>
            <a:r>
              <a:rPr lang="es-ES" sz="16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</a:t>
            </a:r>
            <a:r>
              <a:rPr lang="es-ES" sz="1600" dirty="0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ertebrados        </a:t>
            </a:r>
            <a:r>
              <a:rPr lang="es-ES" dirty="0" smtClean="0"/>
              <a:t>                                               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5927281"/>
            <a:ext cx="794194" cy="794194"/>
          </a:xfrm>
          <a:prstGeom prst="rect">
            <a:avLst/>
          </a:prstGeom>
        </p:spPr>
      </p:pic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539305" y="195572"/>
            <a:ext cx="18473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ES" sz="1800" b="0" i="1" dirty="0">
              <a:solidFill>
                <a:srgbClr val="660099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99324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2056</TotalTime>
  <Words>486</Words>
  <Application>Microsoft Office PowerPoint</Application>
  <PresentationFormat>Panorámica</PresentationFormat>
  <Paragraphs>251</Paragraphs>
  <Slides>51</Slides>
  <Notes>51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8" baseType="lpstr">
      <vt:lpstr>Arial</vt:lpstr>
      <vt:lpstr>Calibri</vt:lpstr>
      <vt:lpstr>Calibri Light</vt:lpstr>
      <vt:lpstr>Courier New</vt:lpstr>
      <vt:lpstr>Tahoma</vt:lpstr>
      <vt:lpstr>Verdana</vt:lpstr>
      <vt:lpstr>Tema de Office</vt:lpstr>
      <vt:lpstr>OS VERTEBRADOS </vt:lpstr>
      <vt:lpstr>Presentación de PowerPoint</vt:lpstr>
      <vt:lpstr>Presentación de PowerPoint</vt:lpstr>
      <vt:lpstr>Presentación de PowerPoint</vt:lpstr>
      <vt:lpstr>Tunicados u Urocordados : Ascidias e Salpas  </vt:lpstr>
      <vt:lpstr>Acráneos ou Cefalocordados: Lancetas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Windows User</cp:lastModifiedBy>
  <cp:revision>130</cp:revision>
  <dcterms:created xsi:type="dcterms:W3CDTF">2019-03-11T22:41:19Z</dcterms:created>
  <dcterms:modified xsi:type="dcterms:W3CDTF">2021-04-23T21:22:18Z</dcterms:modified>
</cp:coreProperties>
</file>