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74" r:id="rId3"/>
    <p:sldId id="302" r:id="rId4"/>
    <p:sldId id="301" r:id="rId5"/>
    <p:sldId id="298" r:id="rId6"/>
    <p:sldId id="309" r:id="rId7"/>
    <p:sldId id="313" r:id="rId8"/>
    <p:sldId id="314" r:id="rId9"/>
    <p:sldId id="299" r:id="rId10"/>
    <p:sldId id="300" r:id="rId11"/>
    <p:sldId id="297" r:id="rId12"/>
    <p:sldId id="257" r:id="rId13"/>
    <p:sldId id="278" r:id="rId14"/>
    <p:sldId id="275" r:id="rId15"/>
    <p:sldId id="279" r:id="rId16"/>
    <p:sldId id="260" r:id="rId17"/>
    <p:sldId id="308" r:id="rId18"/>
    <p:sldId id="277" r:id="rId19"/>
    <p:sldId id="262" r:id="rId20"/>
    <p:sldId id="311" r:id="rId21"/>
    <p:sldId id="276" r:id="rId22"/>
    <p:sldId id="283" r:id="rId23"/>
    <p:sldId id="310" r:id="rId24"/>
    <p:sldId id="261" r:id="rId25"/>
    <p:sldId id="282" r:id="rId26"/>
    <p:sldId id="316" r:id="rId27"/>
    <p:sldId id="281" r:id="rId28"/>
    <p:sldId id="263" r:id="rId29"/>
    <p:sldId id="264" r:id="rId30"/>
    <p:sldId id="288" r:id="rId31"/>
    <p:sldId id="306" r:id="rId32"/>
    <p:sldId id="287" r:id="rId33"/>
    <p:sldId id="285" r:id="rId34"/>
    <p:sldId id="303" r:id="rId35"/>
    <p:sldId id="284" r:id="rId36"/>
    <p:sldId id="280" r:id="rId37"/>
    <p:sldId id="259" r:id="rId38"/>
    <p:sldId id="296" r:id="rId39"/>
    <p:sldId id="304" r:id="rId40"/>
    <p:sldId id="289" r:id="rId41"/>
    <p:sldId id="305" r:id="rId42"/>
    <p:sldId id="286" r:id="rId43"/>
    <p:sldId id="312" r:id="rId44"/>
    <p:sldId id="315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71" autoAdjust="0"/>
  </p:normalViewPr>
  <p:slideViewPr>
    <p:cSldViewPr>
      <p:cViewPr varScale="1">
        <p:scale>
          <a:sx n="84" d="100"/>
          <a:sy n="84" d="100"/>
        </p:scale>
        <p:origin x="1445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5C5C7-338D-40D0-8ED0-A6A3A0E3C40D}" type="datetimeFigureOut">
              <a:rPr lang="es-ES" smtClean="0"/>
              <a:t>01/02/2022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F4F71-D969-463F-9682-AE78FAADB3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72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CA7DE-BE27-4FBC-992E-3F96507E790B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54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72346-CBB4-4C0C-9713-1E9F3EBC20F9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609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E2B-B6D9-4267-8EA0-0806EC21C88A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28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920C7-EC4C-45B6-BB3B-7B5622E36A86}" type="datetime1">
              <a:rPr lang="es-ES" smtClean="0"/>
              <a:t>01/02/2022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889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5B45-08F7-4F31-8DDD-D4BABD485783}" type="datetime1">
              <a:rPr lang="es-ES" smtClean="0"/>
              <a:t>01/02/2022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90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9199C-F0FE-459B-87E9-335B673BE7D1}" type="datetime1">
              <a:rPr lang="es-ES" smtClean="0"/>
              <a:t>01/02/2022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656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3CB8-DE07-444A-8528-205D83BD3AE8}" type="datetime1">
              <a:rPr lang="es-ES" smtClean="0"/>
              <a:t>01/02/2022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81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20F56-9095-4230-9AC7-E91B4FF4B282}" type="datetime1">
              <a:rPr lang="es-ES" smtClean="0"/>
              <a:t>01/02/2022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211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7289B-46B8-45CD-A97F-153533E69A41}" type="datetime1">
              <a:rPr lang="es-ES" smtClean="0"/>
              <a:t>01/02/2022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2946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8211C-C883-4179-B35A-2D49699D4038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595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694F-4801-49E0-B4E1-6476ABB38617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18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5E779-E832-455B-A10D-F003D8DC7176}" type="datetime1">
              <a:rPr lang="es-ES" smtClean="0"/>
              <a:t>01/02/2022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DEFRMACIÓN NA TECTÓNICA DE PLACAS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E7490-0341-441D-9A3B-2F205B6EDB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75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cuonda.com/geocastaway/58-ene15-repsol-margenes-pasivos-marte-marie-tharp-fosiles-sudamericano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ujeresconciencia.com/2016/06/29/marie-tharp-la-geologoa-dio-luz-color-al-fondo-oceanico/" TargetMode="External"/><Relationship Id="rId5" Type="http://schemas.openxmlformats.org/officeDocument/2006/relationships/hyperlink" Target="https://www.youtube.com/watch?v=g5Lfa56i1zM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s://www.youtube.com/watch?v=HV9ySmk-GG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ctonic-explorer.concord.org/?planetWizard=true" TargetMode="External"/><Relationship Id="rId2" Type="http://schemas.openxmlformats.org/officeDocument/2006/relationships/hyperlink" Target="https://twitter.com/cienciaymas_/status/1436654114092498945?s=2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DrYI0y9Nx0" TargetMode="External"/><Relationship Id="rId2" Type="http://schemas.openxmlformats.org/officeDocument/2006/relationships/hyperlink" Target="https://www.youtube.com/watch?v=h8WoBcrxpd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OjMhUGsF_Nw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70zH2JBcdM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rLS_K6KgFbQ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d5mj7_ICCt8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elpais.com/elpais/2017/02/17/ciencia/1487350981_663822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nps.gov/yell/index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lpais.com/ciencia/2021-10-01/un-punto-caliente-bajo-las-canarias-alimenta-el-volcan-de-la-palma-y-creara-nuevas-islas.html" TargetMode="External"/><Relationship Id="rId2" Type="http://schemas.openxmlformats.org/officeDocument/2006/relationships/hyperlink" Target="https://elpais.com/ciencia/2021-10-01/un-punto-caliente-bajo-las-canarias-alimenta-el-volcan-de-la-palma-y-creara-nuevas-islas.html#:~:text=Hace%20unos%2020%20millones%20de,de%20a%C3%B1os%20de%20edad%20respectivamente.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SzYHO1EU24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wWkwoDOqA&amp;t=154s" TargetMode="External"/><Relationship Id="rId2" Type="http://schemas.openxmlformats.org/officeDocument/2006/relationships/hyperlink" Target="https://www.youtube.com/watch?v=JcVvfRKhIe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hyperlink" Target="https://www.youtube.com/watch?v=rMtsxJIn6-0&amp;t=26s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21760"/>
            <a:ext cx="7772400" cy="1470025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TECTÓNICA DE PLACAS</a:t>
            </a:r>
            <a:endParaRPr lang="es-ES" sz="3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59" y="1714500"/>
            <a:ext cx="5838394" cy="43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006" y="-22022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Deriva Continental 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473" y="3994705"/>
            <a:ext cx="2395936" cy="179847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6642" r="3698"/>
          <a:stretch/>
        </p:blipFill>
        <p:spPr>
          <a:xfrm>
            <a:off x="6891001" y="3356992"/>
            <a:ext cx="1944216" cy="28053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27162" t="15000" r="26375" b="10801"/>
          <a:stretch/>
        </p:blipFill>
        <p:spPr>
          <a:xfrm>
            <a:off x="191005" y="906440"/>
            <a:ext cx="4248472" cy="3816424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42125" t="26200" r="24800" b="48600"/>
          <a:stretch/>
        </p:blipFill>
        <p:spPr>
          <a:xfrm>
            <a:off x="4439477" y="980370"/>
            <a:ext cx="4704523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Extenxión</a:t>
            </a:r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fondo Oceánico 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800734"/>
            <a:ext cx="2024392" cy="2313591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776" y="1740261"/>
            <a:ext cx="2174249" cy="21582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200" y="2201771"/>
            <a:ext cx="3048264" cy="173751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23528" y="4497421"/>
            <a:ext cx="4464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12529"/>
                </a:solidFill>
                <a:latin typeface="-apple-system"/>
                <a:hlinkClick r:id="rId5" tooltip="Teoría da expansión do fondos oceánico (XeoClip)"/>
              </a:rPr>
              <a:t>Teoría da expansión do fondos oceánico. Marie </a:t>
            </a:r>
            <a:r>
              <a:rPr lang="es-ES" sz="1400" b="1" dirty="0" err="1">
                <a:solidFill>
                  <a:srgbClr val="212529"/>
                </a:solidFill>
                <a:latin typeface="-apple-system"/>
                <a:hlinkClick r:id="rId5" tooltip="Teoría da expansión do fondos oceánico (XeoClip)"/>
              </a:rPr>
              <a:t>Tharp</a:t>
            </a:r>
            <a:r>
              <a:rPr lang="es-ES" sz="1400" b="1" dirty="0">
                <a:solidFill>
                  <a:srgbClr val="212529"/>
                </a:solidFill>
                <a:latin typeface="-apple-system"/>
                <a:hlinkClick r:id="rId5" tooltip="Teoría da expansión do fondos oceánico (XeoClip)"/>
              </a:rPr>
              <a:t> (</a:t>
            </a:r>
            <a:r>
              <a:rPr lang="es-ES" sz="1400" b="1" dirty="0" err="1">
                <a:solidFill>
                  <a:srgbClr val="212529"/>
                </a:solidFill>
                <a:latin typeface="-apple-system"/>
                <a:hlinkClick r:id="rId5" tooltip="Teoría da expansión do fondos oceánico (XeoClip)"/>
              </a:rPr>
              <a:t>XeoClip</a:t>
            </a:r>
            <a:r>
              <a:rPr lang="es-ES" sz="1400" b="1" dirty="0">
                <a:solidFill>
                  <a:srgbClr val="212529"/>
                </a:solidFill>
                <a:latin typeface="-apple-system"/>
                <a:hlinkClick r:id="rId5" tooltip="Teoría da expansión do fondos oceánico (XeoClip)"/>
              </a:rPr>
              <a:t>)</a:t>
            </a:r>
            <a:endParaRPr lang="es-ES" sz="1400" dirty="0">
              <a:solidFill>
                <a:srgbClr val="212529"/>
              </a:solidFill>
              <a:latin typeface="-apple-system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12529"/>
                </a:solidFill>
                <a:latin typeface="-apple-system"/>
                <a:hlinkClick r:id="rId6" tooltip="Marie Tharp, la geóloga que dio luz y color al fondo oceánico"/>
              </a:rPr>
              <a:t>Marie </a:t>
            </a:r>
            <a:r>
              <a:rPr lang="es-ES" sz="1400" b="1" dirty="0" err="1">
                <a:solidFill>
                  <a:srgbClr val="212529"/>
                </a:solidFill>
                <a:latin typeface="-apple-system"/>
                <a:hlinkClick r:id="rId6" tooltip="Marie Tharp, la geóloga que dio luz y color al fondo oceánico"/>
              </a:rPr>
              <a:t>Tharp</a:t>
            </a:r>
            <a:r>
              <a:rPr lang="es-ES" sz="1400" b="1" dirty="0">
                <a:solidFill>
                  <a:srgbClr val="212529"/>
                </a:solidFill>
                <a:latin typeface="-apple-system"/>
                <a:hlinkClick r:id="rId6" tooltip="Marie Tharp, la geóloga que dio luz y color al fondo oceánico"/>
              </a:rPr>
              <a:t>, la geóloga que dio luz y color al fondo oceánico</a:t>
            </a:r>
            <a:r>
              <a:rPr lang="es-ES" sz="1400" b="1" dirty="0">
                <a:solidFill>
                  <a:srgbClr val="212529"/>
                </a:solidFill>
                <a:latin typeface="-apple-system"/>
              </a:rPr>
              <a:t> (Blog Mujeres con Ciencia)</a:t>
            </a:r>
            <a:endParaRPr lang="es-ES" sz="1400" dirty="0">
              <a:solidFill>
                <a:srgbClr val="212529"/>
              </a:solidFill>
              <a:latin typeface="-apple-system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12529"/>
                </a:solidFill>
                <a:latin typeface="-apple-system"/>
                <a:hlinkClick r:id="rId7"/>
              </a:rPr>
              <a:t>#58 Ene15. Repsol, márgenes pasivos, Marte, Marie </a:t>
            </a:r>
            <a:r>
              <a:rPr lang="es-ES" sz="1400" b="1" dirty="0" err="1">
                <a:solidFill>
                  <a:srgbClr val="212529"/>
                </a:solidFill>
                <a:latin typeface="-apple-system"/>
                <a:hlinkClick r:id="rId7"/>
              </a:rPr>
              <a:t>Tharp</a:t>
            </a:r>
            <a:r>
              <a:rPr lang="es-ES" sz="1400" b="1" dirty="0">
                <a:solidFill>
                  <a:srgbClr val="212529"/>
                </a:solidFill>
                <a:latin typeface="-apple-system"/>
                <a:hlinkClick r:id="rId7"/>
              </a:rPr>
              <a:t>, fósiles sudamericanos</a:t>
            </a:r>
            <a:endParaRPr lang="es-ES" sz="1400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322182" y="1631457"/>
            <a:ext cx="26362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Marie </a:t>
            </a:r>
            <a:r>
              <a:rPr lang="es-ES" sz="1600" b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Tharp</a:t>
            </a:r>
            <a:r>
              <a:rPr lang="es-ES" sz="1600" b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 Bruce </a:t>
            </a:r>
            <a:r>
              <a:rPr lang="es-ES" sz="1600" b="1" dirty="0" err="1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Heezen</a:t>
            </a:r>
            <a:r>
              <a:rPr lang="es-ES" sz="1600" b="1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ES" sz="16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5724128" y="4101740"/>
            <a:ext cx="185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Harry </a:t>
            </a:r>
            <a:r>
              <a:rPr lang="es-ES" dirty="0" err="1" smtClean="0"/>
              <a:t>Hess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283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6375" t="17801" r="25587" b="8001"/>
          <a:stretch/>
        </p:blipFill>
        <p:spPr>
          <a:xfrm>
            <a:off x="1043608" y="258606"/>
            <a:ext cx="6806111" cy="591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7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-14228"/>
            <a:ext cx="8229600" cy="1143000"/>
          </a:xfrm>
        </p:spPr>
        <p:txBody>
          <a:bodyPr>
            <a:normAutofit/>
          </a:bodyPr>
          <a:lstStyle/>
          <a:p>
            <a:r>
              <a:rPr lang="es-ES" altLang="es-ES" sz="3200" b="1" u="sng" dirty="0">
                <a:solidFill>
                  <a:srgbClr val="0F6FC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 tooltip="intro edad de hielo "/>
              </a:rPr>
              <a:t>Como se fracturaron os continentes?  :)  </a:t>
            </a:r>
            <a:r>
              <a:rPr lang="es-ES" altLang="es-ES" sz="3200" dirty="0">
                <a:solidFill>
                  <a:srgbClr val="21252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98592"/>
            <a:ext cx="3887465" cy="194373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2049" name="Imagen 98" descr="Foto de evolución dos continentes Panxea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93840"/>
            <a:ext cx="3961136" cy="285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97" descr="Como se fracturaron los continentes. Edad de hielo película  (foto)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642" y="1002535"/>
            <a:ext cx="2225675" cy="16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860032" y="3063455"/>
            <a:ext cx="2648766" cy="64119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O </a:t>
            </a:r>
            <a:r>
              <a:rPr kumimoji="0" lang="es-ES" altLang="es-ES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Panxea</a:t>
            </a:r>
            <a:r>
              <a:rPr kumimoji="0" lang="es-ES" altLang="es-ES" sz="2000" b="1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kumimoji="0" lang="es-ES" altLang="es-ES" sz="2000" b="1" i="0" u="none" strike="noStrike" cap="none" normalizeH="0" baseline="0" dirty="0" err="1" smtClean="0">
                <a:ln>
                  <a:noFill/>
                </a:ln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Panthalasa</a:t>
            </a:r>
            <a:endParaRPr kumimoji="0" lang="es-ES" altLang="es-ES" sz="2000" b="0" i="0" u="none" strike="noStrike" cap="none" normalizeH="0" baseline="0" dirty="0" smtClean="0">
              <a:ln>
                <a:noFill/>
              </a:ln>
              <a:solidFill>
                <a:srgbClr val="2E74B5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56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28800" y="2900536"/>
            <a:ext cx="8229600" cy="4525963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23728" y="610213"/>
            <a:ext cx="4136325" cy="9541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 smtClean="0">
                <a:ln>
                  <a:noFill/>
                </a:ln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Evolución dos continentes</a:t>
            </a:r>
            <a:r>
              <a:rPr kumimoji="0" lang="es-ES" altLang="es-ES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kumimoji="0" lang="es-ES" altLang="es-ES" sz="28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073" name="Imagen 95" descr="Evolución de los continentes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99" y="1880407"/>
            <a:ext cx="7616402" cy="373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71600" y="4653136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7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dirty="0">
                <a:hlinkClick r:id="rId2"/>
              </a:rPr>
              <a:t>Mil millones de años de movimiento de placas tectónicas en 40 segundos.</a:t>
            </a:r>
            <a:r>
              <a:rPr lang="es-ES" sz="2000" b="1" dirty="0"/>
              <a:t/>
            </a:r>
            <a:br>
              <a:rPr lang="es-ES" sz="2000" b="1" dirty="0"/>
            </a:br>
            <a:r>
              <a:rPr lang="es-ES" sz="2000" u="sng" dirty="0">
                <a:hlinkClick r:id="rId3"/>
              </a:rPr>
              <a:t>Simulador tectónica de placas </a:t>
            </a:r>
            <a:endParaRPr lang="es-ES" sz="20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67744" y="1417638"/>
            <a:ext cx="4169119" cy="4525963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96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07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TECTÓNICA DE PLACAS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995" y="1417638"/>
            <a:ext cx="7160009" cy="46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1100" t="17801" r="30313" b="13601"/>
          <a:stretch/>
        </p:blipFill>
        <p:spPr>
          <a:xfrm>
            <a:off x="1442616" y="274638"/>
            <a:ext cx="6081712" cy="608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BORDOS 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458292"/>
            <a:ext cx="3528392" cy="485740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de bordos entre placas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.- Como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vimos no tema anterior, nos límites entre as placas é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teñen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lugar a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maioría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fenómenos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xeolóxicos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volcáns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terremotos,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oroxenia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(formación de montañas), etc.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Vimos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tamén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había tres tipos de bordos de placas:</a:t>
            </a:r>
          </a:p>
          <a:p>
            <a:pPr marL="0" lvl="0" indent="0">
              <a:spcBef>
                <a:spcPts val="0"/>
              </a:spcBef>
              <a:buNone/>
            </a:pP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</a:pP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Bordos </a:t>
            </a:r>
            <a:r>
              <a:rPr lang="es-ES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converxentes</a:t>
            </a: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destructivos.-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Nesles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destrúese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litosfera oceánica.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Sitúanse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zonas de subducción.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Borde convergente. Animación: </a:t>
            </a:r>
            <a:r>
              <a:rPr lang="es-ES" sz="1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https://www.youtube.com/watch?v=h8WoBcrxpdY</a:t>
            </a:r>
            <a:endParaRPr lang="es-ES" sz="14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</a:pP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Bordos </a:t>
            </a:r>
            <a:r>
              <a:rPr lang="es-ES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diverxentes</a:t>
            </a: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constructivos.-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Neles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créase litosfera oceánica.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Sitúanse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dorsais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oceánicas. </a:t>
            </a:r>
          </a:p>
          <a:p>
            <a:pPr marL="0" lvl="0" indent="0">
              <a:spcBef>
                <a:spcPts val="0"/>
              </a:spcBef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Borde divergente (animación): </a:t>
            </a:r>
            <a:r>
              <a:rPr lang="es-ES" sz="1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https://www.youtube.com/watch?v=WDrYI0y9Nx0</a:t>
            </a:r>
            <a:endParaRPr lang="es-ES" sz="14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</a:pPr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Bordos de cizalla, transformantes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pasivos.-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Neles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crea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destrúe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litosfera oceánica.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Sitúanse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fallas transformantes.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Falla transformante:  </a:t>
            </a:r>
            <a:r>
              <a:rPr lang="es-ES" sz="1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https://www.youtube.com/watch?v=OjMhUGsF_Nw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334" y="1556792"/>
            <a:ext cx="4716466" cy="356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9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363289"/>
            <a:ext cx="6400800" cy="3960440"/>
          </a:xfrm>
        </p:spPr>
        <p:txBody>
          <a:bodyPr/>
          <a:lstStyle/>
          <a:p>
            <a:r>
              <a:rPr lang="es-ES" sz="2400" b="1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Diverxentes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b="1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b="1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Construtivos</a:t>
            </a:r>
            <a:endParaRPr lang="es-ES" sz="2400" b="1" dirty="0" smtClean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1560" y="4681887"/>
            <a:ext cx="77768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Neles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xérase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codia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oceánica como consecuencia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movemento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diverxente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separación entre placas.  Son zonas de fractura de miles de quilómetros de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lonxitude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polas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ascende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á superficie o material do manto,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orixinando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intensa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actividade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volcánica que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grandes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volumes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basalto. Forman as </a:t>
            </a:r>
            <a:r>
              <a:rPr kumimoji="0" lang="es-ES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dorsais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oceánicas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cordilleiras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submarinas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presentan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súa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parte superior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depresión </a:t>
            </a:r>
            <a:r>
              <a:rPr kumimoji="0" lang="es-E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rift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9" name="Picture 5" descr="Pin em Geology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860194" y="1437078"/>
            <a:ext cx="7000892" cy="3184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483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836712" y="0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Evolución e </a:t>
            </a: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exemplos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4720" y="4417974"/>
            <a:ext cx="2469094" cy="1847248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273308"/>
            <a:ext cx="6675699" cy="298729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7544" y="4797152"/>
            <a:ext cx="5408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Bordos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diverxentes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transformantes.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Dorsais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oceánicas e fallas transformantes (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XeoClip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lang="es-ES" sz="1400" u="sng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https://www.youtube.com/watch?v=70zH2JBcdMY</a:t>
            </a:r>
            <a:endParaRPr lang="es-ES" sz="1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1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705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BORDOS DE CIZALLA </a:t>
            </a:r>
            <a:r>
              <a:rPr lang="es-ES" sz="2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TRANSFORMANTES</a:t>
            </a:r>
            <a:r>
              <a:rPr lang="es-ES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es-ES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2 Imagen" descr="Las Fallas Transformantes - Tectónica de placas"/>
          <p:cNvPicPr/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5341224" y="1036131"/>
            <a:ext cx="385762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3 Imagen" descr="falla transformante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499992" y="3567510"/>
            <a:ext cx="4470252" cy="2788840"/>
          </a:xfrm>
          <a:prstGeom prst="rect">
            <a:avLst/>
          </a:prstGeom>
        </p:spPr>
      </p:pic>
      <p:pic>
        <p:nvPicPr>
          <p:cNvPr id="7" name="4 Imagen" descr="Carpeta de Geografía: Falla de San André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958" y="3586882"/>
            <a:ext cx="3955898" cy="271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31584" y="410554"/>
            <a:ext cx="513489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Denomínase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tamén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bordos conservadores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pasivos, porque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neles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crea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destrúe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codia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Fórmanse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cando dúas placas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escorregan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horizontalmente en sentido contrario,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esgazando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terreo e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xerando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chamadas fallas transformantes, responsables de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moitos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sismos. A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maior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parte delas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encóntranse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nos fondos oceánicos,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fracturan perpendicularmente as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dorsais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Tamén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poden darse nos continentes, como a falla de San Andrés en California.</a:t>
            </a:r>
          </a:p>
        </p:txBody>
      </p:sp>
    </p:spTree>
    <p:extLst>
      <p:ext uri="{BB962C8B-B14F-4D97-AF65-F5344CB8AC3E}">
        <p14:creationId xmlns:p14="http://schemas.microsoft.com/office/powerpoint/2010/main" val="334155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DEFRMACIÓN NA TECTÓNICA DE PLACAS</a:t>
            </a:r>
            <a:endParaRPr lang="es-ES"/>
          </a:p>
        </p:txBody>
      </p:sp>
      <p:pic>
        <p:nvPicPr>
          <p:cNvPr id="5" name="1 Imagen" descr="falla transformant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41209"/>
            <a:ext cx="6610770" cy="610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7808" y="-473731"/>
            <a:ext cx="7772400" cy="1470025"/>
          </a:xfrm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Bordos destrutivos ou </a:t>
            </a:r>
            <a:r>
              <a:rPr lang="pt-BR" sz="2400" b="1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converxentes</a:t>
            </a:r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Tipos</a:t>
            </a:r>
            <a:endParaRPr lang="es-ES" sz="2400" dirty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-1044624" y="620688"/>
            <a:ext cx="7992888" cy="17526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Litosfera oceánica- Litosfera continental. </a:t>
            </a:r>
          </a:p>
          <a:p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Exemplo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Oróxeno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tipo Andes (</a:t>
            </a: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Oróxeno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quente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endParaRPr lang="es-E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onvergencia placa continental-oceán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82507"/>
            <a:ext cx="6861724" cy="376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78360" y="1496988"/>
            <a:ext cx="77768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Cho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de litosfera oceánica con litosfera continental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.- A placa oceánica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dóbrase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manto, formando un plano de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Wadati-Benioff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Igual que no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anterior,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fórmase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foxa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oceánica,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destrúese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litosfera oceánica,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hai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volcáns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terremotos, fusión parcial do basalto que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intenso metamorfismo  (principalmente no prisma de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acrección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Xérase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tipo de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oróxeno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coñecido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cordilleira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perioceánica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(tipo Andino).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Andes.</a:t>
            </a:r>
          </a:p>
        </p:txBody>
      </p:sp>
    </p:spTree>
    <p:extLst>
      <p:ext uri="{BB962C8B-B14F-4D97-AF65-F5344CB8AC3E}">
        <p14:creationId xmlns:p14="http://schemas.microsoft.com/office/powerpoint/2010/main" val="6038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5588" t="16401" r="26376" b="13601"/>
          <a:stretch/>
        </p:blipFill>
        <p:spPr>
          <a:xfrm>
            <a:off x="1130684" y="274638"/>
            <a:ext cx="6882632" cy="564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5" name="4 Imagen" descr="I.E.S &quot;POETA CLAUDIO RODRÍGUEZ&quo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404664"/>
            <a:ext cx="698477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060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36512" y="-231085"/>
            <a:ext cx="7772400" cy="1470025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Litosfera Continental- Litosfera continental.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Oróxeno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Tipo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Himalaia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Oróxeno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frío)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596336" cy="3877103"/>
          </a:xfrm>
        </p:spPr>
        <p:txBody>
          <a:bodyPr>
            <a:normAutofit/>
          </a:bodyPr>
          <a:lstStyle/>
          <a:p>
            <a:pPr algn="l"/>
            <a:r>
              <a:rPr lang="es-ES" sz="1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Choque de litosfera 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continental</a:t>
            </a:r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litosfera </a:t>
            </a:r>
            <a:r>
              <a:rPr lang="es-ES" sz="1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continental.- </a:t>
            </a:r>
            <a:r>
              <a:rPr lang="es-ES" sz="1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medida que os bloques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continentais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achegan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 litosfera oceánica entre ambos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baixo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continental. Os sedimentos acumulados no fondo oceánico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levántanse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cando se van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comprimindo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l"/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chocar os bloques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continentais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ningún deles porque a litosfera continental é demasiado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lixeira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afundirse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caso,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das placas cabalga sobre a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outra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ata que o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movemento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converxente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detén. As dúas placas quedan unidas mediante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sutura formada por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cordilleira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xeito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os continentes van aumentando de tamaño.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caso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fórmase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cordilleira</a:t>
            </a:r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intracontinental</a:t>
            </a:r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(tipo Alpino)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oróxeno</a:t>
            </a:r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colisión 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grego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14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orós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montaña).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Himalaia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Pirineos, Alpes,  Urales.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Xeralmente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partes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máis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altas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destas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cordilleiras</a:t>
            </a:r>
            <a:r>
              <a:rPr lang="es-E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están formadas por rochas sedimentarias procedentes dos sedimentos oceánicos, ricos en fósiles de organismos acuáticos.</a:t>
            </a:r>
          </a:p>
          <a:p>
            <a:pPr algn="l"/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Resultado de imaxes para subducion himala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381" y="3459549"/>
            <a:ext cx="4694710" cy="289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559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7163" t="12201" r="25588" b="16400"/>
          <a:stretch/>
        </p:blipFill>
        <p:spPr>
          <a:xfrm>
            <a:off x="1009723" y="476673"/>
            <a:ext cx="6874645" cy="58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6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8 Imagen" descr="himalay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274638"/>
            <a:ext cx="6215106" cy="3786191"/>
          </a:xfrm>
          <a:prstGeom prst="rect">
            <a:avLst/>
          </a:prstGeom>
        </p:spPr>
      </p:pic>
      <p:pic>
        <p:nvPicPr>
          <p:cNvPr id="6" name="10 Imagen" descr="himalaya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5935014" y="3455199"/>
            <a:ext cx="2786050" cy="278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9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5" name="1 Imagen" descr="La génesis de las cordillera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19969"/>
            <a:ext cx="745517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171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2675" t="16401" r="34250" b="6601"/>
          <a:stretch/>
        </p:blipFill>
        <p:spPr>
          <a:xfrm>
            <a:off x="2195736" y="332656"/>
            <a:ext cx="4399034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608" y="-315416"/>
            <a:ext cx="7772400" cy="1470025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Litosfera oceánica- Litosfera oceánica, pero cerca, litosfera continental. Arco Illa.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Exemplo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Xapón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Filipinas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5810257"/>
            <a:ext cx="6400800" cy="568901"/>
          </a:xfrm>
        </p:spPr>
        <p:txBody>
          <a:bodyPr/>
          <a:lstStyle/>
          <a:p>
            <a:pPr lvl="0" algn="l">
              <a:spcBef>
                <a:spcPts val="0"/>
              </a:spcBef>
            </a:pPr>
            <a:r>
              <a:rPr lang="es-ES" sz="1200" dirty="0">
                <a:solidFill>
                  <a:srgbClr val="C00000"/>
                </a:solidFill>
              </a:rPr>
              <a:t>Bordos </a:t>
            </a:r>
            <a:r>
              <a:rPr lang="es-ES" sz="1200" dirty="0" err="1">
                <a:solidFill>
                  <a:srgbClr val="C00000"/>
                </a:solidFill>
              </a:rPr>
              <a:t>converxentes</a:t>
            </a:r>
            <a:r>
              <a:rPr lang="es-ES" sz="1200" dirty="0">
                <a:solidFill>
                  <a:srgbClr val="C00000"/>
                </a:solidFill>
              </a:rPr>
              <a:t>. </a:t>
            </a:r>
            <a:r>
              <a:rPr lang="es-ES" sz="1200" dirty="0" err="1">
                <a:solidFill>
                  <a:srgbClr val="C00000"/>
                </a:solidFill>
              </a:rPr>
              <a:t>Subdución</a:t>
            </a:r>
            <a:r>
              <a:rPr lang="es-ES" sz="1200" dirty="0">
                <a:solidFill>
                  <a:srgbClr val="C00000"/>
                </a:solidFill>
              </a:rPr>
              <a:t> (</a:t>
            </a:r>
            <a:r>
              <a:rPr lang="es-ES" sz="1200" dirty="0" err="1">
                <a:solidFill>
                  <a:srgbClr val="C00000"/>
                </a:solidFill>
              </a:rPr>
              <a:t>XeoClip</a:t>
            </a:r>
            <a:r>
              <a:rPr lang="es-ES" sz="1200" dirty="0">
                <a:solidFill>
                  <a:srgbClr val="C00000"/>
                </a:solidFill>
              </a:rPr>
              <a:t>): </a:t>
            </a:r>
            <a:r>
              <a:rPr lang="es-ES" sz="1200" u="sng" dirty="0">
                <a:solidFill>
                  <a:srgbClr val="C00000"/>
                </a:solidFill>
                <a:hlinkClick r:id="rId2"/>
              </a:rPr>
              <a:t>https://www.youtube.com/watch?v=rLS_K6KgFbQ</a:t>
            </a:r>
            <a:endParaRPr lang="es-ES" sz="1200" dirty="0">
              <a:solidFill>
                <a:srgbClr val="C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19472" y="1210351"/>
            <a:ext cx="4784576" cy="3915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Choque de litosfera oceánica con litosfera oceánica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.-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das placas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dóbrase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somérxese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no manto, segundo un plano inclinado (plano de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Wadati-Benioff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orixínase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fosa oceánica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Os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seus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restos poden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chegar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ata a zona D'' por efecto da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gravidade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Nestas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zonas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destrúese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litosfera oceánica,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prodúcese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magmatismo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fusión do basalto da placa que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subduce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xérase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intensa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sísmica e volcánica,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prodúcese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metamorfismo e deformación polo incremento da presión e da temperatura 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xérase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tipo de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oróxeno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coñecido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</a:t>
            </a:r>
            <a:r>
              <a:rPr lang="es-ES" sz="16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arcos de illas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(tipo Aleutianas). 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Exemplos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Illas aleutiana, illas </a:t>
            </a:r>
            <a:r>
              <a:rPr lang="es-ES" sz="16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kuriles</a:t>
            </a:r>
            <a:r>
              <a:rPr lang="es-ES" sz="16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Marianas</a:t>
            </a:r>
            <a:endParaRPr lang="es-ES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n 4" descr="I.E.S &quot;POETA CLAUDIO RODRÍGUEZ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8" y="1938261"/>
            <a:ext cx="4071934" cy="3816254"/>
          </a:xfrm>
          <a:prstGeom prst="rect">
            <a:avLst/>
          </a:prstGeom>
          <a:noFill/>
        </p:spPr>
      </p:pic>
      <p:sp>
        <p:nvSpPr>
          <p:cNvPr id="4" name="Rectángulo 3"/>
          <p:cNvSpPr/>
          <p:nvPr/>
        </p:nvSpPr>
        <p:spPr>
          <a:xfrm>
            <a:off x="195568" y="523710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Tectónica de placas. Subducción. Fosas: </a:t>
            </a:r>
            <a:r>
              <a:rPr lang="es-ES" sz="1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https://www.youtube.com/watch?v=d5mj7_ICCt8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0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8738" t="29000" r="28737" b="30400"/>
          <a:stretch/>
        </p:blipFill>
        <p:spPr>
          <a:xfrm>
            <a:off x="539552" y="476672"/>
            <a:ext cx="777686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7" name="4 Imagen" descr="arco-isla (con imágenes) | Ciencias de la tierra, Metodos para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196752"/>
            <a:ext cx="7344816" cy="409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088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2 Imagen" descr="yolirakasle | cosas de clas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76672"/>
            <a:ext cx="7848872" cy="543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30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396552" y="131267"/>
            <a:ext cx="7772400" cy="1470025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Litosfera </a:t>
            </a:r>
            <a:r>
              <a:rPr lang="pt-BR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oceánica</a:t>
            </a: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Litosfera </a:t>
            </a:r>
            <a:r>
              <a:rPr lang="pt-BR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oceánica</a:t>
            </a: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Exemplo </a:t>
            </a:r>
            <a:r>
              <a:rPr lang="pt-BR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Illas</a:t>
            </a: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oceánicas</a:t>
            </a:r>
            <a:r>
              <a:rPr lang="pt-BR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br>
              <a:rPr lang="pt-BR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t-BR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Nova </a:t>
            </a:r>
            <a:r>
              <a:rPr lang="pt-BR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Zelandia</a:t>
            </a:r>
            <a:r>
              <a:rPr lang="pt-BR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 </a:t>
            </a:r>
            <a:endParaRPr lang="es-ES" sz="1800" dirty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pic>
        <p:nvPicPr>
          <p:cNvPr id="5122" name="Picture 2" descr="Resultado de imaxes para subduccion litosfera oceanica con ocean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4996"/>
            <a:ext cx="4464496" cy="257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ealan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2647176" cy="32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786" y="4221088"/>
            <a:ext cx="3300214" cy="201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81838"/>
            <a:ext cx="7772400" cy="1470025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medio da 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placa (</a:t>
            </a: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Intraplaca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Punto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quente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"Hot Spot". Por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exemplo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Hawaii</a:t>
            </a:r>
            <a:r>
              <a:rPr lang="es-ES" sz="1800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. 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800" dirty="0" err="1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Tamén</a:t>
            </a:r>
            <a:r>
              <a:rPr lang="es-ES" sz="1800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800" dirty="0" err="1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2" tooltip="Parque Yelowstone "/>
              </a:rPr>
              <a:t>Yelowstone</a:t>
            </a:r>
            <a:endParaRPr lang="es-ES" sz="1800" dirty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 descr="Imaxe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87811"/>
            <a:ext cx="564712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Yellowstone map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961" y="3884283"/>
            <a:ext cx="3579143" cy="232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94441" y="3272618"/>
            <a:ext cx="428052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Cando os penachos térmicos, </a:t>
            </a:r>
            <a:r>
              <a:rPr lang="es-ES" sz="20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plumas de magma, procedentes da zona  D'' </a:t>
            </a:r>
            <a:r>
              <a:rPr lang="es-ES" sz="20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chegan</a:t>
            </a:r>
            <a:r>
              <a:rPr lang="es-E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perforar a litosfera, </a:t>
            </a:r>
            <a:r>
              <a:rPr lang="es-ES" sz="20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sitúanse</a:t>
            </a:r>
            <a:r>
              <a:rPr lang="es-ES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interior das placas e dan lugar a diversos fenómenos.</a:t>
            </a:r>
          </a:p>
        </p:txBody>
      </p:sp>
    </p:spTree>
    <p:extLst>
      <p:ext uri="{BB962C8B-B14F-4D97-AF65-F5344CB8AC3E}">
        <p14:creationId xmlns:p14="http://schemas.microsoft.com/office/powerpoint/2010/main" val="60494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29208" y="260648"/>
            <a:ext cx="861479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Formación de illas volcánicas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.- É o fenómeno responsable da formación de illas como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Hawai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Canarias.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Vexamos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se forman as illas volcánicas: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Cunha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pluma de magma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punto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quente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a aparición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volcán submarino que,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tempo, forma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illa volcánica.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Como o punto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quente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permanece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sempre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mesmo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lugar, a medida que a placa situada sobre el se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despraza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vanse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orixinando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novas illas volcánicas, que se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desprazan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coa placa e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perden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volcánica a medida que se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afastan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punto </a:t>
            </a:r>
            <a:r>
              <a:rPr lang="es-E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quente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8" name="Imagen 28" descr="Volcanes canarios: Punto calient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736" y="2734915"/>
            <a:ext cx="5057698" cy="33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079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7163" t="30400" r="27951" b="23401"/>
          <a:stretch/>
        </p:blipFill>
        <p:spPr>
          <a:xfrm>
            <a:off x="323528" y="116632"/>
            <a:ext cx="6094495" cy="35283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26375" t="26200" r="27162" b="20600"/>
          <a:stretch/>
        </p:blipFill>
        <p:spPr>
          <a:xfrm>
            <a:off x="4067944" y="3390565"/>
            <a:ext cx="4248472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5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1 Imagen" descr="Islas de Hawaii: GEOLOGÍ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768" y="1658965"/>
            <a:ext cx="8748464" cy="458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CuadroTexto"/>
          <p:cNvSpPr txBox="1"/>
          <p:nvPr/>
        </p:nvSpPr>
        <p:spPr>
          <a:xfrm>
            <a:off x="107504" y="27463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kumimoji="0" lang="es-E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hipótese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punto </a:t>
            </a:r>
            <a:r>
              <a:rPr kumimoji="0" lang="es-E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quente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intraplaca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explica a formación das illas volcánicas que non están situadas nos bordes de placa, a alineación que presentan estas illas e a formación dos guyot,  dos montes submarinos, das </a:t>
            </a:r>
            <a:r>
              <a:rPr kumimoji="0" lang="es-E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barreiras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arrecife e dos </a:t>
            </a:r>
            <a:r>
              <a:rPr kumimoji="0" lang="es-ES" sz="1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atolóns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Formación de arrecifes de coral y atolones: </a:t>
            </a:r>
            <a:r>
              <a:rPr kumimoji="0" lang="es-E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https://www.youtube.com/watch?v=rSzYHO1EU24</a:t>
            </a:r>
            <a:endParaRPr kumimoji="0" lang="es-E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3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1232" y="163570"/>
            <a:ext cx="4900618" cy="4525963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s-ES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Formación </a:t>
            </a:r>
            <a:r>
              <a:rPr lang="es-E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rift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.- Os punto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quentes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poden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xerar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rift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 a partir del pódese iniciar a fractura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continente. É o caso do  Gran Val do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Rift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en África oriental.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calor procedente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penacho térmico inicia a fractura da litosfera continental,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formándose 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rift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Xérase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 litosfera oceánica entre ambos fragmentos e as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augas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mariñas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invaden o val dando paso á formación da nova dorsal.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2 Imagen" descr="http://recursos.cnice.mec.es/biosfera/alumno/4ESO/MedioNatural1I/imagenes/antesdeactividad8.jpg"/>
          <p:cNvPicPr/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5460858" y="476672"/>
            <a:ext cx="342119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17 Imagen" descr="falla transformante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568" y="3084455"/>
            <a:ext cx="4612586" cy="317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5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7163" t="13600" r="28738" b="5201"/>
          <a:stretch/>
        </p:blipFill>
        <p:spPr>
          <a:xfrm>
            <a:off x="1259632" y="-171400"/>
            <a:ext cx="6022232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1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5" name="2 Imagen" descr="Mapa - El Gran Valle del Rift [The Great Rift Valley] | Lac ..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87230"/>
            <a:ext cx="4885176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La grieta de Kenia que amenaza partir África en d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3213102"/>
            <a:ext cx="3143248" cy="3143248"/>
          </a:xfrm>
          <a:prstGeom prst="rect">
            <a:avLst/>
          </a:prstGeom>
          <a:noFill/>
        </p:spPr>
      </p:pic>
      <p:pic>
        <p:nvPicPr>
          <p:cNvPr id="7" name="Picture 4" descr="Los lagos del Gran Valle del Rift -Africa- – notin.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1955" y="1740700"/>
            <a:ext cx="3143077" cy="2214554"/>
          </a:xfrm>
          <a:prstGeom prst="rect">
            <a:avLst/>
          </a:prstGeom>
          <a:noFill/>
        </p:spPr>
      </p:pic>
      <p:pic>
        <p:nvPicPr>
          <p:cNvPr id="8" name="Picture 6" descr="Sistema de lagos de Kenia en el Gran Valle del Rift - Ken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6096" y="-9546"/>
            <a:ext cx="3143240" cy="20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106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823" y="83709"/>
            <a:ext cx="8229600" cy="11430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 DE WILSON </a:t>
            </a:r>
            <a:endParaRPr lang="es-E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226709"/>
            <a:ext cx="7083872" cy="475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2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7772400" cy="1470025"/>
          </a:xfrm>
        </p:spPr>
        <p:txBody>
          <a:bodyPr>
            <a:normAutofit/>
          </a:bodyPr>
          <a:lstStyle/>
          <a:p>
            <a:r>
              <a:rPr lang="es-ES" sz="18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ESQUEMA RESUMO</a:t>
            </a:r>
            <a:br>
              <a:rPr lang="es-ES" sz="18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800" b="1" dirty="0" smtClean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CONVECCIÓN </a:t>
            </a:r>
            <a:endParaRPr lang="es-ES" sz="1800" b="1" dirty="0">
              <a:solidFill>
                <a:schemeClr val="tx2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5254724" cy="4172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007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42913" t="24801" r="27950" b="66799"/>
          <a:stretch/>
        </p:blipFill>
        <p:spPr>
          <a:xfrm>
            <a:off x="4829200" y="2025382"/>
            <a:ext cx="4104456" cy="969189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2913" t="24801" r="27950" b="34600"/>
          <a:stretch/>
        </p:blipFill>
        <p:spPr>
          <a:xfrm>
            <a:off x="179512" y="0"/>
            <a:ext cx="4501742" cy="35283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9525" t="33380" r="27951" b="30400"/>
          <a:stretch/>
        </p:blipFill>
        <p:spPr>
          <a:xfrm>
            <a:off x="1716432" y="3528392"/>
            <a:ext cx="571113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2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7951" t="16400" r="27950" b="26201"/>
          <a:stretch/>
        </p:blipFill>
        <p:spPr>
          <a:xfrm>
            <a:off x="683568" y="274638"/>
            <a:ext cx="7421320" cy="543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 das rochas 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12" y="1184177"/>
            <a:ext cx="6635176" cy="505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3463" t="15001" r="33786" b="9400"/>
          <a:stretch/>
        </p:blipFill>
        <p:spPr>
          <a:xfrm>
            <a:off x="2195736" y="247206"/>
            <a:ext cx="4320480" cy="56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4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Vídeos de #</a:t>
            </a:r>
            <a:r>
              <a:rPr lang="es-ES" sz="3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Xeoclip</a:t>
            </a:r>
            <a:r>
              <a:rPr lang="es-ES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3797" y="5517232"/>
            <a:ext cx="858081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Esforzos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tectónicos e 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introdución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ás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dobras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XeoClip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https://www.youtube.com/watch?v=JcVvfRKhIeI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Dobras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Formación e clasificación (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XeoClip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https://www.youtube.com/watch?v=PAwWkwoDOqA&amp;t=154s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Diáclases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Fallas (</a:t>
            </a:r>
            <a:r>
              <a:rPr kumimoji="0" lang="es-ES" sz="1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XeoClip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kumimoji="0" lang="es-E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https://www.youtube.com/watch?v=rMtsxJIn6-0&amp;t=26s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4" name="Picture 6" descr="https://lh3.googleusercontent.com/7WyVJPAxSYfPi2-VY01zQyzsfsKVm5Tt6gCn7cfL3uGJoPY5TJDQ8Zaxw-_NUjh68gKX4mqJB4PJJrv-VGFMUI2UuuUg9f4HFHj4u9nTJaUR7DqVsujmK9SOETkQiiMh8Z_g-UEhvxIPWQkNRC4ii6REvX931wpLnjNw3B3QyGX-rlSFIQPrD6719-z7H61i_qtmOifZTM1SsQmpXLrFTEw6w0YxEmtKwdK5H6UT7Xf9DbHZ3pAW3djMeHevikqWsNvg4zifytY76QvfZpmwhQppR1DMOdgqKKmC4KF7pYfo7nsa6igfdj2zvc8_nNRViJegRpxETsS0yKfxnTi0rcFmiIvRaSedv4too9NdHX9upqmAAaluEY8IJjBZubim6pIwcSAGc7A8fTuaGUSw5hti4knziOTTeZcB5ofTdY6kFfGpeL-_gSoKYHCowoJHHLEFZ4OLI1i-ERkrVl5cg2cJxa6WbpcUfwNdGNlS8Fl0VtexvKDJU1-5g9k1-jKQhJ5U3Yf9wbWCQ_Zqr11nAzAlTbx8IhtK8qXDMc8eMmhDPDN1kQ-0QlGsfT2lBlQRRGHS4-1sSpDzbroE2Qqe3kyPtXTe6M_Dp7yK8GdOLIE9M6GJZfDRBX7xOnhtC7bGr0_o4KHqeOTBG3uaibNCfM3DJGOzy2e5lJYBTe17D31uYZp8cb8FVAkx-R9Vq8k=w1263-h943-no?authuse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22" y="1273436"/>
            <a:ext cx="5549355" cy="414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79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728" y="404664"/>
            <a:ext cx="7699072" cy="5785129"/>
          </a:xfrm>
          <a:prstGeom prst="rect">
            <a:avLst/>
          </a:prstGeo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7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 TECTÓNICA DE PLACAS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623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637</TotalTime>
  <Words>1273</Words>
  <Application>Microsoft Office PowerPoint</Application>
  <PresentationFormat>Presentación en pantalla (4:3)</PresentationFormat>
  <Paragraphs>110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-apple-system</vt:lpstr>
      <vt:lpstr>Arial</vt:lpstr>
      <vt:lpstr>Calibri</vt:lpstr>
      <vt:lpstr>Tahoma</vt:lpstr>
      <vt:lpstr>Times New Roman</vt:lpstr>
      <vt:lpstr>Tema de Office</vt:lpstr>
      <vt:lpstr>TECTÓNICA DE PLACAS</vt:lpstr>
      <vt:lpstr>Deriva Continental </vt:lpstr>
      <vt:lpstr>Extenxión do fondo Oceánico </vt:lpstr>
      <vt:lpstr>Presentación de PowerPoint</vt:lpstr>
      <vt:lpstr>Como se fracturaron os continentes?  :)   </vt:lpstr>
      <vt:lpstr>Presentación de PowerPoint</vt:lpstr>
      <vt:lpstr>Mil millones de años de movimiento de placas tectónicas en 40 segundos. Simulador tectónica de placas </vt:lpstr>
      <vt:lpstr>Presentación de PowerPoint</vt:lpstr>
      <vt:lpstr>TECTÓNICA DE PLACAS </vt:lpstr>
      <vt:lpstr>Presentación de PowerPoint</vt:lpstr>
      <vt:lpstr>TIPOS DE BORDOS </vt:lpstr>
      <vt:lpstr>Presentación de PowerPoint</vt:lpstr>
      <vt:lpstr>Evolución e exemplos</vt:lpstr>
      <vt:lpstr>BORDOS DE CIZALLA ou TRANSFORMANTES </vt:lpstr>
      <vt:lpstr>Presentación de PowerPoint</vt:lpstr>
      <vt:lpstr>Bordos destrutivos ou converxentes. Tipos</vt:lpstr>
      <vt:lpstr>Presentación de PowerPoint</vt:lpstr>
      <vt:lpstr>Presentación de PowerPoint</vt:lpstr>
      <vt:lpstr>Litosfera Continental- Litosfera continental. Oróxeno Tipo Himalaia (Oróxeno frío)</vt:lpstr>
      <vt:lpstr>Presentación de PowerPoint</vt:lpstr>
      <vt:lpstr>Presentación de PowerPoint</vt:lpstr>
      <vt:lpstr>Presentación de PowerPoint</vt:lpstr>
      <vt:lpstr>Presentación de PowerPoint</vt:lpstr>
      <vt:lpstr>Litosfera oceánica- Litosfera oceánica, pero cerca, litosfera continental. Arco Illa. Exemplo Xapón, Filipinas</vt:lpstr>
      <vt:lpstr>Presentación de PowerPoint</vt:lpstr>
      <vt:lpstr>Presentación de PowerPoint</vt:lpstr>
      <vt:lpstr>Presentación de PowerPoint</vt:lpstr>
      <vt:lpstr>Litosfera oceánica- Litosfera oceánica. Exemplo Illas oceánicas.  Nova Zelandia </vt:lpstr>
      <vt:lpstr>No medio da placa (Intraplaca) Punto quente. "Hot Spot". Por exemplo Hawaii .  Tamén Yelowstone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CICLO DE WILSON </vt:lpstr>
      <vt:lpstr>ESQUEMA RESUMO CONVECCIÓN </vt:lpstr>
      <vt:lpstr>Presentación de PowerPoint</vt:lpstr>
      <vt:lpstr>Presentación de PowerPoint</vt:lpstr>
      <vt:lpstr>Ciclo das rochas </vt:lpstr>
      <vt:lpstr>Presentación de PowerPoint</vt:lpstr>
      <vt:lpstr>Vídeos de #Xeoclip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TECTÓNICA DE PLACAS</dc:title>
  <dc:creator>Juan</dc:creator>
  <cp:lastModifiedBy>Windows User</cp:lastModifiedBy>
  <cp:revision>51</cp:revision>
  <dcterms:created xsi:type="dcterms:W3CDTF">2017-11-06T17:49:59Z</dcterms:created>
  <dcterms:modified xsi:type="dcterms:W3CDTF">2022-01-31T23:13:34Z</dcterms:modified>
</cp:coreProperties>
</file>