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</p:sldIdLst>
  <p:sldSz cx="9144000" cy="6858000" type="screen4x3"/>
  <p:notesSz cx="6858000" cy="9144000"/>
  <p:embeddedFontLst>
    <p:embeddedFont>
      <p:font typeface="Tahoma" panose="020B0604030504040204" pitchFamily="34" charset="0"/>
      <p:regular r:id="rId87"/>
      <p:bold r:id="rId88"/>
    </p:embeddedFont>
    <p:embeddedFont>
      <p:font typeface="Calibri" panose="020F0502020204030204" pitchFamily="34" charset="0"/>
      <p:regular r:id="rId89"/>
      <p:bold r:id="rId90"/>
      <p:italic r:id="rId91"/>
      <p:boldItalic r:id="rId92"/>
    </p:embeddedFont>
    <p:embeddedFont>
      <p:font typeface="Verdana" panose="020B0604030504040204" pitchFamily="34" charset="0"/>
      <p:regular r:id="rId93"/>
      <p:bold r:id="rId94"/>
      <p:italic r:id="rId95"/>
      <p:boldItalic r:id="rId9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7" roundtripDataSignature="AMtx7mjc2ES7JKeTPVvA134A21xiLoyO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 snapToGrid="0">
      <p:cViewPr varScale="1">
        <p:scale>
          <a:sx n="84" d="100"/>
          <a:sy n="84" d="100"/>
        </p:scale>
        <p:origin x="1435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3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font" Target="fonts/font4.fntdata"/><Relationship Id="rId95" Type="http://schemas.openxmlformats.org/officeDocument/2006/relationships/font" Target="fonts/font9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94" Type="http://schemas.openxmlformats.org/officeDocument/2006/relationships/font" Target="fonts/font8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customschemas.google.com/relationships/presentationmetadata" Target="meta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6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7.fntdata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855822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8680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0906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0376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4992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5453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7665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6156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05323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7652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91023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3918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35984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5934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858997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6" name="Google Shape;2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9003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8611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6" name="Google Shape;24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74685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13769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6" name="Google Shape;2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4196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5566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6" name="Google Shape;28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1035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" name="Google Shape;29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230312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625934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6" name="Google Shape;31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27478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6" name="Google Shape;32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48239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6" name="Google Shape;33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1201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6" name="Google Shape;34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51349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7322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6" name="Google Shape;36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26364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5176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6" name="Google Shape;38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03118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43149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6" name="Google Shape;40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24926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6" name="Google Shape;41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427561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6" name="Google Shape;42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75157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6" name="Google Shape;43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3978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6" name="Google Shape;44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5293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6" name="Google Shape;45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743104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6" name="Google Shape;46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70329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6" name="Google Shape;47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44129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6" name="Google Shape;48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89775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6" name="Google Shape;49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53017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6" name="Google Shape;50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9213486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6" name="Google Shape;51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15666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6" name="Google Shape;52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592738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6" name="Google Shape;53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69955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6" name="Google Shape;546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77482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6" name="Google Shape;55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568301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6" name="Google Shape;56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08683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6" name="Google Shape;57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723012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6" name="Google Shape;58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88214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6" name="Google Shape;59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06207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6" name="Google Shape;60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138082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6" name="Google Shape;616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928039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6" name="Google Shape;626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14452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6" name="Google Shape;63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99369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6" name="Google Shape;646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463032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6" name="Google Shape;65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594251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7" name="Google Shape;66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035080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7" name="Google Shape;677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376787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8" name="Google Shape;68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516555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8" name="Google Shape;698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18783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8" name="Google Shape;708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388550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8" name="Google Shape;718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987363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8" name="Google Shape;728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210196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8" name="Google Shape;738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558458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8" name="Google Shape;74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516854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9" name="Google Shape;759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360971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9" name="Google Shape;769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351846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9" name="Google Shape;77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631675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9" name="Google Shape;789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0808044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9" name="Google Shape;79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5284974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9" name="Google Shape;809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318731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9" name="Google Shape;819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3071856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9" name="Google Shape;829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355091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9" name="Google Shape;8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071188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9" name="Google Shape;849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6561946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9" name="Google Shape;859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75493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9" name="Google Shape;869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751233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9" name="Google Shape;879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528405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9" name="Google Shape;889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446229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9" name="Google Shape;899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311797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9" name="Google Shape;909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415885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9" name="Google Shape;919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2967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8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8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8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8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8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8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8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8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9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9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9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9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9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9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Google Shape;51;p9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9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9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9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9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9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9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9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9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9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9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9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9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9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9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9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9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9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DC7E3"/>
            </a:gs>
            <a:gs pos="40000">
              <a:srgbClr val="B0BEE1"/>
            </a:gs>
            <a:gs pos="100000">
              <a:srgbClr val="001F5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hyperlink" Target="http://www.youtube.com/watch?v=pQhbhpU9Wrg" TargetMode="Externa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g"/><Relationship Id="rId5" Type="http://schemas.openxmlformats.org/officeDocument/2006/relationships/hyperlink" Target="http://www.youtube.com/watch?v=pQhbhpU9Wrg" TargetMode="External"/><Relationship Id="rId4" Type="http://schemas.openxmlformats.org/officeDocument/2006/relationships/image" Target="../media/image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P9mMYYq493c" TargetMode="External"/><Relationship Id="rId4" Type="http://schemas.openxmlformats.org/officeDocument/2006/relationships/hyperlink" Target="https://www.agenciasinc.es/Noticias/Un-experimento-del-CERN-mide-nuevos-efectos-cuanticos-en-la-antimateria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g"/><Relationship Id="rId4" Type="http://schemas.openxmlformats.org/officeDocument/2006/relationships/image" Target="../media/image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hyperlink" Target="http://www.gciencia.com/tribuna/la-fascinacion-de-higgs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3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g"/><Relationship Id="rId4" Type="http://schemas.openxmlformats.org/officeDocument/2006/relationships/image" Target="../media/image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g"/><Relationship Id="rId4" Type="http://schemas.openxmlformats.org/officeDocument/2006/relationships/image" Target="../media/image3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g"/><Relationship Id="rId4" Type="http://schemas.openxmlformats.org/officeDocument/2006/relationships/image" Target="../media/image3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g"/><Relationship Id="rId4" Type="http://schemas.openxmlformats.org/officeDocument/2006/relationships/image" Target="../media/image3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g"/><Relationship Id="rId4" Type="http://schemas.openxmlformats.org/officeDocument/2006/relationships/image" Target="../media/image3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g"/><Relationship Id="rId4" Type="http://schemas.openxmlformats.org/officeDocument/2006/relationships/image" Target="../media/image3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77MWTbufbs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57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3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3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g"/><Relationship Id="rId4" Type="http://schemas.openxmlformats.org/officeDocument/2006/relationships/image" Target="../media/image3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jpg"/><Relationship Id="rId4" Type="http://schemas.openxmlformats.org/officeDocument/2006/relationships/image" Target="../media/image3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3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jpg"/><Relationship Id="rId4" Type="http://schemas.openxmlformats.org/officeDocument/2006/relationships/image" Target="../media/image3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3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3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3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jpg"/><Relationship Id="rId4" Type="http://schemas.openxmlformats.org/officeDocument/2006/relationships/image" Target="../media/image3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jpg"/><Relationship Id="rId4" Type="http://schemas.openxmlformats.org/officeDocument/2006/relationships/image" Target="../media/image3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jpg"/><Relationship Id="rId4" Type="http://schemas.openxmlformats.org/officeDocument/2006/relationships/image" Target="../media/image3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png"/><Relationship Id="rId4" Type="http://schemas.openxmlformats.org/officeDocument/2006/relationships/image" Target="../media/image3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jpg"/><Relationship Id="rId4" Type="http://schemas.openxmlformats.org/officeDocument/2006/relationships/image" Target="../media/image3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jpg"/><Relationship Id="rId4" Type="http://schemas.openxmlformats.org/officeDocument/2006/relationships/image" Target="../media/image3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3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4.jpg"/><Relationship Id="rId4" Type="http://schemas.openxmlformats.org/officeDocument/2006/relationships/image" Target="../media/image3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jpg"/><Relationship Id="rId4" Type="http://schemas.openxmlformats.org/officeDocument/2006/relationships/image" Target="../media/image3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jpg"/><Relationship Id="rId4" Type="http://schemas.openxmlformats.org/officeDocument/2006/relationships/image" Target="../media/image3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descr="C:\Users\Juan\Desktop\CERN\Fotos CERN\IMG_402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631540" y="5099093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Calibri"/>
              <a:buNone/>
            </a:pPr>
            <a:r>
              <a:rPr lang="es-ES" sz="4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Do IES Rafael Dieste ao CERN </a:t>
            </a:r>
            <a:endParaRPr sz="48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2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03" name="Google Shape;103;p2" descr="C:\Users\Juan\Desktop\CERN\Fotos CERN\Fotos CERN Presentación\carta aceptación CER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39039" cy="6237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3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5">
            <a:alphaModFix/>
          </a:blip>
          <a:srcRect l="-1093" t="12074" r="2401" b="6996"/>
          <a:stretch/>
        </p:blipFill>
        <p:spPr>
          <a:xfrm>
            <a:off x="-121391" y="0"/>
            <a:ext cx="9278260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4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23" name="Google Shape;123;p4" descr="C:\Users\Juan\Desktop\Fotos presentaciones y páginas\IMG-1101.jpg"/>
          <p:cNvPicPr preferRelativeResize="0"/>
          <p:nvPr/>
        </p:nvPicPr>
        <p:blipFill rotWithShape="1">
          <a:blip r:embed="rId5">
            <a:alphaModFix/>
          </a:blip>
          <a:srcRect b="1695"/>
          <a:stretch/>
        </p:blipFill>
        <p:spPr>
          <a:xfrm>
            <a:off x="54260" y="0"/>
            <a:ext cx="9089740" cy="5839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5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33" name="Google Shape;133;p5"/>
          <p:cNvPicPr preferRelativeResize="0"/>
          <p:nvPr/>
        </p:nvPicPr>
        <p:blipFill rotWithShape="1">
          <a:blip r:embed="rId5">
            <a:alphaModFix/>
          </a:blip>
          <a:srcRect t="8929" r="1162" b="12219"/>
          <a:stretch/>
        </p:blipFill>
        <p:spPr>
          <a:xfrm>
            <a:off x="0" y="564571"/>
            <a:ext cx="9144000" cy="4101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6" descr="C:\Users\Juan\Desktop\CERN\Fotos CERN\IMG_408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78668" cy="626921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 txBox="1">
            <a:spLocks noGrp="1"/>
          </p:cNvSpPr>
          <p:nvPr>
            <p:ph type="ctrTitle"/>
          </p:nvPr>
        </p:nvSpPr>
        <p:spPr>
          <a:xfrm>
            <a:off x="-1836712" y="116632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Voando vou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6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7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7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53" name="Google Shape;153;p7" descr="C:\Users\Juan\Desktop\CERN\Fotos CERN\IMG_409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7544" y="0"/>
            <a:ext cx="8316416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8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8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63" name="Google Shape;163;p8" descr="C:\Users\Juan\Desktop\CERN\Fotos CERN\IMG_411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4299" y="14111"/>
            <a:ext cx="8331888" cy="622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9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9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73" name="Google Shape;173;p9" descr="C:\Users\Juan\Desktop\Fotos presentaciones y páginas\IMG-110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10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0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83" name="Google Shape;183;p10" descr="C:\Users\Juan\Desktop\Fotos presentaciones y páginas\IMG-110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517" y="0"/>
            <a:ext cx="8604447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11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1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93" name="Google Shape;193;p11" descr="C:\Users\Juan\Desktop\Fotos presentaciones y páginas\IMG-110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90" y="1014475"/>
            <a:ext cx="9144000" cy="4765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12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2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03" name="Google Shape;203;p12" descr="C:\Users\Juan\Desktop\Fotos presentaciones y páginas\IMG-108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53" y="0"/>
            <a:ext cx="9144000" cy="6892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13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13" name="Google Shape;213;p13" descr="C:\Users\Juan\Desktop\Fotos presentaciones y páginas\IMG-109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35705"/>
            <a:ext cx="9144000" cy="6161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14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4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23" name="Google Shape;223;p14" descr="C:\Users\Juan\Desktop\Fotos presentaciones y páginas\IMG-1108.jpg"/>
          <p:cNvPicPr preferRelativeResize="0"/>
          <p:nvPr/>
        </p:nvPicPr>
        <p:blipFill rotWithShape="1">
          <a:blip r:embed="rId5">
            <a:alphaModFix/>
          </a:blip>
          <a:srcRect b="13089"/>
          <a:stretch/>
        </p:blipFill>
        <p:spPr>
          <a:xfrm>
            <a:off x="0" y="692697"/>
            <a:ext cx="9144000" cy="4378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15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5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33" name="Google Shape;233;p15" descr="C:\Users\Juan\Desktop\Fotos presentaciones y páginas\IMG-1088.jpg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380" y="0"/>
            <a:ext cx="9144379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16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6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43" name="Google Shape;243;p16" descr="C:\Users\Juan\Desktop\CERN\Fotos CERN\IMG_413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1281" y="1"/>
            <a:ext cx="8350781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17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7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53" name="Google Shape;253;p17" descr="C:\Users\Juan\Desktop\CERN\Fotos CERN\IMG_4138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103" y="82048"/>
            <a:ext cx="8240931" cy="6155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18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8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63" name="Google Shape;263;p18" descr="C:\Users\Juan\Desktop\CERN\Fotos CERN\IMG_414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901" y="0"/>
            <a:ext cx="8316813" cy="6211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19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9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73" name="Google Shape;273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3950" y="0"/>
            <a:ext cx="8302237" cy="6205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312" y="0"/>
            <a:ext cx="8351213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0"/>
          <p:cNvSpPr txBox="1">
            <a:spLocks noGrp="1"/>
          </p:cNvSpPr>
          <p:nvPr>
            <p:ph type="ctrTitle"/>
          </p:nvPr>
        </p:nvSpPr>
        <p:spPr>
          <a:xfrm>
            <a:off x="724536" y="116632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79"/>
              <a:buFont typeface="Calibri"/>
              <a:buNone/>
            </a:pPr>
            <a:r>
              <a:rPr lang="es-ES" sz="1979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"Los experimentos son los que nos desvelan la naturaleza de las cosas, pero sin una buena teoría estamos perdidos. A veces un buen experimento da luz, pero no es habitual"</a:t>
            </a:r>
            <a:r>
              <a:rPr lang="es-ES" sz="1979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s-ES" sz="243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s-ES" sz="243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Pablo García-Abia</a:t>
            </a:r>
            <a:r>
              <a:rPr lang="es-ES" sz="3959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3959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1" name="Google Shape;281;p20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0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0" name="Google Shape;290;p21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1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93" name="Google Shape;293;p21" descr="C:\Users\Juan\Desktop\CERN\Fotos CERN\IMG_4177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5121" y="1"/>
            <a:ext cx="8340076" cy="6229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22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2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03" name="Google Shape;30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065" y="81106"/>
            <a:ext cx="8180122" cy="6114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23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3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13" name="Google Shape;313;p23" descr="C:\Users\Juan\Desktop\Fotos presentaciones y páginas\IMG-109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2" y="548680"/>
            <a:ext cx="9144000" cy="5146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0" name="Google Shape;320;p24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4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23" name="Google Shape;323;p24" descr="C:\Users\Juan\Desktop\Fotos presentaciones y páginas\IMG-1106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4544"/>
            <a:ext cx="9103088" cy="6241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5" descr="C:\Users\Juan\Desktop\Fotos presentaciones y páginas\IMG-1087.jpg"/>
          <p:cNvPicPr preferRelativeResize="0"/>
          <p:nvPr/>
        </p:nvPicPr>
        <p:blipFill rotWithShape="1">
          <a:blip r:embed="rId3">
            <a:alphaModFix/>
          </a:blip>
          <a:srcRect b="1213"/>
          <a:stretch/>
        </p:blipFill>
        <p:spPr>
          <a:xfrm>
            <a:off x="0" y="-32147"/>
            <a:ext cx="9144000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5"/>
          <p:cNvSpPr txBox="1">
            <a:spLocks noGrp="1"/>
          </p:cNvSpPr>
          <p:nvPr>
            <p:ph type="ctrTitle"/>
          </p:nvPr>
        </p:nvSpPr>
        <p:spPr>
          <a:xfrm>
            <a:off x="2843808" y="33265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COOPETICIÓN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25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5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6" descr="C:\Users\Juan\Desktop\CERN\Fotos CERN\IMG_418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527" y="0"/>
            <a:ext cx="8238659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6"/>
          <p:cNvSpPr txBox="1">
            <a:spLocks noGrp="1"/>
          </p:cNvSpPr>
          <p:nvPr>
            <p:ph type="ctrTitle"/>
          </p:nvPr>
        </p:nvSpPr>
        <p:spPr>
          <a:xfrm>
            <a:off x="1907704" y="4951351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s-ES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Isabel Bejar Alonso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1" name="Google Shape;341;p26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6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0" name="Google Shape;350;p27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7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53" name="Google Shape;353;p27" descr="C:\Users\Juan\Desktop\Fotos presentaciones y páginas\IMG-108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08520" y="0"/>
            <a:ext cx="9252520" cy="6144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Google Shape;360;p28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8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63" name="Google Shape;363;p28" descr="C:\Users\Juan\Desktop\Fotos presentaciones y páginas\IMG-109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21983"/>
            <a:ext cx="9144000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0" name="Google Shape;370;p29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9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73" name="Google Shape;373;p29" descr="C:\Users\Juan\Desktop\Fotos presentaciones y páginas\IMG-1086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3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30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0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83" name="Google Shape;383;p30" descr="C:\Users\Juan\Desktop\Fotos presentaciones y páginas\IMG-109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6019" y="0"/>
            <a:ext cx="9144000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082" y="0"/>
            <a:ext cx="8333533" cy="6229316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1"/>
          <p:cNvSpPr txBox="1">
            <a:spLocks noGrp="1"/>
          </p:cNvSpPr>
          <p:nvPr>
            <p:ph type="ctrTitle"/>
          </p:nvPr>
        </p:nvSpPr>
        <p:spPr>
          <a:xfrm>
            <a:off x="-756592" y="4759291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s-ES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Jorge Martin Camalich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3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1" name="Google Shape;391;p31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1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0" name="Google Shape;400;p32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2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03" name="Google Shape;403;p32"/>
          <p:cNvPicPr preferRelativeResize="0"/>
          <p:nvPr/>
        </p:nvPicPr>
        <p:blipFill rotWithShape="1">
          <a:blip r:embed="rId5">
            <a:alphaModFix/>
          </a:blip>
          <a:srcRect l="21976" t="21825" r="27155" b="10299"/>
          <a:stretch/>
        </p:blipFill>
        <p:spPr>
          <a:xfrm>
            <a:off x="595650" y="0"/>
            <a:ext cx="8314461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33" descr="C:\Users\Juan\Desktop\CERN\Fotos CERN\IMG_421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680" y="0"/>
            <a:ext cx="8242120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3"/>
          <p:cNvSpPr txBox="1">
            <a:spLocks noGrp="1"/>
          </p:cNvSpPr>
          <p:nvPr>
            <p:ph type="ctrTitle"/>
          </p:nvPr>
        </p:nvSpPr>
        <p:spPr>
          <a:xfrm>
            <a:off x="-468560" y="4767287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s-ES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Luis Roberto Flores Castillo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" name="Google Shape;411;p33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3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3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0" name="Google Shape;420;p34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4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23" name="Google Shape;423;p34"/>
          <p:cNvPicPr preferRelativeResize="0"/>
          <p:nvPr/>
        </p:nvPicPr>
        <p:blipFill rotWithShape="1">
          <a:blip r:embed="rId5">
            <a:alphaModFix/>
          </a:blip>
          <a:srcRect l="8029" t="16752" r="33724" b="5971"/>
          <a:stretch/>
        </p:blipFill>
        <p:spPr>
          <a:xfrm>
            <a:off x="458090" y="0"/>
            <a:ext cx="8338540" cy="6219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3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0" name="Google Shape;430;p35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5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33" name="Google Shape;433;p35" descr="C:\Users\Juan\Desktop\CERN\Infografías física de partículas\materia_ordinaria. Mola Saber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19673" y="0"/>
            <a:ext cx="6120679" cy="6120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3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0" name="Google Shape;440;p36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6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43" name="Google Shape;443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001" y="-28716"/>
            <a:ext cx="9136926" cy="6265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3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0" name="Google Shape;450;p37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7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53" name="Google Shape;453;p37" descr="C:\Users\Juan\Desktop\CERN\Infografías física de partículas\4interacciones. Mola Saber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27784" y="48556"/>
            <a:ext cx="4248472" cy="6232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3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0" name="Google Shape;460;p38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8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63" name="Google Shape;463;p38"/>
          <p:cNvPicPr preferRelativeResize="0"/>
          <p:nvPr/>
        </p:nvPicPr>
        <p:blipFill rotWithShape="1">
          <a:blip r:embed="rId5">
            <a:alphaModFix/>
          </a:blip>
          <a:srcRect l="21946" t="21711" r="27008" b="10299"/>
          <a:stretch/>
        </p:blipFill>
        <p:spPr>
          <a:xfrm>
            <a:off x="0" y="0"/>
            <a:ext cx="9144000" cy="6249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544" y="39082"/>
            <a:ext cx="8301381" cy="619823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39"/>
          <p:cNvSpPr txBox="1">
            <a:spLocks noGrp="1"/>
          </p:cNvSpPr>
          <p:nvPr>
            <p:ph type="ctrTitle"/>
          </p:nvPr>
        </p:nvSpPr>
        <p:spPr>
          <a:xfrm>
            <a:off x="2411760" y="4951351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s-ES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Hector García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3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1" name="Google Shape;471;p39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9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4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0" name="Google Shape;480;p40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0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83" name="Google Shape;483;p40"/>
          <p:cNvPicPr preferRelativeResize="0"/>
          <p:nvPr/>
        </p:nvPicPr>
        <p:blipFill rotWithShape="1">
          <a:blip r:embed="rId5">
            <a:alphaModFix/>
          </a:blip>
          <a:srcRect l="22070" t="21711" r="27503" b="10299"/>
          <a:stretch/>
        </p:blipFill>
        <p:spPr>
          <a:xfrm>
            <a:off x="542719" y="24952"/>
            <a:ext cx="8195643" cy="6212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4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0" name="Google Shape;490;p41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1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93" name="Google Shape;493;p41" descr="C:\Users\Juan\Desktop\CERN\Fotos CERN\IMG_4290.JPG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1973" y="0"/>
            <a:ext cx="8372526" cy="6253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2" descr="C:\Users\Juan\Desktop\CERN\Fotos CERN\IMG_429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463" y="28074"/>
            <a:ext cx="8139074" cy="6209238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2"/>
          <p:cNvSpPr txBox="1">
            <a:spLocks noGrp="1"/>
          </p:cNvSpPr>
          <p:nvPr>
            <p:ph type="ctrTitle"/>
          </p:nvPr>
        </p:nvSpPr>
        <p:spPr>
          <a:xfrm>
            <a:off x="2606644" y="4721864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59"/>
              <a:buFont typeface="Verdana"/>
              <a:buNone/>
            </a:pPr>
            <a:r>
              <a:rPr lang="es-ES" sz="3959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r>
              <a:rPr lang="es-ES" sz="3959" b="1" i="0" u="none" strike="noStrike" cap="none" dirty="0">
                <a:solidFill>
                  <a:srgbClr val="BF8B38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es-ES" sz="3959" b="1" i="0" u="none" strike="noStrike" cap="none" dirty="0">
                <a:solidFill>
                  <a:srgbClr val="BF8B38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s-ES" sz="3959" b="1" i="0" u="none" strike="noStrike" cap="none" dirty="0">
                <a:solidFill>
                  <a:srgbClr val="BF8B38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s-ES" sz="3959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experimento ALPHA</a:t>
            </a:r>
            <a:r>
              <a:rPr lang="es-ES" sz="3959" b="1" i="0" u="none" strike="noStrike" cap="none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s-ES" sz="3959" b="1" i="0" u="none" strike="noStrike" cap="none" dirty="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</a:br>
            <a:endParaRPr sz="3959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42"/>
          <p:cNvSpPr txBox="1">
            <a:spLocks noGrp="1"/>
          </p:cNvSpPr>
          <p:nvPr>
            <p:ph type="subTitle" idx="1"/>
          </p:nvPr>
        </p:nvSpPr>
        <p:spPr>
          <a:xfrm>
            <a:off x="1317340" y="503793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Fabricando antimateria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1" name="Google Shape;501;p42" descr="C:\Users\Juan\Desktop\IMG-8769.PNG"/>
          <p:cNvPicPr preferRelativeResize="0"/>
          <p:nvPr/>
        </p:nvPicPr>
        <p:blipFill rotWithShape="1">
          <a:blip r:embed="rId6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2" descr="C:\Users\Juan\Desktop\CERN\LOGO pequeno Rafael Dieste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43" descr="C:\Users\Juan\Desktop\CERN\Fotos CERN\IMG_426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120" y="72008"/>
            <a:ext cx="8350781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3"/>
          <p:cNvSpPr txBox="1">
            <a:spLocks noGrp="1"/>
          </p:cNvSpPr>
          <p:nvPr>
            <p:ph type="ctrTitle"/>
          </p:nvPr>
        </p:nvSpPr>
        <p:spPr>
          <a:xfrm>
            <a:off x="-1332656" y="16042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s-ES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44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Data Centre</a:t>
            </a:r>
            <a:endParaRPr sz="4400" b="1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4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1" name="Google Shape;511;p43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43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44" descr="C:\Users\Juan\Desktop\CERN\Fotos CERN\IMG_43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298" y="0"/>
            <a:ext cx="8331889" cy="6223201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4"/>
          <p:cNvSpPr txBox="1">
            <a:spLocks noGrp="1"/>
          </p:cNvSpPr>
          <p:nvPr>
            <p:ph type="ctrTitle"/>
          </p:nvPr>
        </p:nvSpPr>
        <p:spPr>
          <a:xfrm>
            <a:off x="-1476672" y="-16042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s-ES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Sincrociclotrón </a:t>
            </a: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4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1" name="Google Shape;521;p44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4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4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0" name="Google Shape;530;p45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5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33" name="Google Shape;533;p45" descr="C:\Users\Juan\Desktop\CERN\Fotos CERN\IMG_433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523" y="0"/>
            <a:ext cx="8350781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46" descr="C:\Users\Juan\Desktop\CERN\Fotos CERN\IMG_433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349" y="26458"/>
            <a:ext cx="8350781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46"/>
          <p:cNvSpPr txBox="1">
            <a:spLocks noGrp="1"/>
          </p:cNvSpPr>
          <p:nvPr>
            <p:ph type="subTitle" idx="1"/>
          </p:nvPr>
        </p:nvSpPr>
        <p:spPr>
          <a:xfrm>
            <a:off x="342349" y="4887088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“Oh Omnipresente, creador de todas las virtudes, creador de este Universo cósmico, rey de los danzantes, que danza el Amanda Tandava al amanecer, te saludo.”</a:t>
            </a:r>
            <a:endParaRPr/>
          </a:p>
          <a:p>
            <a:pPr marL="0" marR="0" lvl="0" indent="0" algn="ctr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Verso 55 del Sivanandalahari de Sri Adi Sankara.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1" name="Google Shape;541;p46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46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47" descr="C:\Users\Juan\Desktop\CERN\Fotos CERN\IMG_435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495" y="1"/>
            <a:ext cx="8350781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7"/>
          <p:cNvSpPr txBox="1">
            <a:spLocks noGrp="1"/>
          </p:cNvSpPr>
          <p:nvPr>
            <p:ph type="ctrTitle"/>
          </p:nvPr>
        </p:nvSpPr>
        <p:spPr>
          <a:xfrm>
            <a:off x="1125459" y="4815414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8B38"/>
              </a:buClr>
              <a:buSzPts val="3200"/>
              <a:buFont typeface="Verdana"/>
              <a:buNone/>
            </a:pPr>
            <a:r>
              <a:rPr lang="es-ES" sz="3200" b="1" i="0" u="sng" strike="noStrike" cap="none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Mar Capeáns</a:t>
            </a: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47"/>
          <p:cNvSpPr txBox="1">
            <a:spLocks noGrp="1"/>
          </p:cNvSpPr>
          <p:nvPr>
            <p:ph type="subTitle" idx="1"/>
          </p:nvPr>
        </p:nvSpPr>
        <p:spPr>
          <a:xfrm>
            <a:off x="1317340" y="3861048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1" name="Google Shape;551;p47" descr="C:\Users\Juan\Desktop\IMG-8769.PNG"/>
          <p:cNvPicPr preferRelativeResize="0"/>
          <p:nvPr/>
        </p:nvPicPr>
        <p:blipFill rotWithShape="1">
          <a:blip r:embed="rId5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47" descr="C:\Users\Juan\Desktop\CERN\LOGO pequeno Rafael Dieste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4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0" name="Google Shape;560;p48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8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63" name="Google Shape;563;p48"/>
          <p:cNvPicPr preferRelativeResize="0"/>
          <p:nvPr/>
        </p:nvPicPr>
        <p:blipFill rotWithShape="1">
          <a:blip r:embed="rId5">
            <a:alphaModFix/>
          </a:blip>
          <a:srcRect l="7521" t="16887" r="34765" b="5919"/>
          <a:stretch/>
        </p:blipFill>
        <p:spPr>
          <a:xfrm>
            <a:off x="418892" y="32066"/>
            <a:ext cx="8287295" cy="623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4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4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0" name="Google Shape;570;p49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9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73" name="Google Shape;573;p49" descr="C:\Users\Juan\Desktop\CERN\Fotos CERN\IMG_442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3717" y="0"/>
            <a:ext cx="8350782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5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0" name="Google Shape;580;p50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50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83" name="Google Shape;583;p50" descr="C:\Users\Juan\Desktop\CERN\Fotos CERN\IMG_442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6655" y="8402"/>
            <a:ext cx="8339532" cy="6228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5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0" name="Google Shape;590;p51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51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93" name="Google Shape;593;p51" descr="C:\Users\Juan\Desktop\CERN\Fotos CERN\IMG_440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7638" y="14111"/>
            <a:ext cx="8388424" cy="6265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5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5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0" name="Google Shape;600;p52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52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603" name="Google Shape;603;p52" descr="C:\Users\Juan\Desktop\CERN\Fotos CERN\3AC7FE21-4A6E-42BE-BF45-D5CE0916DC15-9830-0000081B24F215AA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332656"/>
            <a:ext cx="9144000" cy="5457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5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0" name="Google Shape;610;p53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53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613" name="Google Shape;613;p53" descr="C:\Users\Juan\Desktop\CERN\Fotos CERN\IMG_445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736" y="0"/>
            <a:ext cx="8350782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5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0" name="Google Shape;620;p54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54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623" name="Google Shape;623;p54" descr="C:\Users\Juan\Desktop\CERN\Fotos CERN\IMG_447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0323" y="0"/>
            <a:ext cx="8404176" cy="6277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55" descr="C:\Users\Juan\Desktop\CERN\Fotos CERN\IMG_4476.JP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817" y="0"/>
            <a:ext cx="8344682" cy="6232757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55"/>
          <p:cNvSpPr txBox="1">
            <a:spLocks noGrp="1"/>
          </p:cNvSpPr>
          <p:nvPr>
            <p:ph type="ctrTitle"/>
          </p:nvPr>
        </p:nvSpPr>
        <p:spPr>
          <a:xfrm>
            <a:off x="-468560" y="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Verdana"/>
              <a:buNone/>
            </a:pPr>
            <a:r>
              <a:rPr lang="es-ES" sz="44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cámara de niebla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5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1" name="Google Shape;631;p55" descr="C:\Users\Juan\Desktop\IMG-8769.PNG"/>
          <p:cNvPicPr preferRelativeResize="0"/>
          <p:nvPr/>
        </p:nvPicPr>
        <p:blipFill rotWithShape="1">
          <a:blip r:embed="rId5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55" descr="C:\Users\Juan\Desktop\CERN\LOGO pequeno Rafael Dieste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1284" y="3974"/>
            <a:ext cx="8344229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56"/>
          <p:cNvSpPr txBox="1">
            <a:spLocks noGrp="1"/>
          </p:cNvSpPr>
          <p:nvPr>
            <p:ph type="ctrTitle"/>
          </p:nvPr>
        </p:nvSpPr>
        <p:spPr>
          <a:xfrm>
            <a:off x="-1260648" y="116632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s-ES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Daniel G. Figueroa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56"/>
          <p:cNvSpPr txBox="1">
            <a:spLocks noGrp="1"/>
          </p:cNvSpPr>
          <p:nvPr>
            <p:ph type="subTitle" idx="1"/>
          </p:nvPr>
        </p:nvSpPr>
        <p:spPr>
          <a:xfrm>
            <a:off x="4283968" y="5361012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Francisco Barradas Solas </a:t>
            </a: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1" name="Google Shape;641;p56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56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Google Shape;648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538" y="0"/>
            <a:ext cx="8309635" cy="6211452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57"/>
          <p:cNvSpPr txBox="1">
            <a:spLocks noGrp="1"/>
          </p:cNvSpPr>
          <p:nvPr>
            <p:ph type="ctrTitle"/>
          </p:nvPr>
        </p:nvSpPr>
        <p:spPr>
          <a:xfrm>
            <a:off x="-828600" y="4951351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s-ES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Jose Miguel Jimenez 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5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1" name="Google Shape;651;p57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57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5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5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0" name="Google Shape;660;p58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58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663" name="Google Shape;663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04484" y="26041"/>
            <a:ext cx="6203296" cy="4636964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58"/>
          <p:cNvSpPr/>
          <p:nvPr/>
        </p:nvSpPr>
        <p:spPr>
          <a:xfrm>
            <a:off x="0" y="4829799"/>
            <a:ext cx="9212265" cy="12003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800"/>
              <a:buFont typeface="Calibri"/>
              <a:buNone/>
            </a:pPr>
            <a:r>
              <a:rPr lang="es-ES" sz="1800" b="0" i="1" u="none" strike="noStrike" cap="none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"Cuando son niños preguntan, después cuando maduran tienen vergüenza y dejan de preguntar"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800"/>
              <a:buFont typeface="Calibri"/>
              <a:buNone/>
            </a:pPr>
            <a:r>
              <a:rPr lang="es-ES" sz="1800" b="0" i="1" u="none" strike="noStrike" cap="none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"Hay que domesticar las preguntas , no enjaularlas.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800"/>
              <a:buFont typeface="Calibri"/>
              <a:buNone/>
            </a:pPr>
            <a:r>
              <a:rPr lang="es-ES" sz="1800" b="0" i="1" u="none" strike="noStrike" cap="none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Si preguntan algo absurdo, dale la vuelta, pero tira de esa curiosidad.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1800"/>
              <a:buFont typeface="Calibri"/>
              <a:buNone/>
            </a:pPr>
            <a:r>
              <a:rPr lang="es-ES" sz="1800" b="0" i="1" u="none" strike="noStrike" cap="none">
                <a:solidFill>
                  <a:srgbClr val="454545"/>
                </a:solidFill>
                <a:latin typeface="Calibri"/>
                <a:ea typeface="Calibri"/>
                <a:cs typeface="Calibri"/>
                <a:sym typeface="Calibri"/>
              </a:rPr>
              <a:t>El objetivo de la ciencia no es entretener,  aunque sea muy divertida"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5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1" name="Google Shape;671;p59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59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674" name="Google Shape;674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3389" y="0"/>
            <a:ext cx="8342798" cy="6236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741" y="-1"/>
            <a:ext cx="8344231" cy="6237313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60"/>
          <p:cNvSpPr txBox="1">
            <a:spLocks noGrp="1"/>
          </p:cNvSpPr>
          <p:nvPr>
            <p:ph type="ctrTitle"/>
          </p:nvPr>
        </p:nvSpPr>
        <p:spPr>
          <a:xfrm>
            <a:off x="842432" y="4951351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s-E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Las chicas de scaning de la cámara de burbuja</a:t>
            </a: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6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3" name="Google Shape;683;p60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60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6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9478" y="0"/>
            <a:ext cx="8250612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61"/>
          <p:cNvSpPr txBox="1">
            <a:spLocks noGrp="1"/>
          </p:cNvSpPr>
          <p:nvPr>
            <p:ph type="ctrTitle"/>
          </p:nvPr>
        </p:nvSpPr>
        <p:spPr>
          <a:xfrm>
            <a:off x="3059832" y="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s-ES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AMS </a:t>
            </a: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6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3" name="Google Shape;693;p61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61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6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6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6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2" name="Google Shape;702;p62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62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6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05" name="Google Shape;705;p62" descr="C:\Users\Juan\Desktop\CERN\Fotos CERN\IMG_4566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6594" y="0"/>
            <a:ext cx="8349105" cy="6236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6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6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2" name="Google Shape;712;p63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63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15" name="Google Shape;715;p63" descr="C:\Users\Juan\Desktop\CERN\Fotos CERN\IMG_454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83768" y="0"/>
            <a:ext cx="4649398" cy="6224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6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6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2" name="Google Shape;722;p64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64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6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25" name="Google Shape;725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9983" y="0"/>
            <a:ext cx="8351215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6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6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2" name="Google Shape;732;p65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65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35" name="Google Shape;735;p65" descr="C:\Users\Juan\Desktop\CERN\Fotos CERN\IMG_461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847" y="0"/>
            <a:ext cx="8157967" cy="6208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6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6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2" name="Google Shape;742;p66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66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6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45" name="Google Shape;745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8823" y="0"/>
            <a:ext cx="4662391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6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6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2" name="Google Shape;752;p67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67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6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55" name="Google Shape;755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42887" y="3140968"/>
            <a:ext cx="4281612" cy="3200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59" y="116632"/>
            <a:ext cx="4581441" cy="3424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6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6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3" name="Google Shape;763;p68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68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6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66" name="Google Shape;766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3401" y="0"/>
            <a:ext cx="8372786" cy="6258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69" descr="C:\Users\Juan\Desktop\CERN\Fotos CERN\IMG_485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584" y="0"/>
            <a:ext cx="8316416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69"/>
          <p:cNvSpPr txBox="1">
            <a:spLocks noGrp="1"/>
          </p:cNvSpPr>
          <p:nvPr>
            <p:ph type="ctrTitle"/>
          </p:nvPr>
        </p:nvSpPr>
        <p:spPr>
          <a:xfrm>
            <a:off x="827584" y="-243408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s-ES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CMS Service Cavern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6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4" name="Google Shape;774;p69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69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6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7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7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3" name="Google Shape;783;p70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70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86" name="Google Shape;786;p70" descr="C:\Users\Juan\Desktop\CERN\Fotos CERN\IMG_485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4340" y="0"/>
            <a:ext cx="8550211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7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7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3" name="Google Shape;793;p71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71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7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796" name="Google Shape;796;p71" descr="C:\Users\Juan\Desktop\CERN\Fotos CERN\IMG_468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772" y="-1107"/>
            <a:ext cx="8316416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7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7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3" name="Google Shape;803;p72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72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06" name="Google Shape;806;p72" descr="C:\Users\Juan\Desktop\CERN\Fotos CERN\IMG_485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95" y="68629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" name="Google Shape;811;p73" descr="C:\Users\Juan\Desktop\CERN\Fotos CERN\IMG_466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516" y="0"/>
            <a:ext cx="8342448" cy="6231088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73"/>
          <p:cNvSpPr txBox="1">
            <a:spLocks noGrp="1"/>
          </p:cNvSpPr>
          <p:nvPr>
            <p:ph type="ctrTitle"/>
          </p:nvPr>
        </p:nvSpPr>
        <p:spPr>
          <a:xfrm>
            <a:off x="-900608" y="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s-ES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Rebeca González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7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4" name="Google Shape;814;p73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73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7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Google Shape;821;p74" descr="C:\Users\Juan\Desktop\CERN\Fotos CERN\IMG_477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349" y="0"/>
            <a:ext cx="8350781" cy="6237312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74"/>
          <p:cNvSpPr txBox="1">
            <a:spLocks noGrp="1"/>
          </p:cNvSpPr>
          <p:nvPr>
            <p:ph type="ctrTitle"/>
          </p:nvPr>
        </p:nvSpPr>
        <p:spPr>
          <a:xfrm>
            <a:off x="-2268760" y="-171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s-ES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Esperanza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7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4" name="Google Shape;824;p74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74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7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75" descr="C:\Users\Juan\Desktop\CERN\Fotos CERN\IMG_493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474" y="-4954"/>
            <a:ext cx="8283025" cy="6212269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7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959"/>
              <a:buFont typeface="Calibri"/>
              <a:buNone/>
            </a:pPr>
            <a:r>
              <a:rPr lang="es-ES" sz="3959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“Hemos podido mirar el interior de un mundo nuevo, y hemos visto que es más misterioso y más complejo de lo que imaginábamos. Todavía hay secretos ocultos esperando ser descubiertos en un futuro por científicos aventureros. Y eso es lo que me gusta.”  Vera Rubin</a:t>
            </a:r>
            <a:endParaRPr sz="3959" b="0" i="0" u="none" strike="noStrike" cap="non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7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4" name="Google Shape;834;p75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75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7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7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3" name="Google Shape;843;p76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76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46" name="Google Shape;846;p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3963" y="44422"/>
            <a:ext cx="8291736" cy="6192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7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7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3" name="Google Shape;853;p77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77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56" name="Google Shape;856;p77" descr="C:\Users\Juan\Desktop\CERN\Fotos CERN\IMG_4788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4099" y="28901"/>
            <a:ext cx="8312088" cy="62084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1" name="Google Shape;861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270" y="48127"/>
            <a:ext cx="8344229" cy="6237311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78"/>
          <p:cNvSpPr txBox="1">
            <a:spLocks noGrp="1"/>
          </p:cNvSpPr>
          <p:nvPr>
            <p:ph type="ctrTitle"/>
          </p:nvPr>
        </p:nvSpPr>
        <p:spPr>
          <a:xfrm>
            <a:off x="-1692696" y="4951351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s-ES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Pablo Gracía Abia 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7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p78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78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7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7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3" name="Google Shape;873;p79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79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76" name="Google Shape;876;p79" descr="C:\Users\Juan\Desktop\CERN\Fotos CERN\IMG_4826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6630" y="0"/>
            <a:ext cx="8349592" cy="6236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8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8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3" name="Google Shape;883;p80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80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86" name="Google Shape;886;p80"/>
          <p:cNvPicPr preferRelativeResize="0"/>
          <p:nvPr/>
        </p:nvPicPr>
        <p:blipFill rotWithShape="1">
          <a:blip r:embed="rId5">
            <a:alphaModFix/>
          </a:blip>
          <a:srcRect l="20162" t="16572" r="21026" b="12906"/>
          <a:stretch/>
        </p:blipFill>
        <p:spPr>
          <a:xfrm>
            <a:off x="13136" y="0"/>
            <a:ext cx="9132760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8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8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3" name="Google Shape;893;p81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81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96" name="Google Shape;896;p81" descr="C:\Users\Juan\Desktop\CERN\Fotos CERN\IMG_482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2737" y="-16931"/>
            <a:ext cx="8373450" cy="6254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8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8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3" name="Google Shape;903;p82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82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06" name="Google Shape;906;p82" descr="C:\Users\Juan\Desktop\CERN\Fotos CERN\IMG_484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3984" y="0"/>
            <a:ext cx="8316416" cy="62116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8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8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3" name="Google Shape;913;p83" descr="C:\Users\Juan\Desktop\IMG-8769.PNG"/>
          <p:cNvPicPr preferRelativeResize="0"/>
          <p:nvPr/>
        </p:nvPicPr>
        <p:blipFill rotWithShape="1">
          <a:blip r:embed="rId3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83" descr="C:\Users\Juan\Desktop\CERN\LOGO pequeno Rafael Diest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16" name="Google Shape;916;p83" descr="C:\Users\Juan\Desktop\CERN\Fotos CERN\IMG_484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47664" y="0"/>
            <a:ext cx="6237312" cy="623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84" descr="C:\Users\Juan\Desktop\CERN\Fotos CERN\IMG_451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6758"/>
            <a:ext cx="9144000" cy="6217034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84"/>
          <p:cNvSpPr txBox="1">
            <a:spLocks noGrp="1"/>
          </p:cNvSpPr>
          <p:nvPr>
            <p:ph type="ctrTitle"/>
          </p:nvPr>
        </p:nvSpPr>
        <p:spPr>
          <a:xfrm>
            <a:off x="2411760" y="4221088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s-ES" sz="6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Moitas grazas</a:t>
            </a:r>
            <a:br>
              <a:rPr lang="es-ES" sz="6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6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@mcastigarcia</a:t>
            </a:r>
            <a:endParaRPr sz="6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84"/>
          <p:cNvSpPr txBox="1">
            <a:spLocks noGrp="1"/>
          </p:cNvSpPr>
          <p:nvPr>
            <p:ph type="subTitle" idx="1"/>
          </p:nvPr>
        </p:nvSpPr>
        <p:spPr>
          <a:xfrm>
            <a:off x="1835696" y="3501008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4" name="Google Shape;924;p84" descr="C:\Users\Juan\Desktop\IMG-8769.PNG"/>
          <p:cNvPicPr preferRelativeResize="0"/>
          <p:nvPr/>
        </p:nvPicPr>
        <p:blipFill rotWithShape="1">
          <a:blip r:embed="rId4">
            <a:alphaModFix/>
          </a:blip>
          <a:srcRect t="92597"/>
          <a:stretch/>
        </p:blipFill>
        <p:spPr>
          <a:xfrm>
            <a:off x="-108520" y="6237312"/>
            <a:ext cx="9252520" cy="64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84" descr="C:\Users\Juan\Desktop\CERN\LOGO pequeno Rafael Diest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87875" y="6421376"/>
            <a:ext cx="436624" cy="436624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600" b="0" i="0" u="none" strike="noStrike" cap="none">
                <a:solidFill>
                  <a:srgbClr val="FFC000"/>
                </a:solidFill>
                <a:latin typeface="Tahoma"/>
                <a:ea typeface="Tahoma"/>
                <a:cs typeface="Tahoma"/>
                <a:sym typeface="Tahoma"/>
              </a:rPr>
              <a:t>Do IES Rafael Dieste ao CERN </a:t>
            </a:r>
            <a:endParaRPr sz="1600" b="0" i="0" u="none" strike="noStrike" cap="none">
              <a:solidFill>
                <a:srgbClr val="FFC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748</Words>
  <Application>Microsoft Office PowerPoint</Application>
  <PresentationFormat>Presentación en pantalla (4:3)</PresentationFormat>
  <Paragraphs>116</Paragraphs>
  <Slides>84</Slides>
  <Notes>84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84</vt:i4>
      </vt:variant>
    </vt:vector>
  </HeadingPairs>
  <TitlesOfParts>
    <vt:vector size="89" baseType="lpstr">
      <vt:lpstr>Arial</vt:lpstr>
      <vt:lpstr>Tahoma</vt:lpstr>
      <vt:lpstr>Calibri</vt:lpstr>
      <vt:lpstr>Verdana</vt:lpstr>
      <vt:lpstr>Tema de Office</vt:lpstr>
      <vt:lpstr>Do IES Rafael Dieste ao CERN </vt:lpstr>
      <vt:lpstr>Presentación de PowerPoint</vt:lpstr>
      <vt:lpstr>Presentación de PowerPoint</vt:lpstr>
      <vt:lpstr>Presentación de PowerPoint</vt:lpstr>
      <vt:lpstr>Presentación de PowerPoint</vt:lpstr>
      <vt:lpstr>Voando vou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"Los experimentos son los que nos desvelan la naturaleza de las cosas, pero sin una buena teoría estamos perdidos. A veces un buen experimento da luz, pero no es habitual"  Pablo García-Abia </vt:lpstr>
      <vt:lpstr>Presentación de PowerPoint</vt:lpstr>
      <vt:lpstr>Presentación de PowerPoint</vt:lpstr>
      <vt:lpstr>Presentación de PowerPoint</vt:lpstr>
      <vt:lpstr>Presentación de PowerPoint</vt:lpstr>
      <vt:lpstr>COOPETICIÓN</vt:lpstr>
      <vt:lpstr> Isabel Bejar Alonso</vt:lpstr>
      <vt:lpstr>Presentación de PowerPoint</vt:lpstr>
      <vt:lpstr>Presentación de PowerPoint</vt:lpstr>
      <vt:lpstr>Presentación de PowerPoint</vt:lpstr>
      <vt:lpstr>Presentación de PowerPoint</vt:lpstr>
      <vt:lpstr>Jorge Martin Camalich</vt:lpstr>
      <vt:lpstr>Presentación de PowerPoint</vt:lpstr>
      <vt:lpstr>Luis Roberto Flores Castillo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Hector García</vt:lpstr>
      <vt:lpstr>Presentación de PowerPoint</vt:lpstr>
      <vt:lpstr>Presentación de PowerPoint</vt:lpstr>
      <vt:lpstr>   experimento ALPHA </vt:lpstr>
      <vt:lpstr> Data Centre</vt:lpstr>
      <vt:lpstr>Sincrociclotrón </vt:lpstr>
      <vt:lpstr>Presentación de PowerPoint</vt:lpstr>
      <vt:lpstr>Presentación de PowerPoint</vt:lpstr>
      <vt:lpstr>Mar Capeáns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cámara de niebla</vt:lpstr>
      <vt:lpstr>Daniel G. Figueroa</vt:lpstr>
      <vt:lpstr>Jose Miguel Jimenez </vt:lpstr>
      <vt:lpstr>Presentación de PowerPoint</vt:lpstr>
      <vt:lpstr>Presentación de PowerPoint</vt:lpstr>
      <vt:lpstr>Las chicas de scaning de la cámara de burbuja</vt:lpstr>
      <vt:lpstr> AMS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CMS Service Cavern</vt:lpstr>
      <vt:lpstr>Presentación de PowerPoint</vt:lpstr>
      <vt:lpstr>Presentación de PowerPoint</vt:lpstr>
      <vt:lpstr>Presentación de PowerPoint</vt:lpstr>
      <vt:lpstr>Rebeca González</vt:lpstr>
      <vt:lpstr>Esperanza</vt:lpstr>
      <vt:lpstr>“Hemos podido mirar el interior de un mundo nuevo, y hemos visto que es más misterioso y más complejo de lo que imaginábamos. Todavía hay secretos ocultos esperando ser descubiertos en un futuro por científicos aventureros. Y eso es lo que me gusta.”  Vera Rubin</vt:lpstr>
      <vt:lpstr>Presentación de PowerPoint</vt:lpstr>
      <vt:lpstr>Presentación de PowerPoint</vt:lpstr>
      <vt:lpstr>Pablo Gracía Abia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Moitas grazas @mcastigarcia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IES Rafael Dieste ao CERN</dc:title>
  <dc:creator>Marisa</dc:creator>
  <cp:lastModifiedBy>Windows User</cp:lastModifiedBy>
  <cp:revision>2</cp:revision>
  <dcterms:modified xsi:type="dcterms:W3CDTF">2023-03-02T13:55:28Z</dcterms:modified>
</cp:coreProperties>
</file>