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264" r:id="rId3"/>
    <p:sldId id="257" r:id="rId4"/>
    <p:sldId id="271" r:id="rId5"/>
    <p:sldId id="272" r:id="rId6"/>
    <p:sldId id="270" r:id="rId7"/>
    <p:sldId id="269" r:id="rId8"/>
    <p:sldId id="268" r:id="rId9"/>
    <p:sldId id="267" r:id="rId10"/>
    <p:sldId id="266" r:id="rId11"/>
    <p:sldId id="265" r:id="rId12"/>
    <p:sldId id="277" r:id="rId13"/>
    <p:sldId id="263" r:id="rId14"/>
    <p:sldId id="273" r:id="rId15"/>
    <p:sldId id="275" r:id="rId16"/>
    <p:sldId id="276" r:id="rId17"/>
    <p:sldId id="274" r:id="rId18"/>
    <p:sldId id="283" r:id="rId19"/>
    <p:sldId id="286" r:id="rId20"/>
    <p:sldId id="279" r:id="rId21"/>
    <p:sldId id="285" r:id="rId22"/>
    <p:sldId id="284" r:id="rId23"/>
    <p:sldId id="278" r:id="rId24"/>
    <p:sldId id="290" r:id="rId25"/>
    <p:sldId id="289" r:id="rId26"/>
    <p:sldId id="288" r:id="rId27"/>
    <p:sldId id="282" r:id="rId28"/>
    <p:sldId id="296" r:id="rId29"/>
    <p:sldId id="287" r:id="rId30"/>
    <p:sldId id="295" r:id="rId31"/>
    <p:sldId id="294" r:id="rId32"/>
    <p:sldId id="293" r:id="rId33"/>
    <p:sldId id="292" r:id="rId34"/>
    <p:sldId id="298" r:id="rId35"/>
    <p:sldId id="281" r:id="rId36"/>
    <p:sldId id="297" r:id="rId37"/>
    <p:sldId id="280" r:id="rId38"/>
    <p:sldId id="302" r:id="rId39"/>
    <p:sldId id="291" r:id="rId40"/>
    <p:sldId id="301" r:id="rId41"/>
    <p:sldId id="300" r:id="rId42"/>
    <p:sldId id="299" r:id="rId4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4660"/>
  </p:normalViewPr>
  <p:slideViewPr>
    <p:cSldViewPr snapToGrid="0">
      <p:cViewPr>
        <p:scale>
          <a:sx n="84" d="100"/>
          <a:sy n="84" d="100"/>
        </p:scale>
        <p:origin x="64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57304D-14D6-4ED3-8F35-297C1C50A56D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46E043-D18F-4874-8605-2C919F9235F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5102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7809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1308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69090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21878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54970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84423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77195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91886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86527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53476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20034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75881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74678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19806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77001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3806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06163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47803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47258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75458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44935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29023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11046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71225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39779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20458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4411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923655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433448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31368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68390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252578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176526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332917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35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423195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36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900185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37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049325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38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181373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39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567665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40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022350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41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164773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46E043-D18F-4874-8605-2C919F9235FE}" type="slidenum">
              <a:rPr lang="es-ES" smtClean="0"/>
              <a:t>42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9797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0C411-085F-4216-AF07-5E02E9EB85E9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6037-BD97-4085-AABC-D5280DA968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0591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0C411-085F-4216-AF07-5E02E9EB85E9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6037-BD97-4085-AABC-D5280DA968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3934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0C411-085F-4216-AF07-5E02E9EB85E9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6037-BD97-4085-AABC-D5280DA968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0141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0C411-085F-4216-AF07-5E02E9EB85E9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6037-BD97-4085-AABC-D5280DA968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8288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0C411-085F-4216-AF07-5E02E9EB85E9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6037-BD97-4085-AABC-D5280DA968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7839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0C411-085F-4216-AF07-5E02E9EB85E9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6037-BD97-4085-AABC-D5280DA968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9781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0C411-085F-4216-AF07-5E02E9EB85E9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6037-BD97-4085-AABC-D5280DA968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117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0C411-085F-4216-AF07-5E02E9EB85E9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6037-BD97-4085-AABC-D5280DA968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0467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0C411-085F-4216-AF07-5E02E9EB85E9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6037-BD97-4085-AABC-D5280DA968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389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0C411-085F-4216-AF07-5E02E9EB85E9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6037-BD97-4085-AABC-D5280DA968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9332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0C411-085F-4216-AF07-5E02E9EB85E9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96037-BD97-4085-AABC-D5280DA968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0139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0C411-085F-4216-AF07-5E02E9EB85E9}" type="datetimeFigureOut">
              <a:rPr lang="es-ES" smtClean="0"/>
              <a:t>15/10/2020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96037-BD97-4085-AABC-D5280DA968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9753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tve.es/noticias/20180725/descubren-lago-agua-liquida-salada-marte-bajo-capa-hielo/1769346.shtml" TargetMode="External"/><Relationship Id="rId3" Type="http://schemas.openxmlformats.org/officeDocument/2006/relationships/image" Target="../media/image1.jpe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cnnespanol.cnn.com/author/ashley-strickland/" TargetMode="External"/><Relationship Id="rId5" Type="http://schemas.openxmlformats.org/officeDocument/2006/relationships/hyperlink" Target="https://cnnespanol.cnn.com/2017/04/14/nasa-estos-mundos-oceanicos-podrian-ser-la-mejor-opcion-para-albergar-vida-mas-alla-de-la-tierra/" TargetMode="External"/><Relationship Id="rId4" Type="http://schemas.openxmlformats.org/officeDocument/2006/relationships/image" Target="../media/image2.jpeg"/><Relationship Id="rId9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www.fundacionaquae.org/caracteristicas-agua/" TargetMode="External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jpeg"/><Relationship Id="rId4" Type="http://schemas.openxmlformats.org/officeDocument/2006/relationships/image" Target="../media/image3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hyperlink" Target="https://www.nobelprize.org/prizes/chemistry/2013/karplus/facts/" TargetMode="External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jpeg"/><Relationship Id="rId5" Type="http://schemas.openxmlformats.org/officeDocument/2006/relationships/hyperlink" Target="https://www.nobelprize.org/prizes/chemistry/2013/warshel/facts/" TargetMode="External"/><Relationship Id="rId4" Type="http://schemas.openxmlformats.org/officeDocument/2006/relationships/hyperlink" Target="https://www.nobelprize.org/prizes/chemistry/2013/levitt/facts/" TargetMode="External"/><Relationship Id="rId9" Type="http://schemas.openxmlformats.org/officeDocument/2006/relationships/hyperlink" Target="https://www.nobelprize.org/prizes/chemistry/2013/summary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8200" y="182245"/>
            <a:ext cx="10515600" cy="1325563"/>
          </a:xfrm>
        </p:spPr>
        <p:txBody>
          <a:bodyPr>
            <a:normAutofit/>
          </a:bodyPr>
          <a:lstStyle/>
          <a:p>
            <a:r>
              <a:rPr lang="pt-BR" sz="3200" b="1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</a:t>
            </a:r>
            <a:endParaRPr lang="es-ES" sz="3200" b="1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4182999" y="1107321"/>
            <a:ext cx="4937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Habitabilidade</a:t>
            </a:r>
            <a:r>
              <a:rPr lang="es-ES" dirty="0" smtClean="0"/>
              <a:t> como sinónimo de “</a:t>
            </a:r>
            <a:r>
              <a:rPr lang="es-ES" dirty="0" err="1" smtClean="0"/>
              <a:t>augabilidade</a:t>
            </a:r>
            <a:r>
              <a:rPr lang="es-ES" dirty="0" smtClean="0"/>
              <a:t>”</a:t>
            </a:r>
            <a:endParaRPr lang="es-ES" dirty="0"/>
          </a:p>
        </p:txBody>
      </p:sp>
      <p:pic>
        <p:nvPicPr>
          <p:cNvPr id="1028" name="Picture 4" descr="NASA: Encélado, la luna de Saturno que podría albergar vida | CN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" y="1263605"/>
            <a:ext cx="3449574" cy="1951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uadroTexto 15"/>
          <p:cNvSpPr txBox="1"/>
          <p:nvPr/>
        </p:nvSpPr>
        <p:spPr>
          <a:xfrm>
            <a:off x="4308729" y="1532728"/>
            <a:ext cx="492175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ea typeface="Tahoma" panose="020B0604030504040204" pitchFamily="34" charset="0"/>
                <a:cs typeface="Tahoma" panose="020B0604030504040204" pitchFamily="34" charset="0"/>
                <a:hlinkClick r:id="rId5"/>
              </a:rPr>
              <a:t>La NASA encontró nueva evidencia de que los lugares más probables para encontrar vida más allá de la Tierra son la luna Europa de Júpiter o la luna </a:t>
            </a:r>
            <a:r>
              <a:rPr lang="es-ES" dirty="0" err="1">
                <a:ea typeface="Tahoma" panose="020B0604030504040204" pitchFamily="34" charset="0"/>
                <a:cs typeface="Tahoma" panose="020B0604030504040204" pitchFamily="34" charset="0"/>
                <a:hlinkClick r:id="rId5"/>
              </a:rPr>
              <a:t>Encélado</a:t>
            </a:r>
            <a:r>
              <a:rPr lang="es-ES" dirty="0">
                <a:ea typeface="Tahoma" panose="020B0604030504040204" pitchFamily="34" charset="0"/>
                <a:cs typeface="Tahoma" panose="020B0604030504040204" pitchFamily="34" charset="0"/>
                <a:hlinkClick r:id="rId5"/>
              </a:rPr>
              <a:t> de Saturno</a:t>
            </a:r>
            <a:r>
              <a:rPr lang="es-ES" dirty="0" smtClean="0">
                <a:ea typeface="Tahoma" panose="020B0604030504040204" pitchFamily="34" charset="0"/>
                <a:cs typeface="Tahoma" panose="020B0604030504040204" pitchFamily="34" charset="0"/>
                <a:hlinkClick r:id="rId5"/>
              </a:rPr>
              <a:t>.</a:t>
            </a:r>
            <a:endParaRPr lang="es-ES" dirty="0" smtClean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6769608" y="2371103"/>
            <a:ext cx="5340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 </a:t>
            </a:r>
            <a:r>
              <a:rPr lang="es-ES" sz="1400" dirty="0" smtClean="0"/>
              <a:t>CNN   Por</a:t>
            </a:r>
            <a:r>
              <a:rPr lang="es-ES" sz="1400" dirty="0"/>
              <a:t> </a:t>
            </a:r>
            <a:r>
              <a:rPr lang="es-ES" sz="1400" u="sng" dirty="0">
                <a:hlinkClick r:id="rId6" tooltip="Ashley Strickland"/>
              </a:rPr>
              <a:t>Ashley </a:t>
            </a:r>
            <a:r>
              <a:rPr lang="es-ES" sz="1400" u="sng" dirty="0" err="1">
                <a:hlinkClick r:id="rId6" tooltip="Ashley Strickland"/>
              </a:rPr>
              <a:t>Strickland</a:t>
            </a:r>
            <a:endParaRPr lang="es-ES" sz="1400" dirty="0"/>
          </a:p>
        </p:txBody>
      </p:sp>
      <p:pic>
        <p:nvPicPr>
          <p:cNvPr id="1030" name="Picture 6" descr="Encélado y Europa reúnen varios de los ingredientes necesarios para la vid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401568"/>
            <a:ext cx="2896659" cy="2896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uadroTexto 17"/>
          <p:cNvSpPr txBox="1"/>
          <p:nvPr/>
        </p:nvSpPr>
        <p:spPr>
          <a:xfrm>
            <a:off x="7456551" y="5274647"/>
            <a:ext cx="33284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hlinkClick r:id="rId8"/>
              </a:rPr>
              <a:t>Se </a:t>
            </a:r>
            <a:r>
              <a:rPr lang="es-ES" sz="1600" dirty="0">
                <a:hlinkClick r:id="rId8"/>
              </a:rPr>
              <a:t>tienen pruebas de la presencia en Marte de agua líquida, además de salada, en un lago subterráneo bajo una capa de </a:t>
            </a:r>
            <a:r>
              <a:rPr lang="es-ES" sz="1600" dirty="0" smtClean="0">
                <a:hlinkClick r:id="rId8"/>
              </a:rPr>
              <a:t>hielo.</a:t>
            </a:r>
            <a:endParaRPr lang="es-ES" sz="1600" dirty="0"/>
          </a:p>
        </p:txBody>
      </p:sp>
      <p:pic>
        <p:nvPicPr>
          <p:cNvPr id="1032" name="Picture 8" descr="Imagen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519" y="2721828"/>
            <a:ext cx="6112383" cy="2552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144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s-ES" sz="3200" b="1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O que </a:t>
            </a:r>
            <a:r>
              <a:rPr lang="es-ES" sz="3200" b="1" dirty="0" err="1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imos</a:t>
            </a:r>
            <a:r>
              <a:rPr lang="es-ES" sz="3200" b="1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ver no tema </a:t>
            </a:r>
            <a:endParaRPr lang="es-ES" sz="3200" b="1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/>
          <a:srcRect l="12900" t="16934" r="12700" b="7867"/>
          <a:stretch/>
        </p:blipFill>
        <p:spPr>
          <a:xfrm>
            <a:off x="1627632" y="1078483"/>
            <a:ext cx="8034528" cy="456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01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21792" y="258018"/>
            <a:ext cx="10515600" cy="1325563"/>
          </a:xfrm>
        </p:spPr>
        <p:txBody>
          <a:bodyPr>
            <a:normAutofit/>
          </a:bodyPr>
          <a:lstStyle/>
          <a:p>
            <a:r>
              <a:rPr lang="gl-ES" sz="3200" b="1" dirty="0">
                <a:latin typeface="+mn-lt"/>
              </a:rPr>
              <a:t>Niveis de organización dos seres vivos</a:t>
            </a:r>
            <a:r>
              <a:rPr lang="gl-ES" sz="3200" b="1" dirty="0">
                <a:solidFill>
                  <a:srgbClr val="0070C0"/>
                </a:solidFill>
              </a:rPr>
              <a:t/>
            </a:r>
            <a:br>
              <a:rPr lang="gl-ES" sz="3200" b="1" dirty="0">
                <a:solidFill>
                  <a:srgbClr val="0070C0"/>
                </a:solidFill>
              </a:rPr>
            </a:br>
            <a:endParaRPr lang="es-E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pic>
        <p:nvPicPr>
          <p:cNvPr id="5" name="Picture 4" descr="Resultado de imagen de niveles de organización de los seres vivo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792" y="1070946"/>
            <a:ext cx="6793541" cy="4881980"/>
          </a:xfrm>
          <a:prstGeom prst="rect">
            <a:avLst/>
          </a:prstGeom>
          <a:noFill/>
        </p:spPr>
      </p:pic>
      <p:sp>
        <p:nvSpPr>
          <p:cNvPr id="2" name="CuadroTexto 1"/>
          <p:cNvSpPr txBox="1"/>
          <p:nvPr/>
        </p:nvSpPr>
        <p:spPr>
          <a:xfrm>
            <a:off x="7875580" y="1282493"/>
            <a:ext cx="4130992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gl-ES" dirty="0" smtClean="0"/>
          </a:p>
          <a:p>
            <a:pPr>
              <a:lnSpc>
                <a:spcPct val="150000"/>
              </a:lnSpc>
            </a:pPr>
            <a:r>
              <a:rPr lang="gl-ES" dirty="0" smtClean="0"/>
              <a:t>Os seres vivos sos estruturas complexas que se organizan en niveis de complexidade crecente. Por este motivo, cada nivel presenta unhas </a:t>
            </a:r>
            <a:r>
              <a:rPr lang="gl-ES" b="1" dirty="0" smtClean="0"/>
              <a:t>propiedades emerxentes</a:t>
            </a:r>
            <a:r>
              <a:rPr lang="gl-ES" dirty="0" smtClean="0"/>
              <a:t> que non se dan nos niveis inferiores. Na imaxe podemos ver os distintos niveis de organización.</a:t>
            </a:r>
            <a:endParaRPr lang="gl-ES" dirty="0"/>
          </a:p>
        </p:txBody>
      </p:sp>
    </p:spTree>
    <p:extLst>
      <p:ext uri="{BB962C8B-B14F-4D97-AF65-F5344CB8AC3E}">
        <p14:creationId xmlns:p14="http://schemas.microsoft.com/office/powerpoint/2010/main" val="244760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73152" y="109093"/>
            <a:ext cx="10515600" cy="1325563"/>
          </a:xfrm>
        </p:spPr>
        <p:txBody>
          <a:bodyPr>
            <a:normAutofit/>
          </a:bodyPr>
          <a:lstStyle/>
          <a:p>
            <a:r>
              <a:rPr kumimoji="0" lang="gl-ES" sz="20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Calibri" pitchFamily="34" charset="0"/>
                <a:cs typeface="Arial" pitchFamily="34" charset="0"/>
              </a:rPr>
              <a:t>Da interacción entre os distintos</a:t>
            </a:r>
            <a:r>
              <a:rPr kumimoji="0" lang="gl-ES" sz="2000" b="0" i="0" u="none" strike="noStrike" cap="none" normalizeH="0" dirty="0" smtClean="0">
                <a:ln>
                  <a:noFill/>
                </a:ln>
                <a:effectLst/>
                <a:latin typeface="+mn-lt"/>
                <a:ea typeface="Calibri" pitchFamily="34" charset="0"/>
                <a:cs typeface="Arial" pitchFamily="34" charset="0"/>
              </a:rPr>
              <a:t> </a:t>
            </a:r>
            <a:r>
              <a:rPr kumimoji="0" lang="gl-ES" sz="20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Calibri" pitchFamily="34" charset="0"/>
                <a:cs typeface="Arial" pitchFamily="34" charset="0"/>
              </a:rPr>
              <a:t>elementos dun sistema xorden unhas propiedade que están ausentes cando estudamos os seus elementos por separado: as </a:t>
            </a:r>
            <a:r>
              <a:rPr kumimoji="0" lang="gl-ES" sz="2000" b="1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Calibri" pitchFamily="34" charset="0"/>
                <a:cs typeface="Arial" pitchFamily="34" charset="0"/>
              </a:rPr>
              <a:t>propiedades emerxentes</a:t>
            </a:r>
            <a:r>
              <a:rPr kumimoji="0" lang="gl-ES" sz="20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Calibri" pitchFamily="34" charset="0"/>
                <a:cs typeface="Arial" pitchFamily="34" charset="0"/>
              </a:rPr>
              <a:t> .</a:t>
            </a:r>
            <a:r>
              <a:rPr kumimoji="0" lang="gl-ES" sz="32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gl-ES" sz="32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</a:br>
            <a:endParaRPr lang="es-E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pic>
        <p:nvPicPr>
          <p:cNvPr id="5" name="Picture 2" descr="http://4.bp.blogspot.com/_v-bPjhIMScA/TGWfDc4Hu1I/AAAAAAAABJs/m5iNWLuphfE/s1600/tmp8HGfuY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3004" y="1044964"/>
            <a:ext cx="3802073" cy="4999982"/>
          </a:xfrm>
          <a:prstGeom prst="rect">
            <a:avLst/>
          </a:prstGeom>
          <a:noFill/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 cstate="print"/>
          <a:srcRect r="57936"/>
          <a:stretch>
            <a:fillRect/>
          </a:stretch>
        </p:blipFill>
        <p:spPr bwMode="auto">
          <a:xfrm>
            <a:off x="8293782" y="1281066"/>
            <a:ext cx="3704538" cy="2357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 cstate="print"/>
          <a:srcRect l="41434"/>
          <a:stretch>
            <a:fillRect/>
          </a:stretch>
        </p:blipFill>
        <p:spPr bwMode="auto">
          <a:xfrm>
            <a:off x="4381798" y="1281066"/>
            <a:ext cx="3714744" cy="1762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9 Imagen" descr="agua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8186" y="3815866"/>
            <a:ext cx="3095627" cy="1164795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8287705" y="4013621"/>
            <a:ext cx="30599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i="1" dirty="0" smtClean="0"/>
              <a:t>Un sistema é </a:t>
            </a:r>
            <a:r>
              <a:rPr lang="es-ES" b="1" i="1" dirty="0" err="1" smtClean="0"/>
              <a:t>máis</a:t>
            </a:r>
            <a:r>
              <a:rPr lang="es-ES" b="1" i="1" dirty="0" smtClean="0"/>
              <a:t> que a suma das </a:t>
            </a:r>
            <a:r>
              <a:rPr lang="es-ES" b="1" i="1" dirty="0" err="1" smtClean="0"/>
              <a:t>súas</a:t>
            </a:r>
            <a:r>
              <a:rPr lang="es-ES" b="1" i="1" dirty="0" smtClean="0"/>
              <a:t> partes, as </a:t>
            </a:r>
            <a:r>
              <a:rPr lang="es-ES" b="1" i="1" dirty="0" err="1" smtClean="0"/>
              <a:t>interrelacións</a:t>
            </a:r>
            <a:r>
              <a:rPr lang="es-ES" b="1" i="1" dirty="0" smtClean="0"/>
              <a:t> entre éstas provocan a aparición de propiedades </a:t>
            </a:r>
            <a:r>
              <a:rPr lang="es-ES" b="1" i="1" dirty="0" err="1" smtClean="0"/>
              <a:t>emerxentes</a:t>
            </a:r>
            <a:r>
              <a:rPr lang="es-ES" b="1" i="1" dirty="0" smtClean="0"/>
              <a:t>, que non se presentan </a:t>
            </a:r>
            <a:r>
              <a:rPr lang="es-ES" b="1" i="1" dirty="0" err="1" smtClean="0"/>
              <a:t>nas</a:t>
            </a:r>
            <a:r>
              <a:rPr lang="es-ES" b="1" i="1" dirty="0" smtClean="0"/>
              <a:t> partes por separado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331945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 composición da materia</a:t>
            </a:r>
            <a:endParaRPr lang="es-ES" sz="3200" b="1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27" y="1752861"/>
            <a:ext cx="5734864" cy="388696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5"/>
          <a:srcRect l="18600" t="16533" r="51250" b="42399"/>
          <a:stretch/>
        </p:blipFill>
        <p:spPr>
          <a:xfrm>
            <a:off x="6258355" y="1261872"/>
            <a:ext cx="5764462" cy="4416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62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19961" t="70063" r="52122" b="15201"/>
          <a:stretch/>
        </p:blipFill>
        <p:spPr>
          <a:xfrm>
            <a:off x="968269" y="1211309"/>
            <a:ext cx="5712947" cy="1696306"/>
          </a:xfrm>
          <a:prstGeom prst="rect">
            <a:avLst/>
          </a:prstGeom>
        </p:spPr>
      </p:pic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40080" y="109093"/>
            <a:ext cx="10515600" cy="1325563"/>
          </a:xfrm>
        </p:spPr>
        <p:txBody>
          <a:bodyPr>
            <a:normAutofit/>
          </a:bodyPr>
          <a:lstStyle/>
          <a:p>
            <a:r>
              <a:rPr lang="es-ES" sz="3200" b="1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Enlaces característicos dos seres vivos </a:t>
            </a:r>
            <a:endParaRPr lang="es-ES" sz="3200" b="1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/>
          <a:srcRect l="70200" t="17333" r="18850" b="32933"/>
          <a:stretch/>
        </p:blipFill>
        <p:spPr>
          <a:xfrm>
            <a:off x="8615675" y="265606"/>
            <a:ext cx="2348976" cy="6001201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133856" y="3654255"/>
            <a:ext cx="66111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smtClean="0"/>
              <a:t>Enlace iónico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smtClean="0"/>
              <a:t>Enlace covalente: apolares e polares (dipolares)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err="1" smtClean="0"/>
              <a:t>Pontes</a:t>
            </a:r>
            <a:r>
              <a:rPr lang="es-ES" sz="2400" dirty="0" smtClean="0"/>
              <a:t> de </a:t>
            </a:r>
            <a:r>
              <a:rPr lang="es-ES" sz="2400" dirty="0" err="1" smtClean="0"/>
              <a:t>hidróxeno</a:t>
            </a:r>
            <a:endParaRPr lang="es-E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err="1" smtClean="0"/>
              <a:t>Forzas</a:t>
            </a:r>
            <a:r>
              <a:rPr lang="es-ES" sz="2400" dirty="0" smtClean="0"/>
              <a:t> de Van der Waals</a:t>
            </a:r>
          </a:p>
        </p:txBody>
      </p:sp>
    </p:spTree>
    <p:extLst>
      <p:ext uri="{BB962C8B-B14F-4D97-AF65-F5344CB8AC3E}">
        <p14:creationId xmlns:p14="http://schemas.microsoft.com/office/powerpoint/2010/main" val="3795783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62712" y="0"/>
            <a:ext cx="10515600" cy="1325563"/>
          </a:xfrm>
        </p:spPr>
        <p:txBody>
          <a:bodyPr>
            <a:normAutofit/>
          </a:bodyPr>
          <a:lstStyle/>
          <a:p>
            <a:r>
              <a:rPr lang="es-ES" sz="3200" b="1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Bioelementos e oligoelementos</a:t>
            </a:r>
            <a:endParaRPr lang="es-ES" sz="3200" b="1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pic>
        <p:nvPicPr>
          <p:cNvPr id="6" name="Picture 3" descr="Información Agrícola: Bioelementos | Aula de química, Química, Ciencias  quimic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2349" y="1563080"/>
            <a:ext cx="4975061" cy="3731296"/>
          </a:xfrm>
          <a:prstGeom prst="rect">
            <a:avLst/>
          </a:prstGeom>
          <a:noFill/>
        </p:spPr>
      </p:pic>
      <p:sp>
        <p:nvSpPr>
          <p:cNvPr id="2" name="CuadroTexto 1"/>
          <p:cNvSpPr txBox="1"/>
          <p:nvPr/>
        </p:nvSpPr>
        <p:spPr>
          <a:xfrm>
            <a:off x="5861304" y="873718"/>
            <a:ext cx="597103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ts val="600"/>
              </a:spcBef>
              <a:spcAft>
                <a:spcPts val="600"/>
              </a:spcAft>
            </a:pPr>
            <a:r>
              <a:rPr lang="gl-ES" dirty="0">
                <a:ea typeface="Calibri" pitchFamily="34" charset="0"/>
                <a:cs typeface="Arial" pitchFamily="34" charset="0"/>
              </a:rPr>
              <a:t>Os elementos químicos que interveñen na composición da materia viva denomínanse </a:t>
            </a:r>
            <a:r>
              <a:rPr lang="gl-ES" b="1" dirty="0" err="1">
                <a:ea typeface="Calibri" pitchFamily="34" charset="0"/>
                <a:cs typeface="Arial" pitchFamily="34" charset="0"/>
              </a:rPr>
              <a:t>bioelementos</a:t>
            </a:r>
            <a:r>
              <a:rPr lang="gl-ES" dirty="0">
                <a:ea typeface="Calibri" pitchFamily="34" charset="0"/>
                <a:cs typeface="Arial" pitchFamily="34" charset="0"/>
              </a:rPr>
              <a:t> </a:t>
            </a:r>
            <a:r>
              <a:rPr lang="gl-ES" sz="1600" dirty="0">
                <a:ea typeface="Calibri" pitchFamily="34" charset="0"/>
                <a:cs typeface="Arial" pitchFamily="34" charset="0"/>
              </a:rPr>
              <a:t>ou elementos </a:t>
            </a:r>
            <a:r>
              <a:rPr lang="gl-ES" sz="1600" dirty="0" err="1">
                <a:ea typeface="Calibri" pitchFamily="34" charset="0"/>
                <a:cs typeface="Arial" pitchFamily="34" charset="0"/>
              </a:rPr>
              <a:t>bioxénicos</a:t>
            </a:r>
            <a:r>
              <a:rPr lang="gl-ES" sz="1600" dirty="0">
                <a:ea typeface="Calibri" pitchFamily="34" charset="0"/>
                <a:cs typeface="Arial" pitchFamily="34" charset="0"/>
              </a:rPr>
              <a:t> (</a:t>
            </a:r>
            <a:r>
              <a:rPr lang="gl-ES" sz="1600" i="1" dirty="0" err="1">
                <a:ea typeface="Calibri" pitchFamily="34" charset="0"/>
                <a:cs typeface="Arial" pitchFamily="34" charset="0"/>
              </a:rPr>
              <a:t>bíos</a:t>
            </a:r>
            <a:r>
              <a:rPr lang="gl-ES" sz="1600" dirty="0">
                <a:ea typeface="Calibri" pitchFamily="34" charset="0"/>
                <a:cs typeface="Arial" pitchFamily="34" charset="0"/>
              </a:rPr>
              <a:t>= vida e </a:t>
            </a:r>
            <a:r>
              <a:rPr lang="gl-ES" sz="1600" i="1" dirty="0">
                <a:ea typeface="Calibri" pitchFamily="34" charset="0"/>
                <a:cs typeface="Arial" pitchFamily="34" charset="0"/>
              </a:rPr>
              <a:t>xenos</a:t>
            </a:r>
            <a:r>
              <a:rPr lang="gl-ES" sz="1600" dirty="0">
                <a:ea typeface="Calibri" pitchFamily="34" charset="0"/>
                <a:cs typeface="Arial" pitchFamily="34" charset="0"/>
              </a:rPr>
              <a:t> = nacemento)</a:t>
            </a:r>
            <a:r>
              <a:rPr lang="gl-ES" dirty="0">
                <a:ea typeface="Calibri" pitchFamily="34" charset="0"/>
                <a:cs typeface="Arial" pitchFamily="34" charset="0"/>
              </a:rPr>
              <a:t>. Podemos clasificalos en: </a:t>
            </a:r>
            <a:endParaRPr lang="es-ES" dirty="0">
              <a:cs typeface="Arial" pitchFamily="34" charset="0"/>
            </a:endParaRPr>
          </a:p>
          <a:p>
            <a:pPr lvl="0" eaLnBrk="0" fontAlgn="base" hangingPunct="0"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gl-ES" b="1" dirty="0" err="1">
                <a:ea typeface="Calibri" pitchFamily="34" charset="0"/>
                <a:cs typeface="Arial" pitchFamily="34" charset="0"/>
              </a:rPr>
              <a:t>Bioelementos</a:t>
            </a:r>
            <a:r>
              <a:rPr lang="gl-ES" b="1" dirty="0">
                <a:ea typeface="Calibri" pitchFamily="34" charset="0"/>
                <a:cs typeface="Arial" pitchFamily="34" charset="0"/>
              </a:rPr>
              <a:t> primarios</a:t>
            </a:r>
            <a:r>
              <a:rPr lang="gl-ES" dirty="0">
                <a:ea typeface="Calibri" pitchFamily="34" charset="0"/>
                <a:cs typeface="Arial" pitchFamily="34" charset="0"/>
              </a:rPr>
              <a:t>: Constitúen o 96% do total da materia viva. Dentro deste grupo están: C (carbono), O (osíxeno), N (nitróxeno), H (hidróxeno), S (xofre) e P (fósforo). Con estes </a:t>
            </a:r>
            <a:r>
              <a:rPr lang="gl-ES" dirty="0" err="1">
                <a:ea typeface="Calibri" pitchFamily="34" charset="0"/>
                <a:cs typeface="Arial" pitchFamily="34" charset="0"/>
              </a:rPr>
              <a:t>bioelementos</a:t>
            </a:r>
            <a:r>
              <a:rPr lang="gl-ES" dirty="0">
                <a:ea typeface="Calibri" pitchFamily="34" charset="0"/>
                <a:cs typeface="Arial" pitchFamily="34" charset="0"/>
              </a:rPr>
              <a:t> constrúense </a:t>
            </a:r>
            <a:r>
              <a:rPr lang="gl-ES" dirty="0" err="1">
                <a:ea typeface="Calibri" pitchFamily="34" charset="0"/>
                <a:cs typeface="Arial" pitchFamily="34" charset="0"/>
              </a:rPr>
              <a:t>biomoléculas</a:t>
            </a:r>
            <a:r>
              <a:rPr lang="gl-ES" dirty="0">
                <a:ea typeface="Calibri" pitchFamily="34" charset="0"/>
                <a:cs typeface="Arial" pitchFamily="34" charset="0"/>
              </a:rPr>
              <a:t> como glícidos, lípidos, proteínas, ácidos nucleicos, auga... </a:t>
            </a:r>
            <a:endParaRPr lang="es-ES" dirty="0">
              <a:cs typeface="Arial" pitchFamily="34" charset="0"/>
            </a:endParaRPr>
          </a:p>
        </p:txBody>
      </p:sp>
      <p:pic>
        <p:nvPicPr>
          <p:cNvPr id="8" name="Picture 6" descr="1. Bioelemento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85251" y="3890761"/>
            <a:ext cx="4108303" cy="21541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0739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09016" y="1159796"/>
            <a:ext cx="10948416" cy="1325563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gl-ES" sz="1800" dirty="0">
                <a:solidFill>
                  <a:srgbClr val="0070C0"/>
                </a:solidFill>
                <a:latin typeface="Calibri"/>
                <a:ea typeface="+mn-ea"/>
                <a:cs typeface="Arial" pitchFamily="34" charset="0"/>
              </a:rPr>
              <a:t/>
            </a:r>
            <a:br>
              <a:rPr lang="gl-ES" sz="1800" dirty="0">
                <a:solidFill>
                  <a:srgbClr val="0070C0"/>
                </a:solidFill>
                <a:latin typeface="Calibri"/>
                <a:ea typeface="+mn-ea"/>
                <a:cs typeface="Arial" pitchFamily="34" charset="0"/>
              </a:rPr>
            </a:br>
            <a:endParaRPr lang="es-E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/>
          <a:srcRect l="47650" t="51022" r="12642" b="28667"/>
          <a:stretch/>
        </p:blipFill>
        <p:spPr>
          <a:xfrm>
            <a:off x="419625" y="2485359"/>
            <a:ext cx="11352750" cy="3266497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813816" y="680570"/>
            <a:ext cx="96495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gl-ES" b="1" dirty="0" err="1" smtClean="0">
                <a:ea typeface="Calibri" pitchFamily="34" charset="0"/>
                <a:cs typeface="Arial" pitchFamily="34" charset="0"/>
              </a:rPr>
              <a:t>Bioelementos</a:t>
            </a:r>
            <a:r>
              <a:rPr lang="gl-ES" b="1" dirty="0" smtClean="0">
                <a:ea typeface="Calibri" pitchFamily="34" charset="0"/>
                <a:cs typeface="Arial" pitchFamily="34" charset="0"/>
              </a:rPr>
              <a:t> secundarios</a:t>
            </a:r>
            <a:r>
              <a:rPr lang="gl-ES" dirty="0" smtClean="0">
                <a:ea typeface="Calibri" pitchFamily="34" charset="0"/>
                <a:cs typeface="Arial" pitchFamily="34" charset="0"/>
              </a:rPr>
              <a:t>: Soen estar en forma iónica. Dentro deste grupo temos o K (potasio), Ca (calcio), Mg (magnesio), Cl (cloro), Na (sodio), que en conxunto representa o 3,3% do total. Se se inclúen o I (iodo) e Fe (ferro), que son importantes nalgúns seres vivos como sucede na especie humana, a porcentaxe sobe ata o 3,9%. Sodio e potasio son esenciais para a transmisión do impulso nervioso. O calcio intervén na transmisión do impulso nervioso e na contracción muscular.</a:t>
            </a:r>
            <a:endParaRPr lang="es-E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133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096000" y="447421"/>
            <a:ext cx="5230368" cy="517613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gl-ES" sz="1800" b="1" dirty="0">
                <a:latin typeface="+mn-lt"/>
                <a:ea typeface="Calibri" pitchFamily="34" charset="0"/>
                <a:cs typeface="Arial" pitchFamily="34" charset="0"/>
              </a:rPr>
              <a:t>Oligoelementos</a:t>
            </a:r>
            <a:r>
              <a:rPr lang="gl-ES" sz="1800" dirty="0">
                <a:latin typeface="+mn-lt"/>
                <a:ea typeface="Calibri" pitchFamily="34" charset="0"/>
                <a:cs typeface="Arial" pitchFamily="34" charset="0"/>
              </a:rPr>
              <a:t>: En conxunto constitúen o </a:t>
            </a:r>
            <a:r>
              <a:rPr lang="gl-ES" sz="1800" b="1" dirty="0">
                <a:latin typeface="+mn-lt"/>
                <a:ea typeface="Calibri" pitchFamily="34" charset="0"/>
                <a:cs typeface="Arial" pitchFamily="34" charset="0"/>
              </a:rPr>
              <a:t>0,1%</a:t>
            </a:r>
            <a:r>
              <a:rPr lang="gl-ES" sz="1800" dirty="0">
                <a:latin typeface="+mn-lt"/>
                <a:ea typeface="Calibri" pitchFamily="34" charset="0"/>
                <a:cs typeface="Arial" pitchFamily="34" charset="0"/>
              </a:rPr>
              <a:t> do total da materia viva. Neste grupo temos oligoelementos esenciais e non esenciais. Son </a:t>
            </a:r>
            <a:r>
              <a:rPr lang="gl-ES" sz="1800" b="1" dirty="0">
                <a:latin typeface="+mn-lt"/>
                <a:ea typeface="Calibri" pitchFamily="34" charset="0"/>
                <a:cs typeface="Arial" pitchFamily="34" charset="0"/>
              </a:rPr>
              <a:t>oligoelementos esenciais</a:t>
            </a:r>
            <a:r>
              <a:rPr lang="gl-ES" sz="1800" dirty="0">
                <a:latin typeface="+mn-lt"/>
                <a:ea typeface="Calibri" pitchFamily="34" charset="0"/>
                <a:cs typeface="Arial" pitchFamily="34" charset="0"/>
              </a:rPr>
              <a:t> o Mn (manganeso), Cu (cobre), F (</a:t>
            </a:r>
            <a:r>
              <a:rPr lang="gl-ES" sz="1800" dirty="0" err="1">
                <a:latin typeface="+mn-lt"/>
                <a:ea typeface="Calibri" pitchFamily="34" charset="0"/>
                <a:cs typeface="Arial" pitchFamily="34" charset="0"/>
              </a:rPr>
              <a:t>fluor</a:t>
            </a:r>
            <a:r>
              <a:rPr lang="gl-ES" sz="1800" dirty="0">
                <a:latin typeface="+mn-lt"/>
                <a:ea typeface="Calibri" pitchFamily="34" charset="0"/>
                <a:cs typeface="Arial" pitchFamily="34" charset="0"/>
              </a:rPr>
              <a:t>), Si ( silicio), Cr (cromo), Se (selenio)... Son </a:t>
            </a:r>
            <a:r>
              <a:rPr lang="gl-ES" sz="1800" b="1" dirty="0">
                <a:latin typeface="+mn-lt"/>
                <a:ea typeface="Calibri" pitchFamily="34" charset="0"/>
                <a:cs typeface="Arial" pitchFamily="34" charset="0"/>
              </a:rPr>
              <a:t>oligoelementos non esenciais</a:t>
            </a:r>
            <a:r>
              <a:rPr lang="gl-ES" sz="1800" dirty="0">
                <a:latin typeface="+mn-lt"/>
                <a:ea typeface="Calibri" pitchFamily="34" charset="0"/>
                <a:cs typeface="Arial" pitchFamily="34" charset="0"/>
              </a:rPr>
              <a:t> cerca de 45 elementos diferentes como Al ( aluminio), Li (litio)... Algúns destes só se atopan en determinadas plantas ou animais. A carencia dos oligoelementos pode provocar problemas de saúde e mesmo a morte, pero o seu exceso provoca toxicidade e, así mesmo, pode chegar a provocar tamén a morte.</a:t>
            </a:r>
            <a:endParaRPr lang="es-ES" sz="3200" b="1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pic>
        <p:nvPicPr>
          <p:cNvPr id="2050" name="Picture 2" descr="Olig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628" y="1055351"/>
            <a:ext cx="5393183" cy="4454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889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E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pic>
        <p:nvPicPr>
          <p:cNvPr id="5" name="Picture 2" descr="Bioelementos y biomoléculas – Blog Histo-Embriologí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10512" y="339569"/>
            <a:ext cx="8065008" cy="57053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5317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E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/>
          <a:srcRect l="14626" t="7200" r="15699" b="7866"/>
          <a:stretch/>
        </p:blipFill>
        <p:spPr>
          <a:xfrm>
            <a:off x="1522476" y="155448"/>
            <a:ext cx="8494776" cy="5824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57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E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/>
          <a:srcRect l="12900" t="6799" r="13076" b="9200"/>
          <a:stretch/>
        </p:blipFill>
        <p:spPr>
          <a:xfrm>
            <a:off x="1380744" y="62365"/>
            <a:ext cx="9025128" cy="576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87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91312" y="350506"/>
            <a:ext cx="10515600" cy="1325563"/>
          </a:xfrm>
        </p:spPr>
        <p:txBody>
          <a:bodyPr>
            <a:normAutofit/>
          </a:bodyPr>
          <a:lstStyle/>
          <a:p>
            <a:r>
              <a:rPr lang="es-ES" sz="3200" b="1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Enlace simple                </a:t>
            </a:r>
            <a:r>
              <a:rPr lang="es-ES" sz="3200" b="1" dirty="0" err="1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Dobre</a:t>
            </a:r>
            <a:r>
              <a:rPr lang="es-ES" sz="3200" b="1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enlace                  Triple enlace </a:t>
            </a:r>
            <a:endParaRPr lang="es-ES" sz="3200" b="1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/>
          <a:srcRect l="12975" t="15733" r="12775" b="7600"/>
          <a:stretch/>
        </p:blipFill>
        <p:spPr>
          <a:xfrm>
            <a:off x="188270" y="2304288"/>
            <a:ext cx="3845446" cy="2233466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5"/>
          <a:srcRect l="18750" t="15867" r="13825" b="10933"/>
          <a:stretch/>
        </p:blipFill>
        <p:spPr>
          <a:xfrm>
            <a:off x="4262628" y="2301420"/>
            <a:ext cx="3666743" cy="223920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6"/>
          <a:srcRect l="19499" t="16133" r="13526" b="16533"/>
          <a:stretch/>
        </p:blipFill>
        <p:spPr>
          <a:xfrm>
            <a:off x="8075987" y="2285546"/>
            <a:ext cx="4015754" cy="2270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093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es-ES" sz="4000" b="1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Biomoléculas</a:t>
            </a:r>
            <a:r>
              <a:rPr lang="es-ES" sz="3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</a:t>
            </a:r>
            <a:r>
              <a:rPr lang="es-ES" sz="3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principios </a:t>
            </a:r>
            <a:r>
              <a:rPr lang="es-ES" sz="32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inmedatos</a:t>
            </a:r>
            <a:endParaRPr lang="es-E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/>
          <a:srcRect l="12750" t="16800" r="13224" b="6934"/>
          <a:stretch/>
        </p:blipFill>
        <p:spPr>
          <a:xfrm>
            <a:off x="1435608" y="1010183"/>
            <a:ext cx="8466152" cy="490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546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200" b="1" dirty="0" err="1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Auga</a:t>
            </a:r>
            <a:r>
              <a:rPr lang="es-ES" sz="3200" b="1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sz="3200" b="1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pic>
        <p:nvPicPr>
          <p:cNvPr id="1026" name="Picture 2" descr="H2O ¿polar y electricamente neutra? – Mi aventura en 2º bach(ata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487" y="1575078"/>
            <a:ext cx="57150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Quimica Organica: El Agua Estructura molecula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4079" y="3136678"/>
            <a:ext cx="5257800" cy="250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385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758952" y="-219139"/>
            <a:ext cx="10515600" cy="1325563"/>
          </a:xfrm>
        </p:spPr>
        <p:txBody>
          <a:bodyPr>
            <a:normAutofit/>
          </a:bodyPr>
          <a:lstStyle/>
          <a:p>
            <a:r>
              <a:rPr lang="es-ES" sz="32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Comportamento</a:t>
            </a:r>
            <a:r>
              <a:rPr lang="es-ES" sz="3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 </a:t>
            </a:r>
            <a:r>
              <a:rPr lang="es-ES" sz="3200" b="1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auga</a:t>
            </a:r>
            <a:r>
              <a:rPr lang="es-ES" sz="3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líquida </a:t>
            </a:r>
            <a:endParaRPr lang="es-E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/>
          <a:srcRect l="13350" t="16133" r="14650" b="7333"/>
          <a:stretch/>
        </p:blipFill>
        <p:spPr>
          <a:xfrm>
            <a:off x="564921" y="886849"/>
            <a:ext cx="7998490" cy="478243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8757442" y="886849"/>
            <a:ext cx="303318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 molécula da </a:t>
            </a:r>
            <a:r>
              <a:rPr lang="es-ES" dirty="0" err="1" smtClean="0"/>
              <a:t>auga</a:t>
            </a:r>
            <a:r>
              <a:rPr lang="es-ES" dirty="0" smtClean="0"/>
              <a:t> é neutra e ten un enlace covalente, </a:t>
            </a:r>
            <a:r>
              <a:rPr lang="es-ES" dirty="0" err="1" smtClean="0"/>
              <a:t>mais</a:t>
            </a:r>
            <a:r>
              <a:rPr lang="es-ES" dirty="0" smtClean="0"/>
              <a:t> non é covalente puro. O </a:t>
            </a:r>
            <a:r>
              <a:rPr lang="es-ES" dirty="0" err="1" smtClean="0"/>
              <a:t>O</a:t>
            </a:r>
            <a:r>
              <a:rPr lang="es-ES" dirty="0" smtClean="0"/>
              <a:t> </a:t>
            </a:r>
            <a:r>
              <a:rPr lang="es-ES" dirty="0" err="1" smtClean="0"/>
              <a:t>maior</a:t>
            </a:r>
            <a:r>
              <a:rPr lang="es-ES" dirty="0" smtClean="0"/>
              <a:t> </a:t>
            </a:r>
            <a:r>
              <a:rPr lang="es-ES" dirty="0"/>
              <a:t>(é </a:t>
            </a:r>
            <a:r>
              <a:rPr lang="es-ES" dirty="0" err="1"/>
              <a:t>máis</a:t>
            </a:r>
            <a:r>
              <a:rPr lang="es-ES" dirty="0"/>
              <a:t> electronegativo)  </a:t>
            </a:r>
          </a:p>
          <a:p>
            <a:r>
              <a:rPr lang="es-ES" dirty="0" smtClean="0"/>
              <a:t>que o H atrae cara sí os </a:t>
            </a:r>
            <a:r>
              <a:rPr lang="es-ES" dirty="0" err="1" smtClean="0"/>
              <a:t>electróns</a:t>
            </a:r>
            <a:r>
              <a:rPr lang="es-ES" dirty="0" smtClean="0"/>
              <a:t>, formando </a:t>
            </a:r>
            <a:r>
              <a:rPr lang="es-ES" dirty="0" err="1" smtClean="0"/>
              <a:t>unha</a:t>
            </a:r>
            <a:r>
              <a:rPr lang="es-ES" dirty="0" smtClean="0"/>
              <a:t> molécula dipolar (a parte do O é parcialmente negativa e a do H positiva. Esta </a:t>
            </a:r>
            <a:r>
              <a:rPr lang="es-ES" dirty="0" err="1" smtClean="0"/>
              <a:t>dipolaridade</a:t>
            </a:r>
            <a:r>
              <a:rPr lang="es-ES" dirty="0" smtClean="0"/>
              <a:t> é a responsable da formación das </a:t>
            </a:r>
            <a:r>
              <a:rPr lang="es-ES" dirty="0" err="1" smtClean="0"/>
              <a:t>pontes</a:t>
            </a:r>
            <a:r>
              <a:rPr lang="es-ES" dirty="0" smtClean="0"/>
              <a:t> de H, e que a </a:t>
            </a:r>
            <a:r>
              <a:rPr lang="es-ES" dirty="0" err="1" smtClean="0"/>
              <a:t>auga</a:t>
            </a:r>
            <a:r>
              <a:rPr lang="es-ES" dirty="0" smtClean="0"/>
              <a:t> </a:t>
            </a:r>
            <a:r>
              <a:rPr lang="es-ES" dirty="0" err="1" smtClean="0"/>
              <a:t>sexa</a:t>
            </a:r>
            <a:r>
              <a:rPr lang="es-ES" dirty="0" smtClean="0"/>
              <a:t> líquida a temperatura ambiente e non </a:t>
            </a:r>
            <a:r>
              <a:rPr lang="es-ES" dirty="0" err="1" smtClean="0"/>
              <a:t>gasosa</a:t>
            </a:r>
            <a:r>
              <a:rPr lang="es-ES" dirty="0" smtClean="0"/>
              <a:t> como </a:t>
            </a:r>
            <a:r>
              <a:rPr lang="es-ES" dirty="0" err="1" smtClean="0"/>
              <a:t>outros</a:t>
            </a:r>
            <a:r>
              <a:rPr lang="es-ES" dirty="0" smtClean="0"/>
              <a:t> </a:t>
            </a:r>
            <a:r>
              <a:rPr lang="es-ES" dirty="0" err="1" smtClean="0"/>
              <a:t>compostos</a:t>
            </a:r>
            <a:r>
              <a:rPr lang="es-ES" dirty="0" smtClean="0"/>
              <a:t> similares. (CO</a:t>
            </a:r>
            <a:r>
              <a:rPr lang="es-ES" sz="1400" dirty="0" smtClean="0"/>
              <a:t>2</a:t>
            </a:r>
            <a:r>
              <a:rPr lang="es-ES" dirty="0"/>
              <a:t>,</a:t>
            </a:r>
            <a:r>
              <a:rPr lang="es-ES" sz="1200" dirty="0" smtClean="0"/>
              <a:t> </a:t>
            </a:r>
            <a:r>
              <a:rPr lang="es-ES" dirty="0" smtClean="0"/>
              <a:t>SO</a:t>
            </a:r>
            <a:r>
              <a:rPr lang="es-ES" sz="1200" dirty="0" smtClean="0"/>
              <a:t>2</a:t>
            </a:r>
            <a:r>
              <a:rPr lang="es-ES" dirty="0" smtClean="0"/>
              <a:t>…). </a:t>
            </a:r>
            <a:r>
              <a:rPr lang="es-ES" dirty="0" err="1" smtClean="0"/>
              <a:t>Hai</a:t>
            </a:r>
            <a:r>
              <a:rPr lang="es-ES" dirty="0" smtClean="0"/>
              <a:t> polímeros con moléculas </a:t>
            </a:r>
            <a:r>
              <a:rPr lang="es-ES" dirty="0" err="1" smtClean="0"/>
              <a:t>illadas</a:t>
            </a:r>
            <a:r>
              <a:rPr lang="es-ES" dirty="0" smtClean="0"/>
              <a:t> nos </a:t>
            </a:r>
            <a:r>
              <a:rPr lang="es-ES" dirty="0" err="1" smtClean="0"/>
              <a:t>espazos</a:t>
            </a:r>
            <a:r>
              <a:rPr lang="es-ES" dirty="0" smtClean="0"/>
              <a:t> </a:t>
            </a:r>
            <a:r>
              <a:rPr lang="es-ES" dirty="0" err="1"/>
              <a:t>b</a:t>
            </a:r>
            <a:r>
              <a:rPr lang="es-ES" dirty="0" err="1" smtClean="0"/>
              <a:t>aleiros</a:t>
            </a:r>
            <a:r>
              <a:rPr lang="es-ES" dirty="0" smtClean="0"/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5174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772694" y="0"/>
            <a:ext cx="10515600" cy="1325563"/>
          </a:xfrm>
        </p:spPr>
        <p:txBody>
          <a:bodyPr>
            <a:normAutofit/>
          </a:bodyPr>
          <a:lstStyle/>
          <a:p>
            <a:r>
              <a:rPr lang="es-ES" sz="3200" b="1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Propiedades da </a:t>
            </a:r>
            <a:r>
              <a:rPr lang="es-ES" sz="3200" b="1" dirty="0" err="1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auga</a:t>
            </a:r>
            <a:r>
              <a:rPr lang="es-ES" sz="3200" b="1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sz="3200" b="1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pic>
        <p:nvPicPr>
          <p:cNvPr id="3074" name="Picture 2" descr="Principales características del agua | Fundación Aqua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134" y="1316736"/>
            <a:ext cx="8011285" cy="4506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9116568" y="5453753"/>
            <a:ext cx="2596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hlinkClick r:id="rId5"/>
              </a:rPr>
              <a:t>Fuente: Fundación </a:t>
            </a:r>
            <a:r>
              <a:rPr lang="es-ES" dirty="0" err="1" smtClean="0">
                <a:hlinkClick r:id="rId5"/>
              </a:rPr>
              <a:t>Aquae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1586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00752" y="-260646"/>
            <a:ext cx="9486248" cy="1325563"/>
          </a:xfrm>
        </p:spPr>
        <p:txBody>
          <a:bodyPr>
            <a:normAutofit/>
          </a:bodyPr>
          <a:lstStyle/>
          <a:p>
            <a:pPr marL="514350" indent="-514350">
              <a:buFont typeface="Arial" panose="020B0604020202020204" pitchFamily="34" charset="0"/>
              <a:buChar char="•"/>
            </a:pPr>
            <a:r>
              <a:rPr lang="es-ES" sz="2800" b="1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Elevada </a:t>
            </a:r>
            <a:r>
              <a:rPr lang="es-ES" sz="2800" b="1" dirty="0" err="1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forza</a:t>
            </a:r>
            <a:r>
              <a:rPr lang="es-ES" sz="2800" b="1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de cohesión entre moléculas </a:t>
            </a:r>
            <a:endParaRPr lang="es-ES" sz="2800" b="1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pic>
        <p:nvPicPr>
          <p:cNvPr id="2050" name="Picture 2" descr="CAPILARIDAD: el agua asciende por un tubo gracias a la cohesión y&#10;adhesión de las moléculas del agua a las paredes del tub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31" y="1078065"/>
            <a:ext cx="6320087" cy="4745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La gran cohesión del agua hace que tienda&#10;a “cerrarse” sobre sí misma. Por eso las&#10;gotas tienen forma esférica, ya que ést...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4" t="19521" r="9724" b="17550"/>
          <a:stretch/>
        </p:blipFill>
        <p:spPr bwMode="auto">
          <a:xfrm>
            <a:off x="7251192" y="3662242"/>
            <a:ext cx="4498848" cy="2580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apilaridad NM3 Física&#10;• En las moléculas que están presentes&#10;en un líquido, por ejemplo agua, hay&#10;fuerzas de atracción en...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92"/>
          <a:stretch/>
        </p:blipFill>
        <p:spPr bwMode="auto">
          <a:xfrm>
            <a:off x="7251192" y="722375"/>
            <a:ext cx="4499991" cy="3247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551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12064" y="-127093"/>
            <a:ext cx="10515600" cy="1325563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b="1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Elevada tensión superficial </a:t>
            </a:r>
            <a:endParaRPr lang="es-ES" sz="2800" b="1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pic>
        <p:nvPicPr>
          <p:cNvPr id="5" name="Picture 2" descr="FUERZAS INTERMOLECULARES - PDF Descargar libr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33741" y="1131375"/>
            <a:ext cx="5342989" cy="4711641"/>
          </a:xfrm>
          <a:prstGeom prst="rect">
            <a:avLst/>
          </a:prstGeom>
          <a:noFill/>
        </p:spPr>
      </p:pic>
      <p:pic>
        <p:nvPicPr>
          <p:cNvPr id="6" name="Picture 4" descr="niveles de organización de la materia - ppt descargar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9224" y="1652173"/>
            <a:ext cx="5238785" cy="39290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09229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38200" y="-220091"/>
            <a:ext cx="10515600" cy="1325563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b="1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Elevada Calor específica </a:t>
            </a:r>
            <a:endParaRPr lang="es-ES" sz="2800" b="1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2496" y="879677"/>
            <a:ext cx="8587930" cy="516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77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56989" y="29002"/>
            <a:ext cx="10515600" cy="1325563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b="1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Elevada calor de vaporización </a:t>
            </a:r>
            <a:endParaRPr lang="es-ES" sz="2800" b="1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pic>
        <p:nvPicPr>
          <p:cNvPr id="5122" name="Picture 2" descr="Apunte: quimica cbc | Quimica 5 | CBC (Ciclo básico Común) | | Filad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238" y="1231789"/>
            <a:ext cx="6270223" cy="4702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89" y="2031555"/>
            <a:ext cx="4858933" cy="310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8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0" y="-175885"/>
            <a:ext cx="10515600" cy="1325563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b="1" dirty="0" err="1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Densidade</a:t>
            </a:r>
            <a:r>
              <a:rPr lang="es-ES" sz="2800" b="1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800" b="1" dirty="0" err="1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máis</a:t>
            </a:r>
            <a:r>
              <a:rPr lang="es-ES" sz="2800" b="1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alta en estado líquido </a:t>
            </a:r>
            <a:r>
              <a:rPr lang="es-ES" sz="2800" b="1" dirty="0" err="1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ca</a:t>
            </a:r>
            <a:r>
              <a:rPr lang="es-ES" sz="2800" b="1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en estado sólido</a:t>
            </a:r>
            <a:endParaRPr lang="es-ES" sz="2800" b="1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pic>
        <p:nvPicPr>
          <p:cNvPr id="5" name="Picture 2" descr="Átomos separados formando&#10;hexágonos. Mayor volumen y menor&#10;densidad.&#10;EL HIELO FLOTA SOBRE EL AGUA&#10;LÍQUIDA&#10;Átomos más junto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16" y="867417"/>
            <a:ext cx="6076950" cy="456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niveles de organización de la materia - ppt descargar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01790" y="1125388"/>
            <a:ext cx="5238785" cy="39290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74955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326136" y="15161"/>
            <a:ext cx="10515600" cy="1325563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b="1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Elevado poder disolvente</a:t>
            </a:r>
            <a:endParaRPr lang="es-ES" sz="2800" b="1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pic>
        <p:nvPicPr>
          <p:cNvPr id="5" name="7 Imagen" descr="agua disolvent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03" y="1527048"/>
            <a:ext cx="7150987" cy="3771028"/>
          </a:xfrm>
          <a:prstGeom prst="rect">
            <a:avLst/>
          </a:prstGeom>
        </p:spPr>
      </p:pic>
      <p:pic>
        <p:nvPicPr>
          <p:cNvPr id="6" name="Imagen 14" descr="Resultado de imagen de de solvataciÃ³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82712" y="2130786"/>
            <a:ext cx="3352404" cy="2862216"/>
          </a:xfrm>
          <a:prstGeom prst="rect">
            <a:avLst/>
          </a:prstGeom>
          <a:noFill/>
        </p:spPr>
      </p:pic>
      <p:sp>
        <p:nvSpPr>
          <p:cNvPr id="2" name="CuadroTexto 1"/>
          <p:cNvSpPr txBox="1"/>
          <p:nvPr/>
        </p:nvSpPr>
        <p:spPr>
          <a:xfrm>
            <a:off x="7982712" y="749808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Disolve</a:t>
            </a:r>
            <a:r>
              <a:rPr lang="es-ES" dirty="0" smtClean="0"/>
              <a:t> ben </a:t>
            </a:r>
            <a:r>
              <a:rPr lang="es-ES" dirty="0" err="1" smtClean="0"/>
              <a:t>compostos</a:t>
            </a:r>
            <a:r>
              <a:rPr lang="es-ES" dirty="0" smtClean="0"/>
              <a:t> polares e </a:t>
            </a:r>
            <a:r>
              <a:rPr lang="es-ES" dirty="0" err="1" smtClean="0"/>
              <a:t>compostos</a:t>
            </a:r>
            <a:r>
              <a:rPr lang="es-ES" dirty="0" smtClean="0"/>
              <a:t> iónicos. (</a:t>
            </a:r>
            <a:r>
              <a:rPr lang="es-ES" dirty="0" err="1" smtClean="0"/>
              <a:t>sovatación</a:t>
            </a:r>
            <a:r>
              <a:rPr lang="es-ES" dirty="0" smtClean="0"/>
              <a:t>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1116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b="1" dirty="0" err="1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Baixo</a:t>
            </a:r>
            <a:r>
              <a:rPr lang="es-ES" sz="2800" b="1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grao de ionización </a:t>
            </a:r>
            <a:br>
              <a:rPr lang="es-ES" sz="2800" b="1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gl-ES" sz="2800" dirty="0">
                <a:solidFill>
                  <a:srgbClr val="C00000"/>
                </a:solidFill>
                <a:cs typeface="Arial" pitchFamily="34" charset="0"/>
              </a:rPr>
              <a:t/>
            </a:r>
            <a:br>
              <a:rPr lang="gl-ES" sz="2800" dirty="0">
                <a:solidFill>
                  <a:srgbClr val="C00000"/>
                </a:solidFill>
                <a:cs typeface="Arial" pitchFamily="34" charset="0"/>
              </a:rPr>
            </a:br>
            <a:endParaRPr lang="es-ES" sz="2800" b="1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pic>
        <p:nvPicPr>
          <p:cNvPr id="5" name="Picture 4" descr="El Agua"/>
          <p:cNvPicPr>
            <a:picLocks noChangeAspect="1" noChangeArrowheads="1"/>
          </p:cNvPicPr>
          <p:nvPr/>
        </p:nvPicPr>
        <p:blipFill>
          <a:blip r:embed="rId4">
            <a:lum contrast="20000"/>
          </a:blip>
          <a:srcRect/>
          <a:stretch>
            <a:fillRect/>
          </a:stretch>
        </p:blipFill>
        <p:spPr bwMode="auto">
          <a:xfrm>
            <a:off x="920496" y="4621611"/>
            <a:ext cx="3286116" cy="831388"/>
          </a:xfrm>
          <a:prstGeom prst="rect">
            <a:avLst/>
          </a:prstGeom>
          <a:noFill/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2727" y="913930"/>
            <a:ext cx="6565393" cy="4927969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563881" y="1501126"/>
            <a:ext cx="422452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dirty="0">
                <a:solidFill>
                  <a:schemeClr val="accent1">
                    <a:lumMod val="75000"/>
                  </a:schemeClr>
                </a:solidFill>
                <a:ea typeface="Calibri" pitchFamily="34" charset="0"/>
                <a:cs typeface="Arial" pitchFamily="34" charset="0"/>
              </a:rPr>
              <a:t>A auga </a:t>
            </a:r>
            <a:r>
              <a:rPr lang="gl-ES" b="1" dirty="0">
                <a:solidFill>
                  <a:schemeClr val="accent1">
                    <a:lumMod val="75000"/>
                  </a:schemeClr>
                </a:solidFill>
                <a:ea typeface="Calibri" pitchFamily="34" charset="0"/>
                <a:cs typeface="Arial" pitchFamily="34" charset="0"/>
              </a:rPr>
              <a:t>non é un líquido quimicamente puro</a:t>
            </a:r>
            <a:r>
              <a:rPr lang="gl-ES" dirty="0">
                <a:solidFill>
                  <a:schemeClr val="accent1">
                    <a:lumMod val="75000"/>
                  </a:schemeClr>
                </a:solidFill>
                <a:ea typeface="Calibri" pitchFamily="34" charset="0"/>
                <a:cs typeface="Arial" pitchFamily="34" charset="0"/>
              </a:rPr>
              <a:t>, presenta unha certa disociación das súas moléculas. Así, xera ións positivos (H</a:t>
            </a:r>
            <a:r>
              <a:rPr lang="gl-ES" baseline="30000" dirty="0">
                <a:solidFill>
                  <a:schemeClr val="accent1">
                    <a:lumMod val="75000"/>
                  </a:schemeClr>
                </a:solidFill>
                <a:ea typeface="Calibri" pitchFamily="34" charset="0"/>
                <a:cs typeface="Arial" pitchFamily="34" charset="0"/>
              </a:rPr>
              <a:t>+</a:t>
            </a:r>
            <a:r>
              <a:rPr lang="gl-ES" dirty="0">
                <a:solidFill>
                  <a:schemeClr val="accent1">
                    <a:lumMod val="75000"/>
                  </a:schemeClr>
                </a:solidFill>
                <a:ea typeface="Calibri" pitchFamily="34" charset="0"/>
                <a:cs typeface="Arial" pitchFamily="34" charset="0"/>
              </a:rPr>
              <a:t>) (H</a:t>
            </a:r>
            <a:r>
              <a:rPr lang="gl-ES" sz="1050" dirty="0">
                <a:solidFill>
                  <a:schemeClr val="accent1">
                    <a:lumMod val="75000"/>
                  </a:schemeClr>
                </a:solidFill>
                <a:ea typeface="Calibri" pitchFamily="34" charset="0"/>
                <a:cs typeface="Arial" pitchFamily="34" charset="0"/>
              </a:rPr>
              <a:t>3</a:t>
            </a:r>
            <a:r>
              <a:rPr lang="gl-ES" dirty="0">
                <a:solidFill>
                  <a:schemeClr val="accent1">
                    <a:lumMod val="75000"/>
                  </a:schemeClr>
                </a:solidFill>
                <a:ea typeface="Calibri" pitchFamily="34" charset="0"/>
                <a:cs typeface="Arial" pitchFamily="34" charset="0"/>
              </a:rPr>
              <a:t>o+) (</a:t>
            </a:r>
            <a:r>
              <a:rPr lang="gl-ES" dirty="0" err="1">
                <a:solidFill>
                  <a:schemeClr val="accent1">
                    <a:lumMod val="75000"/>
                  </a:schemeClr>
                </a:solidFill>
                <a:ea typeface="Calibri" pitchFamily="34" charset="0"/>
                <a:cs typeface="Arial" pitchFamily="34" charset="0"/>
              </a:rPr>
              <a:t>hidronio</a:t>
            </a:r>
            <a:r>
              <a:rPr lang="gl-ES" dirty="0">
                <a:solidFill>
                  <a:schemeClr val="accent1">
                    <a:lumMod val="75000"/>
                  </a:schemeClr>
                </a:solidFill>
                <a:ea typeface="Calibri" pitchFamily="34" charset="0"/>
                <a:cs typeface="Arial" pitchFamily="34" charset="0"/>
              </a:rPr>
              <a:t>)e ións negativos (OH</a:t>
            </a:r>
            <a:r>
              <a:rPr lang="gl-ES" baseline="30000" dirty="0">
                <a:solidFill>
                  <a:schemeClr val="accent1">
                    <a:lumMod val="75000"/>
                  </a:schemeClr>
                </a:solidFill>
                <a:ea typeface="Calibri" pitchFamily="34" charset="0"/>
                <a:cs typeface="Arial" pitchFamily="34" charset="0"/>
              </a:rPr>
              <a:t>-</a:t>
            </a:r>
            <a:r>
              <a:rPr lang="gl-ES" dirty="0">
                <a:solidFill>
                  <a:schemeClr val="accent1">
                    <a:lumMod val="75000"/>
                  </a:schemeClr>
                </a:solidFill>
                <a:ea typeface="Calibri" pitchFamily="34" charset="0"/>
                <a:cs typeface="Arial" pitchFamily="34" charset="0"/>
              </a:rPr>
              <a:t>)(hidroxilo). Na auga pura, a 25ºC, só unha molécula de cada 10.000.000 está disociada, polo que a concentración de (H</a:t>
            </a:r>
            <a:r>
              <a:rPr lang="gl-ES" baseline="30000" dirty="0">
                <a:solidFill>
                  <a:schemeClr val="accent1">
                    <a:lumMod val="75000"/>
                  </a:schemeClr>
                </a:solidFill>
                <a:ea typeface="Calibri" pitchFamily="34" charset="0"/>
                <a:cs typeface="Arial" pitchFamily="34" charset="0"/>
              </a:rPr>
              <a:t>+</a:t>
            </a:r>
            <a:r>
              <a:rPr lang="gl-ES" dirty="0">
                <a:solidFill>
                  <a:schemeClr val="accent1">
                    <a:lumMod val="75000"/>
                  </a:schemeClr>
                </a:solidFill>
                <a:ea typeface="Calibri" pitchFamily="34" charset="0"/>
                <a:cs typeface="Arial" pitchFamily="34" charset="0"/>
              </a:rPr>
              <a:t>) é de 10</a:t>
            </a:r>
            <a:r>
              <a:rPr lang="gl-ES" baseline="30000" dirty="0">
                <a:solidFill>
                  <a:schemeClr val="accent1">
                    <a:lumMod val="75000"/>
                  </a:schemeClr>
                </a:solidFill>
                <a:ea typeface="Calibri" pitchFamily="34" charset="0"/>
                <a:cs typeface="Arial" pitchFamily="34" charset="0"/>
              </a:rPr>
              <a:t>-7</a:t>
            </a:r>
            <a:r>
              <a:rPr lang="gl-ES" dirty="0">
                <a:solidFill>
                  <a:schemeClr val="accent1">
                    <a:lumMod val="75000"/>
                  </a:schemeClr>
                </a:solidFill>
                <a:ea typeface="Calibri" pitchFamily="34" charset="0"/>
                <a:cs typeface="Arial" pitchFamily="34" charset="0"/>
              </a:rPr>
              <a:t>. Por isto, o </a:t>
            </a:r>
            <a:r>
              <a:rPr lang="gl-ES" dirty="0" err="1">
                <a:solidFill>
                  <a:schemeClr val="accent1">
                    <a:lumMod val="75000"/>
                  </a:schemeClr>
                </a:solidFill>
                <a:ea typeface="Calibri" pitchFamily="34" charset="0"/>
                <a:cs typeface="Arial" pitchFamily="34" charset="0"/>
              </a:rPr>
              <a:t>pH</a:t>
            </a:r>
            <a:r>
              <a:rPr lang="gl-ES" dirty="0">
                <a:solidFill>
                  <a:schemeClr val="accent1">
                    <a:lumMod val="75000"/>
                  </a:schemeClr>
                </a:solidFill>
                <a:ea typeface="Calibri" pitchFamily="34" charset="0"/>
                <a:cs typeface="Arial" pitchFamily="34" charset="0"/>
              </a:rPr>
              <a:t> da auga pura é igual a 7.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12857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E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pic>
        <p:nvPicPr>
          <p:cNvPr id="6146" name="Picture 2" descr="• Ácido: especie química que tiende a&#10;• ceder protones (H+)&#10;• Base: especie química que tiende a&#10;• aceptar protones (H+)&#10;•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751" y="593090"/>
            <a:ext cx="6076950" cy="456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+&#10;-&#10;Los ácidos disminuyen el valor del pH del agua pues aportan iones [H3O+&#10;].&#10;H2O + HA H3O+&#10;+ A-&#10; 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877" y="759024"/>
            <a:ext cx="5052949" cy="3793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927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E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1952" y="208034"/>
            <a:ext cx="7466742" cy="561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707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E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pic>
        <p:nvPicPr>
          <p:cNvPr id="1028" name="Picture 4" descr="Propiedades del agua. Funciones I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918" y="146304"/>
            <a:ext cx="7698314" cy="5779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1544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46176" y="-1446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s-ES" sz="3200" b="1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Sales </a:t>
            </a:r>
            <a:r>
              <a:rPr lang="es-ES" sz="3200" b="1" dirty="0" err="1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minerais</a:t>
            </a:r>
            <a:r>
              <a:rPr lang="es-ES" sz="3200" b="1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sz="3200" b="1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pic>
        <p:nvPicPr>
          <p:cNvPr id="5" name="4 Imagen" descr="sales precipitadas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106" y="1254434"/>
            <a:ext cx="7035750" cy="4643446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7726680" y="992636"/>
            <a:ext cx="368503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ts val="600"/>
              </a:spcBef>
              <a:spcAft>
                <a:spcPts val="600"/>
              </a:spcAft>
            </a:pPr>
            <a:endParaRPr lang="gl-ES" b="1" dirty="0">
              <a:solidFill>
                <a:srgbClr val="0070C0"/>
              </a:solidFill>
              <a:ea typeface="Calibri" pitchFamily="34" charset="0"/>
              <a:cs typeface="Arial" pitchFamily="34" charset="0"/>
            </a:endParaRPr>
          </a:p>
          <a:p>
            <a:pPr lvl="0" fontAlgn="base">
              <a:spcBef>
                <a:spcPts val="600"/>
              </a:spcBef>
              <a:spcAft>
                <a:spcPts val="600"/>
              </a:spcAft>
            </a:pPr>
            <a:r>
              <a:rPr lang="gl-ES" dirty="0" err="1">
                <a:solidFill>
                  <a:srgbClr val="0070C0"/>
                </a:solidFill>
                <a:ea typeface="Calibri" pitchFamily="34" charset="0"/>
                <a:cs typeface="Arial" pitchFamily="34" charset="0"/>
              </a:rPr>
              <a:t>Podense</a:t>
            </a:r>
            <a:r>
              <a:rPr lang="gl-ES" dirty="0">
                <a:solidFill>
                  <a:srgbClr val="0070C0"/>
                </a:solidFill>
                <a:ea typeface="Calibri" pitchFamily="34" charset="0"/>
                <a:cs typeface="Arial" pitchFamily="34" charset="0"/>
              </a:rPr>
              <a:t> encontrar nos seres vivos en dúas formas: precipitadas (ou sólidas) e </a:t>
            </a:r>
            <a:r>
              <a:rPr lang="gl-ES" dirty="0" err="1">
                <a:solidFill>
                  <a:srgbClr val="0070C0"/>
                </a:solidFill>
                <a:ea typeface="Calibri" pitchFamily="34" charset="0"/>
                <a:cs typeface="Arial" pitchFamily="34" charset="0"/>
              </a:rPr>
              <a:t>disoltas</a:t>
            </a:r>
            <a:r>
              <a:rPr lang="gl-ES" dirty="0">
                <a:solidFill>
                  <a:srgbClr val="0070C0"/>
                </a:solidFill>
                <a:ea typeface="Calibri" pitchFamily="34" charset="0"/>
                <a:cs typeface="Arial" pitchFamily="34" charset="0"/>
              </a:rPr>
              <a:t>.</a:t>
            </a:r>
            <a:endParaRPr lang="es-ES" dirty="0">
              <a:solidFill>
                <a:srgbClr val="0070C0"/>
              </a:solidFill>
              <a:cs typeface="Arial" pitchFamily="34" charset="0"/>
            </a:endParaRPr>
          </a:p>
          <a:p>
            <a:pPr lvl="0" eaLnBrk="0" fontAlgn="base" hangingPunct="0">
              <a:spcBef>
                <a:spcPts val="600"/>
              </a:spcBef>
              <a:spcAft>
                <a:spcPts val="600"/>
              </a:spcAft>
              <a:buFontTx/>
              <a:buChar char="•"/>
            </a:pPr>
            <a:r>
              <a:rPr lang="gl-ES" b="1" dirty="0">
                <a:solidFill>
                  <a:srgbClr val="0070C0"/>
                </a:solidFill>
                <a:ea typeface="Calibri" pitchFamily="34" charset="0"/>
                <a:cs typeface="Arial" pitchFamily="34" charset="0"/>
              </a:rPr>
              <a:t>Sales minerais precipitadas.- </a:t>
            </a:r>
            <a:r>
              <a:rPr lang="gl-ES" dirty="0">
                <a:solidFill>
                  <a:srgbClr val="0070C0"/>
                </a:solidFill>
                <a:ea typeface="Calibri" pitchFamily="34" charset="0"/>
                <a:cs typeface="Arial" pitchFamily="34" charset="0"/>
              </a:rPr>
              <a:t>Forman estruturas sólidas insolubles, con función esquelética. Por exemplo, o </a:t>
            </a:r>
            <a:r>
              <a:rPr lang="gl-ES" b="1" dirty="0">
                <a:solidFill>
                  <a:srgbClr val="0070C0"/>
                </a:solidFill>
                <a:ea typeface="Calibri" pitchFamily="34" charset="0"/>
                <a:cs typeface="Arial" pitchFamily="34" charset="0"/>
              </a:rPr>
              <a:t>carbonato cálcico </a:t>
            </a:r>
            <a:r>
              <a:rPr lang="gl-ES" dirty="0">
                <a:solidFill>
                  <a:srgbClr val="0070C0"/>
                </a:solidFill>
                <a:ea typeface="Calibri" pitchFamily="34" charset="0"/>
                <a:cs typeface="Arial" pitchFamily="34" charset="0"/>
              </a:rPr>
              <a:t>(CaCO</a:t>
            </a:r>
            <a:r>
              <a:rPr lang="gl-ES" baseline="-30000" dirty="0">
                <a:solidFill>
                  <a:srgbClr val="0070C0"/>
                </a:solidFill>
                <a:ea typeface="Calibri" pitchFamily="34" charset="0"/>
                <a:cs typeface="Arial" pitchFamily="34" charset="0"/>
              </a:rPr>
              <a:t>3</a:t>
            </a:r>
            <a:r>
              <a:rPr lang="gl-ES" dirty="0">
                <a:solidFill>
                  <a:srgbClr val="0070C0"/>
                </a:solidFill>
                <a:ea typeface="Calibri" pitchFamily="34" charset="0"/>
                <a:cs typeface="Arial" pitchFamily="34" charset="0"/>
              </a:rPr>
              <a:t>) das cunchas dos moluscos, espículas de esponxas, </a:t>
            </a:r>
            <a:r>
              <a:rPr lang="gl-ES" dirty="0" err="1">
                <a:solidFill>
                  <a:srgbClr val="0070C0"/>
                </a:solidFill>
                <a:ea typeface="Calibri" pitchFamily="34" charset="0"/>
                <a:cs typeface="Arial" pitchFamily="34" charset="0"/>
              </a:rPr>
              <a:t>caparazón</a:t>
            </a:r>
            <a:r>
              <a:rPr lang="gl-ES" dirty="0">
                <a:solidFill>
                  <a:srgbClr val="0070C0"/>
                </a:solidFill>
                <a:ea typeface="Calibri" pitchFamily="34" charset="0"/>
                <a:cs typeface="Arial" pitchFamily="34" charset="0"/>
              </a:rPr>
              <a:t> de crustáceos, </a:t>
            </a:r>
            <a:r>
              <a:rPr lang="gl-ES" dirty="0" err="1">
                <a:solidFill>
                  <a:srgbClr val="0070C0"/>
                </a:solidFill>
                <a:ea typeface="Calibri" pitchFamily="34" charset="0"/>
                <a:cs typeface="Arial" pitchFamily="34" charset="0"/>
              </a:rPr>
              <a:t>otolitos</a:t>
            </a:r>
            <a:r>
              <a:rPr lang="gl-ES" dirty="0">
                <a:solidFill>
                  <a:srgbClr val="0070C0"/>
                </a:solidFill>
                <a:ea typeface="Calibri" pitchFamily="34" charset="0"/>
                <a:cs typeface="Arial" pitchFamily="34" charset="0"/>
              </a:rPr>
              <a:t>, </a:t>
            </a:r>
            <a:r>
              <a:rPr lang="gl-ES" dirty="0" err="1">
                <a:solidFill>
                  <a:srgbClr val="0070C0"/>
                </a:solidFill>
                <a:ea typeface="Calibri" pitchFamily="34" charset="0"/>
                <a:cs typeface="Arial" pitchFamily="34" charset="0"/>
              </a:rPr>
              <a:t>etc</a:t>
            </a:r>
            <a:r>
              <a:rPr lang="gl-ES" dirty="0">
                <a:solidFill>
                  <a:srgbClr val="0070C0"/>
                </a:solidFill>
                <a:ea typeface="Calibri" pitchFamily="34" charset="0"/>
                <a:cs typeface="Arial" pitchFamily="34" charset="0"/>
              </a:rPr>
              <a:t>; o </a:t>
            </a:r>
            <a:r>
              <a:rPr lang="gl-ES" b="1" dirty="0">
                <a:solidFill>
                  <a:srgbClr val="0070C0"/>
                </a:solidFill>
                <a:ea typeface="Calibri" pitchFamily="34" charset="0"/>
                <a:cs typeface="Arial" pitchFamily="34" charset="0"/>
              </a:rPr>
              <a:t>fosfato cálcico </a:t>
            </a:r>
            <a:r>
              <a:rPr lang="gl-ES" dirty="0">
                <a:solidFill>
                  <a:srgbClr val="0070C0"/>
                </a:solidFill>
                <a:ea typeface="Calibri" pitchFamily="34" charset="0"/>
                <a:cs typeface="Arial" pitchFamily="34" charset="0"/>
              </a:rPr>
              <a:t>(Ca</a:t>
            </a:r>
            <a:r>
              <a:rPr lang="gl-ES" baseline="-30000" dirty="0">
                <a:solidFill>
                  <a:srgbClr val="0070C0"/>
                </a:solidFill>
                <a:ea typeface="Calibri" pitchFamily="34" charset="0"/>
                <a:cs typeface="Arial" pitchFamily="34" charset="0"/>
              </a:rPr>
              <a:t>3</a:t>
            </a:r>
            <a:r>
              <a:rPr lang="gl-ES" dirty="0">
                <a:solidFill>
                  <a:srgbClr val="0070C0"/>
                </a:solidFill>
                <a:ea typeface="Calibri" pitchFamily="34" charset="0"/>
                <a:cs typeface="Arial" pitchFamily="34" charset="0"/>
              </a:rPr>
              <a:t>(PO</a:t>
            </a:r>
            <a:r>
              <a:rPr lang="gl-ES" baseline="-30000" dirty="0">
                <a:solidFill>
                  <a:srgbClr val="0070C0"/>
                </a:solidFill>
                <a:ea typeface="Calibri" pitchFamily="34" charset="0"/>
                <a:cs typeface="Arial" pitchFamily="34" charset="0"/>
              </a:rPr>
              <a:t>4</a:t>
            </a:r>
            <a:r>
              <a:rPr lang="gl-ES" dirty="0">
                <a:solidFill>
                  <a:srgbClr val="0070C0"/>
                </a:solidFill>
                <a:ea typeface="Calibri" pitchFamily="34" charset="0"/>
                <a:cs typeface="Arial" pitchFamily="34" charset="0"/>
              </a:rPr>
              <a:t>)</a:t>
            </a:r>
            <a:r>
              <a:rPr lang="gl-ES" baseline="-30000" dirty="0">
                <a:solidFill>
                  <a:srgbClr val="0070C0"/>
                </a:solidFill>
                <a:ea typeface="Calibri" pitchFamily="34" charset="0"/>
                <a:cs typeface="Arial" pitchFamily="34" charset="0"/>
              </a:rPr>
              <a:t>2</a:t>
            </a:r>
            <a:r>
              <a:rPr lang="gl-ES" dirty="0">
                <a:solidFill>
                  <a:srgbClr val="0070C0"/>
                </a:solidFill>
                <a:ea typeface="Calibri" pitchFamily="34" charset="0"/>
                <a:cs typeface="Arial" pitchFamily="34" charset="0"/>
              </a:rPr>
              <a:t>) que, xunto co carbonato cálcico, forma os ósos dos vertebrados; o </a:t>
            </a:r>
            <a:r>
              <a:rPr lang="gl-ES" b="1" dirty="0">
                <a:solidFill>
                  <a:srgbClr val="0070C0"/>
                </a:solidFill>
                <a:ea typeface="Calibri" pitchFamily="34" charset="0"/>
                <a:cs typeface="Arial" pitchFamily="34" charset="0"/>
              </a:rPr>
              <a:t>sílice</a:t>
            </a:r>
            <a:r>
              <a:rPr lang="gl-ES" dirty="0">
                <a:solidFill>
                  <a:srgbClr val="0070C0"/>
                </a:solidFill>
                <a:ea typeface="Calibri" pitchFamily="34" charset="0"/>
                <a:cs typeface="Arial" pitchFamily="34" charset="0"/>
              </a:rPr>
              <a:t> (SiO</a:t>
            </a:r>
            <a:r>
              <a:rPr lang="gl-ES" baseline="-30000" dirty="0">
                <a:solidFill>
                  <a:srgbClr val="0070C0"/>
                </a:solidFill>
                <a:ea typeface="Calibri" pitchFamily="34" charset="0"/>
                <a:cs typeface="Arial" pitchFamily="34" charset="0"/>
              </a:rPr>
              <a:t>2</a:t>
            </a:r>
            <a:r>
              <a:rPr lang="gl-ES" dirty="0">
                <a:solidFill>
                  <a:srgbClr val="0070C0"/>
                </a:solidFill>
                <a:ea typeface="Calibri" pitchFamily="34" charset="0"/>
                <a:cs typeface="Arial" pitchFamily="34" charset="0"/>
              </a:rPr>
              <a:t>) dos </a:t>
            </a:r>
            <a:r>
              <a:rPr lang="gl-ES" dirty="0" err="1">
                <a:solidFill>
                  <a:srgbClr val="0070C0"/>
                </a:solidFill>
                <a:ea typeface="Calibri" pitchFamily="34" charset="0"/>
                <a:cs typeface="Arial" pitchFamily="34" charset="0"/>
              </a:rPr>
              <a:t>exoesqueletos</a:t>
            </a:r>
            <a:r>
              <a:rPr lang="gl-ES" dirty="0">
                <a:solidFill>
                  <a:srgbClr val="0070C0"/>
                </a:solidFill>
                <a:ea typeface="Calibri" pitchFamily="34" charset="0"/>
                <a:cs typeface="Arial" pitchFamily="34" charset="0"/>
              </a:rPr>
              <a:t> das diatomeas e das gramíneas, etc.</a:t>
            </a:r>
            <a:endParaRPr lang="es-ES" dirty="0">
              <a:solidFill>
                <a:srgbClr val="0070C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15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13816" y="374269"/>
            <a:ext cx="10689335" cy="1325563"/>
          </a:xfrm>
        </p:spPr>
        <p:txBody>
          <a:bodyPr>
            <a:noAutofit/>
          </a:bodyPr>
          <a:lstStyle/>
          <a:p>
            <a:pPr lvl="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gl-ES" sz="1800" b="1" dirty="0">
                <a:latin typeface="+mn-lt"/>
                <a:ea typeface="Calibri" pitchFamily="34" charset="0"/>
                <a:cs typeface="Arial" pitchFamily="34" charset="0"/>
              </a:rPr>
              <a:t>Sales minerais </a:t>
            </a:r>
            <a:r>
              <a:rPr lang="gl-ES" sz="1800" b="1" dirty="0" err="1">
                <a:latin typeface="+mn-lt"/>
                <a:ea typeface="Calibri" pitchFamily="34" charset="0"/>
                <a:cs typeface="Arial" pitchFamily="34" charset="0"/>
              </a:rPr>
              <a:t>disoltas</a:t>
            </a:r>
            <a:r>
              <a:rPr lang="gl-ES" sz="1800" dirty="0">
                <a:latin typeface="+mn-lt"/>
                <a:ea typeface="Calibri" pitchFamily="34" charset="0"/>
                <a:cs typeface="Arial" pitchFamily="34" charset="0"/>
              </a:rPr>
              <a:t>.- Cando se disolven dan lugar a catións e anións. Os máis importantes:</a:t>
            </a:r>
            <a:r>
              <a:rPr lang="es-ES" sz="1800" dirty="0">
                <a:latin typeface="+mn-lt"/>
                <a:ea typeface="+mn-ea"/>
                <a:cs typeface="Arial" pitchFamily="34" charset="0"/>
              </a:rPr>
              <a:t/>
            </a:r>
            <a:br>
              <a:rPr lang="es-ES" sz="1800" dirty="0">
                <a:latin typeface="+mn-lt"/>
                <a:ea typeface="+mn-ea"/>
                <a:cs typeface="Arial" pitchFamily="34" charset="0"/>
              </a:rPr>
            </a:br>
            <a:r>
              <a:rPr lang="gl-ES" sz="1800" b="1" dirty="0">
                <a:latin typeface="+mn-lt"/>
                <a:ea typeface="Calibri" pitchFamily="34" charset="0"/>
                <a:cs typeface="Arial" pitchFamily="34" charset="0"/>
              </a:rPr>
              <a:t>Anións</a:t>
            </a:r>
            <a:r>
              <a:rPr lang="gl-ES" sz="1800" dirty="0">
                <a:latin typeface="+mn-lt"/>
                <a:ea typeface="Calibri" pitchFamily="34" charset="0"/>
                <a:cs typeface="Arial" pitchFamily="34" charset="0"/>
              </a:rPr>
              <a:t> : ión cloruro (Cl</a:t>
            </a:r>
            <a:r>
              <a:rPr lang="gl-ES" sz="1800" baseline="30000" dirty="0">
                <a:latin typeface="+mn-lt"/>
                <a:ea typeface="Calibri" pitchFamily="34" charset="0"/>
                <a:cs typeface="Arial" pitchFamily="34" charset="0"/>
              </a:rPr>
              <a:t>-</a:t>
            </a:r>
            <a:r>
              <a:rPr lang="gl-ES" sz="1800" dirty="0">
                <a:latin typeface="+mn-lt"/>
                <a:ea typeface="Calibri" pitchFamily="34" charset="0"/>
                <a:cs typeface="Arial" pitchFamily="34" charset="0"/>
              </a:rPr>
              <a:t> ), ión sulfato (SO</a:t>
            </a:r>
            <a:r>
              <a:rPr lang="gl-ES" sz="1800" baseline="-30000" dirty="0">
                <a:latin typeface="+mn-lt"/>
                <a:ea typeface="Calibri" pitchFamily="34" charset="0"/>
                <a:cs typeface="Arial" pitchFamily="34" charset="0"/>
              </a:rPr>
              <a:t>4</a:t>
            </a:r>
            <a:r>
              <a:rPr lang="gl-ES" sz="1800" baseline="30000" dirty="0">
                <a:latin typeface="+mn-lt"/>
                <a:ea typeface="Calibri" pitchFamily="34" charset="0"/>
                <a:cs typeface="Arial" pitchFamily="34" charset="0"/>
              </a:rPr>
              <a:t>=</a:t>
            </a:r>
            <a:r>
              <a:rPr lang="gl-ES" sz="1800" dirty="0">
                <a:latin typeface="+mn-lt"/>
                <a:ea typeface="Calibri" pitchFamily="34" charset="0"/>
                <a:cs typeface="Arial" pitchFamily="34" charset="0"/>
              </a:rPr>
              <a:t> ), ión carbonato (C0</a:t>
            </a:r>
            <a:r>
              <a:rPr lang="gl-ES" sz="1800" baseline="-30000" dirty="0">
                <a:latin typeface="+mn-lt"/>
                <a:ea typeface="Calibri" pitchFamily="34" charset="0"/>
                <a:cs typeface="Arial" pitchFamily="34" charset="0"/>
              </a:rPr>
              <a:t>3</a:t>
            </a:r>
            <a:r>
              <a:rPr lang="gl-ES" sz="1800" baseline="30000" dirty="0">
                <a:latin typeface="+mn-lt"/>
                <a:ea typeface="Calibri" pitchFamily="34" charset="0"/>
                <a:cs typeface="Arial" pitchFamily="34" charset="0"/>
              </a:rPr>
              <a:t>=</a:t>
            </a:r>
            <a:r>
              <a:rPr lang="gl-ES" sz="1800" dirty="0">
                <a:latin typeface="+mn-lt"/>
                <a:ea typeface="Calibri" pitchFamily="34" charset="0"/>
                <a:cs typeface="Arial" pitchFamily="34" charset="0"/>
              </a:rPr>
              <a:t> ), ión bicarbonato (HCO</a:t>
            </a:r>
            <a:r>
              <a:rPr lang="gl-ES" sz="1800" baseline="-30000" dirty="0">
                <a:latin typeface="+mn-lt"/>
                <a:ea typeface="Calibri" pitchFamily="34" charset="0"/>
                <a:cs typeface="Arial" pitchFamily="34" charset="0"/>
              </a:rPr>
              <a:t>3</a:t>
            </a:r>
            <a:r>
              <a:rPr lang="gl-ES" sz="1800" baseline="30000" dirty="0">
                <a:latin typeface="+mn-lt"/>
                <a:ea typeface="Calibri" pitchFamily="34" charset="0"/>
                <a:cs typeface="Arial" pitchFamily="34" charset="0"/>
              </a:rPr>
              <a:t>-</a:t>
            </a:r>
            <a:r>
              <a:rPr lang="gl-ES" sz="1800" dirty="0">
                <a:latin typeface="+mn-lt"/>
                <a:ea typeface="Calibri" pitchFamily="34" charset="0"/>
                <a:cs typeface="Arial" pitchFamily="34" charset="0"/>
              </a:rPr>
              <a:t> ), ión fosfato (HPO</a:t>
            </a:r>
            <a:r>
              <a:rPr lang="gl-ES" sz="1800" baseline="-30000" dirty="0">
                <a:latin typeface="+mn-lt"/>
                <a:ea typeface="Calibri" pitchFamily="34" charset="0"/>
                <a:cs typeface="Arial" pitchFamily="34" charset="0"/>
              </a:rPr>
              <a:t>4</a:t>
            </a:r>
            <a:r>
              <a:rPr lang="gl-ES" sz="1800" baseline="30000" dirty="0">
                <a:latin typeface="+mn-lt"/>
                <a:ea typeface="Calibri" pitchFamily="34" charset="0"/>
                <a:cs typeface="Arial" pitchFamily="34" charset="0"/>
              </a:rPr>
              <a:t>=</a:t>
            </a:r>
            <a:r>
              <a:rPr lang="gl-ES" sz="1800" dirty="0">
                <a:latin typeface="+mn-lt"/>
                <a:ea typeface="Calibri" pitchFamily="34" charset="0"/>
                <a:cs typeface="Arial" pitchFamily="34" charset="0"/>
              </a:rPr>
              <a:t> ). </a:t>
            </a:r>
            <a:r>
              <a:rPr lang="es-ES" sz="1800" dirty="0">
                <a:latin typeface="+mn-lt"/>
                <a:ea typeface="+mn-ea"/>
                <a:cs typeface="Arial" pitchFamily="34" charset="0"/>
              </a:rPr>
              <a:t/>
            </a:r>
            <a:br>
              <a:rPr lang="es-ES" sz="1800" dirty="0">
                <a:latin typeface="+mn-lt"/>
                <a:ea typeface="+mn-ea"/>
                <a:cs typeface="Arial" pitchFamily="34" charset="0"/>
              </a:rPr>
            </a:br>
            <a:r>
              <a:rPr lang="gl-ES" sz="1800" b="1" dirty="0">
                <a:latin typeface="+mn-lt"/>
                <a:ea typeface="Calibri" pitchFamily="34" charset="0"/>
                <a:cs typeface="Arial" pitchFamily="34" charset="0"/>
              </a:rPr>
              <a:t>Catións</a:t>
            </a:r>
            <a:r>
              <a:rPr lang="gl-ES" sz="1800" dirty="0">
                <a:latin typeface="+mn-lt"/>
                <a:ea typeface="Calibri" pitchFamily="34" charset="0"/>
                <a:cs typeface="Arial" pitchFamily="34" charset="0"/>
              </a:rPr>
              <a:t> : ión sodio (Na</a:t>
            </a:r>
            <a:r>
              <a:rPr lang="gl-ES" sz="1800" baseline="30000" dirty="0">
                <a:latin typeface="+mn-lt"/>
                <a:ea typeface="Calibri" pitchFamily="34" charset="0"/>
                <a:cs typeface="Arial" pitchFamily="34" charset="0"/>
              </a:rPr>
              <a:t>+</a:t>
            </a:r>
            <a:r>
              <a:rPr lang="gl-ES" sz="1800" dirty="0">
                <a:latin typeface="+mn-lt"/>
                <a:ea typeface="Calibri" pitchFamily="34" charset="0"/>
                <a:cs typeface="Arial" pitchFamily="34" charset="0"/>
              </a:rPr>
              <a:t>), ión potasio (K</a:t>
            </a:r>
            <a:r>
              <a:rPr lang="gl-ES" sz="1800" baseline="30000" dirty="0">
                <a:latin typeface="+mn-lt"/>
                <a:ea typeface="Calibri" pitchFamily="34" charset="0"/>
                <a:cs typeface="Arial" pitchFamily="34" charset="0"/>
              </a:rPr>
              <a:t>+</a:t>
            </a:r>
            <a:r>
              <a:rPr lang="gl-ES" sz="1800" dirty="0">
                <a:latin typeface="+mn-lt"/>
                <a:ea typeface="Calibri" pitchFamily="34" charset="0"/>
                <a:cs typeface="Arial" pitchFamily="34" charset="0"/>
              </a:rPr>
              <a:t>), ión amonio (NH</a:t>
            </a:r>
            <a:r>
              <a:rPr lang="gl-ES" sz="1800" baseline="-30000" dirty="0">
                <a:latin typeface="+mn-lt"/>
                <a:ea typeface="Calibri" pitchFamily="34" charset="0"/>
                <a:cs typeface="Arial" pitchFamily="34" charset="0"/>
              </a:rPr>
              <a:t>4</a:t>
            </a:r>
            <a:r>
              <a:rPr lang="gl-ES" sz="1800" baseline="30000" dirty="0">
                <a:latin typeface="+mn-lt"/>
                <a:ea typeface="Calibri" pitchFamily="34" charset="0"/>
                <a:cs typeface="Arial" pitchFamily="34" charset="0"/>
              </a:rPr>
              <a:t>+</a:t>
            </a:r>
            <a:r>
              <a:rPr lang="gl-ES" sz="1800" dirty="0">
                <a:latin typeface="+mn-lt"/>
                <a:ea typeface="Calibri" pitchFamily="34" charset="0"/>
                <a:cs typeface="Arial" pitchFamily="34" charset="0"/>
              </a:rPr>
              <a:t>), ión calcio (Ca</a:t>
            </a:r>
            <a:r>
              <a:rPr lang="gl-ES" sz="1800" baseline="30000" dirty="0">
                <a:latin typeface="+mn-lt"/>
                <a:ea typeface="Calibri" pitchFamily="34" charset="0"/>
                <a:cs typeface="Arial" pitchFamily="34" charset="0"/>
              </a:rPr>
              <a:t>++</a:t>
            </a:r>
            <a:r>
              <a:rPr lang="gl-ES" sz="1800" dirty="0">
                <a:latin typeface="+mn-lt"/>
                <a:ea typeface="Calibri" pitchFamily="34" charset="0"/>
                <a:cs typeface="Arial" pitchFamily="34" charset="0"/>
              </a:rPr>
              <a:t> ), ión magnesio (Mg</a:t>
            </a:r>
            <a:r>
              <a:rPr lang="gl-ES" sz="1800" baseline="30000" dirty="0">
                <a:latin typeface="+mn-lt"/>
                <a:ea typeface="Calibri" pitchFamily="34" charset="0"/>
                <a:cs typeface="Arial" pitchFamily="34" charset="0"/>
              </a:rPr>
              <a:t>++</a:t>
            </a:r>
            <a:r>
              <a:rPr lang="gl-ES" sz="1800" dirty="0">
                <a:latin typeface="+mn-lt"/>
                <a:ea typeface="Calibri" pitchFamily="34" charset="0"/>
                <a:cs typeface="Arial" pitchFamily="34" charset="0"/>
              </a:rPr>
              <a:t>).</a:t>
            </a:r>
            <a:r>
              <a:rPr lang="gl-ES" sz="1800" dirty="0">
                <a:solidFill>
                  <a:srgbClr val="0070C0"/>
                </a:solidFill>
                <a:latin typeface="+mn-lt"/>
                <a:ea typeface="+mn-ea"/>
                <a:cs typeface="Arial" pitchFamily="34" charset="0"/>
              </a:rPr>
              <a:t/>
            </a:r>
            <a:br>
              <a:rPr lang="gl-ES" sz="1800" dirty="0">
                <a:solidFill>
                  <a:srgbClr val="0070C0"/>
                </a:solidFill>
                <a:latin typeface="+mn-lt"/>
                <a:ea typeface="+mn-ea"/>
                <a:cs typeface="Arial" pitchFamily="34" charset="0"/>
              </a:rPr>
            </a:br>
            <a:endParaRPr lang="es-ES" sz="1800" b="1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740664" y="1508760"/>
            <a:ext cx="10488168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b="1" dirty="0">
                <a:ea typeface="Calibri" pitchFamily="34" charset="0"/>
                <a:cs typeface="Arial" pitchFamily="34" charset="0"/>
              </a:rPr>
              <a:t>Presentan as seguintes funcións:</a:t>
            </a:r>
            <a:endParaRPr lang="es-ES" b="1" dirty="0"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gl-ES" dirty="0">
                <a:ea typeface="Calibri" pitchFamily="34" charset="0"/>
                <a:cs typeface="Arial" pitchFamily="34" charset="0"/>
              </a:rPr>
              <a:t>Son imprescindibles para o impulso nervioso e a contracción muscular. A </a:t>
            </a:r>
            <a:r>
              <a:rPr lang="gl-ES" b="1" dirty="0">
                <a:ea typeface="Calibri" pitchFamily="34" charset="0"/>
                <a:cs typeface="Arial" pitchFamily="34" charset="0"/>
              </a:rPr>
              <a:t>transmisión do impulso nervioso</a:t>
            </a:r>
            <a:r>
              <a:rPr lang="gl-ES" dirty="0">
                <a:ea typeface="Calibri" pitchFamily="34" charset="0"/>
                <a:cs typeface="Arial" pitchFamily="34" charset="0"/>
              </a:rPr>
              <a:t> pola neurona depende principalmente do Na</a:t>
            </a:r>
            <a:r>
              <a:rPr lang="gl-ES" baseline="30000" dirty="0">
                <a:ea typeface="Calibri" pitchFamily="34" charset="0"/>
                <a:cs typeface="Arial" pitchFamily="34" charset="0"/>
              </a:rPr>
              <a:t>+</a:t>
            </a:r>
            <a:r>
              <a:rPr lang="gl-ES" dirty="0">
                <a:ea typeface="Calibri" pitchFamily="34" charset="0"/>
                <a:cs typeface="Arial" pitchFamily="34" charset="0"/>
              </a:rPr>
              <a:t>, K</a:t>
            </a:r>
            <a:r>
              <a:rPr lang="gl-ES" baseline="30000" dirty="0">
                <a:ea typeface="Calibri" pitchFamily="34" charset="0"/>
                <a:cs typeface="Arial" pitchFamily="34" charset="0"/>
              </a:rPr>
              <a:t>+</a:t>
            </a:r>
            <a:r>
              <a:rPr lang="gl-ES" dirty="0">
                <a:ea typeface="Calibri" pitchFamily="34" charset="0"/>
                <a:cs typeface="Arial" pitchFamily="34" charset="0"/>
              </a:rPr>
              <a:t> (forman un gradiente electroquímico a ambos lados da membrana); o Ca</a:t>
            </a:r>
            <a:r>
              <a:rPr lang="gl-ES" baseline="30000" dirty="0">
                <a:ea typeface="Calibri" pitchFamily="34" charset="0"/>
                <a:cs typeface="Arial" pitchFamily="34" charset="0"/>
              </a:rPr>
              <a:t>++</a:t>
            </a:r>
            <a:r>
              <a:rPr lang="gl-ES" dirty="0">
                <a:ea typeface="Calibri" pitchFamily="34" charset="0"/>
                <a:cs typeface="Arial" pitchFamily="34" charset="0"/>
              </a:rPr>
              <a:t> intervén na sinapse e tamén na contracción muscular. </a:t>
            </a:r>
            <a:endParaRPr lang="es-ES" dirty="0"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gl-ES" dirty="0">
                <a:ea typeface="Calibri" pitchFamily="34" charset="0"/>
                <a:cs typeface="Arial" pitchFamily="34" charset="0"/>
              </a:rPr>
              <a:t>Moitos ións </a:t>
            </a:r>
            <a:r>
              <a:rPr lang="gl-ES" b="1" dirty="0">
                <a:ea typeface="Calibri" pitchFamily="34" charset="0"/>
                <a:cs typeface="Arial" pitchFamily="34" charset="0"/>
              </a:rPr>
              <a:t>están combinados con moléculas orgánicas</a:t>
            </a:r>
            <a:r>
              <a:rPr lang="gl-ES" dirty="0">
                <a:ea typeface="Calibri" pitchFamily="34" charset="0"/>
                <a:cs typeface="Arial" pitchFamily="34" charset="0"/>
              </a:rPr>
              <a:t>: o ión Mg</a:t>
            </a:r>
            <a:r>
              <a:rPr lang="gl-ES" baseline="30000" dirty="0">
                <a:ea typeface="Calibri" pitchFamily="34" charset="0"/>
                <a:cs typeface="Arial" pitchFamily="34" charset="0"/>
              </a:rPr>
              <a:t>++</a:t>
            </a:r>
            <a:r>
              <a:rPr lang="gl-ES" dirty="0">
                <a:ea typeface="Calibri" pitchFamily="34" charset="0"/>
                <a:cs typeface="Arial" pitchFamily="34" charset="0"/>
              </a:rPr>
              <a:t> forma parte da molécula de </a:t>
            </a:r>
            <a:r>
              <a:rPr lang="gl-ES" b="1" dirty="0">
                <a:ea typeface="Calibri" pitchFamily="34" charset="0"/>
                <a:cs typeface="Arial" pitchFamily="34" charset="0"/>
              </a:rPr>
              <a:t>clorofila</a:t>
            </a:r>
            <a:r>
              <a:rPr lang="gl-ES" dirty="0">
                <a:ea typeface="Calibri" pitchFamily="34" charset="0"/>
                <a:cs typeface="Arial" pitchFamily="34" charset="0"/>
              </a:rPr>
              <a:t> que capta luz solar, o par de ións Fe</a:t>
            </a:r>
            <a:r>
              <a:rPr lang="gl-ES" baseline="30000" dirty="0">
                <a:ea typeface="Calibri" pitchFamily="34" charset="0"/>
                <a:cs typeface="Arial" pitchFamily="34" charset="0"/>
              </a:rPr>
              <a:t>++</a:t>
            </a:r>
            <a:r>
              <a:rPr lang="gl-ES" dirty="0">
                <a:ea typeface="Calibri" pitchFamily="34" charset="0"/>
                <a:cs typeface="Arial" pitchFamily="34" charset="0"/>
              </a:rPr>
              <a:t>/Fe</a:t>
            </a:r>
            <a:r>
              <a:rPr lang="gl-ES" baseline="30000" dirty="0">
                <a:ea typeface="Calibri" pitchFamily="34" charset="0"/>
                <a:cs typeface="Arial" pitchFamily="34" charset="0"/>
              </a:rPr>
              <a:t>+++</a:t>
            </a:r>
            <a:r>
              <a:rPr lang="gl-ES" dirty="0">
                <a:ea typeface="Calibri" pitchFamily="34" charset="0"/>
                <a:cs typeface="Arial" pitchFamily="34" charset="0"/>
              </a:rPr>
              <a:t> forma parte do grupo </a:t>
            </a:r>
            <a:r>
              <a:rPr lang="gl-ES" b="1" dirty="0" err="1">
                <a:ea typeface="Calibri" pitchFamily="34" charset="0"/>
                <a:cs typeface="Arial" pitchFamily="34" charset="0"/>
              </a:rPr>
              <a:t>hemo</a:t>
            </a:r>
            <a:r>
              <a:rPr lang="gl-ES" dirty="0">
                <a:ea typeface="Calibri" pitchFamily="34" charset="0"/>
                <a:cs typeface="Arial" pitchFamily="34" charset="0"/>
              </a:rPr>
              <a:t> da </a:t>
            </a:r>
            <a:r>
              <a:rPr lang="gl-ES" b="1" dirty="0">
                <a:ea typeface="Calibri" pitchFamily="34" charset="0"/>
                <a:cs typeface="Arial" pitchFamily="34" charset="0"/>
              </a:rPr>
              <a:t>hemoglobina</a:t>
            </a:r>
            <a:r>
              <a:rPr lang="gl-ES" dirty="0">
                <a:ea typeface="Calibri" pitchFamily="34" charset="0"/>
                <a:cs typeface="Arial" pitchFamily="34" charset="0"/>
              </a:rPr>
              <a:t> e </a:t>
            </a:r>
            <a:r>
              <a:rPr lang="gl-ES" b="1" dirty="0" err="1">
                <a:ea typeface="Calibri" pitchFamily="34" charset="0"/>
                <a:cs typeface="Arial" pitchFamily="34" charset="0"/>
              </a:rPr>
              <a:t>mioglobina</a:t>
            </a:r>
            <a:r>
              <a:rPr lang="gl-ES" dirty="0">
                <a:ea typeface="Calibri" pitchFamily="34" charset="0"/>
                <a:cs typeface="Arial" pitchFamily="34" charset="0"/>
              </a:rPr>
              <a:t> do sangue que transporta osíxeno. </a:t>
            </a:r>
            <a:endParaRPr lang="gl-ES" dirty="0" smtClean="0">
              <a:ea typeface="Calibri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gl-ES" dirty="0">
                <a:ea typeface="Calibri" pitchFamily="34" charset="0"/>
                <a:cs typeface="Arial" pitchFamily="34" charset="0"/>
              </a:rPr>
              <a:t>A presenza de sales é necesaria para que se </a:t>
            </a:r>
            <a:r>
              <a:rPr lang="gl-ES" b="1" dirty="0">
                <a:ea typeface="Calibri" pitchFamily="34" charset="0"/>
                <a:cs typeface="Arial" pitchFamily="34" charset="0"/>
              </a:rPr>
              <a:t>disolvan determinadas proteínas</a:t>
            </a:r>
            <a:r>
              <a:rPr lang="gl-ES" dirty="0">
                <a:ea typeface="Calibri" pitchFamily="34" charset="0"/>
                <a:cs typeface="Arial" pitchFamily="34" charset="0"/>
              </a:rPr>
              <a:t> que eran insolubles en auga pura (</a:t>
            </a:r>
            <a:r>
              <a:rPr lang="gl-ES" dirty="0" err="1">
                <a:ea typeface="Calibri" pitchFamily="34" charset="0"/>
                <a:cs typeface="Arial" pitchFamily="34" charset="0"/>
              </a:rPr>
              <a:t>albúminas</a:t>
            </a:r>
            <a:r>
              <a:rPr lang="gl-ES" dirty="0">
                <a:ea typeface="Calibri" pitchFamily="34" charset="0"/>
                <a:cs typeface="Arial" pitchFamily="34" charset="0"/>
              </a:rPr>
              <a:t>, por exemplo). </a:t>
            </a:r>
            <a:endParaRPr lang="gl-ES" dirty="0" smtClean="0">
              <a:ea typeface="Calibri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gl-ES" dirty="0">
                <a:ea typeface="Calibri" pitchFamily="34" charset="0"/>
                <a:cs typeface="Arial" pitchFamily="34" charset="0"/>
              </a:rPr>
              <a:t>Algúns ións de sales inorgánicos solubles en auga como Cu</a:t>
            </a:r>
            <a:r>
              <a:rPr lang="gl-ES" baseline="30000" dirty="0">
                <a:ea typeface="Calibri" pitchFamily="34" charset="0"/>
                <a:cs typeface="Arial" pitchFamily="34" charset="0"/>
              </a:rPr>
              <a:t>+</a:t>
            </a:r>
            <a:r>
              <a:rPr lang="gl-ES" dirty="0">
                <a:ea typeface="Calibri" pitchFamily="34" charset="0"/>
                <a:cs typeface="Arial" pitchFamily="34" charset="0"/>
              </a:rPr>
              <a:t>, Mg</a:t>
            </a:r>
            <a:r>
              <a:rPr lang="gl-ES" baseline="30000" dirty="0">
                <a:ea typeface="Calibri" pitchFamily="34" charset="0"/>
                <a:cs typeface="Arial" pitchFamily="34" charset="0"/>
              </a:rPr>
              <a:t>+2</a:t>
            </a:r>
            <a:r>
              <a:rPr lang="gl-ES" dirty="0">
                <a:ea typeface="Calibri" pitchFamily="34" charset="0"/>
                <a:cs typeface="Arial" pitchFamily="34" charset="0"/>
              </a:rPr>
              <a:t>, Zn</a:t>
            </a:r>
            <a:r>
              <a:rPr lang="gl-ES" baseline="30000" dirty="0">
                <a:ea typeface="Calibri" pitchFamily="34" charset="0"/>
                <a:cs typeface="Arial" pitchFamily="34" charset="0"/>
              </a:rPr>
              <a:t>+</a:t>
            </a:r>
            <a:r>
              <a:rPr lang="gl-ES" dirty="0">
                <a:ea typeface="Calibri" pitchFamily="34" charset="0"/>
                <a:cs typeface="Arial" pitchFamily="34" charset="0"/>
              </a:rPr>
              <a:t>, actúan como </a:t>
            </a:r>
            <a:r>
              <a:rPr lang="gl-ES" b="1" dirty="0" err="1">
                <a:ea typeface="Calibri" pitchFamily="34" charset="0"/>
                <a:cs typeface="Arial" pitchFamily="34" charset="0"/>
              </a:rPr>
              <a:t>cofactores</a:t>
            </a:r>
            <a:r>
              <a:rPr lang="gl-ES" b="1" dirty="0">
                <a:ea typeface="Calibri" pitchFamily="34" charset="0"/>
                <a:cs typeface="Arial" pitchFamily="34" charset="0"/>
              </a:rPr>
              <a:t> encimáticos</a:t>
            </a:r>
            <a:r>
              <a:rPr lang="gl-ES" dirty="0">
                <a:ea typeface="Calibri" pitchFamily="34" charset="0"/>
                <a:cs typeface="Arial" pitchFamily="34" charset="0"/>
              </a:rPr>
              <a:t> e son imprescindibles para o funcionamento dalgunhas encimas</a:t>
            </a:r>
            <a:r>
              <a:rPr lang="gl-ES" dirty="0" smtClean="0">
                <a:ea typeface="Calibri" pitchFamily="34" charset="0"/>
                <a:cs typeface="Arial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gl-ES" b="1" dirty="0">
                <a:ea typeface="Calibri" pitchFamily="34" charset="0"/>
                <a:cs typeface="Arial" pitchFamily="34" charset="0"/>
              </a:rPr>
              <a:t>Regulan o </a:t>
            </a:r>
            <a:r>
              <a:rPr lang="gl-ES" b="1" dirty="0" err="1">
                <a:ea typeface="Calibri" pitchFamily="34" charset="0"/>
                <a:cs typeface="Arial" pitchFamily="34" charset="0"/>
              </a:rPr>
              <a:t>pH</a:t>
            </a:r>
            <a:r>
              <a:rPr lang="gl-ES" dirty="0">
                <a:ea typeface="Calibri" pitchFamily="34" charset="0"/>
                <a:cs typeface="Arial" pitchFamily="34" charset="0"/>
              </a:rPr>
              <a:t> dos seres vivos. Os sales presentan un importante papel </a:t>
            </a:r>
            <a:r>
              <a:rPr lang="gl-ES" b="1" dirty="0">
                <a:ea typeface="Calibri" pitchFamily="34" charset="0"/>
                <a:cs typeface="Arial" pitchFamily="34" charset="0"/>
              </a:rPr>
              <a:t>tampón ou amortecedor do </a:t>
            </a:r>
            <a:r>
              <a:rPr lang="gl-ES" b="1" dirty="0" err="1">
                <a:ea typeface="Calibri" pitchFamily="34" charset="0"/>
                <a:cs typeface="Arial" pitchFamily="34" charset="0"/>
              </a:rPr>
              <a:t>pH</a:t>
            </a:r>
            <a:r>
              <a:rPr lang="gl-ES" dirty="0">
                <a:ea typeface="Calibri" pitchFamily="34" charset="0"/>
                <a:cs typeface="Arial" pitchFamily="34" charset="0"/>
              </a:rPr>
              <a:t>. O sistema tampón bicarbonato regula o </a:t>
            </a:r>
            <a:r>
              <a:rPr lang="gl-ES" dirty="0" err="1">
                <a:ea typeface="Calibri" pitchFamily="34" charset="0"/>
                <a:cs typeface="Arial" pitchFamily="34" charset="0"/>
              </a:rPr>
              <a:t>pH</a:t>
            </a:r>
            <a:r>
              <a:rPr lang="gl-ES" dirty="0">
                <a:ea typeface="Calibri" pitchFamily="34" charset="0"/>
                <a:cs typeface="Arial" pitchFamily="34" charset="0"/>
              </a:rPr>
              <a:t> do sangue e o sistema tampón fosfato regula o </a:t>
            </a:r>
            <a:r>
              <a:rPr lang="gl-ES" dirty="0" err="1">
                <a:ea typeface="Calibri" pitchFamily="34" charset="0"/>
                <a:cs typeface="Arial" pitchFamily="34" charset="0"/>
              </a:rPr>
              <a:t>pH</a:t>
            </a:r>
            <a:r>
              <a:rPr lang="gl-ES" dirty="0">
                <a:ea typeface="Calibri" pitchFamily="34" charset="0"/>
                <a:cs typeface="Arial" pitchFamily="34" charset="0"/>
              </a:rPr>
              <a:t> do interior das células</a:t>
            </a:r>
            <a:r>
              <a:rPr lang="gl-ES" dirty="0" smtClean="0">
                <a:ea typeface="Calibri" pitchFamily="34" charset="0"/>
                <a:cs typeface="Arial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gl-ES" b="1" dirty="0">
                <a:ea typeface="Calibri" pitchFamily="34" charset="0"/>
                <a:cs typeface="Arial" pitchFamily="34" charset="0"/>
              </a:rPr>
              <a:t>Os sales están presentes no plasma sanguíneo (Cl</a:t>
            </a:r>
            <a:r>
              <a:rPr lang="gl-ES" b="1" baseline="30000" dirty="0">
                <a:ea typeface="Calibri" pitchFamily="34" charset="0"/>
                <a:cs typeface="Arial" pitchFamily="34" charset="0"/>
              </a:rPr>
              <a:t>-</a:t>
            </a:r>
            <a:r>
              <a:rPr lang="gl-ES" b="1" dirty="0">
                <a:ea typeface="Calibri" pitchFamily="34" charset="0"/>
                <a:cs typeface="Arial" pitchFamily="34" charset="0"/>
              </a:rPr>
              <a:t> , Na</a:t>
            </a:r>
            <a:r>
              <a:rPr lang="gl-ES" b="1" baseline="30000" dirty="0">
                <a:ea typeface="Calibri" pitchFamily="34" charset="0"/>
                <a:cs typeface="Arial" pitchFamily="34" charset="0"/>
              </a:rPr>
              <a:t>+</a:t>
            </a:r>
            <a:r>
              <a:rPr lang="gl-ES" b="1" dirty="0">
                <a:ea typeface="Calibri" pitchFamily="34" charset="0"/>
                <a:cs typeface="Arial" pitchFamily="34" charset="0"/>
              </a:rPr>
              <a:t> , K</a:t>
            </a:r>
            <a:r>
              <a:rPr lang="gl-ES" b="1" baseline="30000" dirty="0">
                <a:ea typeface="Calibri" pitchFamily="34" charset="0"/>
                <a:cs typeface="Arial" pitchFamily="34" charset="0"/>
              </a:rPr>
              <a:t>+</a:t>
            </a:r>
            <a:r>
              <a:rPr lang="gl-ES" b="1" dirty="0">
                <a:ea typeface="Calibri" pitchFamily="34" charset="0"/>
                <a:cs typeface="Arial" pitchFamily="34" charset="0"/>
              </a:rPr>
              <a:t> , Ca</a:t>
            </a:r>
            <a:r>
              <a:rPr lang="gl-ES" b="1" baseline="30000" dirty="0">
                <a:ea typeface="Calibri" pitchFamily="34" charset="0"/>
                <a:cs typeface="Arial" pitchFamily="34" charset="0"/>
              </a:rPr>
              <a:t>+2</a:t>
            </a:r>
            <a:r>
              <a:rPr lang="gl-ES" b="1" dirty="0">
                <a:ea typeface="Calibri" pitchFamily="34" charset="0"/>
                <a:cs typeface="Arial" pitchFamily="34" charset="0"/>
              </a:rPr>
              <a:t>, fosfato, amonio,..), na linfa, na urina, nos medios intracelulares (dentro das células) e nos </a:t>
            </a:r>
            <a:r>
              <a:rPr lang="gl-ES" b="1" dirty="0" err="1">
                <a:ea typeface="Calibri" pitchFamily="34" charset="0"/>
                <a:cs typeface="Arial" pitchFamily="34" charset="0"/>
              </a:rPr>
              <a:t>extracelulares</a:t>
            </a:r>
            <a:r>
              <a:rPr lang="gl-ES" b="1" dirty="0">
                <a:ea typeface="Calibri" pitchFamily="34" charset="0"/>
                <a:cs typeface="Arial" pitchFamily="34" charset="0"/>
              </a:rPr>
              <a:t> (no medio que a rodea) e participan en fenómenos osmóticos. </a:t>
            </a:r>
            <a:endParaRPr lang="es-ES" b="1" dirty="0"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gl-ES" dirty="0" smtClean="0">
              <a:solidFill>
                <a:srgbClr val="0070C0"/>
              </a:solidFill>
              <a:ea typeface="Calibri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endParaRPr lang="es-ES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1206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7727302" y="591403"/>
            <a:ext cx="10515600" cy="1325563"/>
          </a:xfrm>
        </p:spPr>
        <p:txBody>
          <a:bodyPr>
            <a:normAutofit/>
          </a:bodyPr>
          <a:lstStyle/>
          <a:p>
            <a:r>
              <a:rPr lang="es-ES" sz="2800" b="1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Impulso nervioso </a:t>
            </a:r>
            <a:endParaRPr lang="es-ES" sz="2800" b="1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pic>
        <p:nvPicPr>
          <p:cNvPr id="5" name="Picture 7" descr="Funcionamiento del sistema nervios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8662" y="536494"/>
            <a:ext cx="6918820" cy="5418842"/>
          </a:xfrm>
          <a:prstGeom prst="rect">
            <a:avLst/>
          </a:prstGeom>
          <a:noFill/>
        </p:spPr>
      </p:pic>
      <p:pic>
        <p:nvPicPr>
          <p:cNvPr id="6" name="1 Imagen" descr="sinapsecalcio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8763" y="2395389"/>
            <a:ext cx="4480560" cy="295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83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b="1" dirty="0" err="1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Contración</a:t>
            </a:r>
            <a:r>
              <a:rPr lang="es-ES" sz="2800" b="1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muscular </a:t>
            </a:r>
            <a:endParaRPr lang="es-ES" sz="2800" b="1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pic>
        <p:nvPicPr>
          <p:cNvPr id="5" name="Picture 4" descr="Función del calcio » Blog de Biologí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87393" y="365125"/>
            <a:ext cx="6966407" cy="5486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3032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57796" y="1524207"/>
            <a:ext cx="10515600" cy="1325563"/>
          </a:xfrm>
        </p:spPr>
        <p:txBody>
          <a:bodyPr>
            <a:normAutofit fontScale="90000"/>
          </a:bodyPr>
          <a:lstStyle/>
          <a:p>
            <a:pPr fontAlgn="base"/>
            <a:r>
              <a:rPr lang="es-ES" sz="2200" b="1" dirty="0" smtClean="0">
                <a:latin typeface="+mn-lt"/>
              </a:rPr>
              <a:t/>
            </a:r>
            <a:br>
              <a:rPr lang="es-ES" sz="2200" b="1" dirty="0" smtClean="0">
                <a:latin typeface="+mn-lt"/>
              </a:rPr>
            </a:br>
            <a:r>
              <a:rPr lang="es-ES" sz="2200" dirty="0" smtClean="0">
                <a:solidFill>
                  <a:srgbClr val="2E2A25"/>
                </a:solidFill>
                <a:latin typeface="+mn-lt"/>
                <a:hlinkClick r:id="rId3" tooltip="Martin Karplus"/>
              </a:rPr>
              <a:t>Martin </a:t>
            </a:r>
            <a:r>
              <a:rPr lang="es-ES" sz="2200" dirty="0" err="1">
                <a:solidFill>
                  <a:srgbClr val="2E2A25"/>
                </a:solidFill>
                <a:latin typeface="+mn-lt"/>
                <a:hlinkClick r:id="rId3" tooltip="Martin Karplus"/>
              </a:rPr>
              <a:t>Karplus</a:t>
            </a:r>
            <a:r>
              <a:rPr lang="es-ES" sz="2200" dirty="0">
                <a:solidFill>
                  <a:srgbClr val="2E2A25"/>
                </a:solidFill>
                <a:latin typeface="+mn-lt"/>
              </a:rPr>
              <a:t/>
            </a:r>
            <a:br>
              <a:rPr lang="es-ES" sz="2200" dirty="0">
                <a:solidFill>
                  <a:srgbClr val="2E2A25"/>
                </a:solidFill>
                <a:latin typeface="+mn-lt"/>
              </a:rPr>
            </a:br>
            <a:r>
              <a:rPr lang="es-ES" sz="2200" dirty="0">
                <a:solidFill>
                  <a:srgbClr val="2E2A25"/>
                </a:solidFill>
                <a:latin typeface="+mn-lt"/>
                <a:hlinkClick r:id="rId4" tooltip="Michael Levitt"/>
              </a:rPr>
              <a:t>Michael </a:t>
            </a:r>
            <a:r>
              <a:rPr lang="es-ES" sz="2200" dirty="0" err="1">
                <a:solidFill>
                  <a:srgbClr val="2E2A25"/>
                </a:solidFill>
                <a:latin typeface="+mn-lt"/>
                <a:hlinkClick r:id="rId4" tooltip="Michael Levitt"/>
              </a:rPr>
              <a:t>Levitt</a:t>
            </a:r>
            <a:r>
              <a:rPr lang="es-ES" sz="2200" dirty="0">
                <a:solidFill>
                  <a:srgbClr val="2E2A25"/>
                </a:solidFill>
                <a:latin typeface="+mn-lt"/>
              </a:rPr>
              <a:t/>
            </a:r>
            <a:br>
              <a:rPr lang="es-ES" sz="2200" dirty="0">
                <a:solidFill>
                  <a:srgbClr val="2E2A25"/>
                </a:solidFill>
                <a:latin typeface="+mn-lt"/>
              </a:rPr>
            </a:br>
            <a:r>
              <a:rPr lang="es-ES" sz="2200" dirty="0" err="1">
                <a:solidFill>
                  <a:srgbClr val="2E2A25"/>
                </a:solidFill>
                <a:latin typeface="+mn-lt"/>
                <a:hlinkClick r:id="rId5" tooltip="Arieh Warshel"/>
              </a:rPr>
              <a:t>Arieh</a:t>
            </a:r>
            <a:r>
              <a:rPr lang="es-ES" sz="2200" dirty="0">
                <a:solidFill>
                  <a:srgbClr val="2E2A25"/>
                </a:solidFill>
                <a:latin typeface="+mn-lt"/>
                <a:hlinkClick r:id="rId5" tooltip="Arieh Warshel"/>
              </a:rPr>
              <a:t> </a:t>
            </a:r>
            <a:r>
              <a:rPr lang="es-ES" sz="2200" dirty="0" err="1">
                <a:solidFill>
                  <a:srgbClr val="2E2A25"/>
                </a:solidFill>
                <a:latin typeface="+mn-lt"/>
                <a:hlinkClick r:id="rId5" tooltip="Arieh Warshel"/>
              </a:rPr>
              <a:t>Warshel</a:t>
            </a:r>
            <a:r>
              <a:rPr lang="es-ES" sz="3200" dirty="0">
                <a:solidFill>
                  <a:srgbClr val="2E2A25"/>
                </a:solidFill>
                <a:latin typeface="inherit"/>
              </a:rPr>
              <a:t/>
            </a:r>
            <a:br>
              <a:rPr lang="es-ES" sz="3200" dirty="0">
                <a:solidFill>
                  <a:srgbClr val="2E2A25"/>
                </a:solidFill>
                <a:latin typeface="inherit"/>
              </a:rPr>
            </a:br>
            <a:r>
              <a:rPr lang="es-ES" sz="3200" b="1" dirty="0" smtClean="0"/>
              <a:t/>
            </a:r>
            <a:br>
              <a:rPr lang="es-ES" sz="3200" b="1" dirty="0" smtClean="0"/>
            </a:br>
            <a:endParaRPr lang="es-E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pic>
        <p:nvPicPr>
          <p:cNvPr id="5" name="Picture 2" descr="Hemoglobina, hierro. Clorofila, magnesio. | Peace symbol, Biotechnology,  Peace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45818" y="688628"/>
            <a:ext cx="5457428" cy="4322284"/>
          </a:xfrm>
          <a:prstGeom prst="rect">
            <a:avLst/>
          </a:prstGeom>
          <a:noFill/>
        </p:spPr>
      </p:pic>
      <p:pic>
        <p:nvPicPr>
          <p:cNvPr id="7170" name="Picture 2" descr="La Sangre azul: Hemocianina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8"/>
          <a:stretch/>
        </p:blipFill>
        <p:spPr bwMode="auto">
          <a:xfrm>
            <a:off x="657796" y="2649721"/>
            <a:ext cx="5276530" cy="3154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CuadroTexto 12"/>
          <p:cNvSpPr txBox="1"/>
          <p:nvPr/>
        </p:nvSpPr>
        <p:spPr>
          <a:xfrm>
            <a:off x="658238" y="548152"/>
            <a:ext cx="52760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hlinkClick r:id="rId9"/>
              </a:rPr>
              <a:t>El Premio Nobel de Química 2013</a:t>
            </a:r>
            <a:br>
              <a:rPr lang="es-ES" b="1" dirty="0">
                <a:hlinkClick r:id="rId9"/>
              </a:rPr>
            </a:br>
            <a:r>
              <a:rPr lang="es-ES" b="1" i="1" dirty="0"/>
              <a:t>“Por el desarrollo de modelos </a:t>
            </a:r>
            <a:r>
              <a:rPr lang="es-ES" b="1" i="1" dirty="0" err="1"/>
              <a:t>multiescala</a:t>
            </a:r>
            <a:r>
              <a:rPr lang="es-ES" b="1" i="1" dirty="0"/>
              <a:t> para sistemas químicos complejos” Modelos moleculares</a:t>
            </a:r>
            <a:r>
              <a:rPr lang="es-ES" b="1" i="1" dirty="0" smtClean="0"/>
              <a:t>.”</a:t>
            </a:r>
            <a:endParaRPr lang="es-ES" i="1" dirty="0"/>
          </a:p>
        </p:txBody>
      </p:sp>
    </p:spTree>
    <p:extLst>
      <p:ext uri="{BB962C8B-B14F-4D97-AF65-F5344CB8AC3E}">
        <p14:creationId xmlns:p14="http://schemas.microsoft.com/office/powerpoint/2010/main" val="33090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E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pic>
        <p:nvPicPr>
          <p:cNvPr id="5" name="Picture 2" descr="Cofactors, enzymes and prosthetic groups.-unfinished | Conjunto de  Diapositiva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87148" y="280214"/>
            <a:ext cx="7365432" cy="54721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019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E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pic>
        <p:nvPicPr>
          <p:cNvPr id="5" name="97 Imagen" descr="tAMPON.jpg"/>
          <p:cNvPicPr/>
          <p:nvPr/>
        </p:nvPicPr>
        <p:blipFill>
          <a:blip r:embed="rId4">
            <a:lum bright="10000"/>
          </a:blip>
          <a:stretch>
            <a:fillRect/>
          </a:stretch>
        </p:blipFill>
        <p:spPr>
          <a:xfrm>
            <a:off x="6160770" y="365125"/>
            <a:ext cx="5193030" cy="5679821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491490" y="412635"/>
            <a:ext cx="496747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gl-ES" b="1" dirty="0">
                <a:ea typeface="Calibri" pitchFamily="34" charset="0"/>
                <a:cs typeface="Arial" pitchFamily="34" charset="0"/>
              </a:rPr>
              <a:t>CONCEPTO DE </a:t>
            </a:r>
            <a:r>
              <a:rPr lang="gl-ES" b="1" dirty="0" err="1">
                <a:ea typeface="Calibri" pitchFamily="34" charset="0"/>
                <a:cs typeface="Arial" pitchFamily="34" charset="0"/>
              </a:rPr>
              <a:t>pH</a:t>
            </a:r>
            <a:r>
              <a:rPr lang="gl-ES" b="1" dirty="0">
                <a:ea typeface="Calibri" pitchFamily="34" charset="0"/>
                <a:cs typeface="Arial" pitchFamily="34" charset="0"/>
              </a:rPr>
              <a:t> e SISTEMAS TAMPÓN</a:t>
            </a:r>
            <a:r>
              <a:rPr lang="gl-ES" dirty="0">
                <a:ea typeface="Calibri" pitchFamily="34" charset="0"/>
                <a:cs typeface="Arial" pitchFamily="34" charset="0"/>
              </a:rPr>
              <a:t>.-  O </a:t>
            </a:r>
            <a:r>
              <a:rPr lang="gl-ES" dirty="0" err="1">
                <a:ea typeface="Calibri" pitchFamily="34" charset="0"/>
                <a:cs typeface="Arial" pitchFamily="34" charset="0"/>
              </a:rPr>
              <a:t>pH</a:t>
            </a:r>
            <a:r>
              <a:rPr lang="gl-ES" dirty="0">
                <a:ea typeface="Calibri" pitchFamily="34" charset="0"/>
                <a:cs typeface="Arial" pitchFamily="34" charset="0"/>
              </a:rPr>
              <a:t> (“potencia de H”) pode definirse como o logaritmo da concentración de </a:t>
            </a:r>
            <a:r>
              <a:rPr lang="gl-ES" dirty="0" err="1">
                <a:ea typeface="Calibri" pitchFamily="34" charset="0"/>
                <a:cs typeface="Arial" pitchFamily="34" charset="0"/>
              </a:rPr>
              <a:t>hidroxenións</a:t>
            </a:r>
            <a:r>
              <a:rPr lang="gl-ES" dirty="0">
                <a:ea typeface="Calibri" pitchFamily="34" charset="0"/>
                <a:cs typeface="Arial" pitchFamily="34" charset="0"/>
              </a:rPr>
              <a:t> ( H</a:t>
            </a:r>
            <a:r>
              <a:rPr lang="gl-ES" baseline="-30000" dirty="0">
                <a:ea typeface="Calibri" pitchFamily="34" charset="0"/>
                <a:cs typeface="Arial" pitchFamily="34" charset="0"/>
              </a:rPr>
              <a:t>3</a:t>
            </a:r>
            <a:r>
              <a:rPr lang="gl-ES" dirty="0">
                <a:ea typeface="Calibri" pitchFamily="34" charset="0"/>
                <a:cs typeface="Arial" pitchFamily="34" charset="0"/>
              </a:rPr>
              <a:t>0</a:t>
            </a:r>
            <a:r>
              <a:rPr lang="gl-ES" baseline="30000" dirty="0">
                <a:ea typeface="Calibri" pitchFamily="34" charset="0"/>
                <a:cs typeface="Arial" pitchFamily="34" charset="0"/>
              </a:rPr>
              <a:t>+</a:t>
            </a:r>
            <a:r>
              <a:rPr lang="gl-ES" dirty="0">
                <a:ea typeface="Calibri" pitchFamily="34" charset="0"/>
                <a:cs typeface="Arial" pitchFamily="34" charset="0"/>
              </a:rPr>
              <a:t>- protóns hidratados) cambiado de signo, ou </a:t>
            </a:r>
            <a:r>
              <a:rPr lang="gl-ES" dirty="0" err="1">
                <a:ea typeface="Calibri" pitchFamily="34" charset="0"/>
                <a:cs typeface="Arial" pitchFamily="34" charset="0"/>
              </a:rPr>
              <a:t>pH</a:t>
            </a:r>
            <a:r>
              <a:rPr lang="gl-ES" dirty="0">
                <a:ea typeface="Calibri" pitchFamily="34" charset="0"/>
                <a:cs typeface="Arial" pitchFamily="34" charset="0"/>
              </a:rPr>
              <a:t> = - </a:t>
            </a:r>
            <a:r>
              <a:rPr lang="gl-ES" dirty="0" err="1">
                <a:ea typeface="Calibri" pitchFamily="34" charset="0"/>
                <a:cs typeface="Arial" pitchFamily="34" charset="0"/>
              </a:rPr>
              <a:t>log</a:t>
            </a:r>
            <a:r>
              <a:rPr lang="gl-ES" dirty="0">
                <a:ea typeface="Calibri" pitchFamily="34" charset="0"/>
                <a:cs typeface="Arial" pitchFamily="34" charset="0"/>
              </a:rPr>
              <a:t> ( H</a:t>
            </a:r>
            <a:r>
              <a:rPr lang="gl-ES" baseline="-30000" dirty="0">
                <a:ea typeface="Calibri" pitchFamily="34" charset="0"/>
                <a:cs typeface="Arial" pitchFamily="34" charset="0"/>
              </a:rPr>
              <a:t>3</a:t>
            </a:r>
            <a:r>
              <a:rPr lang="gl-ES" dirty="0">
                <a:ea typeface="Calibri" pitchFamily="34" charset="0"/>
                <a:cs typeface="Arial" pitchFamily="34" charset="0"/>
              </a:rPr>
              <a:t>0</a:t>
            </a:r>
            <a:r>
              <a:rPr lang="gl-ES" baseline="30000" dirty="0">
                <a:ea typeface="Calibri" pitchFamily="34" charset="0"/>
                <a:cs typeface="Arial" pitchFamily="34" charset="0"/>
              </a:rPr>
              <a:t>+</a:t>
            </a:r>
            <a:r>
              <a:rPr lang="gl-ES" dirty="0">
                <a:ea typeface="Calibri" pitchFamily="34" charset="0"/>
                <a:cs typeface="Arial" pitchFamily="34" charset="0"/>
              </a:rPr>
              <a:t>). As variacións de </a:t>
            </a:r>
            <a:r>
              <a:rPr lang="gl-ES" dirty="0" err="1">
                <a:ea typeface="Calibri" pitchFamily="34" charset="0"/>
                <a:cs typeface="Arial" pitchFamily="34" charset="0"/>
              </a:rPr>
              <a:t>pH</a:t>
            </a:r>
            <a:r>
              <a:rPr lang="gl-ES" dirty="0">
                <a:ea typeface="Calibri" pitchFamily="34" charset="0"/>
                <a:cs typeface="Arial" pitchFamily="34" charset="0"/>
              </a:rPr>
              <a:t> afectan á estabilidade das proteínas e inflúen de forma decisiva na actividade das encimas. O medio interno dos vertebrados ten un </a:t>
            </a:r>
            <a:r>
              <a:rPr lang="gl-ES" dirty="0" err="1">
                <a:ea typeface="Calibri" pitchFamily="34" charset="0"/>
                <a:cs typeface="Arial" pitchFamily="34" charset="0"/>
              </a:rPr>
              <a:t>pH</a:t>
            </a:r>
            <a:r>
              <a:rPr lang="gl-ES" dirty="0">
                <a:ea typeface="Calibri" pitchFamily="34" charset="0"/>
                <a:cs typeface="Arial" pitchFamily="34" charset="0"/>
              </a:rPr>
              <a:t> de 7,36 (lixeiramente alcalino).Todos os seres vivos manteñen constante o seu medio interno, proceso que se coñece como </a:t>
            </a:r>
            <a:r>
              <a:rPr lang="gl-ES" b="1" dirty="0" err="1">
                <a:ea typeface="Calibri" pitchFamily="34" charset="0"/>
                <a:cs typeface="Arial" pitchFamily="34" charset="0"/>
              </a:rPr>
              <a:t>homeostase</a:t>
            </a:r>
            <a:r>
              <a:rPr lang="gl-ES" dirty="0">
                <a:ea typeface="Calibri" pitchFamily="34" charset="0"/>
                <a:cs typeface="Arial" pitchFamily="34" charset="0"/>
              </a:rPr>
              <a:t>. Os “</a:t>
            </a:r>
            <a:r>
              <a:rPr lang="gl-ES" b="1" dirty="0">
                <a:ea typeface="Calibri" pitchFamily="34" charset="0"/>
                <a:cs typeface="Arial" pitchFamily="34" charset="0"/>
              </a:rPr>
              <a:t>sistemas tampón</a:t>
            </a:r>
            <a:r>
              <a:rPr lang="gl-ES" dirty="0">
                <a:ea typeface="Calibri" pitchFamily="34" charset="0"/>
                <a:cs typeface="Arial" pitchFamily="34" charset="0"/>
              </a:rPr>
              <a:t>” tenden a impedir a variación de </a:t>
            </a:r>
            <a:r>
              <a:rPr lang="gl-ES" dirty="0" err="1">
                <a:ea typeface="Calibri" pitchFamily="34" charset="0"/>
                <a:cs typeface="Arial" pitchFamily="34" charset="0"/>
              </a:rPr>
              <a:t>pH</a:t>
            </a:r>
            <a:r>
              <a:rPr lang="gl-ES" dirty="0">
                <a:ea typeface="Calibri" pitchFamily="34" charset="0"/>
                <a:cs typeface="Arial" pitchFamily="34" charset="0"/>
              </a:rPr>
              <a:t> ao engadir cantidades moderadas de H</a:t>
            </a:r>
            <a:r>
              <a:rPr lang="gl-ES" baseline="30000" dirty="0">
                <a:ea typeface="Calibri" pitchFamily="34" charset="0"/>
                <a:cs typeface="Arial" pitchFamily="34" charset="0"/>
              </a:rPr>
              <a:t>+</a:t>
            </a:r>
            <a:r>
              <a:rPr lang="gl-ES" dirty="0">
                <a:ea typeface="Calibri" pitchFamily="34" charset="0"/>
                <a:cs typeface="Arial" pitchFamily="34" charset="0"/>
              </a:rPr>
              <a:t> ou OH</a:t>
            </a:r>
            <a:r>
              <a:rPr lang="gl-ES" baseline="30000" dirty="0">
                <a:ea typeface="Calibri" pitchFamily="34" charset="0"/>
                <a:cs typeface="Arial" pitchFamily="34" charset="0"/>
              </a:rPr>
              <a:t>-</a:t>
            </a:r>
            <a:r>
              <a:rPr lang="gl-ES" dirty="0">
                <a:ea typeface="Calibri" pitchFamily="34" charset="0"/>
                <a:cs typeface="Arial" pitchFamily="34" charset="0"/>
              </a:rPr>
              <a:t> . Estes sistemas consisten nun par ácido-base conxugado que actúa como dador ou </a:t>
            </a:r>
            <a:r>
              <a:rPr lang="gl-ES" dirty="0" err="1">
                <a:ea typeface="Calibri" pitchFamily="34" charset="0"/>
                <a:cs typeface="Arial" pitchFamily="34" charset="0"/>
              </a:rPr>
              <a:t>aceptor</a:t>
            </a:r>
            <a:r>
              <a:rPr lang="gl-ES" dirty="0">
                <a:ea typeface="Calibri" pitchFamily="34" charset="0"/>
                <a:cs typeface="Arial" pitchFamily="34" charset="0"/>
              </a:rPr>
              <a:t> de protóns. As proteínas posúen unha importante capacidade </a:t>
            </a:r>
            <a:r>
              <a:rPr lang="gl-ES" dirty="0" err="1">
                <a:ea typeface="Calibri" pitchFamily="34" charset="0"/>
                <a:cs typeface="Arial" pitchFamily="34" charset="0"/>
              </a:rPr>
              <a:t>amortecedora</a:t>
            </a:r>
            <a:r>
              <a:rPr lang="gl-ES" dirty="0">
                <a:ea typeface="Calibri" pitchFamily="34" charset="0"/>
                <a:cs typeface="Arial" pitchFamily="34" charset="0"/>
              </a:rPr>
              <a:t> de </a:t>
            </a:r>
            <a:r>
              <a:rPr lang="gl-ES" dirty="0" err="1">
                <a:ea typeface="Calibri" pitchFamily="34" charset="0"/>
                <a:cs typeface="Arial" pitchFamily="34" charset="0"/>
              </a:rPr>
              <a:t>pH</a:t>
            </a:r>
            <a:r>
              <a:rPr lang="gl-ES" dirty="0">
                <a:ea typeface="Calibri" pitchFamily="34" charset="0"/>
                <a:cs typeface="Arial" pitchFamily="34" charset="0"/>
              </a:rPr>
              <a:t>, pero tamén existen tampóns biolóxicos formados por sales minerais </a:t>
            </a:r>
            <a:r>
              <a:rPr lang="gl-ES" dirty="0" err="1">
                <a:ea typeface="Calibri" pitchFamily="34" charset="0"/>
                <a:cs typeface="Arial" pitchFamily="34" charset="0"/>
              </a:rPr>
              <a:t>disoltos</a:t>
            </a:r>
            <a:r>
              <a:rPr lang="gl-ES" dirty="0">
                <a:ea typeface="Calibri" pitchFamily="34" charset="0"/>
                <a:cs typeface="Arial" pitchFamily="34" charset="0"/>
              </a:rPr>
              <a:t>: os sistemas tampón bicarbonato do sangue e o sistema tampón fosfato das células.</a:t>
            </a:r>
            <a:endParaRPr lang="gl-E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9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E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/>
          <a:srcRect l="12675" t="9600" r="13000" b="8666"/>
          <a:stretch/>
        </p:blipFill>
        <p:spPr>
          <a:xfrm>
            <a:off x="1861078" y="740664"/>
            <a:ext cx="8028157" cy="4965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515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12064" y="-229235"/>
            <a:ext cx="10515600" cy="1325563"/>
          </a:xfrm>
        </p:spPr>
        <p:txBody>
          <a:bodyPr>
            <a:normAutofit/>
          </a:bodyPr>
          <a:lstStyle/>
          <a:p>
            <a:r>
              <a:rPr lang="es-ES" sz="3200" b="1" dirty="0" err="1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Disolucións</a:t>
            </a:r>
            <a:r>
              <a:rPr lang="es-ES" sz="3200" b="1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3200" b="1" dirty="0" err="1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verdadeiras</a:t>
            </a:r>
            <a:r>
              <a:rPr lang="es-ES" sz="3200" b="1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e coloidales </a:t>
            </a:r>
            <a:endParaRPr lang="es-ES" sz="3200" b="1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333375" y="874472"/>
            <a:ext cx="116860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ts val="600"/>
              </a:spcBef>
              <a:spcAft>
                <a:spcPts val="600"/>
              </a:spcAft>
            </a:pPr>
            <a:r>
              <a:rPr lang="gl-ES" dirty="0">
                <a:ea typeface="Calibri" pitchFamily="34" charset="0"/>
                <a:cs typeface="Arial" pitchFamily="34" charset="0"/>
              </a:rPr>
              <a:t>Os fluídos que hai nos seres vivos conteñen moitos tipos de </a:t>
            </a:r>
            <a:r>
              <a:rPr lang="gl-ES" dirty="0" err="1">
                <a:ea typeface="Calibri" pitchFamily="34" charset="0"/>
                <a:cs typeface="Arial" pitchFamily="34" charset="0"/>
              </a:rPr>
              <a:t>solutos</a:t>
            </a:r>
            <a:r>
              <a:rPr lang="gl-ES" dirty="0">
                <a:ea typeface="Calibri" pitchFamily="34" charset="0"/>
                <a:cs typeface="Arial" pitchFamily="34" charset="0"/>
              </a:rPr>
              <a:t> (</a:t>
            </a:r>
            <a:r>
              <a:rPr lang="gl-ES" b="1" dirty="0">
                <a:ea typeface="Calibri" pitchFamily="34" charset="0"/>
                <a:cs typeface="Arial" pitchFamily="34" charset="0"/>
              </a:rPr>
              <a:t>fase dispersa</a:t>
            </a:r>
            <a:r>
              <a:rPr lang="gl-ES" dirty="0">
                <a:ea typeface="Calibri" pitchFamily="34" charset="0"/>
                <a:cs typeface="Arial" pitchFamily="34" charset="0"/>
              </a:rPr>
              <a:t>) e un só tipo de </a:t>
            </a:r>
            <a:r>
              <a:rPr lang="gl-ES" b="1" dirty="0">
                <a:ea typeface="Calibri" pitchFamily="34" charset="0"/>
                <a:cs typeface="Arial" pitchFamily="34" charset="0"/>
              </a:rPr>
              <a:t>fase </a:t>
            </a:r>
            <a:r>
              <a:rPr lang="gl-ES" b="1" dirty="0" err="1">
                <a:ea typeface="Calibri" pitchFamily="34" charset="0"/>
                <a:cs typeface="Arial" pitchFamily="34" charset="0"/>
              </a:rPr>
              <a:t>dispersante</a:t>
            </a:r>
            <a:r>
              <a:rPr lang="gl-ES" dirty="0">
                <a:ea typeface="Calibri" pitchFamily="34" charset="0"/>
                <a:cs typeface="Arial" pitchFamily="34" charset="0"/>
              </a:rPr>
              <a:t>, a auga.</a:t>
            </a:r>
            <a:endParaRPr lang="es-ES" dirty="0">
              <a:cs typeface="Arial" pitchFamily="34" charset="0"/>
            </a:endParaRPr>
          </a:p>
          <a:p>
            <a:pPr lvl="0" eaLnBrk="0" fontAlgn="base" hangingPunct="0">
              <a:spcBef>
                <a:spcPts val="600"/>
              </a:spcBef>
              <a:spcAft>
                <a:spcPts val="600"/>
              </a:spcAft>
            </a:pPr>
            <a:r>
              <a:rPr lang="gl-ES" dirty="0">
                <a:ea typeface="Calibri" pitchFamily="34" charset="0"/>
                <a:cs typeface="Arial" pitchFamily="34" charset="0"/>
              </a:rPr>
              <a:t>As </a:t>
            </a:r>
            <a:r>
              <a:rPr lang="gl-ES" b="1" dirty="0">
                <a:ea typeface="Calibri" pitchFamily="34" charset="0"/>
                <a:cs typeface="Arial" pitchFamily="34" charset="0"/>
              </a:rPr>
              <a:t>disolucións verdadeiras</a:t>
            </a:r>
            <a:r>
              <a:rPr lang="gl-ES" dirty="0">
                <a:ea typeface="Calibri" pitchFamily="34" charset="0"/>
                <a:cs typeface="Arial" pitchFamily="34" charset="0"/>
              </a:rPr>
              <a:t> son as dispersións dun sólido de baixo peso molecular (ou cristaloide) nun líquido. Por exemplo, a disolución de sal ou azucre en auga. As </a:t>
            </a:r>
            <a:r>
              <a:rPr lang="gl-ES" b="1" dirty="0">
                <a:ea typeface="Calibri" pitchFamily="34" charset="0"/>
                <a:cs typeface="Arial" pitchFamily="34" charset="0"/>
              </a:rPr>
              <a:t>disolucións coloidais</a:t>
            </a:r>
            <a:r>
              <a:rPr lang="gl-ES" dirty="0">
                <a:ea typeface="Calibri" pitchFamily="34" charset="0"/>
                <a:cs typeface="Arial" pitchFamily="34" charset="0"/>
              </a:rPr>
              <a:t> son as dispersións dun sólido de elevado peso molecular nun líquido. </a:t>
            </a:r>
            <a:endParaRPr lang="es-ES" dirty="0">
              <a:cs typeface="Arial" pitchFamily="34" charset="0"/>
            </a:endParaRPr>
          </a:p>
          <a:p>
            <a:pPr lvl="0" eaLnBrk="0" fontAlgn="base" hangingPunct="0">
              <a:spcBef>
                <a:spcPts val="600"/>
              </a:spcBef>
              <a:spcAft>
                <a:spcPts val="600"/>
              </a:spcAft>
            </a:pPr>
            <a:r>
              <a:rPr lang="gl-ES" dirty="0">
                <a:ea typeface="Calibri" pitchFamily="34" charset="0"/>
                <a:cs typeface="Arial" pitchFamily="34" charset="0"/>
              </a:rPr>
              <a:t>As disolucións verdadeiras son as que teñen máis interese biolóxico, con propiedades como a difusión, a </a:t>
            </a:r>
            <a:r>
              <a:rPr lang="gl-ES" dirty="0" err="1">
                <a:ea typeface="Calibri" pitchFamily="34" charset="0"/>
                <a:cs typeface="Arial" pitchFamily="34" charset="0"/>
              </a:rPr>
              <a:t>ósmose</a:t>
            </a:r>
            <a:r>
              <a:rPr lang="gl-ES" dirty="0">
                <a:ea typeface="Calibri" pitchFamily="34" charset="0"/>
                <a:cs typeface="Arial" pitchFamily="34" charset="0"/>
              </a:rPr>
              <a:t> e a estabilidade do grao de acidez ou </a:t>
            </a:r>
            <a:r>
              <a:rPr lang="gl-ES" dirty="0" err="1">
                <a:ea typeface="Calibri" pitchFamily="34" charset="0"/>
                <a:cs typeface="Arial" pitchFamily="34" charset="0"/>
              </a:rPr>
              <a:t>pH</a:t>
            </a:r>
            <a:r>
              <a:rPr lang="gl-ES" dirty="0">
                <a:ea typeface="Calibri" pitchFamily="34" charset="0"/>
                <a:cs typeface="Arial" pitchFamily="34" charset="0"/>
              </a:rPr>
              <a:t>.</a:t>
            </a:r>
            <a:endParaRPr lang="es-ES" dirty="0">
              <a:cs typeface="Arial" pitchFamily="34" charset="0"/>
            </a:endParaRPr>
          </a:p>
          <a:p>
            <a:pPr lvl="0" eaLnBrk="0" fontAlgn="base" hangingPunct="0">
              <a:spcBef>
                <a:spcPts val="600"/>
              </a:spcBef>
              <a:spcAft>
                <a:spcPts val="600"/>
              </a:spcAft>
            </a:pPr>
            <a:r>
              <a:rPr lang="gl-ES" b="1" dirty="0">
                <a:ea typeface="Calibri" pitchFamily="34" charset="0"/>
                <a:cs typeface="Arial" pitchFamily="34" charset="0"/>
              </a:rPr>
              <a:t>DIFUSIÓN.- </a:t>
            </a:r>
            <a:r>
              <a:rPr lang="gl-ES" dirty="0">
                <a:ea typeface="Calibri" pitchFamily="34" charset="0"/>
                <a:cs typeface="Arial" pitchFamily="34" charset="0"/>
              </a:rPr>
              <a:t> A difusión é un fenómeno físico mediante o cal as partículas de </a:t>
            </a:r>
            <a:r>
              <a:rPr lang="gl-ES" dirty="0" err="1">
                <a:ea typeface="Calibri" pitchFamily="34" charset="0"/>
                <a:cs typeface="Arial" pitchFamily="34" charset="0"/>
              </a:rPr>
              <a:t>soluto</a:t>
            </a:r>
            <a:r>
              <a:rPr lang="gl-ES" dirty="0">
                <a:ea typeface="Calibri" pitchFamily="34" charset="0"/>
                <a:cs typeface="Arial" pitchFamily="34" charset="0"/>
              </a:rPr>
              <a:t> tenden a dispersarse ou distribuírse de modo uniforme polo disolvente ou no medio que o contén ata formar unha disolución de concentración homoxénea. Na difusión </a:t>
            </a:r>
            <a:r>
              <a:rPr lang="gl-ES" b="1" dirty="0">
                <a:ea typeface="Calibri" pitchFamily="34" charset="0"/>
                <a:cs typeface="Arial" pitchFamily="34" charset="0"/>
              </a:rPr>
              <a:t>a través de membrana</a:t>
            </a:r>
            <a:r>
              <a:rPr lang="gl-ES" dirty="0">
                <a:ea typeface="Calibri" pitchFamily="34" charset="0"/>
                <a:cs typeface="Arial" pitchFamily="34" charset="0"/>
              </a:rPr>
              <a:t> as moléculas atravesan a membrana a favor de gradiente e sen consumo de enerxía. </a:t>
            </a:r>
            <a:endParaRPr lang="es-ES" dirty="0">
              <a:cs typeface="Arial" pitchFamily="34" charset="0"/>
            </a:endParaRPr>
          </a:p>
        </p:txBody>
      </p:sp>
      <p:pic>
        <p:nvPicPr>
          <p:cNvPr id="6" name="20 Imagen" descr="difusion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4368" y="3855860"/>
            <a:ext cx="6129528" cy="2410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81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E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/>
          <a:srcRect l="13350" t="7601" r="12700" b="8666"/>
          <a:stretch/>
        </p:blipFill>
        <p:spPr>
          <a:xfrm>
            <a:off x="1627632" y="521208"/>
            <a:ext cx="9015984" cy="5742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84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8415528" y="149905"/>
            <a:ext cx="3544824" cy="1325563"/>
          </a:xfrm>
        </p:spPr>
        <p:txBody>
          <a:bodyPr>
            <a:normAutofit/>
          </a:bodyPr>
          <a:lstStyle/>
          <a:p>
            <a:r>
              <a:rPr lang="es-ES" sz="2000" b="1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                                            </a:t>
            </a:r>
            <a:r>
              <a:rPr lang="es-ES" sz="2000" b="1" dirty="0" err="1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Globulo</a:t>
            </a:r>
            <a:r>
              <a:rPr lang="es-ES" sz="2000" b="1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2000" b="1" dirty="0" err="1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vermello</a:t>
            </a:r>
            <a:r>
              <a:rPr lang="es-ES" sz="2000" b="1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e </a:t>
            </a:r>
            <a:br>
              <a:rPr lang="es-ES" sz="2000" b="1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s-ES" sz="2000" b="1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vacuola </a:t>
            </a:r>
            <a:r>
              <a:rPr lang="es-ES" sz="2000" b="1" dirty="0" err="1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vexetal</a:t>
            </a:r>
            <a:r>
              <a:rPr lang="es-ES" sz="2000" b="1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sz="2000" b="1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/>
          <a:srcRect l="29936" t="12990" r="19814" b="21804"/>
          <a:stretch/>
        </p:blipFill>
        <p:spPr>
          <a:xfrm>
            <a:off x="146304" y="365125"/>
            <a:ext cx="7284720" cy="5317218"/>
          </a:xfrm>
          <a:prstGeom prst="rect">
            <a:avLst/>
          </a:prstGeom>
        </p:spPr>
      </p:pic>
      <p:pic>
        <p:nvPicPr>
          <p:cNvPr id="6" name="7 Imagen" descr="Imagen relacionada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07808" y="1439527"/>
            <a:ext cx="4352544" cy="424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3934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E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/>
          <a:srcRect l="13650" t="7734" r="15700" b="7333"/>
          <a:stretch/>
        </p:blipFill>
        <p:spPr>
          <a:xfrm>
            <a:off x="1709928" y="155448"/>
            <a:ext cx="8613648" cy="5824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47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52400" y="0"/>
            <a:ext cx="10515600" cy="1325563"/>
          </a:xfrm>
        </p:spPr>
        <p:txBody>
          <a:bodyPr>
            <a:normAutofit/>
          </a:bodyPr>
          <a:lstStyle/>
          <a:p>
            <a:r>
              <a:rPr lang="es-ES" sz="3200" b="1" dirty="0" smtClean="0">
                <a:latin typeface="+mn-lt"/>
                <a:ea typeface="Tahoma" panose="020B0604030504040204" pitchFamily="34" charset="0"/>
                <a:cs typeface="Tahoma" panose="020B0604030504040204" pitchFamily="34" charset="0"/>
              </a:rPr>
              <a:t>Dispersiones coloidales </a:t>
            </a:r>
            <a:endParaRPr lang="es-ES" sz="3200" b="1" dirty="0">
              <a:latin typeface="+mn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374904" y="978408"/>
            <a:ext cx="103967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l-ES" dirty="0">
                <a:latin typeface="Calibri" pitchFamily="34" charset="0"/>
                <a:ea typeface="Calibri" pitchFamily="34" charset="0"/>
                <a:cs typeface="Arial" pitchFamily="34" charset="0"/>
              </a:rPr>
              <a:t>A maior parte dos líquidos dos seres vivos son </a:t>
            </a:r>
            <a:r>
              <a:rPr lang="gl-ES" b="1" dirty="0">
                <a:latin typeface="Calibri" pitchFamily="34" charset="0"/>
                <a:ea typeface="Calibri" pitchFamily="34" charset="0"/>
                <a:cs typeface="Arial" pitchFamily="34" charset="0"/>
              </a:rPr>
              <a:t>dispersións coloidais</a:t>
            </a:r>
            <a:r>
              <a:rPr lang="gl-ES" dirty="0">
                <a:latin typeface="Calibri" pitchFamily="34" charset="0"/>
                <a:ea typeface="Calibri" pitchFamily="34" charset="0"/>
                <a:cs typeface="Arial" pitchFamily="34" charset="0"/>
              </a:rPr>
              <a:t>. As </a:t>
            </a:r>
            <a:r>
              <a:rPr lang="gl-ES" b="1" dirty="0">
                <a:latin typeface="Calibri" pitchFamily="34" charset="0"/>
                <a:ea typeface="Calibri" pitchFamily="34" charset="0"/>
                <a:cs typeface="Arial" pitchFamily="34" charset="0"/>
              </a:rPr>
              <a:t>dispersións coloidais</a:t>
            </a:r>
            <a:r>
              <a:rPr lang="gl-ES" dirty="0">
                <a:latin typeface="Calibri" pitchFamily="34" charset="0"/>
                <a:ea typeface="Calibri" pitchFamily="34" charset="0"/>
                <a:cs typeface="Arial" pitchFamily="34" charset="0"/>
              </a:rPr>
              <a:t> poden presentarse en dous estados: en forma de </a:t>
            </a:r>
            <a:r>
              <a:rPr lang="gl-ES" b="1" dirty="0">
                <a:latin typeface="Calibri" pitchFamily="34" charset="0"/>
                <a:ea typeface="Calibri" pitchFamily="34" charset="0"/>
                <a:cs typeface="Arial" pitchFamily="34" charset="0"/>
              </a:rPr>
              <a:t>sol</a:t>
            </a:r>
            <a:r>
              <a:rPr lang="gl-ES" dirty="0">
                <a:latin typeface="Calibri" pitchFamily="34" charset="0"/>
                <a:ea typeface="Calibri" pitchFamily="34" charset="0"/>
                <a:cs typeface="Arial" pitchFamily="34" charset="0"/>
              </a:rPr>
              <a:t> ou estado líquido e en forma de </a:t>
            </a:r>
            <a:r>
              <a:rPr lang="gl-ES" b="1" dirty="0">
                <a:latin typeface="Calibri" pitchFamily="34" charset="0"/>
                <a:ea typeface="Calibri" pitchFamily="34" charset="0"/>
                <a:cs typeface="Arial" pitchFamily="34" charset="0"/>
              </a:rPr>
              <a:t>xel</a:t>
            </a:r>
            <a:r>
              <a:rPr lang="gl-ES" dirty="0">
                <a:latin typeface="Calibri" pitchFamily="34" charset="0"/>
                <a:ea typeface="Calibri" pitchFamily="34" charset="0"/>
                <a:cs typeface="Arial" pitchFamily="34" charset="0"/>
              </a:rPr>
              <a:t> ou estado </a:t>
            </a:r>
            <a:r>
              <a:rPr lang="gl-ES" dirty="0" err="1">
                <a:latin typeface="Calibri" pitchFamily="34" charset="0"/>
                <a:ea typeface="Calibri" pitchFamily="34" charset="0"/>
                <a:cs typeface="Arial" pitchFamily="34" charset="0"/>
              </a:rPr>
              <a:t>semisólido</a:t>
            </a:r>
            <a:r>
              <a:rPr lang="gl-ES" dirty="0">
                <a:latin typeface="Calibri" pitchFamily="34" charset="0"/>
                <a:ea typeface="Calibri" pitchFamily="34" charset="0"/>
                <a:cs typeface="Arial" pitchFamily="34" charset="0"/>
              </a:rPr>
              <a:t>. A célula no seu interior pode considerarse como un coloide complexo, atopándose en estado de sol algunhas veces e outras como xel. </a:t>
            </a:r>
            <a:endParaRPr lang="gl-ES" dirty="0">
              <a:latin typeface="Arial" pitchFamily="34" charset="0"/>
              <a:cs typeface="Arial" pitchFamily="34" charset="0"/>
            </a:endParaRPr>
          </a:p>
          <a:p>
            <a:endParaRPr lang="es-ES" dirty="0"/>
          </a:p>
        </p:txBody>
      </p:sp>
      <p:pic>
        <p:nvPicPr>
          <p:cNvPr id="6" name="98 Imagen" descr="pseudópodo.jpg"/>
          <p:cNvPicPr/>
          <p:nvPr/>
        </p:nvPicPr>
        <p:blipFill>
          <a:blip r:embed="rId4"/>
          <a:stretch>
            <a:fillRect/>
          </a:stretch>
        </p:blipFill>
        <p:spPr>
          <a:xfrm>
            <a:off x="5705856" y="1881473"/>
            <a:ext cx="6131096" cy="2635663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83464" y="2290072"/>
            <a:ext cx="498348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gl-ES" sz="1400" b="1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*As mesturas son sistemas materiais </a:t>
            </a:r>
            <a:r>
              <a:rPr lang="gl-ES" sz="1400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formados por m</a:t>
            </a:r>
            <a:r>
              <a:rPr lang="gl-ES" sz="1400" dirty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á</a:t>
            </a:r>
            <a:r>
              <a:rPr lang="gl-ES" sz="1400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is dunha substancia. Hai dous tipos:</a:t>
            </a:r>
            <a:endParaRPr lang="gl-ES" sz="1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gl-ES" sz="1400" b="1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Mestura homox</a:t>
            </a:r>
            <a:r>
              <a:rPr lang="gl-ES" sz="1400" b="1" dirty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é</a:t>
            </a:r>
            <a:r>
              <a:rPr lang="gl-ES" sz="1400" b="1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nea</a:t>
            </a:r>
            <a:r>
              <a:rPr lang="gl-ES" sz="1400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 ou </a:t>
            </a:r>
            <a:r>
              <a:rPr lang="gl-ES" sz="1400" b="1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disoluci</a:t>
            </a:r>
            <a:r>
              <a:rPr lang="gl-ES" sz="1400" b="1" dirty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ó</a:t>
            </a:r>
            <a:r>
              <a:rPr lang="gl-ES" sz="1400" b="1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n</a:t>
            </a:r>
            <a:r>
              <a:rPr lang="gl-ES" sz="1400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.- Os seus compo</a:t>
            </a:r>
            <a:r>
              <a:rPr lang="gl-ES" sz="1400" dirty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ñ</a:t>
            </a:r>
            <a:r>
              <a:rPr lang="gl-ES" sz="1400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entes non se poden distinguir por </a:t>
            </a:r>
            <a:r>
              <a:rPr lang="gl-ES" sz="1400" dirty="0" err="1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procedimentos</a:t>
            </a:r>
            <a:r>
              <a:rPr lang="gl-ES" sz="1400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gl-ES" sz="1400" dirty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ó</a:t>
            </a:r>
            <a:r>
              <a:rPr lang="gl-ES" sz="1400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pticos. Todas as partes </a:t>
            </a:r>
            <a:r>
              <a:rPr lang="gl-ES" sz="1400" dirty="0" err="1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dunh</a:t>
            </a:r>
            <a:r>
              <a:rPr lang="gl-ES" sz="1400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 mestura te</a:t>
            </a:r>
            <a:r>
              <a:rPr lang="gl-ES" sz="1400" dirty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ñ</a:t>
            </a:r>
            <a:r>
              <a:rPr lang="gl-ES" sz="1400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en id</a:t>
            </a:r>
            <a:r>
              <a:rPr lang="gl-ES" sz="1400" dirty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é</a:t>
            </a:r>
            <a:r>
              <a:rPr lang="gl-ES" sz="1400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ntica composici</a:t>
            </a:r>
            <a:r>
              <a:rPr lang="gl-ES" sz="1400" dirty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ó</a:t>
            </a:r>
            <a:r>
              <a:rPr lang="gl-ES" sz="1400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n e as mesmas propiedades. Exemplo: auga de mar, t</a:t>
            </a:r>
            <a:r>
              <a:rPr lang="gl-ES" sz="1400" dirty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é</a:t>
            </a:r>
            <a:r>
              <a:rPr lang="gl-ES" sz="1400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, etc. Nunha disoluci</a:t>
            </a:r>
            <a:r>
              <a:rPr lang="gl-ES" sz="1400" dirty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ó</a:t>
            </a:r>
            <a:r>
              <a:rPr lang="gl-ES" sz="1400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n podemos distinguir o </a:t>
            </a:r>
            <a:r>
              <a:rPr lang="gl-ES" sz="1400" b="1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disolvente</a:t>
            </a:r>
            <a:r>
              <a:rPr lang="gl-ES" sz="1400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 (compo</a:t>
            </a:r>
            <a:r>
              <a:rPr lang="gl-ES" sz="1400" dirty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ñ</a:t>
            </a:r>
            <a:r>
              <a:rPr lang="gl-ES" sz="1400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ente que est</a:t>
            </a:r>
            <a:r>
              <a:rPr lang="gl-ES" sz="1400" dirty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á</a:t>
            </a:r>
            <a:r>
              <a:rPr lang="gl-ES" sz="1400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 en maior proporci</a:t>
            </a:r>
            <a:r>
              <a:rPr lang="gl-ES" sz="1400" dirty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ó</a:t>
            </a:r>
            <a:r>
              <a:rPr lang="gl-ES" sz="1400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n) e o </a:t>
            </a:r>
            <a:r>
              <a:rPr lang="gl-ES" sz="1400" b="1" dirty="0" err="1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soluto</a:t>
            </a:r>
            <a:r>
              <a:rPr lang="gl-ES" sz="1400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 (o compo</a:t>
            </a:r>
            <a:r>
              <a:rPr lang="gl-ES" sz="1400" dirty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ñ</a:t>
            </a:r>
            <a:r>
              <a:rPr lang="gl-ES" sz="1400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ente que est</a:t>
            </a:r>
            <a:r>
              <a:rPr lang="gl-ES" sz="1400" dirty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á</a:t>
            </a:r>
            <a:r>
              <a:rPr lang="gl-ES" sz="1400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 en menor proporci</a:t>
            </a:r>
            <a:r>
              <a:rPr lang="gl-ES" sz="1400" dirty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ó</a:t>
            </a:r>
            <a:r>
              <a:rPr lang="gl-ES" sz="1400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n).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gl-ES" sz="1400" b="1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Mesturas heterox</a:t>
            </a:r>
            <a:r>
              <a:rPr lang="gl-ES" sz="1400" b="1" dirty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é</a:t>
            </a:r>
            <a:r>
              <a:rPr lang="gl-ES" sz="1400" b="1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neas</a:t>
            </a:r>
            <a:r>
              <a:rPr lang="gl-ES" sz="1400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.- Os seus compo</a:t>
            </a:r>
            <a:r>
              <a:rPr lang="gl-ES" sz="1400" dirty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ñ</a:t>
            </a:r>
            <a:r>
              <a:rPr lang="gl-ES" sz="1400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entes p</a:t>
            </a:r>
            <a:r>
              <a:rPr lang="gl-ES" sz="1400" dirty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ó</a:t>
            </a:r>
            <a:r>
              <a:rPr lang="gl-ES" sz="1400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dense distinguir por procedementos  </a:t>
            </a:r>
            <a:r>
              <a:rPr lang="gl-ES" sz="1400" dirty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ó</a:t>
            </a:r>
            <a:r>
              <a:rPr lang="gl-ES" sz="1400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pticos. As s</a:t>
            </a:r>
            <a:r>
              <a:rPr lang="gl-ES" sz="1400" dirty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ú</a:t>
            </a:r>
            <a:r>
              <a:rPr lang="gl-ES" sz="1400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as partes poden ter distinta composici</a:t>
            </a:r>
            <a:r>
              <a:rPr lang="gl-ES" sz="1400" dirty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ó</a:t>
            </a:r>
            <a:r>
              <a:rPr lang="gl-ES" sz="1400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n e propiedades. Exemplo: granito, arroz con leite. Os </a:t>
            </a:r>
            <a:r>
              <a:rPr lang="gl-ES" sz="1400" b="1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coloides ou dispersións coloidais</a:t>
            </a:r>
            <a:r>
              <a:rPr lang="gl-ES" sz="1400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 son mesturas heterox</a:t>
            </a:r>
            <a:r>
              <a:rPr lang="gl-ES" sz="1400" dirty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é</a:t>
            </a:r>
            <a:r>
              <a:rPr lang="gl-ES" sz="1400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neas con aspecto homox</a:t>
            </a:r>
            <a:r>
              <a:rPr lang="gl-ES" sz="1400" dirty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é</a:t>
            </a:r>
            <a:r>
              <a:rPr lang="gl-ES" sz="1400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neo; pero dispersan a luz (efecto </a:t>
            </a:r>
            <a:r>
              <a:rPr lang="gl-ES" sz="1400" dirty="0" err="1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Tyndall</a:t>
            </a:r>
            <a:r>
              <a:rPr lang="gl-ES" sz="1400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) e os seus compo</a:t>
            </a:r>
            <a:r>
              <a:rPr lang="gl-ES" sz="1400" dirty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ñ</a:t>
            </a:r>
            <a:r>
              <a:rPr lang="gl-ES" sz="1400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entes dist</a:t>
            </a:r>
            <a:r>
              <a:rPr lang="gl-ES" sz="1400" dirty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í</a:t>
            </a:r>
            <a:r>
              <a:rPr lang="gl-ES" sz="1400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nguense ao microscopio. Presentan unha </a:t>
            </a:r>
            <a:r>
              <a:rPr lang="gl-ES" sz="1400" b="1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fase dispersa</a:t>
            </a:r>
            <a:r>
              <a:rPr lang="gl-ES" sz="1400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 (a que se encontra en menor proporci</a:t>
            </a:r>
            <a:r>
              <a:rPr lang="gl-ES" sz="1400" dirty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ó</a:t>
            </a:r>
            <a:r>
              <a:rPr lang="gl-ES" sz="1400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n) e unha </a:t>
            </a:r>
            <a:r>
              <a:rPr lang="gl-ES" sz="1400" b="1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fase </a:t>
            </a:r>
            <a:r>
              <a:rPr lang="gl-ES" sz="1400" b="1" dirty="0" err="1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dispersante</a:t>
            </a:r>
            <a:r>
              <a:rPr lang="gl-ES" sz="1400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 (a que se encontra en maior proporci</a:t>
            </a:r>
            <a:r>
              <a:rPr lang="gl-ES" sz="1400" dirty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ó</a:t>
            </a:r>
            <a:r>
              <a:rPr lang="gl-ES" sz="1400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n). Exemplos de coloides son la xelatina, a n</a:t>
            </a:r>
            <a:r>
              <a:rPr lang="gl-ES" sz="1400" dirty="0">
                <a:solidFill>
                  <a:srgbClr val="C00000"/>
                </a:solidFill>
                <a:ea typeface="Calibri" pitchFamily="34" charset="0"/>
                <a:cs typeface="Times New Roman" pitchFamily="18" charset="0"/>
              </a:rPr>
              <a:t>é</a:t>
            </a:r>
            <a:r>
              <a:rPr lang="gl-ES" sz="1400" dirty="0">
                <a:solidFill>
                  <a:srgbClr val="C00000"/>
                </a:solidFill>
                <a:latin typeface="Arial Narrow" pitchFamily="34" charset="0"/>
                <a:ea typeface="Calibri" pitchFamily="34" charset="0"/>
                <a:cs typeface="Times New Roman" pitchFamily="18" charset="0"/>
              </a:rPr>
              <a:t>voa e o merengue.</a:t>
            </a:r>
            <a:endParaRPr lang="gl-ES" sz="1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3" descr="El aprendiz al sol: Pseudópodo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44000" y="4671239"/>
            <a:ext cx="2520371" cy="1643074"/>
          </a:xfrm>
          <a:prstGeom prst="rect">
            <a:avLst/>
          </a:prstGeom>
          <a:noFill/>
        </p:spPr>
      </p:pic>
      <p:sp>
        <p:nvSpPr>
          <p:cNvPr id="5" name="CuadroTexto 4"/>
          <p:cNvSpPr txBox="1"/>
          <p:nvPr/>
        </p:nvSpPr>
        <p:spPr>
          <a:xfrm>
            <a:off x="6297571" y="4851892"/>
            <a:ext cx="2473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Ameba; pseudópodos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207516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E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4"/>
          <a:srcRect l="16275" t="10532" r="54175" b="41067"/>
          <a:stretch/>
        </p:blipFill>
        <p:spPr>
          <a:xfrm>
            <a:off x="373347" y="448056"/>
            <a:ext cx="5588542" cy="514883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/>
          <a:srcRect l="48600" t="12000" r="21175" b="19599"/>
          <a:stretch/>
        </p:blipFill>
        <p:spPr>
          <a:xfrm>
            <a:off x="6474670" y="365125"/>
            <a:ext cx="4253011" cy="5413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913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ES" sz="32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0" y="6488668"/>
            <a:ext cx="1219200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OS BIOELEMENTOS, A AUGA E SALES MINERAIS                                                                                                        Marisa </a:t>
            </a:r>
            <a:r>
              <a:rPr lang="pt-BR" dirty="0" err="1" smtClean="0">
                <a:ea typeface="Tahoma" panose="020B0604030504040204" pitchFamily="34" charset="0"/>
                <a:cs typeface="Tahoma" panose="020B0604030504040204" pitchFamily="34" charset="0"/>
              </a:rPr>
              <a:t>Castiñeira</a:t>
            </a:r>
            <a:r>
              <a:rPr lang="pt-BR" dirty="0" smtClean="0"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dirty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864" y="6044946"/>
            <a:ext cx="813054" cy="81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26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277</TotalTime>
  <Words>2167</Words>
  <Application>Microsoft Office PowerPoint</Application>
  <PresentationFormat>Panorámica</PresentationFormat>
  <Paragraphs>157</Paragraphs>
  <Slides>42</Slides>
  <Notes>42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42</vt:i4>
      </vt:variant>
    </vt:vector>
  </HeadingPairs>
  <TitlesOfParts>
    <vt:vector size="50" baseType="lpstr">
      <vt:lpstr>Arial</vt:lpstr>
      <vt:lpstr>Arial Narrow</vt:lpstr>
      <vt:lpstr>Calibri</vt:lpstr>
      <vt:lpstr>Calibri Light</vt:lpstr>
      <vt:lpstr>inherit</vt:lpstr>
      <vt:lpstr>Tahoma</vt:lpstr>
      <vt:lpstr>Times New Roman</vt:lpstr>
      <vt:lpstr>Tema de Office</vt:lpstr>
      <vt:lpstr>OS BIOELEMENTOS, A AUGA E SALES MINERAIS </vt:lpstr>
      <vt:lpstr>O que imos ver no tema </vt:lpstr>
      <vt:lpstr>Niveis de organización dos seres vivos </vt:lpstr>
      <vt:lpstr>Da interacción entre os distintos elementos dun sistema xorden unhas propiedade que están ausentes cando estudamos os seus elementos por separado: as propiedades emerxentes . </vt:lpstr>
      <vt:lpstr>A composición da materia</vt:lpstr>
      <vt:lpstr>Enlaces característicos dos seres vivos </vt:lpstr>
      <vt:lpstr>Bioelementos e oligoelementos</vt:lpstr>
      <vt:lpstr> </vt:lpstr>
      <vt:lpstr>Oligoelementos: En conxunto constitúen o 0,1% do total da materia viva. Neste grupo temos oligoelementos esenciais e non esenciais. Son oligoelementos esenciais o Mn (manganeso), Cu (cobre), F (fluor), Si ( silicio), Cr (cromo), Se (selenio)... Son oligoelementos non esenciais cerca de 45 elementos diferentes como Al ( aluminio), Li (litio)... Algúns destes só se atopan en determinadas plantas ou animais. A carencia dos oligoelementos pode provocar problemas de saúde e mesmo a morte, pero o seu exceso provoca toxicidade e, así mesmo, pode chegar a provocar tamén a morte.</vt:lpstr>
      <vt:lpstr>Presentación de PowerPoint</vt:lpstr>
      <vt:lpstr>Presentación de PowerPoint</vt:lpstr>
      <vt:lpstr>Presentación de PowerPoint</vt:lpstr>
      <vt:lpstr>Enlace simple                Dobre enlace                  Triple enlace </vt:lpstr>
      <vt:lpstr>Biomoléculas ou principios inmedatos</vt:lpstr>
      <vt:lpstr>Auga </vt:lpstr>
      <vt:lpstr>Comportamento da auga líquida </vt:lpstr>
      <vt:lpstr>Propiedades da auga </vt:lpstr>
      <vt:lpstr>Elevada forza de cohesión entre moléculas </vt:lpstr>
      <vt:lpstr>Elevada tensión superficial </vt:lpstr>
      <vt:lpstr>Elevada Calor específica </vt:lpstr>
      <vt:lpstr>Elevada calor de vaporización </vt:lpstr>
      <vt:lpstr>Densidade máis alta en estado líquido ca en estado sólido</vt:lpstr>
      <vt:lpstr>Elevado poder disolvente</vt:lpstr>
      <vt:lpstr>Baixo grao de ionización   </vt:lpstr>
      <vt:lpstr>Presentación de PowerPoint</vt:lpstr>
      <vt:lpstr>Presentación de PowerPoint</vt:lpstr>
      <vt:lpstr>Presentación de PowerPoint</vt:lpstr>
      <vt:lpstr>Sales minerais </vt:lpstr>
      <vt:lpstr>Sales minerais disoltas.- Cando se disolven dan lugar a catións e anións. Os máis importantes: Anións : ión cloruro (Cl- ), ión sulfato (SO4= ), ión carbonato (C03= ), ión bicarbonato (HCO3- ), ión fosfato (HPO4= ).  Catións : ión sodio (Na+), ión potasio (K+), ión amonio (NH4+), ión calcio (Ca++ ), ión magnesio (Mg++). </vt:lpstr>
      <vt:lpstr>Impulso nervioso </vt:lpstr>
      <vt:lpstr>Contración muscular </vt:lpstr>
      <vt:lpstr> Martin Karplus Michael Levitt Arieh Warshel  </vt:lpstr>
      <vt:lpstr>Presentación de PowerPoint</vt:lpstr>
      <vt:lpstr>Presentación de PowerPoint</vt:lpstr>
      <vt:lpstr>Presentación de PowerPoint</vt:lpstr>
      <vt:lpstr>Disolucións verdadeiras e coloidales </vt:lpstr>
      <vt:lpstr>Presentación de PowerPoint</vt:lpstr>
      <vt:lpstr>                                             Globulo vermello e  vacuola vexetal </vt:lpstr>
      <vt:lpstr>Presentación de PowerPoint</vt:lpstr>
      <vt:lpstr>Dispersiones coloidales 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 BIOELEMENTOS, A AUGA E SALES MINERAIS </dc:title>
  <dc:creator>Windows User</dc:creator>
  <cp:lastModifiedBy>Windows User</cp:lastModifiedBy>
  <cp:revision>32</cp:revision>
  <dcterms:created xsi:type="dcterms:W3CDTF">2020-10-12T22:05:53Z</dcterms:created>
  <dcterms:modified xsi:type="dcterms:W3CDTF">2020-10-15T00:20:23Z</dcterms:modified>
</cp:coreProperties>
</file>