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26/05/2017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26/05/2017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26/05/2017</a:t>
            </a:fld>
            <a:endParaRPr lang="es-E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26/05/2017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26/05/2017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26/05/2017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26/05/2017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26/05/2017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26/05/2017</a:t>
            </a:fld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26/05/2017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26/05/2017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26/05/2017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</a:pPr>
            <a:r>
              <a:rPr lang="es-ES" sz="2800" b="1" dirty="0">
                <a:ea typeface="Calibri"/>
                <a:cs typeface="Times New Roman"/>
              </a:rPr>
              <a:t>COMPLEXO ALOCTONO MALPICA-TUI</a:t>
            </a:r>
            <a:r>
              <a:rPr lang="es-ES" sz="2800" dirty="0">
                <a:ea typeface="Calibri"/>
                <a:cs typeface="Times New Roman"/>
              </a:rPr>
              <a:t/>
            </a:r>
            <a:br>
              <a:rPr lang="es-ES" sz="2800" dirty="0">
                <a:ea typeface="Calibri"/>
                <a:cs typeface="Times New Roman"/>
              </a:rPr>
            </a:br>
            <a:endParaRPr lang="es-ES" sz="2800" dirty="0"/>
          </a:p>
        </p:txBody>
      </p:sp>
      <p:sp>
        <p:nvSpPr>
          <p:cNvPr id="3" name="2 Subtítulo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14300" indent="0">
              <a:buNone/>
            </a:pPr>
            <a:endParaRPr lang="es-E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60848"/>
            <a:ext cx="6659190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 Imagen" descr="E:\2017 Marisa\Datos nuevos\Instituto\Curso 16-17\Xeoloxía\Unidad Malpica-Tui\xeoloxía Malpica\fotos malpica. miñas\IMG_011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924944"/>
            <a:ext cx="3744416" cy="26642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544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pt-BR" sz="1400" b="1" dirty="0" err="1"/>
              <a:t>Galicia</a:t>
            </a:r>
            <a:r>
              <a:rPr lang="pt-BR" sz="1400" b="1" dirty="0"/>
              <a:t> forma parte </a:t>
            </a:r>
            <a:r>
              <a:rPr lang="pt-BR" sz="1400" b="1" dirty="0" err="1"/>
              <a:t>xelóxicamente</a:t>
            </a:r>
            <a:r>
              <a:rPr lang="pt-BR" sz="1400" b="1" dirty="0"/>
              <a:t> do “</a:t>
            </a:r>
            <a:r>
              <a:rPr lang="pt-BR" sz="1400" b="1" dirty="0" err="1"/>
              <a:t>Macizo</a:t>
            </a:r>
            <a:r>
              <a:rPr lang="pt-BR" sz="1400" b="1" dirty="0"/>
              <a:t> Ibérico” ou “</a:t>
            </a:r>
            <a:r>
              <a:rPr lang="pt-BR" sz="1400" b="1" dirty="0" err="1"/>
              <a:t>Macizo</a:t>
            </a:r>
            <a:r>
              <a:rPr lang="pt-BR" sz="1400" b="1" dirty="0"/>
              <a:t> </a:t>
            </a:r>
            <a:r>
              <a:rPr lang="pt-BR" sz="1400" b="1" dirty="0" err="1"/>
              <a:t>Hespérico</a:t>
            </a:r>
            <a:r>
              <a:rPr lang="pt-BR" sz="1400" b="1" dirty="0"/>
              <a:t>” </a:t>
            </a:r>
            <a:r>
              <a:rPr lang="pt-BR" sz="1400" b="1" dirty="0" smtClean="0"/>
              <a:t/>
            </a:r>
            <a:br>
              <a:rPr lang="pt-BR" sz="1400" b="1" dirty="0" smtClean="0"/>
            </a:br>
            <a:r>
              <a:rPr lang="pt-BR" sz="1400" b="1" dirty="0" smtClean="0"/>
              <a:t>Este consta das seguintes zonas</a:t>
            </a:r>
            <a:endParaRPr lang="es-ES" sz="1400" b="1" dirty="0"/>
          </a:p>
        </p:txBody>
      </p:sp>
      <p:pic>
        <p:nvPicPr>
          <p:cNvPr id="6" name="5 Marcador de contenido"/>
          <p:cNvPicPr>
            <a:picLocks noGrp="1"/>
          </p:cNvPicPr>
          <p:nvPr>
            <p:ph idx="1"/>
          </p:nvPr>
        </p:nvPicPr>
        <p:blipFill rotWithShape="1">
          <a:blip r:embed="rId2"/>
          <a:srcRect l="17229" t="33737" r="31656" b="11461"/>
          <a:stretch/>
        </p:blipFill>
        <p:spPr bwMode="auto">
          <a:xfrm>
            <a:off x="899592" y="1844824"/>
            <a:ext cx="6768752" cy="43924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1052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539552" y="278646"/>
            <a:ext cx="8280920" cy="1614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es-ES" b="1" dirty="0">
                <a:ea typeface="Calibri"/>
                <a:cs typeface="Times New Roman"/>
              </a:rPr>
              <a:t>Zona </a:t>
            </a:r>
            <a:r>
              <a:rPr lang="es-ES" b="1" dirty="0" err="1">
                <a:ea typeface="Calibri"/>
                <a:cs typeface="Times New Roman"/>
              </a:rPr>
              <a:t>Asturoccidental</a:t>
            </a:r>
            <a:r>
              <a:rPr lang="es-ES" b="1" dirty="0">
                <a:ea typeface="Calibri"/>
                <a:cs typeface="Times New Roman"/>
              </a:rPr>
              <a:t>-Leonesa:</a:t>
            </a:r>
            <a:r>
              <a:rPr lang="es-ES" dirty="0">
                <a:ea typeface="Calibri"/>
                <a:cs typeface="Times New Roman"/>
              </a:rPr>
              <a:t> </a:t>
            </a:r>
            <a:r>
              <a:rPr lang="es-ES" dirty="0" err="1">
                <a:ea typeface="Calibri"/>
                <a:cs typeface="Times New Roman"/>
              </a:rPr>
              <a:t>moi</a:t>
            </a:r>
            <a:r>
              <a:rPr lang="es-ES" dirty="0">
                <a:ea typeface="Calibri"/>
                <a:cs typeface="Times New Roman"/>
              </a:rPr>
              <a:t> </a:t>
            </a:r>
            <a:r>
              <a:rPr lang="es-ES" dirty="0" err="1">
                <a:ea typeface="Calibri"/>
                <a:cs typeface="Times New Roman"/>
              </a:rPr>
              <a:t>pregada</a:t>
            </a:r>
            <a:r>
              <a:rPr lang="es-ES" dirty="0">
                <a:ea typeface="Calibri"/>
                <a:cs typeface="Times New Roman"/>
              </a:rPr>
              <a:t> (Dominio do Manto de </a:t>
            </a:r>
            <a:r>
              <a:rPr lang="es-ES" dirty="0" smtClean="0">
                <a:ea typeface="Calibri"/>
                <a:cs typeface="Times New Roman"/>
              </a:rPr>
              <a:t>Mondoñedo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endParaRPr lang="es-ES" dirty="0" smtClean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es-ES" b="1" dirty="0">
                <a:ea typeface="Calibri"/>
                <a:cs typeface="Times New Roman"/>
              </a:rPr>
              <a:t>Zona </a:t>
            </a:r>
            <a:r>
              <a:rPr lang="es-ES" b="1" dirty="0" err="1">
                <a:ea typeface="Calibri"/>
                <a:cs typeface="Times New Roman"/>
              </a:rPr>
              <a:t>Centroibérica</a:t>
            </a:r>
            <a:r>
              <a:rPr lang="es-ES" dirty="0">
                <a:ea typeface="Calibri"/>
                <a:cs typeface="Times New Roman"/>
              </a:rPr>
              <a:t>: banda </a:t>
            </a:r>
            <a:r>
              <a:rPr lang="es-ES" dirty="0" err="1">
                <a:ea typeface="Calibri"/>
                <a:cs typeface="Times New Roman"/>
              </a:rPr>
              <a:t>estreita</a:t>
            </a:r>
            <a:r>
              <a:rPr lang="es-ES" dirty="0">
                <a:ea typeface="Calibri"/>
                <a:cs typeface="Times New Roman"/>
              </a:rPr>
              <a:t> , o Dominio do </a:t>
            </a:r>
            <a:r>
              <a:rPr lang="es-ES" dirty="0" err="1">
                <a:ea typeface="Calibri"/>
                <a:cs typeface="Times New Roman"/>
              </a:rPr>
              <a:t>anticlinorio</a:t>
            </a:r>
            <a:r>
              <a:rPr lang="es-ES" dirty="0">
                <a:ea typeface="Calibri"/>
                <a:cs typeface="Times New Roman"/>
              </a:rPr>
              <a:t> </a:t>
            </a:r>
            <a:r>
              <a:rPr lang="es-ES" dirty="0" err="1">
                <a:ea typeface="Calibri"/>
                <a:cs typeface="Times New Roman"/>
              </a:rPr>
              <a:t>Ollo</a:t>
            </a:r>
            <a:r>
              <a:rPr lang="es-ES" dirty="0">
                <a:ea typeface="Calibri"/>
                <a:cs typeface="Times New Roman"/>
              </a:rPr>
              <a:t> de Sapo</a:t>
            </a:r>
            <a:endParaRPr lang="es-ES" sz="1400" dirty="0">
              <a:ea typeface="Calibri"/>
              <a:cs typeface="Times New Roman"/>
            </a:endParaRPr>
          </a:p>
          <a:p>
            <a:pPr marL="285750" lvl="0" indent="-285750" algn="just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endParaRPr lang="es-ES" dirty="0" smtClean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endParaRPr lang="es-ES" sz="1400" dirty="0">
              <a:ea typeface="Calibri"/>
              <a:cs typeface="Times New Roman"/>
            </a:endParaRPr>
          </a:p>
        </p:txBody>
      </p:sp>
      <p:pic>
        <p:nvPicPr>
          <p:cNvPr id="5" name="4 Imagen"/>
          <p:cNvPicPr/>
          <p:nvPr/>
        </p:nvPicPr>
        <p:blipFill rotWithShape="1">
          <a:blip r:embed="rId2"/>
          <a:srcRect l="24162" t="15684" r="20282" b="17499"/>
          <a:stretch/>
        </p:blipFill>
        <p:spPr bwMode="auto">
          <a:xfrm>
            <a:off x="2300287" y="1892934"/>
            <a:ext cx="5152033" cy="42723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8132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251520" y="260649"/>
            <a:ext cx="889248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es-ES" sz="2000" b="1" dirty="0">
                <a:ea typeface="Calibri"/>
                <a:cs typeface="Times New Roman"/>
              </a:rPr>
              <a:t>Zona de Galicia-Tras os Montes:</a:t>
            </a:r>
            <a:r>
              <a:rPr lang="es-ES" sz="2000" dirty="0">
                <a:ea typeface="Calibri"/>
                <a:cs typeface="Times New Roman"/>
              </a:rPr>
              <a:t> lámina </a:t>
            </a:r>
            <a:r>
              <a:rPr lang="es-ES" sz="2000" dirty="0" err="1">
                <a:ea typeface="Calibri"/>
                <a:cs typeface="Times New Roman"/>
              </a:rPr>
              <a:t>alóctona</a:t>
            </a:r>
            <a:r>
              <a:rPr lang="es-ES" sz="2000" dirty="0">
                <a:ea typeface="Calibri"/>
                <a:cs typeface="Times New Roman"/>
              </a:rPr>
              <a:t> dividida en</a:t>
            </a:r>
          </a:p>
          <a:p>
            <a:pPr marL="742950" lvl="1" indent="-285750" algn="just">
              <a:lnSpc>
                <a:spcPct val="115000"/>
              </a:lnSpc>
              <a:spcAft>
                <a:spcPts val="0"/>
              </a:spcAft>
              <a:buFont typeface="Courier New"/>
              <a:buChar char="o"/>
            </a:pPr>
            <a:r>
              <a:rPr lang="es-ES" sz="2000" dirty="0">
                <a:ea typeface="Calibri"/>
                <a:cs typeface="Times New Roman"/>
              </a:rPr>
              <a:t>Dominio esquistoso, </a:t>
            </a:r>
            <a:r>
              <a:rPr lang="es-ES" sz="2000" dirty="0" err="1">
                <a:ea typeface="Calibri"/>
                <a:cs typeface="Times New Roman"/>
              </a:rPr>
              <a:t>moi</a:t>
            </a:r>
            <a:r>
              <a:rPr lang="es-ES" sz="2000" dirty="0">
                <a:ea typeface="Calibri"/>
                <a:cs typeface="Times New Roman"/>
              </a:rPr>
              <a:t> </a:t>
            </a:r>
            <a:r>
              <a:rPr lang="es-ES" sz="2000" dirty="0" err="1">
                <a:ea typeface="Calibri"/>
                <a:cs typeface="Times New Roman"/>
              </a:rPr>
              <a:t>intruído</a:t>
            </a:r>
            <a:r>
              <a:rPr lang="es-ES" sz="2000" dirty="0">
                <a:ea typeface="Calibri"/>
                <a:cs typeface="Times New Roman"/>
              </a:rPr>
              <a:t> por rochas graníticas </a:t>
            </a:r>
          </a:p>
          <a:p>
            <a:pPr marL="742950" lvl="1" indent="-285750" algn="just">
              <a:lnSpc>
                <a:spcPct val="115000"/>
              </a:lnSpc>
              <a:spcAft>
                <a:spcPts val="0"/>
              </a:spcAft>
              <a:buFont typeface="Courier New"/>
              <a:buChar char="o"/>
            </a:pPr>
            <a:r>
              <a:rPr lang="es-ES" sz="2000" dirty="0">
                <a:ea typeface="Calibri"/>
                <a:cs typeface="Times New Roman"/>
              </a:rPr>
              <a:t>Complexos </a:t>
            </a:r>
            <a:r>
              <a:rPr lang="es-ES" sz="2000" dirty="0" err="1">
                <a:ea typeface="Calibri"/>
                <a:cs typeface="Times New Roman"/>
              </a:rPr>
              <a:t>alóctonos</a:t>
            </a:r>
            <a:r>
              <a:rPr lang="es-ES" sz="2000" dirty="0">
                <a:ea typeface="Calibri"/>
                <a:cs typeface="Times New Roman"/>
              </a:rPr>
              <a:t> de rochas básicas, situados por riba do anterior </a:t>
            </a:r>
            <a:r>
              <a:rPr lang="es-ES" sz="2000" dirty="0" err="1">
                <a:ea typeface="Calibri"/>
                <a:cs typeface="Times New Roman"/>
              </a:rPr>
              <a:t>na</a:t>
            </a:r>
            <a:r>
              <a:rPr lang="es-ES" sz="2000" dirty="0">
                <a:ea typeface="Calibri"/>
                <a:cs typeface="Times New Roman"/>
              </a:rPr>
              <a:t> que se distinguen as </a:t>
            </a:r>
            <a:r>
              <a:rPr lang="es-ES" sz="2000" dirty="0" err="1">
                <a:ea typeface="Calibri"/>
                <a:cs typeface="Times New Roman"/>
              </a:rPr>
              <a:t>seguintes</a:t>
            </a:r>
            <a:r>
              <a:rPr lang="es-ES" sz="2000" dirty="0">
                <a:ea typeface="Calibri"/>
                <a:cs typeface="Times New Roman"/>
              </a:rPr>
              <a:t> unidades </a:t>
            </a:r>
            <a:endParaRPr lang="es-ES" sz="2000" dirty="0" smtClean="0">
              <a:ea typeface="Calibri"/>
              <a:cs typeface="Times New Roman"/>
            </a:endParaRPr>
          </a:p>
          <a:p>
            <a:pPr marL="742950" lvl="1" indent="-285750" algn="just">
              <a:lnSpc>
                <a:spcPct val="115000"/>
              </a:lnSpc>
              <a:spcAft>
                <a:spcPts val="0"/>
              </a:spcAft>
              <a:buFont typeface="Courier New"/>
              <a:buChar char="o"/>
            </a:pPr>
            <a:endParaRPr lang="es-ES" sz="2000" dirty="0">
              <a:ea typeface="Calibri"/>
              <a:cs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628800"/>
            <a:ext cx="2779713" cy="485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583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9512" y="332657"/>
            <a:ext cx="885698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2000" b="1" i="1" dirty="0">
                <a:ea typeface="Calibri"/>
                <a:cs typeface="Times New Roman"/>
              </a:rPr>
              <a:t>Etapas de evolución </a:t>
            </a:r>
            <a:r>
              <a:rPr lang="es-ES" sz="2000" b="1" i="1" dirty="0" err="1">
                <a:ea typeface="Calibri"/>
                <a:cs typeface="Times New Roman"/>
              </a:rPr>
              <a:t>xeolóxica</a:t>
            </a:r>
            <a:r>
              <a:rPr lang="es-ES" sz="2000" b="1" i="1" dirty="0">
                <a:ea typeface="Calibri"/>
                <a:cs typeface="Times New Roman"/>
              </a:rPr>
              <a:t>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es-ES" sz="2000" b="1" dirty="0">
                <a:ea typeface="Calibri"/>
                <a:cs typeface="Times New Roman"/>
              </a:rPr>
              <a:t>Sedimentación:</a:t>
            </a:r>
            <a:r>
              <a:rPr lang="es-ES" sz="2000" dirty="0">
                <a:ea typeface="Calibri"/>
                <a:cs typeface="Times New Roman"/>
              </a:rPr>
              <a:t> no Proterozoico e </a:t>
            </a:r>
            <a:r>
              <a:rPr lang="es-ES" sz="2000" dirty="0" err="1">
                <a:ea typeface="Calibri"/>
                <a:cs typeface="Times New Roman"/>
              </a:rPr>
              <a:t>primeira</a:t>
            </a:r>
            <a:r>
              <a:rPr lang="es-ES" sz="2000" dirty="0">
                <a:ea typeface="Calibri"/>
                <a:cs typeface="Times New Roman"/>
              </a:rPr>
              <a:t> </a:t>
            </a:r>
            <a:r>
              <a:rPr lang="es-ES" sz="2000" dirty="0" err="1">
                <a:ea typeface="Calibri"/>
                <a:cs typeface="Times New Roman"/>
              </a:rPr>
              <a:t>metade</a:t>
            </a:r>
            <a:r>
              <a:rPr lang="es-ES" sz="2000" dirty="0">
                <a:ea typeface="Calibri"/>
                <a:cs typeface="Times New Roman"/>
              </a:rPr>
              <a:t> de Paleozoico.</a:t>
            </a:r>
          </a:p>
          <a:p>
            <a:pPr marL="742950" lvl="1" indent="-285750" algn="just">
              <a:lnSpc>
                <a:spcPct val="115000"/>
              </a:lnSpc>
              <a:spcAft>
                <a:spcPts val="0"/>
              </a:spcAft>
              <a:buFont typeface="Courier New"/>
              <a:buChar char="o"/>
            </a:pPr>
            <a:r>
              <a:rPr lang="es-ES" sz="2000" dirty="0">
                <a:ea typeface="Calibri"/>
                <a:cs typeface="Times New Roman"/>
              </a:rPr>
              <a:t>Sedimentación proterozoica: </a:t>
            </a:r>
            <a:r>
              <a:rPr lang="es-ES" sz="2000" dirty="0" err="1" smtClean="0">
                <a:ea typeface="Calibri"/>
                <a:cs typeface="Times New Roman"/>
              </a:rPr>
              <a:t>oroxenia</a:t>
            </a:r>
            <a:r>
              <a:rPr lang="es-ES" sz="2000" dirty="0" smtClean="0">
                <a:ea typeface="Calibri"/>
                <a:cs typeface="Times New Roman"/>
              </a:rPr>
              <a:t> </a:t>
            </a:r>
            <a:r>
              <a:rPr lang="es-ES" sz="2000" dirty="0" err="1" smtClean="0">
                <a:ea typeface="Calibri"/>
                <a:cs typeface="Times New Roman"/>
              </a:rPr>
              <a:t>cadomiense</a:t>
            </a:r>
            <a:endParaRPr lang="es-ES" sz="2000" dirty="0">
              <a:ea typeface="Calibri"/>
              <a:cs typeface="Times New Roman"/>
            </a:endParaRPr>
          </a:p>
          <a:p>
            <a:pPr marL="742950" lvl="1" indent="-285750" algn="just">
              <a:lnSpc>
                <a:spcPct val="115000"/>
              </a:lnSpc>
              <a:spcAft>
                <a:spcPts val="0"/>
              </a:spcAft>
              <a:buFont typeface="Courier New"/>
              <a:buChar char="o"/>
            </a:pPr>
            <a:r>
              <a:rPr lang="es-ES" sz="2000" dirty="0">
                <a:ea typeface="Calibri"/>
                <a:cs typeface="Times New Roman"/>
              </a:rPr>
              <a:t>Sedimentación paleozoica</a:t>
            </a:r>
            <a:r>
              <a:rPr lang="es-ES" sz="2000" dirty="0" smtClean="0">
                <a:ea typeface="Calibri"/>
                <a:cs typeface="Times New Roman"/>
              </a:rPr>
              <a:t>: </a:t>
            </a:r>
            <a:r>
              <a:rPr lang="es-ES" sz="2000" dirty="0">
                <a:ea typeface="Calibri"/>
                <a:cs typeface="Times New Roman"/>
              </a:rPr>
              <a:t>apertura do océano </a:t>
            </a:r>
            <a:r>
              <a:rPr lang="es-ES" sz="2000" dirty="0" err="1">
                <a:ea typeface="Calibri"/>
                <a:cs typeface="Times New Roman"/>
              </a:rPr>
              <a:t>Reico</a:t>
            </a:r>
            <a:r>
              <a:rPr lang="es-ES" sz="2000" dirty="0">
                <a:ea typeface="Calibri"/>
                <a:cs typeface="Times New Roman"/>
              </a:rPr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2120899"/>
            <a:ext cx="7845806" cy="3856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060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87" y="1772815"/>
            <a:ext cx="8442377" cy="3600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497213" y="260648"/>
            <a:ext cx="8280920" cy="928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s-ES" sz="2000" dirty="0">
                <a:ea typeface="Calibri"/>
                <a:cs typeface="Times New Roman"/>
              </a:rPr>
              <a:t>Etapas de zona de subducción, </a:t>
            </a:r>
            <a:r>
              <a:rPr lang="es-ES" sz="2000" dirty="0" err="1">
                <a:ea typeface="Calibri"/>
                <a:cs typeface="Times New Roman"/>
              </a:rPr>
              <a:t>oroxenia</a:t>
            </a:r>
            <a:r>
              <a:rPr lang="es-ES" sz="2000" dirty="0">
                <a:ea typeface="Calibri"/>
                <a:cs typeface="Times New Roman"/>
              </a:rPr>
              <a:t> caledoniana </a:t>
            </a: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es-ES" sz="2000" dirty="0" err="1">
                <a:ea typeface="Calibri"/>
                <a:cs typeface="Times New Roman"/>
              </a:rPr>
              <a:t>Cunca</a:t>
            </a:r>
            <a:r>
              <a:rPr lang="es-ES" sz="2000" dirty="0">
                <a:ea typeface="Calibri"/>
                <a:cs typeface="Times New Roman"/>
              </a:rPr>
              <a:t> de extensión tras arco</a:t>
            </a:r>
          </a:p>
        </p:txBody>
      </p:sp>
    </p:spTree>
    <p:extLst>
      <p:ext uri="{BB962C8B-B14F-4D97-AF65-F5344CB8AC3E}">
        <p14:creationId xmlns:p14="http://schemas.microsoft.com/office/powerpoint/2010/main" val="208042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1520" y="188641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es-ES" dirty="0"/>
              <a:t>Apertura do </a:t>
            </a:r>
            <a:r>
              <a:rPr lang="es-ES" dirty="0" err="1"/>
              <a:t>Reico</a:t>
            </a:r>
            <a:r>
              <a:rPr lang="es-ES" dirty="0"/>
              <a:t> </a:t>
            </a:r>
          </a:p>
          <a:p>
            <a:pPr marL="342900" indent="-342900">
              <a:buFont typeface="+mj-lt"/>
              <a:buAutoNum type="alphaLcParenR"/>
            </a:pPr>
            <a:r>
              <a:rPr lang="es-ES" dirty="0"/>
              <a:t>Peche e episodio volcánico Gneis </a:t>
            </a:r>
            <a:r>
              <a:rPr lang="es-ES" dirty="0" err="1"/>
              <a:t>Ollo</a:t>
            </a:r>
            <a:r>
              <a:rPr lang="es-ES" dirty="0"/>
              <a:t> de Sapo</a:t>
            </a:r>
          </a:p>
        </p:txBody>
      </p:sp>
      <p:pic>
        <p:nvPicPr>
          <p:cNvPr id="3" name="2 Imagen"/>
          <p:cNvPicPr/>
          <p:nvPr/>
        </p:nvPicPr>
        <p:blipFill rotWithShape="1">
          <a:blip r:embed="rId2"/>
          <a:srcRect l="25397" t="30742" r="21517" b="32870"/>
          <a:stretch/>
        </p:blipFill>
        <p:spPr bwMode="auto">
          <a:xfrm>
            <a:off x="611560" y="1196752"/>
            <a:ext cx="7992888" cy="41044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3413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07504" y="260649"/>
            <a:ext cx="8712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>
                <a:ea typeface="Calibri"/>
                <a:cs typeface="Times New Roman"/>
              </a:rPr>
              <a:t>Sedimentación das unidades dos complexos </a:t>
            </a:r>
            <a:r>
              <a:rPr lang="es-ES" sz="2000" dirty="0" err="1">
                <a:ea typeface="Calibri"/>
                <a:cs typeface="Times New Roman"/>
              </a:rPr>
              <a:t>alóctonos</a:t>
            </a:r>
            <a:r>
              <a:rPr lang="es-ES" sz="2000" dirty="0">
                <a:ea typeface="Calibri"/>
                <a:cs typeface="Times New Roman"/>
              </a:rPr>
              <a:t> : a </a:t>
            </a:r>
            <a:r>
              <a:rPr lang="es-ES" sz="2000" dirty="0" err="1">
                <a:ea typeface="Calibri"/>
                <a:cs typeface="Times New Roman"/>
              </a:rPr>
              <a:t>unidade</a:t>
            </a:r>
            <a:r>
              <a:rPr lang="es-ES" sz="2000" dirty="0">
                <a:ea typeface="Calibri"/>
                <a:cs typeface="Times New Roman"/>
              </a:rPr>
              <a:t> basal unida a </a:t>
            </a:r>
            <a:r>
              <a:rPr lang="es-ES" sz="2000" dirty="0" err="1">
                <a:ea typeface="Calibri"/>
                <a:cs typeface="Times New Roman"/>
              </a:rPr>
              <a:t>marxe</a:t>
            </a:r>
            <a:r>
              <a:rPr lang="es-ES" sz="2000" dirty="0">
                <a:ea typeface="Calibri"/>
                <a:cs typeface="Times New Roman"/>
              </a:rPr>
              <a:t> do </a:t>
            </a:r>
            <a:r>
              <a:rPr lang="es-ES" sz="2000" dirty="0" err="1">
                <a:ea typeface="Calibri"/>
                <a:cs typeface="Times New Roman"/>
              </a:rPr>
              <a:t>Gondwana</a:t>
            </a:r>
            <a:r>
              <a:rPr lang="es-ES" sz="2000" dirty="0">
                <a:ea typeface="Calibri"/>
                <a:cs typeface="Times New Roman"/>
              </a:rPr>
              <a:t>, e as unidades </a:t>
            </a:r>
            <a:r>
              <a:rPr lang="es-ES" sz="2000" dirty="0" err="1">
                <a:ea typeface="Calibri"/>
                <a:cs typeface="Times New Roman"/>
              </a:rPr>
              <a:t>ofiolíticas</a:t>
            </a:r>
            <a:r>
              <a:rPr lang="es-ES" sz="2000" dirty="0">
                <a:ea typeface="Calibri"/>
                <a:cs typeface="Times New Roman"/>
              </a:rPr>
              <a:t> </a:t>
            </a:r>
            <a:r>
              <a:rPr lang="es-ES" sz="2000" dirty="0" err="1">
                <a:ea typeface="Calibri"/>
                <a:cs typeface="Times New Roman"/>
              </a:rPr>
              <a:t>noutros</a:t>
            </a:r>
            <a:r>
              <a:rPr lang="es-ES" sz="2000" dirty="0">
                <a:ea typeface="Calibri"/>
                <a:cs typeface="Times New Roman"/>
              </a:rPr>
              <a:t> lugares</a:t>
            </a:r>
            <a:endParaRPr lang="es-ES" sz="2000" dirty="0"/>
          </a:p>
        </p:txBody>
      </p:sp>
      <p:pic>
        <p:nvPicPr>
          <p:cNvPr id="4" name="3 Imagen"/>
          <p:cNvPicPr/>
          <p:nvPr/>
        </p:nvPicPr>
        <p:blipFill rotWithShape="1">
          <a:blip r:embed="rId2"/>
          <a:srcRect l="26632" t="23527" r="22928" b="30988"/>
          <a:stretch/>
        </p:blipFill>
        <p:spPr bwMode="auto">
          <a:xfrm>
            <a:off x="755576" y="1628800"/>
            <a:ext cx="8064896" cy="41044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4380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0" y="260648"/>
            <a:ext cx="8892480" cy="1487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es-ES" sz="2000" b="1" dirty="0" err="1">
                <a:ea typeface="Calibri"/>
                <a:cs typeface="Times New Roman"/>
              </a:rPr>
              <a:t>Oroxenia</a:t>
            </a:r>
            <a:r>
              <a:rPr lang="es-ES" sz="2000" b="1" dirty="0">
                <a:ea typeface="Calibri"/>
                <a:cs typeface="Times New Roman"/>
              </a:rPr>
              <a:t> Herciniana:</a:t>
            </a:r>
            <a:r>
              <a:rPr lang="es-ES" sz="2000" dirty="0">
                <a:ea typeface="Calibri"/>
                <a:cs typeface="Times New Roman"/>
              </a:rPr>
              <a:t> no Devónico e Carbonífero (365-280 MA) </a:t>
            </a: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es-ES" sz="2000" dirty="0" err="1">
                <a:ea typeface="Calibri"/>
                <a:cs typeface="Times New Roman"/>
              </a:rPr>
              <a:t>Prodúcese</a:t>
            </a:r>
            <a:r>
              <a:rPr lang="es-ES" sz="2000" dirty="0">
                <a:ea typeface="Calibri"/>
                <a:cs typeface="Times New Roman"/>
              </a:rPr>
              <a:t> por colisión continental entre </a:t>
            </a:r>
            <a:r>
              <a:rPr lang="es-ES" sz="2000" dirty="0" err="1">
                <a:ea typeface="Calibri"/>
                <a:cs typeface="Times New Roman"/>
              </a:rPr>
              <a:t>Gondwana</a:t>
            </a:r>
            <a:r>
              <a:rPr lang="es-ES" sz="2000" dirty="0">
                <a:ea typeface="Calibri"/>
                <a:cs typeface="Times New Roman"/>
              </a:rPr>
              <a:t> e </a:t>
            </a:r>
            <a:r>
              <a:rPr lang="es-ES" sz="2000" dirty="0" err="1">
                <a:ea typeface="Calibri"/>
                <a:cs typeface="Times New Roman"/>
              </a:rPr>
              <a:t>Laurussia</a:t>
            </a:r>
            <a:r>
              <a:rPr lang="es-ES" sz="2000" dirty="0">
                <a:ea typeface="Calibri"/>
                <a:cs typeface="Times New Roman"/>
              </a:rPr>
              <a:t> (</a:t>
            </a:r>
            <a:r>
              <a:rPr lang="es-ES" sz="2000" dirty="0" err="1">
                <a:ea typeface="Calibri"/>
                <a:cs typeface="Times New Roman"/>
              </a:rPr>
              <a:t>Laurentia+Báltica</a:t>
            </a:r>
            <a:r>
              <a:rPr lang="es-ES" sz="2000" dirty="0">
                <a:ea typeface="Calibri"/>
                <a:cs typeface="Times New Roman"/>
              </a:rPr>
              <a:t>). Da lugar á organización </a:t>
            </a:r>
            <a:r>
              <a:rPr lang="es-ES" sz="2000" dirty="0" err="1">
                <a:ea typeface="Calibri"/>
                <a:cs typeface="Times New Roman"/>
              </a:rPr>
              <a:t>xeolóxica</a:t>
            </a:r>
            <a:r>
              <a:rPr lang="es-ES" sz="2000" dirty="0">
                <a:ea typeface="Calibri"/>
                <a:cs typeface="Times New Roman"/>
              </a:rPr>
              <a:t> actual. </a:t>
            </a:r>
            <a:r>
              <a:rPr lang="es-ES" sz="2000" dirty="0" err="1">
                <a:ea typeface="Calibri"/>
                <a:cs typeface="Times New Roman"/>
              </a:rPr>
              <a:t>Inclúe</a:t>
            </a:r>
            <a:r>
              <a:rPr lang="es-ES" sz="2000" dirty="0">
                <a:ea typeface="Calibri"/>
                <a:cs typeface="Times New Roman"/>
              </a:rPr>
              <a:t> distintas fases de metamorfismo e abundante magmatismo</a:t>
            </a:r>
            <a:r>
              <a:rPr lang="es-ES" sz="2000" dirty="0" smtClean="0">
                <a:ea typeface="Calibri"/>
                <a:cs typeface="Times New Roman"/>
              </a:rPr>
              <a:t>.</a:t>
            </a:r>
            <a:endParaRPr lang="es-ES" sz="2000" dirty="0">
              <a:ea typeface="Calibri"/>
              <a:cs typeface="Times New Roman"/>
            </a:endParaRPr>
          </a:p>
        </p:txBody>
      </p:sp>
      <p:pic>
        <p:nvPicPr>
          <p:cNvPr id="4" name="3 Imagen"/>
          <p:cNvPicPr/>
          <p:nvPr/>
        </p:nvPicPr>
        <p:blipFill rotWithShape="1">
          <a:blip r:embed="rId2"/>
          <a:srcRect l="19753" t="22149" r="15343" b="12053"/>
          <a:stretch/>
        </p:blipFill>
        <p:spPr bwMode="auto">
          <a:xfrm>
            <a:off x="827584" y="2010092"/>
            <a:ext cx="7632848" cy="42992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8711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1520" y="188641"/>
            <a:ext cx="8568952" cy="1601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 algn="just">
              <a:lnSpc>
                <a:spcPct val="115000"/>
              </a:lnSpc>
              <a:spcAft>
                <a:spcPts val="0"/>
              </a:spcAft>
              <a:buFont typeface="Courier New"/>
              <a:buChar char="o"/>
            </a:pPr>
            <a:r>
              <a:rPr lang="es-ES" dirty="0" err="1">
                <a:ea typeface="Calibri"/>
                <a:cs typeface="Times New Roman"/>
              </a:rPr>
              <a:t>Primeiro</a:t>
            </a:r>
            <a:r>
              <a:rPr lang="es-ES" dirty="0">
                <a:ea typeface="Calibri"/>
                <a:cs typeface="Times New Roman"/>
              </a:rPr>
              <a:t> colisiona </a:t>
            </a:r>
            <a:r>
              <a:rPr lang="es-ES" dirty="0" err="1">
                <a:ea typeface="Calibri"/>
                <a:cs typeface="Times New Roman"/>
              </a:rPr>
              <a:t>Avalonia</a:t>
            </a:r>
            <a:r>
              <a:rPr lang="es-ES" dirty="0">
                <a:ea typeface="Calibri"/>
                <a:cs typeface="Times New Roman"/>
              </a:rPr>
              <a:t> </a:t>
            </a:r>
            <a:r>
              <a:rPr lang="es-ES" dirty="0" err="1">
                <a:ea typeface="Calibri"/>
                <a:cs typeface="Times New Roman"/>
              </a:rPr>
              <a:t>co</a:t>
            </a:r>
            <a:r>
              <a:rPr lang="es-ES" dirty="0">
                <a:ea typeface="Calibri"/>
                <a:cs typeface="Times New Roman"/>
              </a:rPr>
              <a:t> </a:t>
            </a:r>
            <a:r>
              <a:rPr lang="es-ES" dirty="0" err="1" smtClean="0">
                <a:ea typeface="Calibri"/>
                <a:cs typeface="Times New Roman"/>
              </a:rPr>
              <a:t>Laurussia</a:t>
            </a:r>
            <a:r>
              <a:rPr lang="es-ES" dirty="0" smtClean="0">
                <a:ea typeface="Calibri"/>
                <a:cs typeface="Times New Roman"/>
              </a:rPr>
              <a:t> </a:t>
            </a:r>
            <a:r>
              <a:rPr lang="es-ES" dirty="0">
                <a:ea typeface="Calibri"/>
                <a:cs typeface="Times New Roman"/>
              </a:rPr>
              <a:t>as </a:t>
            </a:r>
            <a:r>
              <a:rPr lang="es-ES" b="1" dirty="0" err="1">
                <a:ea typeface="Calibri"/>
                <a:cs typeface="Times New Roman"/>
              </a:rPr>
              <a:t>ofiolitas</a:t>
            </a:r>
            <a:r>
              <a:rPr lang="es-ES" b="1" dirty="0">
                <a:ea typeface="Calibri"/>
                <a:cs typeface="Times New Roman"/>
              </a:rPr>
              <a:t> </a:t>
            </a:r>
            <a:r>
              <a:rPr lang="es-ES" b="1" dirty="0" err="1">
                <a:ea typeface="Calibri"/>
                <a:cs typeface="Times New Roman"/>
              </a:rPr>
              <a:t>destes</a:t>
            </a:r>
            <a:r>
              <a:rPr lang="es-ES" b="1" dirty="0">
                <a:ea typeface="Calibri"/>
                <a:cs typeface="Times New Roman"/>
              </a:rPr>
              <a:t> complexos son os únicos restos e a proba da existencia do océano </a:t>
            </a:r>
            <a:r>
              <a:rPr lang="es-ES" b="1" dirty="0" err="1">
                <a:ea typeface="Calibri"/>
                <a:cs typeface="Times New Roman"/>
              </a:rPr>
              <a:t>Reico</a:t>
            </a:r>
            <a:r>
              <a:rPr lang="es-ES" b="1" dirty="0">
                <a:ea typeface="Calibri"/>
                <a:cs typeface="Times New Roman"/>
              </a:rPr>
              <a:t>.</a:t>
            </a:r>
            <a:endParaRPr lang="es-ES" sz="1400" dirty="0">
              <a:ea typeface="Calibri"/>
              <a:cs typeface="Times New Roman"/>
            </a:endParaRPr>
          </a:p>
          <a:p>
            <a:pPr marL="742950" lvl="1" indent="-285750" algn="just">
              <a:lnSpc>
                <a:spcPct val="115000"/>
              </a:lnSpc>
              <a:spcAft>
                <a:spcPts val="0"/>
              </a:spcAft>
              <a:buFont typeface="Courier New"/>
              <a:buChar char="o"/>
            </a:pPr>
            <a:r>
              <a:rPr lang="es-ES" dirty="0">
                <a:ea typeface="Calibri"/>
                <a:cs typeface="Times New Roman"/>
              </a:rPr>
              <a:t>No Devónico colisiona e </a:t>
            </a:r>
            <a:r>
              <a:rPr lang="es-ES" dirty="0" err="1">
                <a:ea typeface="Calibri"/>
                <a:cs typeface="Times New Roman"/>
              </a:rPr>
              <a:t>comeza</a:t>
            </a:r>
            <a:r>
              <a:rPr lang="es-ES" dirty="0">
                <a:ea typeface="Calibri"/>
                <a:cs typeface="Times New Roman"/>
              </a:rPr>
              <a:t> o ciclo </a:t>
            </a:r>
            <a:r>
              <a:rPr lang="es-ES" dirty="0" err="1">
                <a:ea typeface="Calibri"/>
                <a:cs typeface="Times New Roman"/>
              </a:rPr>
              <a:t>varisco</a:t>
            </a:r>
            <a:r>
              <a:rPr lang="es-ES" dirty="0">
                <a:ea typeface="Calibri"/>
                <a:cs typeface="Times New Roman"/>
              </a:rPr>
              <a:t> </a:t>
            </a:r>
            <a:r>
              <a:rPr lang="es-ES" dirty="0" err="1">
                <a:ea typeface="Calibri"/>
                <a:cs typeface="Times New Roman"/>
              </a:rPr>
              <a:t>ou</a:t>
            </a:r>
            <a:r>
              <a:rPr lang="es-ES" dirty="0">
                <a:ea typeface="Calibri"/>
                <a:cs typeface="Times New Roman"/>
              </a:rPr>
              <a:t> herciniano.</a:t>
            </a:r>
            <a:endParaRPr lang="es-ES" sz="1400" dirty="0">
              <a:ea typeface="Calibri"/>
              <a:cs typeface="Times New Roman"/>
            </a:endParaRPr>
          </a:p>
          <a:p>
            <a:pPr marL="742950" lvl="1" indent="-285750">
              <a:buFont typeface="Courier New" pitchFamily="49" charset="0"/>
              <a:buChar char="o"/>
            </a:pPr>
            <a:r>
              <a:rPr lang="es-ES" dirty="0">
                <a:ea typeface="Calibri"/>
                <a:cs typeface="Times New Roman"/>
              </a:rPr>
              <a:t>Finalmente </a:t>
            </a:r>
            <a:r>
              <a:rPr lang="es-ES" dirty="0" err="1">
                <a:ea typeface="Calibri"/>
                <a:cs typeface="Times New Roman"/>
              </a:rPr>
              <a:t>prodúcese</a:t>
            </a:r>
            <a:r>
              <a:rPr lang="es-ES" dirty="0">
                <a:ea typeface="Calibri"/>
                <a:cs typeface="Times New Roman"/>
              </a:rPr>
              <a:t> a colisión de </a:t>
            </a:r>
            <a:r>
              <a:rPr lang="es-ES" dirty="0" err="1">
                <a:ea typeface="Calibri"/>
                <a:cs typeface="Times New Roman"/>
              </a:rPr>
              <a:t>Gondwana</a:t>
            </a:r>
            <a:r>
              <a:rPr lang="es-ES" dirty="0">
                <a:ea typeface="Calibri"/>
                <a:cs typeface="Times New Roman"/>
              </a:rPr>
              <a:t>, a medida que se pecha o paleo-</a:t>
            </a:r>
            <a:r>
              <a:rPr lang="es-ES" dirty="0" err="1">
                <a:ea typeface="Calibri"/>
                <a:cs typeface="Times New Roman"/>
              </a:rPr>
              <a:t>Tethys</a:t>
            </a:r>
            <a:endParaRPr lang="es-E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063328"/>
            <a:ext cx="5681757" cy="4272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834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528" y="260648"/>
            <a:ext cx="8280920" cy="3610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es-ES" sz="2000" b="1" dirty="0">
                <a:ea typeface="Calibri"/>
                <a:cs typeface="Times New Roman"/>
              </a:rPr>
              <a:t>Erosión e </a:t>
            </a:r>
            <a:r>
              <a:rPr lang="es-ES" sz="2000" b="1" dirty="0" err="1">
                <a:ea typeface="Calibri"/>
                <a:cs typeface="Times New Roman"/>
              </a:rPr>
              <a:t>arrasamento</a:t>
            </a:r>
            <a:r>
              <a:rPr lang="es-ES" sz="2000" b="1" dirty="0">
                <a:ea typeface="Calibri"/>
                <a:cs typeface="Times New Roman"/>
              </a:rPr>
              <a:t> do </a:t>
            </a:r>
            <a:r>
              <a:rPr lang="es-ES" sz="2000" b="1" dirty="0" err="1">
                <a:ea typeface="Calibri"/>
                <a:cs typeface="Times New Roman"/>
              </a:rPr>
              <a:t>oróxeno</a:t>
            </a:r>
            <a:r>
              <a:rPr lang="es-ES" sz="2000" b="1" dirty="0">
                <a:ea typeface="Calibri"/>
                <a:cs typeface="Times New Roman"/>
              </a:rPr>
              <a:t> herciniano:  </a:t>
            </a:r>
            <a:r>
              <a:rPr lang="es-ES" sz="2000" dirty="0" err="1">
                <a:ea typeface="Calibri"/>
                <a:cs typeface="Times New Roman"/>
              </a:rPr>
              <a:t>inclúe</a:t>
            </a:r>
            <a:r>
              <a:rPr lang="es-ES" sz="2000" dirty="0">
                <a:ea typeface="Calibri"/>
                <a:cs typeface="Times New Roman"/>
              </a:rPr>
              <a:t> </a:t>
            </a:r>
            <a:r>
              <a:rPr lang="es-ES" sz="2000" dirty="0" err="1">
                <a:ea typeface="Calibri"/>
                <a:cs typeface="Times New Roman"/>
              </a:rPr>
              <a:t>ao</a:t>
            </a:r>
            <a:r>
              <a:rPr lang="es-ES" sz="2000" dirty="0">
                <a:ea typeface="Calibri"/>
                <a:cs typeface="Times New Roman"/>
              </a:rPr>
              <a:t> Pérmico, todo o Mesozoico e gran parte da era Cenozoica . Por eso </a:t>
            </a:r>
            <a:r>
              <a:rPr lang="es-ES" sz="2000" b="1" dirty="0">
                <a:ea typeface="Calibri"/>
                <a:cs typeface="Times New Roman"/>
              </a:rPr>
              <a:t>non</a:t>
            </a:r>
            <a:r>
              <a:rPr lang="es-ES" sz="2000" dirty="0">
                <a:ea typeface="Calibri"/>
                <a:cs typeface="Times New Roman"/>
              </a:rPr>
              <a:t> </a:t>
            </a:r>
            <a:r>
              <a:rPr lang="es-ES" sz="2000" dirty="0" err="1">
                <a:ea typeface="Calibri"/>
                <a:cs typeface="Times New Roman"/>
              </a:rPr>
              <a:t>hai</a:t>
            </a:r>
            <a:r>
              <a:rPr lang="es-ES" sz="2000" dirty="0">
                <a:ea typeface="Calibri"/>
                <a:cs typeface="Times New Roman"/>
              </a:rPr>
              <a:t> </a:t>
            </a:r>
            <a:r>
              <a:rPr lang="es-ES" sz="2000" dirty="0" err="1">
                <a:ea typeface="Calibri"/>
                <a:cs typeface="Times New Roman"/>
              </a:rPr>
              <a:t>materiais</a:t>
            </a:r>
            <a:r>
              <a:rPr lang="es-ES" sz="2000" dirty="0">
                <a:ea typeface="Calibri"/>
                <a:cs typeface="Times New Roman"/>
              </a:rPr>
              <a:t> </a:t>
            </a:r>
            <a:r>
              <a:rPr lang="es-ES" sz="2000" dirty="0" err="1">
                <a:ea typeface="Calibri"/>
                <a:cs typeface="Times New Roman"/>
              </a:rPr>
              <a:t>desas</a:t>
            </a:r>
            <a:r>
              <a:rPr lang="es-ES" sz="2000" dirty="0">
                <a:ea typeface="Calibri"/>
                <a:cs typeface="Times New Roman"/>
              </a:rPr>
              <a:t> </a:t>
            </a:r>
            <a:r>
              <a:rPr lang="es-ES" sz="2000" dirty="0" err="1">
                <a:ea typeface="Calibri"/>
                <a:cs typeface="Times New Roman"/>
              </a:rPr>
              <a:t>idades</a:t>
            </a:r>
            <a:r>
              <a:rPr lang="es-ES" sz="2000" dirty="0">
                <a:ea typeface="Calibri"/>
                <a:cs typeface="Times New Roman"/>
              </a:rPr>
              <a:t>.</a:t>
            </a:r>
          </a:p>
          <a:p>
            <a:pPr marL="742950" lvl="1" indent="-285750" algn="just">
              <a:lnSpc>
                <a:spcPct val="115000"/>
              </a:lnSpc>
              <a:spcAft>
                <a:spcPts val="0"/>
              </a:spcAft>
              <a:buFont typeface="Courier New"/>
              <a:buChar char="o"/>
            </a:pPr>
            <a:r>
              <a:rPr lang="es-ES" sz="2000" b="1" dirty="0">
                <a:ea typeface="Calibri"/>
                <a:cs typeface="Times New Roman"/>
              </a:rPr>
              <a:t>Etapa </a:t>
            </a:r>
            <a:r>
              <a:rPr lang="es-ES" sz="2000" b="1" dirty="0" err="1">
                <a:ea typeface="Calibri"/>
                <a:cs typeface="Times New Roman"/>
              </a:rPr>
              <a:t>distensiva</a:t>
            </a:r>
            <a:r>
              <a:rPr lang="es-ES" sz="2000" dirty="0">
                <a:ea typeface="Calibri"/>
                <a:cs typeface="Times New Roman"/>
              </a:rPr>
              <a:t> (Mesozoico) Produce fracturación </a:t>
            </a:r>
            <a:r>
              <a:rPr lang="es-ES" sz="2000" dirty="0" err="1">
                <a:ea typeface="Calibri"/>
                <a:cs typeface="Times New Roman"/>
              </a:rPr>
              <a:t>ao</a:t>
            </a:r>
            <a:r>
              <a:rPr lang="es-ES" sz="2000" dirty="0">
                <a:ea typeface="Calibri"/>
                <a:cs typeface="Times New Roman"/>
              </a:rPr>
              <a:t> final da </a:t>
            </a:r>
            <a:r>
              <a:rPr lang="es-ES" sz="2000" dirty="0" err="1">
                <a:ea typeface="Calibri"/>
                <a:cs typeface="Times New Roman"/>
              </a:rPr>
              <a:t>oroxenia</a:t>
            </a:r>
            <a:r>
              <a:rPr lang="es-ES" sz="2000" dirty="0">
                <a:ea typeface="Calibri"/>
                <a:cs typeface="Times New Roman"/>
              </a:rPr>
              <a:t> e dará lugar á nova fragmentación continental </a:t>
            </a:r>
            <a:r>
              <a:rPr lang="es-ES" sz="2000" dirty="0" err="1">
                <a:ea typeface="Calibri"/>
                <a:cs typeface="Times New Roman"/>
              </a:rPr>
              <a:t>pola</a:t>
            </a:r>
            <a:r>
              <a:rPr lang="es-ES" sz="2000" dirty="0">
                <a:ea typeface="Calibri"/>
                <a:cs typeface="Times New Roman"/>
              </a:rPr>
              <a:t> apertura do océano atlántico. Se formará </a:t>
            </a:r>
            <a:r>
              <a:rPr lang="es-ES" sz="2000" dirty="0" err="1">
                <a:ea typeface="Calibri"/>
                <a:cs typeface="Times New Roman"/>
              </a:rPr>
              <a:t>unha</a:t>
            </a:r>
            <a:r>
              <a:rPr lang="es-ES" sz="2000" dirty="0">
                <a:ea typeface="Calibri"/>
                <a:cs typeface="Times New Roman"/>
              </a:rPr>
              <a:t> </a:t>
            </a:r>
            <a:r>
              <a:rPr lang="es-ES" sz="2000" dirty="0" err="1">
                <a:ea typeface="Calibri"/>
                <a:cs typeface="Times New Roman"/>
              </a:rPr>
              <a:t>penichaira</a:t>
            </a:r>
            <a:r>
              <a:rPr lang="es-ES" sz="2000" dirty="0">
                <a:ea typeface="Calibri"/>
                <a:cs typeface="Times New Roman"/>
              </a:rPr>
              <a:t>, os </a:t>
            </a:r>
            <a:r>
              <a:rPr lang="es-ES" sz="2000" dirty="0" err="1">
                <a:ea typeface="Calibri"/>
                <a:cs typeface="Times New Roman"/>
              </a:rPr>
              <a:t>materiais</a:t>
            </a:r>
            <a:r>
              <a:rPr lang="es-ES" sz="2000" dirty="0">
                <a:ea typeface="Calibri"/>
                <a:cs typeface="Times New Roman"/>
              </a:rPr>
              <a:t> erosionados darán mesozoico </a:t>
            </a:r>
            <a:r>
              <a:rPr lang="es-ES" sz="2000" dirty="0" err="1">
                <a:ea typeface="Calibri"/>
                <a:cs typeface="Times New Roman"/>
              </a:rPr>
              <a:t>na</a:t>
            </a:r>
            <a:r>
              <a:rPr lang="es-ES" sz="2000" dirty="0">
                <a:ea typeface="Calibri"/>
                <a:cs typeface="Times New Roman"/>
              </a:rPr>
              <a:t> península, </a:t>
            </a:r>
            <a:r>
              <a:rPr lang="es-ES" sz="2000" dirty="0" err="1">
                <a:ea typeface="Calibri"/>
                <a:cs typeface="Times New Roman"/>
              </a:rPr>
              <a:t>formarase</a:t>
            </a:r>
            <a:r>
              <a:rPr lang="es-ES" sz="2000" dirty="0">
                <a:ea typeface="Calibri"/>
                <a:cs typeface="Times New Roman"/>
              </a:rPr>
              <a:t> a </a:t>
            </a:r>
            <a:r>
              <a:rPr lang="es-ES" sz="2000" dirty="0" err="1">
                <a:ea typeface="Calibri"/>
                <a:cs typeface="Times New Roman"/>
              </a:rPr>
              <a:t>marxe</a:t>
            </a:r>
            <a:r>
              <a:rPr lang="es-ES" sz="2000" dirty="0">
                <a:ea typeface="Calibri"/>
                <a:cs typeface="Times New Roman"/>
              </a:rPr>
              <a:t> atlántica. (Galicia </a:t>
            </a:r>
            <a:r>
              <a:rPr lang="es-ES" sz="2000" dirty="0" err="1">
                <a:ea typeface="Calibri"/>
                <a:cs typeface="Times New Roman"/>
              </a:rPr>
              <a:t>sepárase</a:t>
            </a:r>
            <a:r>
              <a:rPr lang="es-ES" sz="2000" dirty="0">
                <a:ea typeface="Calibri"/>
                <a:cs typeface="Times New Roman"/>
              </a:rPr>
              <a:t> de Terranova) e </a:t>
            </a:r>
            <a:r>
              <a:rPr lang="es-ES" sz="2000" dirty="0" err="1">
                <a:ea typeface="Calibri"/>
                <a:cs typeface="Times New Roman"/>
              </a:rPr>
              <a:t>tamén</a:t>
            </a:r>
            <a:r>
              <a:rPr lang="es-ES" sz="2000" dirty="0">
                <a:ea typeface="Calibri"/>
                <a:cs typeface="Times New Roman"/>
              </a:rPr>
              <a:t> da </a:t>
            </a:r>
            <a:r>
              <a:rPr lang="es-ES" sz="2000" dirty="0" err="1">
                <a:ea typeface="Calibri"/>
                <a:cs typeface="Times New Roman"/>
              </a:rPr>
              <a:t>marxe</a:t>
            </a:r>
            <a:r>
              <a:rPr lang="es-ES" sz="2000" dirty="0">
                <a:ea typeface="Calibri"/>
                <a:cs typeface="Times New Roman"/>
              </a:rPr>
              <a:t> cantábrica.</a:t>
            </a:r>
          </a:p>
          <a:p>
            <a:pPr marL="742950" lvl="1" indent="-285750" algn="just">
              <a:lnSpc>
                <a:spcPct val="115000"/>
              </a:lnSpc>
              <a:spcAft>
                <a:spcPts val="0"/>
              </a:spcAft>
              <a:buFont typeface="Courier New"/>
              <a:buChar char="o"/>
            </a:pPr>
            <a:r>
              <a:rPr lang="es-ES" sz="2000" b="1" dirty="0">
                <a:ea typeface="Calibri"/>
                <a:cs typeface="Times New Roman"/>
              </a:rPr>
              <a:t>Etapa compresiva</a:t>
            </a:r>
            <a:r>
              <a:rPr lang="es-ES" sz="2000" dirty="0">
                <a:ea typeface="Calibri"/>
                <a:cs typeface="Times New Roman"/>
              </a:rPr>
              <a:t> (final de Mesozoico ata Oligoceno no Cenozoico): </a:t>
            </a:r>
            <a:r>
              <a:rPr lang="es-ES" sz="2000" dirty="0" err="1">
                <a:ea typeface="Calibri"/>
                <a:cs typeface="Times New Roman"/>
              </a:rPr>
              <a:t>xiro</a:t>
            </a:r>
            <a:r>
              <a:rPr lang="es-ES" sz="2000" dirty="0">
                <a:ea typeface="Calibri"/>
                <a:cs typeface="Times New Roman"/>
              </a:rPr>
              <a:t> da placa e compresión   no Cantábrico</a:t>
            </a:r>
          </a:p>
        </p:txBody>
      </p:sp>
    </p:spTree>
    <p:extLst>
      <p:ext uri="{BB962C8B-B14F-4D97-AF65-F5344CB8AC3E}">
        <p14:creationId xmlns:p14="http://schemas.microsoft.com/office/powerpoint/2010/main" val="82391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95536" y="188640"/>
            <a:ext cx="8748464" cy="2322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es-ES" b="1" dirty="0">
                <a:ea typeface="Calibri"/>
                <a:cs typeface="Times New Roman"/>
              </a:rPr>
              <a:t>Formación do relevo actual: </a:t>
            </a:r>
            <a:r>
              <a:rPr lang="es-ES" dirty="0">
                <a:ea typeface="Calibri"/>
                <a:cs typeface="Times New Roman"/>
              </a:rPr>
              <a:t>(Terciario e Cuaternario) colisión pirenaica, elevación das </a:t>
            </a:r>
            <a:r>
              <a:rPr lang="es-ES" dirty="0" err="1">
                <a:ea typeface="Calibri"/>
                <a:cs typeface="Times New Roman"/>
              </a:rPr>
              <a:t>Serras</a:t>
            </a:r>
            <a:r>
              <a:rPr lang="es-ES" dirty="0">
                <a:ea typeface="Calibri"/>
                <a:cs typeface="Times New Roman"/>
              </a:rPr>
              <a:t>, </a:t>
            </a:r>
            <a:r>
              <a:rPr lang="es-ES" dirty="0" err="1">
                <a:ea typeface="Calibri"/>
                <a:cs typeface="Times New Roman"/>
              </a:rPr>
              <a:t>penichairas</a:t>
            </a:r>
            <a:r>
              <a:rPr lang="es-ES" dirty="0">
                <a:ea typeface="Calibri"/>
                <a:cs typeface="Times New Roman"/>
              </a:rPr>
              <a:t>, reactivación de fracturas,.. No mar dará lugar </a:t>
            </a:r>
            <a:r>
              <a:rPr lang="es-ES" dirty="0" err="1">
                <a:ea typeface="Calibri"/>
                <a:cs typeface="Times New Roman"/>
              </a:rPr>
              <a:t>aos</a:t>
            </a:r>
            <a:r>
              <a:rPr lang="es-ES" dirty="0">
                <a:ea typeface="Calibri"/>
                <a:cs typeface="Times New Roman"/>
              </a:rPr>
              <a:t> “bancos” de Galicia, Vigo, Porto,..</a:t>
            </a:r>
            <a:endParaRPr lang="es-ES" sz="1400" dirty="0">
              <a:ea typeface="Calibri"/>
              <a:cs typeface="Times New Roman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es-ES" dirty="0" err="1">
                <a:ea typeface="Calibri"/>
                <a:cs typeface="Times New Roman"/>
              </a:rPr>
              <a:t>Recheo</a:t>
            </a:r>
            <a:r>
              <a:rPr lang="es-ES" dirty="0">
                <a:ea typeface="Calibri"/>
                <a:cs typeface="Times New Roman"/>
              </a:rPr>
              <a:t> das </a:t>
            </a:r>
            <a:r>
              <a:rPr lang="es-ES" dirty="0" err="1">
                <a:ea typeface="Calibri"/>
                <a:cs typeface="Times New Roman"/>
              </a:rPr>
              <a:t>cuncas</a:t>
            </a:r>
            <a:r>
              <a:rPr lang="es-ES" dirty="0">
                <a:ea typeface="Calibri"/>
                <a:cs typeface="Times New Roman"/>
              </a:rPr>
              <a:t> sedimentarias, darán lignitos </a:t>
            </a:r>
            <a:r>
              <a:rPr lang="es-ES" dirty="0" err="1">
                <a:ea typeface="Calibri"/>
                <a:cs typeface="Times New Roman"/>
              </a:rPr>
              <a:t>nalgures</a:t>
            </a:r>
            <a:r>
              <a:rPr lang="es-ES" dirty="0">
                <a:ea typeface="Calibri"/>
                <a:cs typeface="Times New Roman"/>
              </a:rPr>
              <a:t> e </a:t>
            </a:r>
            <a:r>
              <a:rPr lang="es-ES" dirty="0" err="1">
                <a:ea typeface="Calibri"/>
                <a:cs typeface="Times New Roman"/>
              </a:rPr>
              <a:t>encaixamento</a:t>
            </a:r>
            <a:r>
              <a:rPr lang="es-ES" dirty="0">
                <a:ea typeface="Calibri"/>
                <a:cs typeface="Times New Roman"/>
              </a:rPr>
              <a:t> fluvial. Períodos glaciares e interglaciares con formas asociados </a:t>
            </a:r>
            <a:r>
              <a:rPr lang="es-ES" dirty="0" err="1">
                <a:ea typeface="Calibri"/>
                <a:cs typeface="Times New Roman"/>
              </a:rPr>
              <a:t>tamén</a:t>
            </a:r>
            <a:r>
              <a:rPr lang="es-ES" dirty="0">
                <a:ea typeface="Calibri"/>
                <a:cs typeface="Times New Roman"/>
              </a:rPr>
              <a:t> a </a:t>
            </a:r>
            <a:r>
              <a:rPr lang="es-ES" dirty="0" err="1">
                <a:ea typeface="Calibri"/>
                <a:cs typeface="Times New Roman"/>
              </a:rPr>
              <a:t>transgresións</a:t>
            </a:r>
            <a:r>
              <a:rPr lang="es-ES" dirty="0">
                <a:ea typeface="Calibri"/>
                <a:cs typeface="Times New Roman"/>
              </a:rPr>
              <a:t> e </a:t>
            </a:r>
            <a:r>
              <a:rPr lang="es-ES" dirty="0" err="1">
                <a:ea typeface="Calibri"/>
                <a:cs typeface="Times New Roman"/>
              </a:rPr>
              <a:t>regresións</a:t>
            </a:r>
            <a:r>
              <a:rPr lang="es-ES" dirty="0">
                <a:ea typeface="Calibri"/>
                <a:cs typeface="Times New Roman"/>
              </a:rPr>
              <a:t> </a:t>
            </a:r>
            <a:r>
              <a:rPr lang="es-ES" dirty="0" err="1">
                <a:ea typeface="Calibri"/>
                <a:cs typeface="Times New Roman"/>
              </a:rPr>
              <a:t>mariñas</a:t>
            </a:r>
            <a:r>
              <a:rPr lang="es-ES" dirty="0">
                <a:ea typeface="Calibri"/>
                <a:cs typeface="Times New Roman"/>
              </a:rPr>
              <a:t>. (rasas)</a:t>
            </a:r>
            <a:endParaRPr lang="es-ES" sz="1400" dirty="0">
              <a:ea typeface="Calibri"/>
              <a:cs typeface="Times New Roman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es-ES" dirty="0">
                <a:ea typeface="Calibri"/>
                <a:cs typeface="Times New Roman"/>
              </a:rPr>
              <a:t> </a:t>
            </a:r>
            <a:endParaRPr lang="es-ES" sz="1400" dirty="0">
              <a:ea typeface="Calibri"/>
              <a:cs typeface="Times New Roman"/>
            </a:endParaRPr>
          </a:p>
        </p:txBody>
      </p:sp>
      <p:pic>
        <p:nvPicPr>
          <p:cNvPr id="3" name="2 Imagen"/>
          <p:cNvPicPr/>
          <p:nvPr/>
        </p:nvPicPr>
        <p:blipFill rotWithShape="1">
          <a:blip r:embed="rId2"/>
          <a:srcRect l="52910" t="27919" r="16225" b="25028"/>
          <a:stretch/>
        </p:blipFill>
        <p:spPr bwMode="auto">
          <a:xfrm>
            <a:off x="1691680" y="2276903"/>
            <a:ext cx="5400600" cy="40324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1594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1520" y="332656"/>
            <a:ext cx="5591597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es-ES" dirty="0">
                <a:ea typeface="Calibri"/>
                <a:cs typeface="Times New Roman"/>
              </a:rPr>
              <a:t> </a:t>
            </a:r>
            <a:r>
              <a:rPr lang="es-ES" b="1" dirty="0" err="1">
                <a:ea typeface="Calibri"/>
                <a:cs typeface="Times New Roman"/>
              </a:rPr>
              <a:t>Litoloxía</a:t>
            </a:r>
            <a:r>
              <a:rPr lang="es-ES" b="1" dirty="0">
                <a:ea typeface="Calibri"/>
                <a:cs typeface="Times New Roman"/>
              </a:rPr>
              <a:t> de Galicia </a:t>
            </a:r>
            <a:endParaRPr lang="es-ES" sz="1400" dirty="0">
              <a:ea typeface="Calibri"/>
              <a:cs typeface="Times New Roman"/>
            </a:endParaRPr>
          </a:p>
        </p:txBody>
      </p:sp>
      <p:pic>
        <p:nvPicPr>
          <p:cNvPr id="3" name="2 Imagen"/>
          <p:cNvPicPr/>
          <p:nvPr/>
        </p:nvPicPr>
        <p:blipFill rotWithShape="1">
          <a:blip r:embed="rId2"/>
          <a:srcRect l="19753" t="20077" r="14462" b="8402"/>
          <a:stretch/>
        </p:blipFill>
        <p:spPr bwMode="auto">
          <a:xfrm>
            <a:off x="899592" y="1124744"/>
            <a:ext cx="7776864" cy="51845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0761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 rotWithShape="1">
          <a:blip r:embed="rId2"/>
          <a:srcRect l="55555" t="17880" r="36508" b="12167"/>
          <a:stretch/>
        </p:blipFill>
        <p:spPr bwMode="auto">
          <a:xfrm rot="-5400000">
            <a:off x="3373943" y="-917412"/>
            <a:ext cx="2457814" cy="84945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355572" y="629980"/>
            <a:ext cx="77448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/>
              <a:t>Tempo </a:t>
            </a:r>
            <a:r>
              <a:rPr lang="es-ES" sz="2800" b="1" dirty="0" err="1"/>
              <a:t>xeolóxico</a:t>
            </a:r>
            <a:r>
              <a:rPr lang="es-ES" sz="2800" b="1" dirty="0"/>
              <a:t> con eventos </a:t>
            </a:r>
          </a:p>
        </p:txBody>
      </p:sp>
    </p:spTree>
    <p:extLst>
      <p:ext uri="{BB962C8B-B14F-4D97-AF65-F5344CB8AC3E}">
        <p14:creationId xmlns:p14="http://schemas.microsoft.com/office/powerpoint/2010/main" val="248894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657780"/>
            <a:ext cx="8136904" cy="483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467544" y="1141066"/>
            <a:ext cx="793569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 smtClean="0"/>
              <a:t>A zona </a:t>
            </a:r>
            <a:r>
              <a:rPr lang="pt-BR" sz="2000" dirty="0" err="1"/>
              <a:t>costera</a:t>
            </a:r>
            <a:r>
              <a:rPr lang="pt-BR" sz="2000" dirty="0"/>
              <a:t> dos </a:t>
            </a:r>
            <a:r>
              <a:rPr lang="pt-BR" sz="2000" dirty="0" err="1"/>
              <a:t>aredores</a:t>
            </a:r>
            <a:r>
              <a:rPr lang="pt-BR" sz="2000" dirty="0"/>
              <a:t> de Malpica </a:t>
            </a:r>
            <a:r>
              <a:rPr lang="pt-BR" sz="2000" dirty="0" err="1"/>
              <a:t>constitúe</a:t>
            </a:r>
            <a:r>
              <a:rPr lang="pt-BR" sz="2000" dirty="0"/>
              <a:t> </a:t>
            </a:r>
            <a:r>
              <a:rPr lang="pt-BR" sz="2000" dirty="0" err="1"/>
              <a:t>un</a:t>
            </a:r>
            <a:r>
              <a:rPr lang="pt-BR" sz="2000" dirty="0"/>
              <a:t> excelente exemplo da unidade </a:t>
            </a:r>
            <a:r>
              <a:rPr lang="pt-BR" sz="2000" dirty="0" smtClean="0"/>
              <a:t>que </a:t>
            </a:r>
            <a:r>
              <a:rPr lang="pt-BR" sz="2000" dirty="0"/>
              <a:t>foi denominada “</a:t>
            </a:r>
            <a:r>
              <a:rPr lang="pt-BR" sz="2000" dirty="0" err="1"/>
              <a:t>Complejo</a:t>
            </a:r>
            <a:r>
              <a:rPr lang="pt-BR" sz="2000" dirty="0"/>
              <a:t> </a:t>
            </a:r>
            <a:r>
              <a:rPr lang="pt-BR" sz="2000" dirty="0" err="1"/>
              <a:t>Antiguo</a:t>
            </a:r>
            <a:r>
              <a:rPr lang="pt-BR" sz="2000" dirty="0"/>
              <a:t>” por Isidro Parga </a:t>
            </a:r>
            <a:r>
              <a:rPr lang="pt-BR" sz="2000" dirty="0" err="1"/>
              <a:t>Pondal</a:t>
            </a:r>
            <a:r>
              <a:rPr lang="pt-BR" sz="2000" dirty="0"/>
              <a:t> e posteriormente chamada “</a:t>
            </a:r>
            <a:r>
              <a:rPr lang="pt-BR" sz="2000" dirty="0" err="1"/>
              <a:t>Fosa</a:t>
            </a:r>
            <a:r>
              <a:rPr lang="pt-BR" sz="2000" dirty="0"/>
              <a:t> </a:t>
            </a:r>
            <a:r>
              <a:rPr lang="pt-BR" sz="2000" dirty="0" err="1"/>
              <a:t>blastomilonítica</a:t>
            </a:r>
            <a:r>
              <a:rPr lang="pt-BR" sz="2000" dirty="0"/>
              <a:t>” ou “Complexo </a:t>
            </a:r>
            <a:r>
              <a:rPr lang="pt-BR" sz="2000" dirty="0" err="1"/>
              <a:t>alóctono</a:t>
            </a:r>
            <a:r>
              <a:rPr lang="pt-BR" sz="2000" dirty="0" smtClean="0"/>
              <a:t>”.</a:t>
            </a:r>
            <a:endParaRPr lang="pt-BR" sz="2000" dirty="0"/>
          </a:p>
        </p:txBody>
      </p:sp>
      <p:pic>
        <p:nvPicPr>
          <p:cNvPr id="7" name="6 Imagen"/>
          <p:cNvPicPr/>
          <p:nvPr/>
        </p:nvPicPr>
        <p:blipFill rotWithShape="1">
          <a:blip r:embed="rId3"/>
          <a:srcRect l="18166" t="16939" r="42504" b="8715"/>
          <a:stretch/>
        </p:blipFill>
        <p:spPr bwMode="auto">
          <a:xfrm>
            <a:off x="2123728" y="2636912"/>
            <a:ext cx="5040560" cy="38164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8051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E:\2017 Marisa\Datos nuevos\Instituto\Curso 16-17\Xeoloxía\Unidad Malpica-Tui\xeoloxía Malpica\mapa zon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600000">
            <a:off x="395536" y="836712"/>
            <a:ext cx="8145681" cy="53285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329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67544" y="116632"/>
            <a:ext cx="8136904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es-ES" dirty="0">
                <a:ea typeface="Calibri"/>
                <a:cs typeface="Times New Roman"/>
              </a:rPr>
              <a:t>A </a:t>
            </a:r>
            <a:r>
              <a:rPr lang="es-ES" dirty="0" err="1">
                <a:ea typeface="Calibri"/>
                <a:cs typeface="Times New Roman"/>
              </a:rPr>
              <a:t>zoa</a:t>
            </a:r>
            <a:r>
              <a:rPr lang="es-ES" dirty="0">
                <a:ea typeface="Calibri"/>
                <a:cs typeface="Times New Roman"/>
              </a:rPr>
              <a:t> situase entre </a:t>
            </a:r>
            <a:r>
              <a:rPr lang="es-ES" dirty="0" err="1">
                <a:ea typeface="Calibri"/>
                <a:cs typeface="Times New Roman"/>
              </a:rPr>
              <a:t>Buño</a:t>
            </a:r>
            <a:r>
              <a:rPr lang="es-ES" dirty="0">
                <a:ea typeface="Calibri"/>
                <a:cs typeface="Times New Roman"/>
              </a:rPr>
              <a:t> e Malpica </a:t>
            </a:r>
            <a:r>
              <a:rPr lang="es-ES" dirty="0" err="1">
                <a:ea typeface="Calibri"/>
                <a:cs typeface="Times New Roman"/>
              </a:rPr>
              <a:t>na</a:t>
            </a:r>
            <a:r>
              <a:rPr lang="es-ES" dirty="0">
                <a:ea typeface="Calibri"/>
                <a:cs typeface="Times New Roman"/>
              </a:rPr>
              <a:t> Parroquia de </a:t>
            </a:r>
            <a:r>
              <a:rPr lang="es-ES" dirty="0" err="1">
                <a:ea typeface="Calibri"/>
                <a:cs typeface="Times New Roman"/>
              </a:rPr>
              <a:t>Ardeleiro</a:t>
            </a:r>
            <a:r>
              <a:rPr lang="es-ES" dirty="0">
                <a:ea typeface="Calibri"/>
                <a:cs typeface="Times New Roman"/>
              </a:rPr>
              <a:t> </a:t>
            </a:r>
            <a:endParaRPr lang="es-ES" sz="1400" dirty="0">
              <a:ea typeface="Calibri"/>
              <a:cs typeface="Times New Roman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es-ES" dirty="0">
                <a:ea typeface="Calibri"/>
                <a:cs typeface="Times New Roman"/>
              </a:rPr>
              <a:t>A </a:t>
            </a:r>
            <a:r>
              <a:rPr lang="es-ES" dirty="0" err="1">
                <a:ea typeface="Calibri"/>
                <a:cs typeface="Times New Roman"/>
              </a:rPr>
              <a:t>unidade</a:t>
            </a:r>
            <a:r>
              <a:rPr lang="es-ES" dirty="0">
                <a:ea typeface="Calibri"/>
                <a:cs typeface="Times New Roman"/>
              </a:rPr>
              <a:t> de Malpica-Tui ten aquí impresionantes </a:t>
            </a:r>
            <a:r>
              <a:rPr lang="es-ES" dirty="0" err="1">
                <a:ea typeface="Calibri"/>
                <a:cs typeface="Times New Roman"/>
              </a:rPr>
              <a:t>afloramentos</a:t>
            </a:r>
            <a:r>
              <a:rPr lang="es-ES" dirty="0">
                <a:ea typeface="Calibri"/>
                <a:cs typeface="Times New Roman"/>
              </a:rPr>
              <a:t> da </a:t>
            </a:r>
            <a:r>
              <a:rPr lang="es-ES" dirty="0" err="1">
                <a:ea typeface="Calibri"/>
                <a:cs typeface="Times New Roman"/>
              </a:rPr>
              <a:t>unidade</a:t>
            </a:r>
            <a:r>
              <a:rPr lang="es-ES" dirty="0">
                <a:ea typeface="Calibri"/>
                <a:cs typeface="Times New Roman"/>
              </a:rPr>
              <a:t> basal e a subducción </a:t>
            </a:r>
            <a:r>
              <a:rPr lang="es-ES" dirty="0" err="1">
                <a:ea typeface="Calibri"/>
                <a:cs typeface="Times New Roman"/>
              </a:rPr>
              <a:t>varisca</a:t>
            </a:r>
            <a:r>
              <a:rPr lang="es-ES" dirty="0">
                <a:ea typeface="Calibri"/>
                <a:cs typeface="Times New Roman"/>
              </a:rPr>
              <a:t> está </a:t>
            </a:r>
            <a:r>
              <a:rPr lang="es-ES" dirty="0" err="1">
                <a:ea typeface="Calibri"/>
                <a:cs typeface="Times New Roman"/>
              </a:rPr>
              <a:t>moi</a:t>
            </a:r>
            <a:r>
              <a:rPr lang="es-ES" dirty="0">
                <a:ea typeface="Calibri"/>
                <a:cs typeface="Times New Roman"/>
              </a:rPr>
              <a:t> ben preservada, representando un excelente </a:t>
            </a:r>
            <a:r>
              <a:rPr lang="es-ES" dirty="0" err="1">
                <a:ea typeface="Calibri"/>
                <a:cs typeface="Times New Roman"/>
              </a:rPr>
              <a:t>exemplo</a:t>
            </a:r>
            <a:r>
              <a:rPr lang="es-ES" dirty="0">
                <a:ea typeface="Calibri"/>
                <a:cs typeface="Times New Roman"/>
              </a:rPr>
              <a:t> de subducción de </a:t>
            </a:r>
            <a:r>
              <a:rPr lang="es-ES" dirty="0" err="1">
                <a:ea typeface="Calibri"/>
                <a:cs typeface="Times New Roman"/>
              </a:rPr>
              <a:t>marxe</a:t>
            </a:r>
            <a:r>
              <a:rPr lang="es-ES" dirty="0">
                <a:ea typeface="Calibri"/>
                <a:cs typeface="Times New Roman"/>
              </a:rPr>
              <a:t> continental.</a:t>
            </a:r>
            <a:endParaRPr lang="es-ES" sz="1400" dirty="0">
              <a:ea typeface="Calibri"/>
              <a:cs typeface="Times New Roman"/>
            </a:endParaRPr>
          </a:p>
        </p:txBody>
      </p:sp>
      <p:pic>
        <p:nvPicPr>
          <p:cNvPr id="4" name="3 Imagen" descr="E:\2017 Marisa\Datos nuevos\Instituto\Curso 16-17\Xeoloxía\Unidad Malpica-Tui\Fotos xeoloxía Malpica\fotos malpica. miñas\IMG_010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916832"/>
            <a:ext cx="5472608" cy="3960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772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827584" y="476672"/>
            <a:ext cx="72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 err="1"/>
              <a:t>Ecloxitas</a:t>
            </a:r>
            <a:r>
              <a:rPr lang="es-ES" sz="2400" b="1" dirty="0"/>
              <a:t> e Gneises graníticos </a:t>
            </a:r>
            <a:r>
              <a:rPr lang="es-ES" sz="2400" b="1" dirty="0" err="1"/>
              <a:t>ao</a:t>
            </a:r>
            <a:r>
              <a:rPr lang="es-ES" sz="2400" b="1" dirty="0"/>
              <a:t> fondo</a:t>
            </a:r>
          </a:p>
        </p:txBody>
      </p:sp>
      <p:pic>
        <p:nvPicPr>
          <p:cNvPr id="4" name="3 Imagen" descr="E:\2017 Marisa\Datos nuevos\Instituto\Curso 16-17\Xeoloxía\Unidad Malpica-Tui\Fotos xeoloxía Malpica\fotos malpica. miñas\IMG_010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03667"/>
            <a:ext cx="6264696" cy="44015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824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55576" y="332656"/>
            <a:ext cx="56886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 smtClean="0"/>
          </a:p>
          <a:p>
            <a:r>
              <a:rPr lang="es-ES" sz="2400" b="1" dirty="0" smtClean="0"/>
              <a:t>Gneises </a:t>
            </a:r>
            <a:r>
              <a:rPr lang="es-ES" sz="2400" b="1" dirty="0"/>
              <a:t>e </a:t>
            </a:r>
            <a:r>
              <a:rPr lang="es-ES" sz="2400" b="1" dirty="0" err="1"/>
              <a:t>retroecloxitas</a:t>
            </a:r>
            <a:endParaRPr lang="es-ES" sz="2400" b="1" dirty="0"/>
          </a:p>
        </p:txBody>
      </p:sp>
      <p:pic>
        <p:nvPicPr>
          <p:cNvPr id="3" name="2 Imagen" descr="E:\2017 Marisa\Datos nuevos\Instituto\Curso 16-17\Xeoloxía\Unidad Malpica-Tui\Fotos xeoloxía Malpica\fotos malpica. miñas\IMG_010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403667"/>
            <a:ext cx="6408712" cy="4545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003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58102" y="404664"/>
            <a:ext cx="501178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 smtClean="0"/>
          </a:p>
          <a:p>
            <a:r>
              <a:rPr lang="es-ES" sz="2000" b="1" dirty="0" smtClean="0"/>
              <a:t>Detalle </a:t>
            </a:r>
            <a:r>
              <a:rPr lang="es-ES" sz="2000" b="1" dirty="0" err="1"/>
              <a:t>dunha</a:t>
            </a:r>
            <a:r>
              <a:rPr lang="es-ES" sz="2000" b="1" dirty="0"/>
              <a:t> dobra</a:t>
            </a:r>
          </a:p>
        </p:txBody>
      </p:sp>
      <p:pic>
        <p:nvPicPr>
          <p:cNvPr id="3" name="2 Imagen" descr="E:\2017 Marisa\Datos nuevos\Instituto\Curso 16-17\Xeoloxía\Unidad Malpica-Tui\xeoloxía Malpica\fotos malpica. miñas\IMG_011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3" y="1682114"/>
            <a:ext cx="5281190" cy="42671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469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39552" y="476673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 err="1"/>
              <a:t>Equisetos</a:t>
            </a:r>
            <a:r>
              <a:rPr lang="pt-BR" sz="2400" b="1" dirty="0"/>
              <a:t> (a flora acorde </a:t>
            </a:r>
            <a:r>
              <a:rPr lang="pt-BR" sz="2400" b="1" dirty="0" err="1"/>
              <a:t>ca</a:t>
            </a:r>
            <a:r>
              <a:rPr lang="pt-BR" sz="2400" b="1" dirty="0"/>
              <a:t> </a:t>
            </a:r>
            <a:r>
              <a:rPr lang="pt-BR" sz="2400" b="1" dirty="0" err="1"/>
              <a:t>antiguedade</a:t>
            </a:r>
            <a:r>
              <a:rPr lang="pt-BR" sz="2400" b="1" dirty="0"/>
              <a:t> do </a:t>
            </a:r>
            <a:r>
              <a:rPr lang="pt-BR" sz="2400" b="1" dirty="0" err="1"/>
              <a:t>terreo</a:t>
            </a:r>
            <a:r>
              <a:rPr lang="pt-BR" sz="2400" b="1" dirty="0"/>
              <a:t></a:t>
            </a:r>
            <a:endParaRPr lang="es-ES" sz="2400" b="1" dirty="0"/>
          </a:p>
        </p:txBody>
      </p:sp>
      <p:pic>
        <p:nvPicPr>
          <p:cNvPr id="3" name="2 Imagen" descr="E:\2017 Marisa\Datos nuevos\Instituto\Curso 16-17\Xeoloxía\Unidad Malpica-Tui\Fotos xeoloxía Malpica\fotos malpica. miñas\IMG_007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403667"/>
            <a:ext cx="5796364" cy="43295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90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57</TotalTime>
  <Words>510</Words>
  <Application>Microsoft Office PowerPoint</Application>
  <PresentationFormat>Presentación en pantalla (4:3)</PresentationFormat>
  <Paragraphs>39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2" baseType="lpstr">
      <vt:lpstr>Boticario</vt:lpstr>
      <vt:lpstr>COMPLEXO ALOCTONO MALPICA-TUI </vt:lpstr>
      <vt:lpstr>Galicia forma parte xelóxicamente do “Macizo Ibérico” ou “Macizo Hespérico”  Este consta das seguintes zonas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COMPLEXO ALOCTONO MALPICA-TUI </dc:title>
  <dc:creator>Juan</dc:creator>
  <cp:lastModifiedBy>Juan</cp:lastModifiedBy>
  <cp:revision>8</cp:revision>
  <dcterms:created xsi:type="dcterms:W3CDTF">2017-05-25T16:56:04Z</dcterms:created>
  <dcterms:modified xsi:type="dcterms:W3CDTF">2017-05-26T10:08:58Z</dcterms:modified>
</cp:coreProperties>
</file>