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327" r:id="rId3"/>
    <p:sldId id="326" r:id="rId4"/>
    <p:sldId id="332" r:id="rId5"/>
    <p:sldId id="331" r:id="rId6"/>
    <p:sldId id="333" r:id="rId7"/>
    <p:sldId id="335" r:id="rId8"/>
    <p:sldId id="334" r:id="rId9"/>
    <p:sldId id="338" r:id="rId10"/>
    <p:sldId id="336" r:id="rId11"/>
    <p:sldId id="337" r:id="rId12"/>
    <p:sldId id="329" r:id="rId13"/>
    <p:sldId id="330" r:id="rId14"/>
    <p:sldId id="340" r:id="rId15"/>
    <p:sldId id="350" r:id="rId16"/>
    <p:sldId id="341" r:id="rId17"/>
    <p:sldId id="339" r:id="rId18"/>
    <p:sldId id="342" r:id="rId19"/>
    <p:sldId id="345" r:id="rId20"/>
    <p:sldId id="344" r:id="rId21"/>
    <p:sldId id="346" r:id="rId22"/>
    <p:sldId id="347" r:id="rId23"/>
    <p:sldId id="351" r:id="rId24"/>
    <p:sldId id="352" r:id="rId25"/>
    <p:sldId id="349" r:id="rId26"/>
    <p:sldId id="353" r:id="rId27"/>
    <p:sldId id="360" r:id="rId28"/>
    <p:sldId id="356" r:id="rId29"/>
    <p:sldId id="348" r:id="rId30"/>
    <p:sldId id="354" r:id="rId31"/>
    <p:sldId id="355" r:id="rId32"/>
    <p:sldId id="358" r:id="rId33"/>
    <p:sldId id="357" r:id="rId34"/>
    <p:sldId id="359" r:id="rId35"/>
    <p:sldId id="343" r:id="rId3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00" autoAdjust="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08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7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36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13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42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16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735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09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74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22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46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6660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search?q=ies+rafael+dieste&amp;oq=ies+rafael+dieste&amp;gs_lcrp=EgZjaHJvbWUqCQgAECMYJxjjAjIJCAAQIxgnGOMCMg8IARAuGCcYrwEYxwEYjgUyBggCEEUYOzIHCAMQABiABDIHCAQQABiABDIHCAUQABiABDIHCAYQABiABDIICAcQABgWGB4yCAgIEAAYFhgeMggICRAAGBYYHtIBCTUyNzdqMGoxNagCCLACAfEFTXfZzrqUzq0&amp;sourceid=chrome&amp;source=chrome.rb&amp;ie=UTF-8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tel:881%20960%20930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maps.google.com/?output=classic&amp;q=43.3691249506,-8.4239011222(Calle%20Manuel%20Murgu%C3%ADa%20s/n)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iesrafael.dieste.7" TargetMode="External"/><Relationship Id="rId11" Type="http://schemas.openxmlformats.org/officeDocument/2006/relationships/hyperlink" Target="https://www.instagram.com/iesrafaeldieste/?hl=es" TargetMode="External"/><Relationship Id="rId5" Type="http://schemas.openxmlformats.org/officeDocument/2006/relationships/hyperlink" Target="https://es.linkedin.com/in/manuel-santos-ledo-a57a5b91" TargetMode="External"/><Relationship Id="rId10" Type="http://schemas.openxmlformats.org/officeDocument/2006/relationships/hyperlink" Target="mailto:ies.rafael.dieste@edu.xunta.gal" TargetMode="External"/><Relationship Id="rId4" Type="http://schemas.openxmlformats.org/officeDocument/2006/relationships/hyperlink" Target="https://www.instagram.com/iesrafaeldieste/" TargetMode="External"/><Relationship Id="rId9" Type="http://schemas.openxmlformats.org/officeDocument/2006/relationships/hyperlink" Target="http://www.edu.xunta.gal/centros/iesrafaeldiest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castigarcia.wordpres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du.xunta.gal/porta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.xunta.gal/abalar/PaxinaMensaxe.do?mensaxe=comun.mensaxe.logou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entros.edu.xunta.gal/iesrafaeldieste/aulavirtual/course/view.php?id=120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hyperlink" Target="https://illustraciencia.info/" TargetMode="Externa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sexta.com/programas/zapeando/boticaria-gracia/mascarillas-la-guia-definitiva-por-que-la-codiciada-ffp2-que-protege-a-todos-no-la-puede-usar-todo-el-mundo_202005255ecbe72fea9d470001222e53.html" TargetMode="External"/><Relationship Id="rId3" Type="http://schemas.openxmlformats.org/officeDocument/2006/relationships/image" Target="../media/image42.png"/><Relationship Id="rId7" Type="http://schemas.openxmlformats.org/officeDocument/2006/relationships/hyperlink" Target="https://www.lasexta.com/programas/zapeando/boticaria-gracia/cuidado-con-las-mascarillas-de-tela-porque-no-todas-protegen-claves-para-descubrir-cuales-comprar_202009075f567080a482fa00011da902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asexta.com/el-muro/deborah-garcia/coronavirus-tamano-importa_202009025f4f68e6d546fc000174af5d.html" TargetMode="External"/><Relationship Id="rId5" Type="http://schemas.openxmlformats.org/officeDocument/2006/relationships/hyperlink" Target="https://www.antena3.com/programas/espejo-publico/noticias/una-experta-explica-como-diferenciar-las-mascarillas-que-no-protegen-frente-al-coronavirus_202007215f16e14af5f4b20001cb3840.html" TargetMode="External"/><Relationship Id="rId4" Type="http://schemas.openxmlformats.org/officeDocument/2006/relationships/hyperlink" Target="https://www.lasexta.com/programas/mas-vale-tarde/entrevistas/por-que-hay-que-usar-mascarillas-homologadas-el-video-sobre-el-tamano-del-coronavirus-que-te-hara-reflexionar_202009035f51321f7fc2c10001582dc6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youtu.be/5ivkI13eufM?si=EAGYEyZucUxbqyUq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5ivkI13eufM" TargetMode="External"/><Relationship Id="rId6" Type="http://schemas.openxmlformats.org/officeDocument/2006/relationships/hyperlink" Target="https://youtu.be/gODzdiZ4Gj8?si=eZIeHR8a-iCJj_7h" TargetMode="External"/><Relationship Id="rId5" Type="http://schemas.openxmlformats.org/officeDocument/2006/relationships/image" Target="../media/image47.jpeg"/><Relationship Id="rId4" Type="http://schemas.openxmlformats.org/officeDocument/2006/relationships/hyperlink" Target="https://youtu.be/diUMVGeSh3Y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s.wikipedia.org/wiki/Jos%C3%A9_Cervera" TargetMode="External"/><Relationship Id="rId4" Type="http://schemas.openxmlformats.org/officeDocument/2006/relationships/hyperlink" Target="https://www.youtube.com/watch?v=lfGxQMoskgs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s://www.microsiervos.com/archivo/general/wicho.html" TargetMode="External"/><Relationship Id="rId5" Type="http://schemas.openxmlformats.org/officeDocument/2006/relationships/image" Target="../media/image49.jpe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2089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6" name="y2mate.com - Fallo de sistema Radio 3_4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5830" y="54527"/>
            <a:ext cx="11130952" cy="57987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96" y="5884764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40247" y="6400379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43368" y="6375045"/>
            <a:ext cx="3946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8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7897"/>
            <a:ext cx="12192000" cy="560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3"/>
            <a:ext cx="8376824" cy="628602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629290" y="1372947"/>
            <a:ext cx="3562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BENVIDOS </a:t>
            </a:r>
            <a:r>
              <a:rPr lang="es-ES" sz="2400" dirty="0" err="1">
                <a:solidFill>
                  <a:srgbClr val="ED7D31"/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 </a:t>
            </a:r>
            <a:endParaRPr lang="es-ES" sz="2400" dirty="0" smtClean="0">
              <a:solidFill>
                <a:srgbClr val="ED7D31"/>
              </a:solidFill>
              <a:latin typeface="Segoe Print" panose="02000600000000000000" pitchFamily="2" charset="0"/>
            </a:endParaRPr>
          </a:p>
          <a:p>
            <a:pPr lvl="0"/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IES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Rafael </a:t>
            </a:r>
            <a:r>
              <a:rPr lang="es-ES" sz="2400" dirty="0" err="1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Dieste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                                      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Curso 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2026/27</a:t>
            </a:r>
            <a:endParaRPr lang="es-ES" sz="24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7533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6797"/>
            <a:ext cx="7504812" cy="5628610"/>
          </a:xfrm>
          <a:prstGeom prst="rect">
            <a:avLst/>
          </a:prstGeom>
        </p:spPr>
      </p:pic>
      <p:sp>
        <p:nvSpPr>
          <p:cNvPr id="20" name="AutoShape 10" descr="data:image/png;base64,iVBORw0KGgoAAAANSUhEUgAAACAAAAAgCAYAAABzenr0AAAKS0lEQVR4AZ2UA5RkS7ZA94mIq8ys6mrb7v7PGNu2bdu2bdvssZ9trme03V1VWZWZFxFxfv5a41n6s8/al2EJ/Ccve8P566a78YSF6+Ys745PLW2bbA42LSQQbFQVNWJjUKIniRZRkOiNiSImqiRirdZ+YLNkl4HbxvdOTnSS7CbgGv4N+ehTLuFvjK+IW6/faT/nPfeAlEG3ouUcje9jYsAhmCgkUTExIgquAadgQ8QEcDFim4ioINFgsbRahlgGMPGizfdY9Lx/boh892XXAXCl7HzktVeNbUvzhCJTUtNgQwQFh5JKQNQgPpLEgFOQCDYG0iCYAAaP/duIeMBHiIpEwUQIA5jqKusfMu/RwDYA5yf7zH90cuyN781/PtI2jJg+Ogg4DSQGRJXqkKc3WSJ1iYlg1cw0wkbFhIBvFIvBxohDEAxZO6G9IEfEEGsQY7GFkAw8+3974OcP/uwxJwOXyWl/uCn/9Zf3f/32K6onLVlt0SZgRUmc4eitk8TxktX/M8qCFW06bcElCUbMTMUOj0TFqMEOVQ/BN9TdQG97j0PXjlNkKWOrRmh8RFWwScLE7QNGThz95aanLHqm23fN3gf0dvQetXA0IeuVGCAxhv0X72PtsW0e99W7svm+K/hvuO203Zz72gvoXrmPuWvm4xUolblzDH7X4CGDm/v3czecOXVHM9C8VUSSKpJnjn0X7+Buj1rGc37yYAAgcPC6w/T2l2it4BUNEdUIgBGLNYKkik0c2dI28zbOZc19lrHmisfxu8f9il0/3c2c1YsI2oATTO2d3xmOcWHCLO/EmrSJpAambhxn6yljw8ofBMBl37mCC999KdWeAdIEbIyYqFgEiFgiZiaY0TrLtJ+goMOdv/FQNjxzCw/6yUP55ak/oHfJEVorRolRQRWO9DuOXjdr2QTnA84Gku44937ZKYBw3U+v4cdP/wlLs7nMX9TG/q1Ca3ABpO8BJckcKgbjoTrSZ+2jTqTf7/OHZ30Vlz+fNU/cxJZXHsuFT/kTrilQI2hUqJrcdZw2sazIBOrD0yxb3+aYJ20C4OJPnMuqZJQFK1uEqiRxFlMr5a79VLEkT9uICr2mpDAZTTQseuQW7vTzRwIgD6y47IU/Hzbgzax98mZufsNF6KEedl5OJGLKsnCZjbVvarJUaCammbd+HohhfPshwnVHmTs/w1Q9cmvx3S6DQ/tYfq8trHzBnRk5dhFGDUev2c/Or1zIntPOJx5dxN9ouZSJyUl6uyZoLx+jWJHT232IRHMQkEHpXBJrmTlMiORNn86oAFDvmyQru2QjYzgnMDVNPHSAO33pCax8/j35Z0a2LGDlE47llq8ew1XP+wbnn/ppGG3TO2M3Hdei2tWdaUA6x9GnxEpFULBk0RUmaDQlmUSiluS5AEAIZFRktsGqoXdwByd+7okzlQcN3Pbh3zLx6+sRNcx+2DGsfsP9WffcO2Gk4prnfolRVtGZPUZvfAppIgBpKlgaTPQYFYxRnKNBhuYEIn0y6wGQGEkZvict/I7DrHjAZla++AEAXPGgD3DkjxdTsAgQDp5/PhNnXMdJf3w1a55zTw7/+EqqP+1EbENCjcQAgBWPxWOQmXuiDSbVmlRKclvTTnokpgRAYiA3FWk6IKkPsfRxJwBw2yd/SvePp7FwzQY6a0fprB5l6bL1HP3TWWz/2O8BWPKYU/B0MRpQPBoDAKIRS42RCoOCCqZIBhRuQD40G5raGgBBaaU9cp2imG/pnLwGgMGZFzO7NYrJexgzjWOAcQ2jtOmddiUA7TsuJ0lybF1hqCAoAFbAILgQMTSoqXFJUmKykiz12KJPkg0AcK4mb0+RFQWmPQAbAXC2gqzEpCUIIA3ESGoHWAYAiAacGb7TwhEQUQCiRoSAAVwMmOjFZEmlrbSkyIe2+qRZBYDYSNoevo9WuGYf1XXXATB6r+PR8ZvJWgFXeGyrweUVMewY/tsKQP+i25CqiysEQwPmbyPQYKhBAkbBKZhWVtFKB2T50GKKNK0BkBTSTp+kKMnnw9QffwnAwpc+i/aT701z8R/h4PVDb6Z/7WmM3e8uLHndEwA4+tMzyQC1FZaAEQHAEf/6HlCJKKjLskpdMY0rFNupsGkJgE2EZNSTtAZkmxZRXX4a4z/6NrOf8HRWfPuLTNzlJMozLiB6YezOz2H+K54NwK7PbyP8+RyKNZvwZYUxATEAEBUEjxARiagEXDLTgAFpITDaYG2Xv41AMlLjWh4c5BsWM/WZN2ELx+jDn8zcF78Ihv4zB765jalXfIjOyqWEVDF1RG2DJgaAWFUIAVGPiGBiFDcccrGFx+UR02mwOgmAzJ6NG1Nc0UddgnRaJK0l9D/xcspzfkv7QU8lXb0OwVLefBPj3/0p1a/OZmTLWnxeoN0S1JAUgls0C4A4MY3BAQGDRQji0lk+Gh1giwQ3p4XWB1AgW7iWZPkCzMHtyLx10NRI0cHO20q98zy6H/oLks9Fa0PYNwlmhNadNxBLh+kNkJEO5d49ZGtX0Fq7kAaIu46QpCmqEQmKyRNvJPdl0VayvCFZ1Eamb2Fw2S8xQPG41+D9Lky5AzOimKLBtAPpptWkJ2wkWTmbdPkYxYnrybYsQ/IKSRvIa8LeG6m6tzL/DU8BGJ6OZw0bvp1kLEeiMhNOS2dmtyuJ+3GZhdyQaoG/4MvoSY9g5PhHYF7xU8JZn0F7ByAGCAGpA6YUtInERpCBQB/ilCP2UqgK7JIlLHv/25j7hHvRAAc+8UtyCsSB8QExlqTtKhfNYMJkBjsimBTMnA1w8Bp6215K61GfpX38Y4j/5+GboXeI2FSY4JGgRB/RoBANUQVCgpJgZi8gXb8BEYjAbY9/J3rh1aRrjiNUHoxDiUQ1U7L3L194ZHbVth+mWmbMakPqsNYQjt4AS48hvdNrSRbfAeH/hwLTZ1/A/jd/gfqC20g3HUPVd0Sf4AcJTXRh7DEnPEV2XXNOkl79na+OHLny6TpvBSYJqLOYNIPpXcRQI3M3Q3sRalsIDhOE6APa+KEKZYAKfKnEbo0emqJ/2z4GF92OjbOIi9fgJxJ8PwEpmN4xgTlu/e9XvOCBz5D9X7ySsOHCjbMObLsycXmunTHUKeIcuASLEMtx1E+hIYKfkVh7pFRi3xMHDaHXQFfxk4HQBa1nEdwCwnRCM2Hw/QzftAlHIoPJmlXvecEdgYscwxd7yYk3Du42/Zjk6AW/NXlAkwKxBdFCNALFUmQmgBARHyB4qCK2CpiywfRqdNpjpiN+WglHFR0XmiqimUOqiJ0c0J/wdJ5x78cfvvm6iwDsM1fdhf7RQ/SuaN3cvv/yHzrbbCLL1pgsw1mBNAFrcFYxBowoGMVqRPCICUio/2oDTY0MamK/JDQRug1EhzYpfZ9dyF23PNT3B6cPZShy6SM/xr+z9eNz15h49BjaYwu08R2QZUI6V4lNDF5M8GgIaipvY+2T0NRo6SX2gml6lQ3TTWbLfNztnTw0befvqa+fODDIxq4Cruff+F/YMSYOvVvlzAAAAABJRU5ErkJggg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9432768" y="31611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AutoShape 11" descr="data:image/png;base64,iVBORw0KGgoAAAANSUhEUgAAACAAAAAgCAYAAABzenr0AAACtklEQVR4AeyVA5AkQRREZ862bTMcZ9u2wzrbtm3bWNvmaW3b3rzKRa+NOWVEDoqvqv//LZPtUpoubC2cLIxKMveyku1UmkYAG2EoyFYESFEgQIos346dX7K7YiFyN8iFB17Sxx4NRxzVdcbYO6aotke5cgB42sFXDGDjF4FM+UbGY+5TK9FXKQBKOKTtjNz68CMAdQ+oVjyAXPicoRtyS8M5GA0PqRGwgm9gxxdMf2SBkNhEZCoxORXbVH9CXllBWHOvCla9sQNPbegRit3qDmhyWL1SYkCKA7kIxvoH1MBrr5KZllJ/IWnK3zskZ/SXEIDB1vm0trAO6K5ndNCYN5DRz9tgWxdhfnc8pQ2madXdSmDb7CeWWPfOHite22LoDWMegiDFj4GJ983hFBLD9IOPcEB0AjZ8+S6daIeaAwJFG/v8ouJh4ROB3uf1sFHpB34GRSMmMRlJKalISE5hLEHJIRCjbptAXlyAmY8tEZ2QjOzaK4qSbHs6AItTdhHwvpU3N0ZB+hYQhcGXDTi//AFSUtNPW5SY3lX3KJc7gKSwuESYeIXByDMM4XFJyC1bv0i0PKbJoCx/ALewWMwSwccApZe9skFwTAKyiXEjPYZyBziq48zUlVK09j4VvLL3Q3ZFxCdh/D0z7lG+AHFJKVj03DrHwhxHqOzimjMeWZQ/QKQ42ZQH5jkW5u896o7IJmYJa0T5A/BqJ+S6Wv7eqebwH+A/QOUBTMwHYFdpAaY9tACrVqyYECPMOr9d1UF6Gx7QcgLb2McxfCOOu2uaB2CLyk/EJ6WPo4PEmtOLqgOsZK2Pa4IDSUvPeWKFXud1pRre94Ie5jy1kvqnC+AWxzTYn2Odnud0MSdjDM0i1ObXOvDVBQjNEFciMJrhKHJwH5FmDgIPfNds4DuniO75P3r6HNY9BwATNI1Cu+uNpgAAAABJRU5ErkJggg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9432768" y="34659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AutoShape 12" descr="data:image/png;base64,iVBORw0KGgoAAAANSUhEUgAAACAAAAAgCAYAAABzenr0AAADFUlEQVR4Ab2XA4ycURSFJ52pbdu27TZOEau2bRtRGaO2g9q2bdva3a8nufXg/cubfLuDO++eh3vmjc9LpOpKQJQSvcRqcUW8E1EG78RVsUb0FqVFwDGs58I1xAJx24qBgyjLZaGoKQJxLZ5bTBfPBHHkmZgh8sS2eDWxV8QIEoB9oobX4o3EFYEXUnYxUnSG5AYphL3+dy5XRRNX8epW3FvhgBUie18oPhwqjIFyo6HIUHstTbeQImqEK57Hlh1cpOhigzebBQt2wdFbcOcFPHkLj9/AzWdw/Ba0nW8rEmI78v5fPJmY7nXmWXrDtC3w+iMRY9AK8HcKOc5M4f9bQE3x1F3c/o9eB9+iAOIs4Jmo9au43/ocImPLWWkc3HsJEA8BxiLh95lrcUvgItDJBg0VMTHw6DXsugzrT8Km09Au9BkwzKzK+sxe+e5l+VPr/9LDhIwdF6HaBMjY0w5o2u5BXRDKMfv4zNu9Hb5MvWDPFYLiwxdoPReSdbS8v3GMu87nve+tt4/dIihuP4diw8yALN8z1ySAt67C5nKQrQ+cuE1QXH0M+QdBoJPlGp5W4L0EEBWpeIYeUHSYzbDyODh3n6C49QxqT7YcOaKwz+izLhExEQTYrGtOgksP4e4La78v3wkKeQL3X5kbCuXByTtQZpSN4RLwNlLbNZgG7z4T6zh7D/IMMNt2bcGVxBCw/pS1omMLrksAaxJDwIxttvwS4GzD3mGMSAOYuRy+YYfvwgP4+JWg+PLNzsnZe5Z3VrSfbxNwXN36SgBlxK3QXWDLmKu/UWIEnLlHUNx4ChXGKqcf5O5vpHd3wJ1fVuwXCyP6gHmBjCi8DxQYBFoxy/XmgouF3+PXsQ2YI5yAJ1BwsBX2flml9t/3Ab+YkYQCZgl/qCvZviQQsF/kDXcvrCGuJqKAa6Km62bcWFxNcAFWvGlwxfArsT8BBRxwzDzsNX2meB4PAc/FLJE3Pj9Oa4pFGvyOBER5EBAl7lifUyvBfiXLVsvkHUifiw9ZB1wX70UM4voT3hcewnUZ0Trl9hVlvBb+AQNcQrB9dXA4AAAAAElFTkSuQmCC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9432768" y="37707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CuadroTexto 22"/>
          <p:cNvSpPr txBox="1"/>
          <p:nvPr/>
        </p:nvSpPr>
        <p:spPr>
          <a:xfrm>
            <a:off x="7740913" y="654666"/>
            <a:ext cx="4229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r>
              <a:rPr lang="es-ES" cap="all" dirty="0">
                <a:latin typeface="Segoe Print" panose="02000600000000000000" pitchFamily="2" charset="0"/>
              </a:rPr>
              <a:t>Dirección:</a:t>
            </a:r>
          </a:p>
          <a:p>
            <a:r>
              <a:rPr lang="es-ES" dirty="0">
                <a:latin typeface="Segoe Print" panose="02000600000000000000" pitchFamily="2" charset="0"/>
                <a:hlinkClick r:id="rId7"/>
              </a:rPr>
              <a:t>Calle Manuel Murguía s/n. 15011 A Coruña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Teléfono:</a:t>
            </a:r>
          </a:p>
          <a:p>
            <a:r>
              <a:rPr lang="es-ES" dirty="0">
                <a:latin typeface="Segoe Print" panose="02000600000000000000" pitchFamily="2" charset="0"/>
                <a:hlinkClick r:id="rId8"/>
              </a:rPr>
              <a:t>881 960 930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Página web:</a:t>
            </a:r>
          </a:p>
          <a:p>
            <a:r>
              <a:rPr lang="es-ES" dirty="0" smtClean="0">
                <a:latin typeface="Segoe Print" panose="02000600000000000000" pitchFamily="2" charset="0"/>
                <a:hlinkClick r:id="rId9"/>
              </a:rPr>
              <a:t>http</a:t>
            </a:r>
            <a:r>
              <a:rPr lang="es-ES" dirty="0">
                <a:latin typeface="Segoe Print" panose="02000600000000000000" pitchFamily="2" charset="0"/>
                <a:hlinkClick r:id="rId9"/>
              </a:rPr>
              <a:t>://www.edu.xunta.gal/centros/iesrafaeldieste/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Correo electrónico:</a:t>
            </a:r>
          </a:p>
          <a:p>
            <a:r>
              <a:rPr lang="es-ES" dirty="0" err="1">
                <a:latin typeface="Segoe Print" panose="02000600000000000000" pitchFamily="2" charset="0"/>
                <a:hlinkClick r:id="rId10"/>
              </a:rPr>
              <a:t>ies.rafael.dieste@edu.xunta.gal</a:t>
            </a:r>
            <a:endParaRPr lang="es-ES" dirty="0">
              <a:latin typeface="Segoe Print" panose="02000600000000000000" pitchFamily="2" charset="0"/>
            </a:endParaRP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0" name="CuadroTexto 39"/>
          <p:cNvSpPr txBox="1"/>
          <p:nvPr/>
        </p:nvSpPr>
        <p:spPr>
          <a:xfrm>
            <a:off x="8323724" y="4493307"/>
            <a:ext cx="2426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u="sng" dirty="0" smtClean="0">
              <a:hlinkClick r:id="rId11"/>
            </a:endParaRPr>
          </a:p>
          <a:p>
            <a:r>
              <a:rPr lang="es-ES" dirty="0" smtClean="0">
                <a:latin typeface="Segoe Print" panose="02000600000000000000" pitchFamily="2" charset="0"/>
                <a:hlinkClick r:id="rId11"/>
              </a:rPr>
              <a:t>IESP 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Rafael 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 (@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iesrafaeldieste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)</a:t>
            </a:r>
          </a:p>
        </p:txBody>
      </p:sp>
      <p:pic>
        <p:nvPicPr>
          <p:cNvPr id="1055" name="Picture 31" descr="Instagram - Wikipedia, la enciclopedia lib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4" y="4108707"/>
            <a:ext cx="592214" cy="59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25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543909" y="1669420"/>
            <a:ext cx="630878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</a:t>
            </a:r>
            <a:r>
              <a:rPr lang="es-ES" dirty="0" err="1" smtClean="0">
                <a:latin typeface="Segoe Print" panose="02000600000000000000" pitchFamily="2" charset="0"/>
              </a:rPr>
              <a:t>miña</a:t>
            </a:r>
            <a:r>
              <a:rPr lang="es-ES" dirty="0" smtClean="0">
                <a:latin typeface="Segoe Print" panose="02000600000000000000" pitchFamily="2" charset="0"/>
              </a:rPr>
              <a:t> hora de atención a país é os</a:t>
            </a:r>
          </a:p>
          <a:p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 a 12:10</a:t>
            </a:r>
            <a:r>
              <a:rPr lang="es-ES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latin typeface="Segoe Print" panose="02000600000000000000" pitchFamily="2" charset="0"/>
              </a:rPr>
              <a:t>(avisar </a:t>
            </a:r>
            <a:r>
              <a:rPr lang="es-ES" dirty="0" err="1" smtClean="0">
                <a:latin typeface="Segoe Print" panose="02000600000000000000" pitchFamily="2" charset="0"/>
              </a:rPr>
              <a:t>sempre</a:t>
            </a:r>
            <a:r>
              <a:rPr lang="es-ES" dirty="0" smtClean="0">
                <a:latin typeface="Segoe Print" panose="02000600000000000000" pitchFamily="2" charset="0"/>
              </a:rPr>
              <a:t>)</a:t>
            </a: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endParaRPr lang="es-ES" sz="1600" dirty="0">
              <a:latin typeface="Segoe Print" panose="02000600000000000000" pitchFamily="2" charset="0"/>
            </a:endParaRP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r>
              <a:rPr lang="es-ES" sz="2400" dirty="0" smtClean="0">
                <a:latin typeface="Segoe Print" panose="02000600000000000000" pitchFamily="2" charset="0"/>
              </a:rPr>
              <a:t>Son a </a:t>
            </a:r>
            <a:r>
              <a:rPr lang="es-ES" sz="2400" dirty="0" err="1" smtClean="0">
                <a:latin typeface="Segoe Print" panose="02000600000000000000" pitchFamily="2" charset="0"/>
              </a:rPr>
              <a:t>vosa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profa</a:t>
            </a:r>
            <a:r>
              <a:rPr lang="es-ES" sz="2400" dirty="0" smtClean="0">
                <a:latin typeface="Segoe Print" panose="02000600000000000000" pitchFamily="2" charset="0"/>
              </a:rPr>
              <a:t> de </a:t>
            </a:r>
            <a:r>
              <a:rPr lang="es-ES" sz="2400" dirty="0" err="1" smtClean="0">
                <a:latin typeface="Segoe Print" panose="02000600000000000000" pitchFamily="2" charset="0"/>
              </a:rPr>
              <a:t>Bioloxía</a:t>
            </a:r>
            <a:r>
              <a:rPr lang="es-ES" sz="2400" dirty="0" smtClean="0">
                <a:latin typeface="Segoe Print" panose="02000600000000000000" pitchFamily="2" charset="0"/>
              </a:rPr>
              <a:t> e Xeoloxía</a:t>
            </a:r>
          </a:p>
          <a:p>
            <a:r>
              <a:rPr lang="es-ES" sz="2400" dirty="0" err="1" smtClean="0">
                <a:latin typeface="Segoe Print" panose="02000600000000000000" pitchFamily="2" charset="0"/>
              </a:rPr>
              <a:t>Teño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moito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xenio</a:t>
            </a:r>
            <a:r>
              <a:rPr lang="es-ES" sz="2400" dirty="0" smtClean="0">
                <a:latin typeface="Segoe Print" panose="02000600000000000000" pitchFamily="2" charset="0"/>
              </a:rPr>
              <a:t>, pero calmo ben </a:t>
            </a:r>
            <a:r>
              <a:rPr lang="es-ES" dirty="0" smtClean="0">
                <a:sym typeface="Wingdings" panose="05000000000000000000" pitchFamily="2" charset="2"/>
              </a:rPr>
              <a:t>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36580"/>
            <a:ext cx="5297729" cy="395108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395901" y="1298244"/>
            <a:ext cx="2378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m.casti@edu.xunta</a:t>
            </a:r>
            <a:r>
              <a:rPr lang="es-ES" dirty="0" smtClean="0"/>
              <a:t> .gal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382433" y="771238"/>
            <a:ext cx="5287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Segoe Print" panose="02000600000000000000" pitchFamily="2" charset="0"/>
              </a:rPr>
              <a:t>Marisa </a:t>
            </a:r>
            <a:r>
              <a:rPr lang="es-ES" sz="3200" dirty="0" err="1">
                <a:latin typeface="Segoe Print" panose="02000600000000000000" pitchFamily="2" charset="0"/>
              </a:rPr>
              <a:t>C</a:t>
            </a:r>
            <a:r>
              <a:rPr lang="es-ES" sz="3200" dirty="0" err="1" smtClean="0">
                <a:latin typeface="Segoe Print" panose="02000600000000000000" pitchFamily="2" charset="0"/>
              </a:rPr>
              <a:t>astiñeira</a:t>
            </a:r>
            <a:r>
              <a:rPr lang="es-ES" sz="3200" dirty="0" smtClean="0">
                <a:latin typeface="Segoe Print" panose="02000600000000000000" pitchFamily="2" charset="0"/>
              </a:rPr>
              <a:t> </a:t>
            </a:r>
            <a:endParaRPr lang="es-ES" sz="3200" dirty="0"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288089" y="5354563"/>
            <a:ext cx="346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b="1" u="sng" dirty="0">
                <a:latin typeface="Segoe Print" panose="02000600000000000000" pitchFamily="2" charset="0"/>
                <a:hlinkClick r:id="rId4" tooltip="Laboratorio de ciencias"/>
              </a:rPr>
              <a:t>Laboratorio de ciencias</a:t>
            </a:r>
            <a:endParaRPr lang="es-ES" u="sng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29464" y="367935"/>
            <a:ext cx="5753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Calendario escolar 2026/27</a:t>
            </a:r>
            <a:endParaRPr lang="es-ES" sz="28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81" y="836579"/>
            <a:ext cx="7545614" cy="53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591438" y="1473450"/>
            <a:ext cx="36619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Temos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clase:</a:t>
            </a:r>
          </a:p>
          <a:p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</a:t>
            </a:r>
          </a:p>
          <a:p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Martes   7ª(A) 8ª(C)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Mércores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6ª(C)	     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Xoves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  2ª(A)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Venres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5ª(C)</a:t>
            </a:r>
          </a:p>
          <a:p>
            <a:endParaRPr lang="es-ES" sz="2000" dirty="0" smtClean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Na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aula 201(A) 203 (C)  </a:t>
            </a:r>
            <a:endParaRPr lang="es-ES" sz="2000" b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838"/>
            <a:ext cx="4206863" cy="56192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796" y="68729"/>
            <a:ext cx="2680360" cy="38181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91" y="2671162"/>
            <a:ext cx="2629536" cy="355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1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9937" r="2288" b="5283"/>
          <a:stretch/>
        </p:blipFill>
        <p:spPr>
          <a:xfrm>
            <a:off x="0" y="836579"/>
            <a:ext cx="12192000" cy="553370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43845" y="145752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Portal da </a:t>
            </a:r>
            <a:r>
              <a:rPr lang="es-ES" sz="2800" dirty="0" err="1">
                <a:latin typeface="Segoe Print" panose="02000600000000000000" pitchFamily="2" charset="0"/>
                <a:hlinkClick r:id="rId4"/>
              </a:rPr>
              <a:t>C</a:t>
            </a:r>
            <a:r>
              <a:rPr lang="es-ES" sz="2800" dirty="0" err="1" smtClean="0">
                <a:latin typeface="Segoe Print" panose="02000600000000000000" pitchFamily="2" charset="0"/>
                <a:hlinkClick r:id="rId4"/>
              </a:rPr>
              <a:t>onsellería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 de Educación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3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98106" y="748030"/>
            <a:ext cx="47965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Segoe Print" panose="02000600000000000000" pitchFamily="2" charset="0"/>
              </a:rPr>
              <a:t>É</a:t>
            </a:r>
            <a:r>
              <a:rPr lang="es-ES" sz="2400" dirty="0" smtClean="0">
                <a:latin typeface="Segoe Print" panose="02000600000000000000" pitchFamily="2" charset="0"/>
              </a:rPr>
              <a:t> conveniente que os </a:t>
            </a:r>
            <a:r>
              <a:rPr lang="es-ES" sz="2400" dirty="0" err="1" smtClean="0">
                <a:latin typeface="Segoe Print" panose="02000600000000000000" pitchFamily="2" charset="0"/>
              </a:rPr>
              <a:t>vosos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pais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teñan</a:t>
            </a:r>
            <a:r>
              <a:rPr lang="es-ES" sz="2400" dirty="0" smtClean="0">
                <a:latin typeface="Segoe Print" panose="02000600000000000000" pitchFamily="2" charset="0"/>
              </a:rPr>
              <a:t> a aplicación </a:t>
            </a:r>
            <a:r>
              <a:rPr lang="es-ES" sz="2400" dirty="0" smtClean="0">
                <a:latin typeface="Segoe Print" panose="02000600000000000000" pitchFamily="2" charset="0"/>
                <a:hlinkClick r:id="rId3"/>
              </a:rPr>
              <a:t>ABALAR</a:t>
            </a:r>
            <a:r>
              <a:rPr lang="es-ES" sz="2400" dirty="0" smtClean="0">
                <a:latin typeface="Segoe Print" panose="02000600000000000000" pitchFamily="2" charset="0"/>
              </a:rPr>
              <a:t> móvil para recibir: notas, avisos, </a:t>
            </a:r>
            <a:r>
              <a:rPr lang="es-ES" sz="2400" dirty="0" err="1" smtClean="0">
                <a:latin typeface="Segoe Print" panose="02000600000000000000" pitchFamily="2" charset="0"/>
              </a:rPr>
              <a:t>amonestacións</a:t>
            </a:r>
            <a:r>
              <a:rPr lang="es-ES" sz="2400" dirty="0" smtClean="0">
                <a:latin typeface="Segoe Print" panose="02000600000000000000" pitchFamily="2" charset="0"/>
              </a:rPr>
              <a:t>…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05742" y="2816485"/>
            <a:ext cx="44556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A relación cas familias pode ser: </a:t>
            </a:r>
            <a:r>
              <a:rPr lang="es-ES" sz="2400" dirty="0" err="1" smtClean="0">
                <a:latin typeface="Segoe Print" panose="02000600000000000000" pitchFamily="2" charset="0"/>
              </a:rPr>
              <a:t>persoalmente</a:t>
            </a:r>
            <a:r>
              <a:rPr lang="es-ES" sz="2400" dirty="0" smtClean="0">
                <a:latin typeface="Segoe Print" panose="02000600000000000000" pitchFamily="2" charset="0"/>
              </a:rPr>
              <a:t>, por teléfono, correo, videoconferencia… </a:t>
            </a:r>
          </a:p>
          <a:p>
            <a:endParaRPr lang="es-ES" sz="24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hora de atención a </a:t>
            </a:r>
            <a:r>
              <a:rPr lang="es-ES" dirty="0" err="1" smtClean="0">
                <a:latin typeface="Segoe Print" panose="02000600000000000000" pitchFamily="2" charset="0"/>
              </a:rPr>
              <a:t>pais</a:t>
            </a:r>
            <a:r>
              <a:rPr lang="es-ES" dirty="0" smtClean="0">
                <a:latin typeface="Segoe Print" panose="02000600000000000000" pitchFamily="2" charset="0"/>
              </a:rPr>
              <a:t> é os </a:t>
            </a:r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11:20-12:10</a:t>
            </a:r>
            <a:endParaRPr lang="es-ES" dirty="0">
              <a:solidFill>
                <a:schemeClr val="accent2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6579"/>
            <a:ext cx="6644273" cy="44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24661" y="353625"/>
            <a:ext cx="10659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Aula Virtual</a:t>
            </a:r>
            <a:r>
              <a:rPr lang="es-ES" sz="2400" b="1" dirty="0">
                <a:latin typeface="Segoe Print" panose="02000600000000000000" pitchFamily="2" charset="0"/>
                <a:hlinkClick r:id="rId3"/>
              </a:rPr>
              <a:t> 4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º ESO A e C -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Bioloxía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 e Xeoloxía- Marisa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Castiñeira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 </a:t>
            </a:r>
            <a:endParaRPr lang="es-ES" sz="2400" b="1" dirty="0">
              <a:latin typeface="Segoe Print" panose="02000600000000000000" pitchFamily="2" charset="0"/>
            </a:endParaRPr>
          </a:p>
          <a:p>
            <a:r>
              <a:rPr lang="es-ES" b="1" dirty="0" smtClean="0">
                <a:latin typeface="Segoe Print" panose="02000600000000000000" pitchFamily="2" charset="0"/>
              </a:rPr>
              <a:t>Aquí </a:t>
            </a:r>
            <a:r>
              <a:rPr lang="es-ES" b="1" dirty="0" err="1" smtClean="0">
                <a:latin typeface="Segoe Print" panose="02000600000000000000" pitchFamily="2" charset="0"/>
              </a:rPr>
              <a:t>haberá</a:t>
            </a:r>
            <a:r>
              <a:rPr lang="es-ES" b="1" dirty="0" smtClean="0">
                <a:latin typeface="Segoe Print" panose="02000600000000000000" pitchFamily="2" charset="0"/>
              </a:rPr>
              <a:t>; programación, datas de </a:t>
            </a:r>
            <a:r>
              <a:rPr lang="es-ES" b="1" dirty="0" err="1" smtClean="0">
                <a:latin typeface="Segoe Print" panose="02000600000000000000" pitchFamily="2" charset="0"/>
              </a:rPr>
              <a:t>exames</a:t>
            </a:r>
            <a:r>
              <a:rPr lang="es-ES" b="1" dirty="0" smtClean="0">
                <a:latin typeface="Segoe Print" panose="02000600000000000000" pitchFamily="2" charset="0"/>
              </a:rPr>
              <a:t>, </a:t>
            </a:r>
            <a:r>
              <a:rPr lang="es-ES" b="1" dirty="0" err="1" smtClean="0">
                <a:latin typeface="Segoe Print" panose="02000600000000000000" pitchFamily="2" charset="0"/>
              </a:rPr>
              <a:t>boletíns</a:t>
            </a:r>
            <a:r>
              <a:rPr lang="es-ES" b="1" dirty="0" smtClean="0">
                <a:latin typeface="Segoe Print" panose="02000600000000000000" pitchFamily="2" charset="0"/>
              </a:rPr>
              <a:t> de preguntas, </a:t>
            </a:r>
            <a:r>
              <a:rPr lang="es-ES" b="1" dirty="0" err="1" smtClean="0">
                <a:latin typeface="Segoe Print" panose="02000600000000000000" pitchFamily="2" charset="0"/>
              </a:rPr>
              <a:t>cousas</a:t>
            </a:r>
            <a:r>
              <a:rPr lang="es-ES" b="1" dirty="0" smtClean="0">
                <a:latin typeface="Segoe Print" panose="02000600000000000000" pitchFamily="2" charset="0"/>
              </a:rPr>
              <a:t> extra –enlaces, vídeos..- que non entran…, e entrega das </a:t>
            </a:r>
            <a:r>
              <a:rPr lang="es-ES" b="1" dirty="0" err="1" smtClean="0">
                <a:latin typeface="Segoe Print" panose="02000600000000000000" pitchFamily="2" charset="0"/>
              </a:rPr>
              <a:t>tarefas</a:t>
            </a:r>
            <a:r>
              <a:rPr lang="es-ES" b="1" dirty="0" smtClean="0">
                <a:latin typeface="Segoe Print" panose="02000600000000000000" pitchFamily="2" charset="0"/>
              </a:rPr>
              <a:t>.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1297" t="16981" r="24010" b="8176"/>
          <a:stretch/>
        </p:blipFill>
        <p:spPr>
          <a:xfrm>
            <a:off x="2432389" y="1438242"/>
            <a:ext cx="6229526" cy="479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1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370"/>
            <a:ext cx="6907367" cy="54381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984" y="1714963"/>
            <a:ext cx="5425016" cy="34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2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30664" cy="629079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66173" y="291368"/>
            <a:ext cx="597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Ler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detidamente</a:t>
            </a:r>
            <a:r>
              <a:rPr lang="es-ES" sz="2400" dirty="0" smtClean="0">
                <a:latin typeface="Segoe Print" panose="02000600000000000000" pitchFamily="2" charset="0"/>
              </a:rPr>
              <a:t> e seguir os pasos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695569" y="949070"/>
            <a:ext cx="5786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Pon o </a:t>
            </a:r>
            <a:r>
              <a:rPr lang="es-ES" sz="2000" dirty="0" err="1" smtClean="0">
                <a:latin typeface="Segoe Print" panose="02000600000000000000" pitchFamily="2" charset="0"/>
              </a:rPr>
              <a:t>teu</a:t>
            </a:r>
            <a:r>
              <a:rPr lang="es-ES" sz="2000" dirty="0" smtClean="0">
                <a:latin typeface="Segoe Print" panose="02000600000000000000" pitchFamily="2" charset="0"/>
              </a:rPr>
              <a:t> correo, se </a:t>
            </a:r>
            <a:r>
              <a:rPr lang="es-ES" sz="2000" dirty="0" err="1" smtClean="0">
                <a:latin typeface="Segoe Print" panose="02000600000000000000" pitchFamily="2" charset="0"/>
              </a:rPr>
              <a:t>xa</a:t>
            </a:r>
            <a:r>
              <a:rPr lang="es-ES" sz="2000" dirty="0" smtClean="0">
                <a:latin typeface="Segoe Print" panose="02000600000000000000" pitchFamily="2" charset="0"/>
              </a:rPr>
              <a:t> o </a:t>
            </a:r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, se non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correo </a:t>
            </a:r>
            <a:r>
              <a:rPr lang="es-ES" sz="2000" dirty="0" err="1" smtClean="0">
                <a:latin typeface="Segoe Print" panose="02000600000000000000" pitchFamily="2" charset="0"/>
              </a:rPr>
              <a:t>axeitado</a:t>
            </a:r>
            <a:r>
              <a:rPr lang="es-ES" sz="2000" dirty="0">
                <a:latin typeface="Segoe Print" panose="02000600000000000000" pitchFamily="2" charset="0"/>
              </a:rPr>
              <a:t>.</a:t>
            </a:r>
            <a:r>
              <a:rPr lang="es-ES" sz="2000" dirty="0" smtClean="0">
                <a:latin typeface="Segoe Print" panose="02000600000000000000" pitchFamily="2" charset="0"/>
              </a:rPr>
              <a:t> Nome.1ºapelido.2ºapelido@......</a:t>
            </a:r>
          </a:p>
          <a:p>
            <a:endParaRPr lang="es-ES" dirty="0">
              <a:latin typeface="Segoe Print" panose="02000600000000000000" pitchFamily="2" charset="0"/>
            </a:endParaRPr>
          </a:p>
          <a:p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Exemplo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: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maria.castaño.garcia@edu.xunta.gal</a:t>
            </a:r>
            <a:endParaRPr lang="es-ES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97808" y="2754019"/>
            <a:ext cx="5786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Segoe Print" panose="02000600000000000000" pitchFamily="2" charset="0"/>
              </a:rPr>
              <a:t>Haberá</a:t>
            </a:r>
            <a:r>
              <a:rPr lang="es-ES" sz="2000" dirty="0">
                <a:latin typeface="Segoe Print" panose="02000600000000000000" pitchFamily="2" charset="0"/>
              </a:rPr>
              <a:t> que entregar as </a:t>
            </a:r>
            <a:r>
              <a:rPr lang="es-ES" sz="2000" dirty="0" err="1" smtClean="0">
                <a:latin typeface="Segoe Print" panose="02000600000000000000" pitchFamily="2" charset="0"/>
              </a:rPr>
              <a:t>tarefas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polo aula </a:t>
            </a:r>
            <a:r>
              <a:rPr lang="es-ES" sz="2000" dirty="0" err="1">
                <a:latin typeface="Segoe Print" panose="02000600000000000000" pitchFamily="2" charset="0"/>
              </a:rPr>
              <a:t>vitual</a:t>
            </a:r>
            <a:r>
              <a:rPr lang="es-ES" sz="2000" dirty="0">
                <a:latin typeface="Segoe Print" panose="02000600000000000000" pitchFamily="2" charset="0"/>
              </a:rPr>
              <a:t>, estarán </a:t>
            </a:r>
            <a:r>
              <a:rPr lang="es-ES" sz="2000" dirty="0" smtClean="0">
                <a:latin typeface="Segoe Print" panose="02000600000000000000" pitchFamily="2" charset="0"/>
              </a:rPr>
              <a:t>indicadas</a:t>
            </a:r>
            <a:r>
              <a:rPr lang="es-ES" sz="2000" dirty="0">
                <a:latin typeface="Segoe Print" panose="02000600000000000000" pitchFamily="2" charset="0"/>
              </a:rPr>
              <a:t>. O </a:t>
            </a:r>
            <a:r>
              <a:rPr lang="es-ES" sz="2000" dirty="0" err="1">
                <a:latin typeface="Segoe Print" panose="02000600000000000000" pitchFamily="2" charset="0"/>
              </a:rPr>
              <a:t>arquivo</a:t>
            </a:r>
            <a:r>
              <a:rPr lang="es-ES" sz="2000" dirty="0">
                <a:latin typeface="Segoe Print" panose="02000600000000000000" pitchFamily="2" charset="0"/>
              </a:rPr>
              <a:t> ten que estar en PDF</a:t>
            </a:r>
            <a:r>
              <a:rPr lang="es-ES" sz="2000" dirty="0" smtClean="0">
                <a:latin typeface="Segoe Print" panose="02000600000000000000" pitchFamily="2" charset="0"/>
              </a:rPr>
              <a:t>, </a:t>
            </a:r>
            <a:r>
              <a:rPr lang="es-ES" sz="2000" dirty="0" err="1">
                <a:latin typeface="Segoe Print" panose="02000600000000000000" pitchFamily="2" charset="0"/>
              </a:rPr>
              <a:t>renomeado</a:t>
            </a:r>
            <a:r>
              <a:rPr lang="es-ES" sz="2000" dirty="0">
                <a:latin typeface="Segoe Print" panose="02000600000000000000" pitchFamily="2" charset="0"/>
              </a:rPr>
              <a:t> con: </a:t>
            </a:r>
            <a:r>
              <a:rPr lang="es-ES" sz="2000" dirty="0" err="1" smtClean="0">
                <a:latin typeface="Segoe Print" panose="02000600000000000000" pitchFamily="2" charset="0"/>
              </a:rPr>
              <a:t>nome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do </a:t>
            </a:r>
            <a:r>
              <a:rPr lang="es-ES" sz="2000" dirty="0" err="1" smtClean="0">
                <a:latin typeface="Segoe Print" panose="02000600000000000000" pitchFamily="2" charset="0"/>
              </a:rPr>
              <a:t>traballo:CursoGrupo_Apelido_nome</a:t>
            </a:r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Ex:Traballoplantas_1C_Castiñeira_Marisa</a:t>
            </a: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>
                <a:latin typeface="Segoe Print" panose="02000600000000000000" pitchFamily="2" charset="0"/>
              </a:rPr>
              <a:t>Se </a:t>
            </a:r>
            <a:r>
              <a:rPr lang="es-ES" sz="2000" dirty="0" err="1">
                <a:latin typeface="Segoe Print" panose="02000600000000000000" pitchFamily="2" charset="0"/>
              </a:rPr>
              <a:t>hai</a:t>
            </a:r>
            <a:r>
              <a:rPr lang="es-ES" sz="2000" dirty="0">
                <a:latin typeface="Segoe Print" panose="02000600000000000000" pitchFamily="2" charset="0"/>
              </a:rPr>
              <a:t> algo, vídeo, presentación que non se cargue, se mete o enlace </a:t>
            </a:r>
            <a:r>
              <a:rPr lang="es-ES" sz="2000" dirty="0" err="1">
                <a:latin typeface="Segoe Print" panose="02000600000000000000" pitchFamily="2" charset="0"/>
              </a:rPr>
              <a:t>nun</a:t>
            </a:r>
            <a:r>
              <a:rPr lang="es-ES" sz="2000" dirty="0">
                <a:latin typeface="Segoe Print" panose="02000600000000000000" pitchFamily="2" charset="0"/>
              </a:rPr>
              <a:t> </a:t>
            </a:r>
            <a:r>
              <a:rPr lang="es-ES" sz="2000" dirty="0" smtClean="0">
                <a:latin typeface="Segoe Print" panose="02000600000000000000" pitchFamily="2" charset="0"/>
              </a:rPr>
              <a:t>PDF –ADECUADAMENTE-e </a:t>
            </a:r>
            <a:r>
              <a:rPr lang="es-ES" sz="2000" dirty="0" err="1">
                <a:latin typeface="Segoe Print" panose="02000600000000000000" pitchFamily="2" charset="0"/>
              </a:rPr>
              <a:t>súbese</a:t>
            </a:r>
            <a:r>
              <a:rPr lang="es-ES" sz="2000" dirty="0">
                <a:latin typeface="Segoe Print" panose="02000600000000000000" pitchFamily="2" charset="0"/>
              </a:rPr>
              <a:t> este.</a:t>
            </a:r>
          </a:p>
        </p:txBody>
      </p:sp>
    </p:spTree>
    <p:extLst>
      <p:ext uri="{BB962C8B-B14F-4D97-AF65-F5344CB8AC3E}">
        <p14:creationId xmlns:p14="http://schemas.microsoft.com/office/powerpoint/2010/main" val="30795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558" y="2969305"/>
            <a:ext cx="1749704" cy="174970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73221" y="186311"/>
            <a:ext cx="91847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Material </a:t>
            </a: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Libro de texto: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Bioloxía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e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Xeoloxía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 </a:t>
            </a:r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	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Edt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. Santillana </a:t>
            </a:r>
            <a:r>
              <a:rPr lang="es-ES" sz="2800" b="1" dirty="0">
                <a:latin typeface="Segoe Print" panose="02000600000000000000" pitchFamily="2" charset="0"/>
                <a:cs typeface="MV Boli" panose="02000500030200090000" pitchFamily="2" charset="0"/>
              </a:rPr>
              <a:t>ISBN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b="1" dirty="0" smtClean="0">
                <a:latin typeface="Segoe Print" panose="02000600000000000000" pitchFamily="2" charset="0"/>
              </a:rPr>
              <a:t>9788491854227</a:t>
            </a:r>
            <a:endParaRPr lang="es-ES" sz="2800" b="1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Lapis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boli, goma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pintura,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auriculares…</a:t>
            </a:r>
          </a:p>
          <a:p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    “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tipex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”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Libreta: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aconséllase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de anillas (pode ser compartida con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máis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materias, mediante separadores).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A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partado para o laboratorio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Un correo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axeitado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(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Non: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supermario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  <a:sym typeface="Wingdings" panose="05000000000000000000" pitchFamily="2" charset="2"/>
              </a:rPr>
              <a:t>) </a:t>
            </a:r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MV Boli" panose="02000500030200090000" pitchFamily="2" charset="0"/>
              </a:rPr>
              <a:t>Libreta de Campo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0157" y="4531453"/>
            <a:ext cx="2048434" cy="1188823"/>
          </a:xfrm>
          <a:prstGeom prst="rect">
            <a:avLst/>
          </a:prstGeom>
        </p:spPr>
      </p:pic>
      <p:pic>
        <p:nvPicPr>
          <p:cNvPr id="11" name="Picture 2" descr="Resultado de imaxes para prohibi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923" y="3123710"/>
            <a:ext cx="332989" cy="33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5053" y="345769"/>
            <a:ext cx="1946060" cy="242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6054"/>
            <a:ext cx="5115108" cy="38379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930" y="1151255"/>
            <a:ext cx="5694158" cy="4023709"/>
          </a:xfrm>
          <a:prstGeom prst="rect">
            <a:avLst/>
          </a:prstGeom>
        </p:spPr>
      </p:pic>
      <p:pic>
        <p:nvPicPr>
          <p:cNvPr id="9" name="Imagen 8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916" y="5193292"/>
            <a:ext cx="932769" cy="93276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6052" y="647654"/>
            <a:ext cx="2765888" cy="19957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99" y="33497"/>
            <a:ext cx="3645724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55" y="1621650"/>
            <a:ext cx="6047756" cy="37798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801" y="1667576"/>
            <a:ext cx="3103133" cy="36152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949357" y="542094"/>
            <a:ext cx="10293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Ter </a:t>
            </a:r>
            <a:r>
              <a:rPr lang="es-ES" sz="2400" dirty="0" err="1" smtClean="0">
                <a:latin typeface="Segoe Print" panose="02000600000000000000" pitchFamily="2" charset="0"/>
              </a:rPr>
              <a:t>unha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axenda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escolar</a:t>
            </a:r>
            <a:r>
              <a:rPr lang="es-ES" sz="2400" dirty="0" smtClean="0">
                <a:latin typeface="Segoe Print" panose="02000600000000000000" pitchFamily="2" charset="0"/>
              </a:rPr>
              <a:t> para apuntar os deberes, </a:t>
            </a:r>
            <a:r>
              <a:rPr lang="es-ES" sz="2400" dirty="0" err="1" smtClean="0">
                <a:latin typeface="Segoe Print" panose="02000600000000000000" pitchFamily="2" charset="0"/>
              </a:rPr>
              <a:t>onde</a:t>
            </a:r>
            <a:r>
              <a:rPr lang="es-ES" sz="2400" dirty="0" smtClean="0">
                <a:latin typeface="Segoe Print" panose="02000600000000000000" pitchFamily="2" charset="0"/>
              </a:rPr>
              <a:t> estamos, os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… (</a:t>
            </a:r>
            <a:r>
              <a:rPr lang="es-ES" sz="2400" dirty="0" err="1" smtClean="0">
                <a:latin typeface="Segoe Print" panose="02000600000000000000" pitchFamily="2" charset="0"/>
              </a:rPr>
              <a:t>aínda</a:t>
            </a:r>
            <a:r>
              <a:rPr lang="es-ES" sz="2400" dirty="0" smtClean="0">
                <a:latin typeface="Segoe Print" panose="02000600000000000000" pitchFamily="2" charset="0"/>
              </a:rPr>
              <a:t> que estarán no aula virtual)</a:t>
            </a:r>
            <a:endParaRPr lang="es-E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0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730" y="15696"/>
            <a:ext cx="8362270" cy="627510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0492" y="69807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Iremos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laboratorio</a:t>
            </a:r>
            <a:endParaRPr lang="es-ES" sz="2400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1386912"/>
            <a:ext cx="2565887" cy="18139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3778370"/>
            <a:ext cx="2623159" cy="18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9079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8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820" y="1482910"/>
            <a:ext cx="6219180" cy="32350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2619" y="414294"/>
            <a:ext cx="51666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Entra, </a:t>
            </a:r>
            <a:r>
              <a:rPr lang="es-ES" sz="2800" dirty="0" err="1" smtClean="0">
                <a:latin typeface="Segoe Print" panose="02000600000000000000" pitchFamily="2" charset="0"/>
              </a:rPr>
              <a:t>sentate</a:t>
            </a:r>
            <a:r>
              <a:rPr lang="es-ES" sz="2800" dirty="0" smtClean="0">
                <a:latin typeface="Segoe Print" panose="02000600000000000000" pitchFamily="2" charset="0"/>
              </a:rPr>
              <a:t>, non mochilas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da mesa e  …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ABRE LIBRO E LIBRETA NA PÁXINA QUE CORRESPONDA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err="1" smtClean="0">
                <a:latin typeface="Segoe Print" panose="02000600000000000000" pitchFamily="2" charset="0"/>
              </a:rPr>
              <a:t>Despois</a:t>
            </a:r>
            <a:r>
              <a:rPr lang="es-ES" sz="2800" dirty="0" smtClean="0">
                <a:latin typeface="Segoe Print" panose="02000600000000000000" pitchFamily="2" charset="0"/>
              </a:rPr>
              <a:t> a profe atenderá as </a:t>
            </a:r>
            <a:r>
              <a:rPr lang="es-ES" sz="2800" dirty="0" err="1" smtClean="0">
                <a:latin typeface="Segoe Print" panose="02000600000000000000" pitchFamily="2" charset="0"/>
              </a:rPr>
              <a:t>demais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cousas</a:t>
            </a:r>
            <a:r>
              <a:rPr lang="es-ES" sz="2800" dirty="0" smtClean="0">
                <a:latin typeface="Segoe Print" panose="02000600000000000000" pitchFamily="2" charset="0"/>
              </a:rPr>
              <a:t>: imprevistos, </a:t>
            </a:r>
            <a:r>
              <a:rPr lang="es-ES" sz="2800" dirty="0" err="1" smtClean="0">
                <a:latin typeface="Segoe Print" panose="02000600000000000000" pitchFamily="2" charset="0"/>
              </a:rPr>
              <a:t>recollida</a:t>
            </a:r>
            <a:r>
              <a:rPr lang="es-ES" sz="2800" dirty="0" smtClean="0">
                <a:latin typeface="Segoe Print" panose="02000600000000000000" pitchFamily="2" charset="0"/>
              </a:rPr>
              <a:t> de </a:t>
            </a:r>
            <a:r>
              <a:rPr lang="es-ES" sz="2800" dirty="0" err="1" smtClean="0">
                <a:latin typeface="Segoe Print" panose="02000600000000000000" pitchFamily="2" charset="0"/>
              </a:rPr>
              <a:t>traballos</a:t>
            </a:r>
            <a:r>
              <a:rPr lang="es-ES" sz="2800" dirty="0" smtClean="0">
                <a:latin typeface="Segoe Print" panose="02000600000000000000" pitchFamily="2" charset="0"/>
              </a:rPr>
              <a:t>, preguntas…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7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553671" y="354301"/>
            <a:ext cx="93093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Segoe Print" panose="02000600000000000000" pitchFamily="2" charset="0"/>
              </a:rPr>
              <a:t>Se </a:t>
            </a:r>
            <a:r>
              <a:rPr lang="es-ES" sz="3600" dirty="0" err="1" smtClean="0">
                <a:latin typeface="Segoe Print" panose="02000600000000000000" pitchFamily="2" charset="0"/>
              </a:rPr>
              <a:t>chegas</a:t>
            </a:r>
            <a:r>
              <a:rPr lang="es-ES" sz="3600" dirty="0" smtClean="0">
                <a:latin typeface="Segoe Print" panose="02000600000000000000" pitchFamily="2" charset="0"/>
              </a:rPr>
              <a:t> tarde </a:t>
            </a:r>
            <a:r>
              <a:rPr lang="es-ES" sz="36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non petes na porta </a:t>
            </a:r>
          </a:p>
          <a:p>
            <a:r>
              <a:rPr lang="es-ES" sz="3600" dirty="0">
                <a:latin typeface="Segoe Print" panose="02000600000000000000" pitchFamily="2" charset="0"/>
              </a:rPr>
              <a:t>	</a:t>
            </a:r>
            <a:r>
              <a:rPr lang="es-ES" sz="2400" dirty="0" smtClean="0">
                <a:latin typeface="Segoe Print" panose="02000600000000000000" pitchFamily="2" charset="0"/>
              </a:rPr>
              <a:t>Entra, contacta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mirada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séntate</a:t>
            </a:r>
            <a:r>
              <a:rPr lang="es-ES" sz="2400" dirty="0" smtClean="0">
                <a:latin typeface="Segoe Print" panose="02000600000000000000" pitchFamily="2" charset="0"/>
              </a:rPr>
              <a:t> no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sitio, pasando o </a:t>
            </a:r>
            <a:r>
              <a:rPr lang="es-ES" sz="2400" dirty="0" err="1" smtClean="0">
                <a:latin typeface="Segoe Print" panose="02000600000000000000" pitchFamily="2" charset="0"/>
              </a:rPr>
              <a:t>máis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desapercipido</a:t>
            </a:r>
            <a:r>
              <a:rPr lang="es-ES" sz="2400" dirty="0" smtClean="0">
                <a:latin typeface="Segoe Print" panose="02000600000000000000" pitchFamily="2" charset="0"/>
              </a:rPr>
              <a:t> posible</a:t>
            </a:r>
            <a:r>
              <a:rPr lang="es-ES" sz="2400" dirty="0">
                <a:latin typeface="Segoe Print" panose="02000600000000000000" pitchFamily="2" charset="0"/>
              </a:rPr>
              <a:t>,</a:t>
            </a:r>
            <a:r>
              <a:rPr lang="es-ES" sz="2400" dirty="0" smtClean="0">
                <a:latin typeface="Segoe Print" panose="02000600000000000000" pitchFamily="2" charset="0"/>
              </a:rPr>
              <a:t> mirando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, sigue a clase.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2052" name="Picture 4" descr="Penny Drop GIFs - Find &amp; Share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538" y="2376839"/>
            <a:ext cx="4744186" cy="36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85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1818" y="212375"/>
            <a:ext cx="679399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Segoe Print" panose="02000600000000000000" pitchFamily="2" charset="0"/>
              </a:rPr>
              <a:t>A ter </a:t>
            </a:r>
            <a:r>
              <a:rPr lang="es-ES" sz="4800" dirty="0" err="1" smtClean="0">
                <a:latin typeface="Segoe Print" panose="02000600000000000000" pitchFamily="2" charset="0"/>
              </a:rPr>
              <a:t>moi</a:t>
            </a:r>
            <a:r>
              <a:rPr lang="es-ES" sz="4800" dirty="0" smtClean="0">
                <a:latin typeface="Segoe Print" panose="02000600000000000000" pitchFamily="2" charset="0"/>
              </a:rPr>
              <a:t> en </a:t>
            </a:r>
            <a:r>
              <a:rPr lang="es-ES" sz="4800" dirty="0" err="1" smtClean="0">
                <a:latin typeface="Segoe Print" panose="02000600000000000000" pitchFamily="2" charset="0"/>
              </a:rPr>
              <a:t>conta</a:t>
            </a:r>
            <a:endParaRPr lang="es-ES" sz="4800" dirty="0">
              <a:latin typeface="Segoe Print" panose="02000600000000000000" pitchFamily="2" charset="0"/>
            </a:endParaRP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:  é importante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e </a:t>
            </a:r>
            <a:r>
              <a:rPr lang="es-ES" sz="2800" dirty="0" err="1">
                <a:solidFill>
                  <a:schemeClr val="accent2"/>
                </a:solidFill>
                <a:latin typeface="Segoe Print" panose="02000600000000000000" pitchFamily="2" charset="0"/>
              </a:rPr>
              <a:t>a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valiable</a:t>
            </a:r>
            <a:r>
              <a:rPr lang="es-ES" sz="2800" dirty="0" smtClean="0">
                <a:latin typeface="Segoe Print" panose="02000600000000000000" pitchFamily="2" charset="0"/>
              </a:rPr>
              <a:t>) que sepas en que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 estamos, e cando debes pasar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preguntes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, hora, data… (en alto)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Copia no 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caderno</a:t>
            </a:r>
            <a:r>
              <a:rPr lang="es-ES" sz="2800" dirty="0">
                <a:latin typeface="Segoe Print" panose="02000600000000000000" pitchFamily="2" charset="0"/>
              </a:rPr>
              <a:t>  </a:t>
            </a:r>
            <a:r>
              <a:rPr lang="es-ES" sz="2800" dirty="0" smtClean="0">
                <a:latin typeface="Segoe Print" panose="02000600000000000000" pitchFamily="2" charset="0"/>
              </a:rPr>
              <a:t>cando a profe diga: “</a:t>
            </a:r>
            <a:r>
              <a:rPr lang="es-ES" sz="2800" dirty="0" err="1" smtClean="0">
                <a:latin typeface="Segoe Print" panose="02000600000000000000" pitchFamily="2" charset="0"/>
              </a:rPr>
              <a:t>tomade</a:t>
            </a:r>
            <a:r>
              <a:rPr lang="es-ES" sz="2800" dirty="0" smtClean="0">
                <a:latin typeface="Segoe Print" panose="02000600000000000000" pitchFamily="2" charset="0"/>
              </a:rPr>
              <a:t> nota </a:t>
            </a:r>
            <a:r>
              <a:rPr lang="es-ES" sz="2800" dirty="0" err="1" smtClean="0">
                <a:latin typeface="Segoe Print" panose="02000600000000000000" pitchFamily="2" charset="0"/>
              </a:rPr>
              <a:t>desto</a:t>
            </a:r>
            <a:r>
              <a:rPr lang="es-ES" sz="2800" dirty="0" smtClean="0">
                <a:latin typeface="Segoe Print" panose="02000600000000000000" pitchFamily="2" charset="0"/>
              </a:rPr>
              <a:t>”. Dictará ideas, non palabras.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Ten que ir: Profe-o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cerebro-a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. Non: profe-a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235" y="1591494"/>
            <a:ext cx="4899765" cy="37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91830" y="529974"/>
            <a:ext cx="716139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Se olvidas o libro </a:t>
            </a:r>
            <a:r>
              <a:rPr lang="es-ES" sz="2800" dirty="0" err="1" smtClean="0">
                <a:latin typeface="Segoe Print" panose="02000600000000000000" pitchFamily="2" charset="0"/>
              </a:rPr>
              <a:t>ou</a:t>
            </a:r>
            <a:r>
              <a:rPr lang="es-ES" sz="2800" dirty="0" smtClean="0">
                <a:latin typeface="Segoe Print" panose="02000600000000000000" pitchFamily="2" charset="0"/>
              </a:rPr>
              <a:t>/e libreta; mira polo do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800" dirty="0" smtClean="0">
                <a:latin typeface="Segoe Print" panose="02000600000000000000" pitchFamily="2" charset="0"/>
              </a:rPr>
              <a:t> e colle </a:t>
            </a:r>
            <a:r>
              <a:rPr lang="es-ES" sz="2800" dirty="0" err="1" smtClean="0">
                <a:latin typeface="Segoe Print" panose="02000600000000000000" pitchFamily="2" charset="0"/>
              </a:rPr>
              <a:t>nunha</a:t>
            </a:r>
            <a:r>
              <a:rPr lang="es-ES" sz="2800" dirty="0" smtClean="0">
                <a:latin typeface="Segoe Print" panose="02000600000000000000" pitchFamily="2" charset="0"/>
              </a:rPr>
              <a:t> folla o que demos.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clase, eres </a:t>
            </a:r>
            <a:r>
              <a:rPr lang="es-ES" sz="2800" dirty="0">
                <a:solidFill>
                  <a:schemeClr val="accent2"/>
                </a:solidFill>
                <a:latin typeface="Segoe Print" panose="02000600000000000000" pitchFamily="2" charset="0"/>
              </a:rPr>
              <a:t>ti o responsable </a:t>
            </a:r>
            <a:r>
              <a:rPr lang="es-ES" sz="2800" dirty="0">
                <a:latin typeface="Segoe Print" panose="02000600000000000000" pitchFamily="2" charset="0"/>
              </a:rPr>
              <a:t>de  </a:t>
            </a:r>
            <a:r>
              <a:rPr lang="es-ES" sz="2800" dirty="0" err="1">
                <a:latin typeface="Segoe Print" panose="02000600000000000000" pitchFamily="2" charset="0"/>
              </a:rPr>
              <a:t>poñerte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ao</a:t>
            </a:r>
            <a:r>
              <a:rPr lang="es-ES" sz="2800" dirty="0">
                <a:latin typeface="Segoe Print" panose="02000600000000000000" pitchFamily="2" charset="0"/>
              </a:rPr>
              <a:t> día (pide </a:t>
            </a:r>
            <a:r>
              <a:rPr lang="es-ES" sz="2800" dirty="0" err="1">
                <a:latin typeface="Segoe Print" panose="02000600000000000000" pitchFamily="2" charset="0"/>
              </a:rPr>
              <a:t>axuda</a:t>
            </a:r>
            <a:r>
              <a:rPr lang="es-ES" sz="2800" dirty="0">
                <a:latin typeface="Segoe Print" panose="02000600000000000000" pitchFamily="2" charset="0"/>
              </a:rPr>
              <a:t> se </a:t>
            </a:r>
            <a:r>
              <a:rPr lang="es-ES" sz="2800" dirty="0" err="1">
                <a:latin typeface="Segoe Print" panose="02000600000000000000" pitchFamily="2" charset="0"/>
              </a:rPr>
              <a:t>fai</a:t>
            </a:r>
            <a:r>
              <a:rPr lang="es-ES" sz="2800" dirty="0">
                <a:latin typeface="Segoe Print" panose="02000600000000000000" pitchFamily="2" charset="0"/>
              </a:rPr>
              <a:t> falta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un </a:t>
            </a:r>
            <a:r>
              <a:rPr lang="es-ES" sz="2800" dirty="0" err="1">
                <a:latin typeface="Segoe Print" panose="02000600000000000000" pitchFamily="2" charset="0"/>
              </a:rPr>
              <a:t>exame</a:t>
            </a:r>
            <a:r>
              <a:rPr lang="es-ES" sz="2800" dirty="0">
                <a:latin typeface="Segoe Print" panose="02000600000000000000" pitchFamily="2" charset="0"/>
              </a:rPr>
              <a:t>, eres ti o responsable de pedir que </a:t>
            </a:r>
            <a:r>
              <a:rPr lang="es-ES" sz="2800" dirty="0" err="1">
                <a:latin typeface="Segoe Print" panose="02000600000000000000" pitchFamily="2" charset="0"/>
              </a:rPr>
              <a:t>cho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faga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noutro</a:t>
            </a:r>
            <a:r>
              <a:rPr lang="es-ES" sz="2800" dirty="0">
                <a:latin typeface="Segoe Print" panose="02000600000000000000" pitchFamily="2" charset="0"/>
              </a:rPr>
              <a:t> momento. (traer </a:t>
            </a:r>
            <a:r>
              <a:rPr lang="es-ES" sz="2800" dirty="0" err="1">
                <a:latin typeface="Segoe Print" panose="02000600000000000000" pitchFamily="2" charset="0"/>
              </a:rPr>
              <a:t>xustificación</a:t>
            </a:r>
            <a:r>
              <a:rPr lang="es-ES" sz="2800" dirty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2EXH: Entrega dos exercicios do feudalismo | Aula Virtual do IES Fernando  Wirtz Suárez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887" y="1566456"/>
            <a:ext cx="47434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68212" y="744134"/>
            <a:ext cx="1020505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 que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as preguntas que a profe mande, TES QUE COPIAR O ENUNCIADO NA LIBRETA e </a:t>
            </a:r>
            <a:r>
              <a:rPr lang="es-ES" sz="2000" dirty="0" err="1" smtClean="0">
                <a:latin typeface="Segoe Print" panose="02000600000000000000" pitchFamily="2" charset="0"/>
              </a:rPr>
              <a:t>respondelas</a:t>
            </a:r>
            <a:r>
              <a:rPr lang="es-ES" sz="2000" dirty="0" smtClean="0">
                <a:latin typeface="Segoe Print" panose="02000600000000000000" pitchFamily="2" charset="0"/>
              </a:rPr>
              <a:t>. Estas serán do libro de texto </a:t>
            </a:r>
            <a:r>
              <a:rPr lang="es-ES" sz="2000" dirty="0" err="1" smtClean="0">
                <a:latin typeface="Segoe Print" panose="02000600000000000000" pitchFamily="2" charset="0"/>
              </a:rPr>
              <a:t>ou</a:t>
            </a:r>
            <a:r>
              <a:rPr lang="es-ES" sz="2000" dirty="0" smtClean="0">
                <a:latin typeface="Segoe Print" panose="02000600000000000000" pitchFamily="2" charset="0"/>
              </a:rPr>
              <a:t> alguna </a:t>
            </a:r>
            <a:r>
              <a:rPr lang="es-ES" sz="2000" dirty="0" err="1" smtClean="0">
                <a:latin typeface="Segoe Print" panose="02000600000000000000" pitchFamily="2" charset="0"/>
              </a:rPr>
              <a:t>ditada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pola</a:t>
            </a:r>
            <a:r>
              <a:rPr lang="es-ES" sz="2000" dirty="0" smtClean="0">
                <a:latin typeface="Segoe Print" panose="02000600000000000000" pitchFamily="2" charset="0"/>
              </a:rPr>
              <a:t> profe. </a:t>
            </a:r>
            <a:r>
              <a:rPr lang="es-ES" sz="2000" dirty="0" err="1" smtClean="0">
                <a:latin typeface="Segoe Print" panose="02000600000000000000" pitchFamily="2" charset="0"/>
              </a:rPr>
              <a:t>Soe</a:t>
            </a:r>
            <a:r>
              <a:rPr lang="es-ES" sz="2000" dirty="0" smtClean="0">
                <a:latin typeface="Segoe Print" panose="02000600000000000000" pitchFamily="2" charset="0"/>
              </a:rPr>
              <a:t> haber un boletín de preguntas en cada tema (son case todas do libro).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os tempos de clase, (</a:t>
            </a:r>
            <a:r>
              <a:rPr lang="es-ES" sz="2000" dirty="0" err="1" smtClean="0">
                <a:latin typeface="Segoe Print" panose="02000600000000000000" pitchFamily="2" charset="0"/>
              </a:rPr>
              <a:t>mentras</a:t>
            </a:r>
            <a:r>
              <a:rPr lang="es-ES" sz="2000" dirty="0" smtClean="0">
                <a:latin typeface="Segoe Print" panose="02000600000000000000" pitchFamily="2" charset="0"/>
              </a:rPr>
              <a:t> a profe abre o </a:t>
            </a:r>
            <a:r>
              <a:rPr lang="es-ES" sz="2000" dirty="0" err="1" smtClean="0">
                <a:latin typeface="Segoe Print" panose="02000600000000000000" pitchFamily="2" charset="0"/>
              </a:rPr>
              <a:t>orenador</a:t>
            </a:r>
            <a:r>
              <a:rPr lang="es-ES" sz="2000" dirty="0" smtClean="0">
                <a:latin typeface="Segoe Print" panose="02000600000000000000" pitchFamily="2" charset="0"/>
              </a:rPr>
              <a:t>, cando </a:t>
            </a:r>
            <a:r>
              <a:rPr lang="es-ES" sz="2000" dirty="0" err="1" smtClean="0">
                <a:latin typeface="Segoe Print" panose="02000600000000000000" pitchFamily="2" charset="0"/>
              </a:rPr>
              <a:t>deixe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uns</a:t>
            </a:r>
            <a:r>
              <a:rPr lang="es-ES" sz="2000" dirty="0" smtClean="0">
                <a:latin typeface="Segoe Print" panose="02000600000000000000" pitchFamily="2" charset="0"/>
              </a:rPr>
              <a:t> minutos antes de acabar a clase)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facelas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ESTAS SERÁN AS PREGUNTAS DE EXAME</a:t>
            </a:r>
            <a:r>
              <a:rPr lang="es-ES" dirty="0" smtClean="0">
                <a:latin typeface="Segoe Print" panose="02000600000000000000" pitchFamily="2" charset="0"/>
              </a:rPr>
              <a:t>. </a:t>
            </a:r>
            <a:endParaRPr lang="es-ES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2308" y="3514010"/>
            <a:ext cx="5451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Haberá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catro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ou</a:t>
            </a:r>
            <a:r>
              <a:rPr lang="es-ES" sz="2400" dirty="0" smtClean="0">
                <a:latin typeface="Segoe Print" panose="02000600000000000000" pitchFamily="2" charset="0"/>
              </a:rPr>
              <a:t> tres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 por trimestre (a media deles </a:t>
            </a:r>
            <a:r>
              <a:rPr lang="es-ES" sz="2400" dirty="0" err="1" smtClean="0">
                <a:latin typeface="Segoe Print" panose="02000600000000000000" pitchFamily="2" charset="0"/>
              </a:rPr>
              <a:t>valerá</a:t>
            </a:r>
            <a:r>
              <a:rPr lang="es-ES" sz="2400" dirty="0" smtClean="0">
                <a:latin typeface="Segoe Print" panose="02000600000000000000" pitchFamily="2" charset="0"/>
              </a:rPr>
              <a:t> o 70%) e </a:t>
            </a:r>
            <a:r>
              <a:rPr lang="es-ES" sz="2400" dirty="0" err="1" smtClean="0">
                <a:latin typeface="Segoe Print" panose="02000600000000000000" pitchFamily="2" charset="0"/>
              </a:rPr>
              <a:t>traballos</a:t>
            </a:r>
            <a:r>
              <a:rPr lang="es-ES" sz="2400" dirty="0" smtClean="0">
                <a:latin typeface="Segoe Print" panose="02000600000000000000" pitchFamily="2" charset="0"/>
              </a:rPr>
              <a:t> (30%) a entregar </a:t>
            </a:r>
            <a:r>
              <a:rPr lang="es-ES" sz="2400" dirty="0" err="1" smtClean="0">
                <a:latin typeface="Segoe Print" panose="02000600000000000000" pitchFamily="2" charset="0"/>
              </a:rPr>
              <a:t>sempre</a:t>
            </a:r>
            <a:r>
              <a:rPr lang="es-ES" sz="2400" dirty="0" smtClean="0">
                <a:latin typeface="Segoe Print" panose="02000600000000000000" pitchFamily="2" charset="0"/>
              </a:rPr>
              <a:t> por aula virtual.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62024"/>
            <a:ext cx="5636005" cy="316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02452" y="519028"/>
            <a:ext cx="54490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Cando levantes a </a:t>
            </a:r>
            <a:r>
              <a:rPr lang="es-ES" sz="2400" dirty="0" err="1" smtClean="0">
                <a:latin typeface="Segoe Print" panose="02000600000000000000" pitchFamily="2" charset="0"/>
              </a:rPr>
              <a:t>man</a:t>
            </a:r>
            <a:r>
              <a:rPr lang="es-ES" sz="2400" dirty="0" smtClean="0">
                <a:latin typeface="Segoe Print" panose="02000600000000000000" pitchFamily="2" charset="0"/>
              </a:rPr>
              <a:t>, se o profe te ve, </a:t>
            </a:r>
            <a:r>
              <a:rPr lang="es-ES" sz="2400" dirty="0" err="1" smtClean="0">
                <a:latin typeface="Segoe Print" panose="02000600000000000000" pitchFamily="2" charset="0"/>
              </a:rPr>
              <a:t>baixaa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  <a:r>
              <a:rPr lang="es-ES" sz="2400" dirty="0" err="1" smtClean="0">
                <a:latin typeface="Segoe Print" panose="02000600000000000000" pitchFamily="2" charset="0"/>
              </a:rPr>
              <a:t>Xa</a:t>
            </a:r>
            <a:r>
              <a:rPr lang="es-ES" sz="2400" dirty="0" smtClean="0">
                <a:latin typeface="Segoe Print" panose="02000600000000000000" pitchFamily="2" charset="0"/>
              </a:rPr>
              <a:t> te atenderá.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latin typeface="Segoe Print" panose="02000600000000000000" pitchFamily="2" charset="0"/>
              </a:rPr>
              <a:t>Cando o profe diga; -</a:t>
            </a:r>
            <a:r>
              <a:rPr lang="es-ES" sz="2400" dirty="0" err="1">
                <a:latin typeface="Segoe Print" panose="02000600000000000000" pitchFamily="2" charset="0"/>
              </a:rPr>
              <a:t>onte</a:t>
            </a:r>
            <a:r>
              <a:rPr lang="es-ES" sz="2400" dirty="0">
                <a:latin typeface="Segoe Print" panose="02000600000000000000" pitchFamily="2" charset="0"/>
              </a:rPr>
              <a:t>, é o día anterior, e –</a:t>
            </a:r>
            <a:r>
              <a:rPr lang="es-ES" sz="2400" dirty="0" err="1">
                <a:latin typeface="Segoe Print" panose="02000600000000000000" pitchFamily="2" charset="0"/>
              </a:rPr>
              <a:t>mañá</a:t>
            </a:r>
            <a:r>
              <a:rPr lang="es-ES" sz="2400" dirty="0">
                <a:latin typeface="Segoe Print" panose="02000600000000000000" pitchFamily="2" charset="0"/>
              </a:rPr>
              <a:t>, é o próximo día.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Procura estar atento e non preguntar a </a:t>
            </a:r>
            <a:r>
              <a:rPr lang="es-ES" sz="2400" dirty="0" err="1" smtClean="0">
                <a:latin typeface="Segoe Print" panose="02000600000000000000" pitchFamily="2" charset="0"/>
              </a:rPr>
              <a:t>mesma</a:t>
            </a:r>
            <a:r>
              <a:rPr lang="es-ES" sz="2400" dirty="0" smtClean="0">
                <a:latin typeface="Segoe Print" panose="02000600000000000000" pitchFamily="2" charset="0"/>
              </a:rPr>
              <a:t> pregunta que </a:t>
            </a:r>
            <a:r>
              <a:rPr lang="es-ES" sz="2400" dirty="0" err="1" smtClean="0">
                <a:latin typeface="Segoe Print" panose="02000600000000000000" pitchFamily="2" charset="0"/>
              </a:rPr>
              <a:t>outro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>
                <a:latin typeface="Segoe Print" panose="02000600000000000000" pitchFamily="2" charset="0"/>
              </a:rPr>
              <a:t>Hai</a:t>
            </a:r>
            <a:r>
              <a:rPr lang="es-ES" sz="2400" dirty="0" smtClean="0">
                <a:latin typeface="Segoe Print" panose="02000600000000000000" pitchFamily="2" charset="0"/>
              </a:rPr>
              <a:t> que </a:t>
            </a:r>
            <a:r>
              <a:rPr lang="es-ES" sz="2400" dirty="0" err="1" smtClean="0">
                <a:latin typeface="Segoe Print" panose="02000600000000000000" pitchFamily="2" charset="0"/>
              </a:rPr>
              <a:t>escoitar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aos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69" y="733062"/>
            <a:ext cx="5836331" cy="438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21" y="-24851"/>
            <a:ext cx="9601743" cy="629079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9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895" y="266485"/>
            <a:ext cx="7596274" cy="499915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689310" y="5349184"/>
            <a:ext cx="8565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Non se pode comer na clase, e beber;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auga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9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495" y="0"/>
            <a:ext cx="9604394" cy="63088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71085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45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085" y="0"/>
            <a:ext cx="9589954" cy="628808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32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578632" y="563974"/>
            <a:ext cx="8695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Usos de máscaras con virus respiratorios en </a:t>
            </a:r>
            <a:r>
              <a:rPr lang="es-ES" sz="2400" dirty="0" err="1" smtClean="0">
                <a:latin typeface="Segoe Print" panose="02000600000000000000" pitchFamily="2" charset="0"/>
              </a:rPr>
              <a:t>xeral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230" y="1097386"/>
            <a:ext cx="3468925" cy="5029636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654024" y="1817215"/>
            <a:ext cx="3219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latin typeface="Segoe Print" panose="02000600000000000000" pitchFamily="2" charset="0"/>
                <a:hlinkClick r:id="rId4"/>
              </a:rPr>
              <a:t>Máscaras homologadas </a:t>
            </a:r>
            <a:endParaRPr lang="es-ES" sz="2000" dirty="0">
              <a:latin typeface="Lucida Handwriting" panose="03010101010101010101" pitchFamily="66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219885" y="2212388"/>
            <a:ext cx="26532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5"/>
              </a:rPr>
              <a:t>Tipos de máscaras 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98530" y="273622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6"/>
              </a:rPr>
              <a:t>Coronavirus: el tamaño sí importa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498530" y="4009495"/>
            <a:ext cx="348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7"/>
              </a:rPr>
              <a:t>Ranking de máscaras </a:t>
            </a:r>
            <a:r>
              <a:rPr lang="es-ES" sz="2800" dirty="0">
                <a:solidFill>
                  <a:prstClr val="white"/>
                </a:solidFill>
                <a:latin typeface="Segoe Print" panose="02000600000000000000" pitchFamily="2" charset="0"/>
                <a:sym typeface="Wingdings" panose="05000000000000000000" pitchFamily="2" charset="2"/>
              </a:rPr>
              <a:t> </a:t>
            </a:r>
            <a:endParaRPr lang="es-ES" sz="28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618672" y="460516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8"/>
              </a:rPr>
              <a:t>Mascarillas, las claves de cada tipo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0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37675" y="458971"/>
            <a:ext cx="89786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móbiles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cando a profe, mediante autorización, mande </a:t>
            </a:r>
            <a:r>
              <a:rPr lang="es-ES" sz="2800" dirty="0" err="1" smtClean="0">
                <a:latin typeface="Segoe Print" panose="02000600000000000000" pitchFamily="2" charset="0"/>
              </a:rPr>
              <a:t>traelos</a:t>
            </a:r>
            <a:r>
              <a:rPr lang="es-ES" sz="2800" dirty="0" smtClean="0">
                <a:latin typeface="Segoe Print" panose="02000600000000000000" pitchFamily="2" charset="0"/>
              </a:rPr>
              <a:t> a clase para </a:t>
            </a:r>
            <a:r>
              <a:rPr lang="es-ES" sz="2800" dirty="0" err="1" smtClean="0">
                <a:latin typeface="Segoe Print" panose="02000600000000000000" pitchFamily="2" charset="0"/>
              </a:rPr>
              <a:t>unha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actividade</a:t>
            </a:r>
            <a:r>
              <a:rPr lang="es-ES" sz="2800" dirty="0" smtClean="0">
                <a:latin typeface="Segoe Print" panose="02000600000000000000" pitchFamily="2" charset="0"/>
              </a:rPr>
              <a:t> (non serán </a:t>
            </a:r>
            <a:r>
              <a:rPr lang="es-ES" sz="2800" dirty="0" err="1" smtClean="0">
                <a:latin typeface="Segoe Print" panose="02000600000000000000" pitchFamily="2" charset="0"/>
              </a:rPr>
              <a:t>obrigatorios</a:t>
            </a:r>
            <a:r>
              <a:rPr lang="es-ES" sz="2800" dirty="0" smtClean="0">
                <a:latin typeface="Segoe Print" panose="02000600000000000000" pitchFamily="2" charset="0"/>
              </a:rPr>
              <a:t>) 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68" y="2058786"/>
            <a:ext cx="5729438" cy="39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20431" y="264247"/>
            <a:ext cx="544381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4800" dirty="0" err="1" smtClean="0">
                <a:latin typeface="Segoe Print" panose="02000600000000000000" pitchFamily="2" charset="0"/>
              </a:rPr>
              <a:t>Orde</a:t>
            </a:r>
            <a:r>
              <a:rPr lang="es-ES" sz="4800" dirty="0" smtClean="0">
                <a:latin typeface="Segoe Print" panose="02000600000000000000" pitchFamily="2" charset="0"/>
              </a:rPr>
              <a:t> na clase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papeis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tíranse</a:t>
            </a:r>
            <a:r>
              <a:rPr lang="es-ES" sz="2800" dirty="0" smtClean="0">
                <a:latin typeface="Segoe Print" panose="02000600000000000000" pitchFamily="2" charset="0"/>
              </a:rPr>
              <a:t> na </a:t>
            </a:r>
            <a:r>
              <a:rPr lang="es-ES" sz="2800" dirty="0" err="1" smtClean="0">
                <a:latin typeface="Segoe Print" panose="02000600000000000000" pitchFamily="2" charset="0"/>
              </a:rPr>
              <a:t>pa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papeleira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clase.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Mesas e taquillas </a:t>
            </a:r>
            <a:r>
              <a:rPr lang="es-ES" sz="2800" dirty="0" err="1" smtClean="0">
                <a:latin typeface="Segoe Print" panose="02000600000000000000" pitchFamily="2" charset="0"/>
              </a:rPr>
              <a:t>úsanse</a:t>
            </a:r>
            <a:r>
              <a:rPr lang="es-ES" sz="2800" dirty="0" smtClean="0">
                <a:latin typeface="Segoe Print" panose="02000600000000000000" pitchFamily="2" charset="0"/>
              </a:rPr>
              <a:t> adecuadamente.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As mesas e </a:t>
            </a:r>
            <a:r>
              <a:rPr lang="es-ES" sz="2800" dirty="0" err="1" smtClean="0">
                <a:latin typeface="Segoe Print" panose="02000600000000000000" pitchFamily="2" charset="0"/>
              </a:rPr>
              <a:t>cadeiras</a:t>
            </a:r>
            <a:r>
              <a:rPr lang="es-ES" sz="2800" dirty="0" smtClean="0">
                <a:latin typeface="Segoe Print" panose="02000600000000000000" pitchFamily="2" charset="0"/>
              </a:rPr>
              <a:t> ben colocadas, e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a mesa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</a:t>
            </a:r>
            <a:r>
              <a:rPr lang="es-ES" sz="2800" dirty="0" err="1" smtClean="0">
                <a:latin typeface="Segoe Print" panose="02000600000000000000" pitchFamily="2" charset="0"/>
              </a:rPr>
              <a:t>xornada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auroras boreal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27" y="1417697"/>
            <a:ext cx="6154673" cy="346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2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34838" y="500331"/>
            <a:ext cx="102242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Non me levanto </a:t>
            </a:r>
            <a:r>
              <a:rPr lang="es-ES" sz="2800" dirty="0" err="1">
                <a:latin typeface="Segoe Print" panose="02000600000000000000" pitchFamily="2" charset="0"/>
              </a:rPr>
              <a:t>nin</a:t>
            </a:r>
            <a:r>
              <a:rPr lang="es-ES" sz="2800" dirty="0">
                <a:latin typeface="Segoe Print" panose="02000600000000000000" pitchFamily="2" charset="0"/>
              </a:rPr>
              <a:t> para ir o baño, taquilla, afilar…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come na clase,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auga</a:t>
            </a:r>
            <a:r>
              <a:rPr lang="es-ES" sz="2800" dirty="0" smtClean="0">
                <a:latin typeface="Segoe Print" panose="02000600000000000000" pitchFamily="2" charset="0"/>
              </a:rPr>
              <a:t>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pinta </a:t>
            </a:r>
            <a:r>
              <a:rPr lang="es-ES" sz="2800" dirty="0" err="1" smtClean="0">
                <a:latin typeface="Segoe Print" panose="02000600000000000000" pitchFamily="2" charset="0"/>
              </a:rPr>
              <a:t>nas</a:t>
            </a:r>
            <a:r>
              <a:rPr lang="es-ES" sz="2800" dirty="0" smtClean="0">
                <a:latin typeface="Segoe Print" panose="02000600000000000000" pitchFamily="2" charset="0"/>
              </a:rPr>
              <a:t> mesas,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parede</a:t>
            </a:r>
            <a:r>
              <a:rPr lang="es-ES" sz="2800" dirty="0" smtClean="0">
                <a:latin typeface="Segoe Print" panose="02000600000000000000" pitchFamily="2" charset="0"/>
              </a:rPr>
              <a:t>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…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Resultado de imaxes para clase simp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011" y="2048302"/>
            <a:ext cx="5814204" cy="387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2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573412" y="249989"/>
            <a:ext cx="6309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</a:rPr>
              <a:t>E NUNCA XAMAIS </a:t>
            </a:r>
            <a:endParaRPr lang="es-ES" sz="4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https://i1.wp.com/www.sopitas.com/wp-content/uploads/2017/02/nelson-milh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24" y="1346396"/>
            <a:ext cx="7019814" cy="46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6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611007" y="98765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46462" y="304530"/>
            <a:ext cx="7699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Segoe Print" panose="02000600000000000000" pitchFamily="2" charset="0"/>
                <a:hlinkClick r:id="rId4"/>
              </a:rPr>
              <a:t>#</a:t>
            </a:r>
            <a:r>
              <a:rPr lang="es-ES" sz="2400" dirty="0" err="1">
                <a:latin typeface="Segoe Print" panose="02000600000000000000" pitchFamily="2" charset="0"/>
                <a:hlinkClick r:id="rId4"/>
              </a:rPr>
              <a:t>ActivaTuPoder</a:t>
            </a:r>
            <a:r>
              <a:rPr lang="es-ES" sz="2400" dirty="0">
                <a:latin typeface="Segoe Print" panose="02000600000000000000" pitchFamily="2" charset="0"/>
                <a:hlinkClick r:id="rId4"/>
              </a:rPr>
              <a:t> para evitar el acoso escolar</a:t>
            </a:r>
            <a:endParaRPr lang="es-ES" sz="2400" dirty="0">
              <a:latin typeface="Segoe Print" panose="02000600000000000000" pitchFamily="2" charset="0"/>
            </a:endParaRPr>
          </a:p>
          <a:p>
            <a:endParaRPr lang="es-ES" dirty="0"/>
          </a:p>
        </p:txBody>
      </p:sp>
      <p:pic>
        <p:nvPicPr>
          <p:cNvPr id="5" name="5ivkI13eufM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67953" y="2300210"/>
            <a:ext cx="6856093" cy="385655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902123" y="954780"/>
            <a:ext cx="810451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 </a:t>
            </a:r>
            <a:r>
              <a:rPr lang="es-ES" sz="2000" b="1" dirty="0">
                <a:latin typeface="Segoe Print" panose="02000600000000000000" pitchFamily="2" charset="0"/>
                <a:hlinkClick r:id="rId6"/>
              </a:rPr>
              <a:t>"Es hora de romper la ley del silencio sobre el ‘</a:t>
            </a:r>
            <a:r>
              <a:rPr lang="es-ES" sz="2000" b="1" dirty="0" err="1">
                <a:latin typeface="Segoe Print" panose="02000600000000000000" pitchFamily="2" charset="0"/>
                <a:hlinkClick r:id="rId6"/>
              </a:rPr>
              <a:t>bullying</a:t>
            </a:r>
            <a:r>
              <a:rPr lang="es-ES" sz="2000" b="1" dirty="0">
                <a:latin typeface="Segoe Print" panose="02000600000000000000" pitchFamily="2" charset="0"/>
                <a:hlinkClick r:id="rId6"/>
              </a:rPr>
              <a:t>’". Iñaki Zubizarreta</a:t>
            </a:r>
            <a:endParaRPr lang="es-ES" sz="2000" b="1" dirty="0">
              <a:latin typeface="Segoe Print" panose="02000600000000000000" pitchFamily="2" charset="0"/>
            </a:endParaRPr>
          </a:p>
          <a:p>
            <a:pPr lvl="0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63983" y="1678055"/>
            <a:ext cx="4381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  <a:hlinkClick r:id="rId7"/>
              </a:rPr>
              <a:t>Acoso escolar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1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231040" y="919185"/>
            <a:ext cx="3674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Acordaros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que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di 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maestro Yoda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58" y="501614"/>
            <a:ext cx="7557499" cy="536185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8341743" y="2017455"/>
            <a:ext cx="3453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</a:rPr>
              <a:t>— 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Maestro Yoda a </a:t>
            </a:r>
            <a:r>
              <a:rPr lang="es-ES" dirty="0" err="1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Anakin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. Episodio I: </a:t>
            </a:r>
            <a:r>
              <a:rPr lang="es-ES" i="1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La Amenaza Fantasma</a:t>
            </a:r>
            <a:endParaRPr lang="es-ES" i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341743" y="5124091"/>
            <a:ext cx="1949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hlinkClick r:id="rId5"/>
              </a:rPr>
              <a:t>Pepe Cervera. </a:t>
            </a:r>
            <a:r>
              <a:rPr lang="es-ES" dirty="0" err="1">
                <a:solidFill>
                  <a:prstClr val="white"/>
                </a:solidFill>
              </a:rPr>
              <a:t>Retinario</a:t>
            </a:r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15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682351" y="128985"/>
            <a:ext cx="4105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 smtClean="0">
                <a:latin typeface="Segoe Print" panose="02000600000000000000" pitchFamily="2" charset="0"/>
              </a:rPr>
              <a:t>DESPEGAMOS!! </a:t>
            </a: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Image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t="-50"/>
          <a:stretch/>
        </p:blipFill>
        <p:spPr bwMode="auto">
          <a:xfrm>
            <a:off x="3861682" y="775316"/>
            <a:ext cx="3603255" cy="540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670361" y="3179260"/>
            <a:ext cx="338604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Despegue do </a:t>
            </a:r>
            <a:r>
              <a:rPr lang="es-ES" sz="2000" dirty="0">
                <a:latin typeface="Segoe Print" panose="02000600000000000000" pitchFamily="2" charset="0"/>
              </a:rPr>
              <a:t>Atlantis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na </a:t>
            </a:r>
            <a:r>
              <a:rPr lang="es-ES" sz="2000" dirty="0" err="1" smtClean="0">
                <a:latin typeface="Segoe Print" panose="02000600000000000000" pitchFamily="2" charset="0"/>
              </a:rPr>
              <a:t>derradeira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misión </a:t>
            </a:r>
            <a:r>
              <a:rPr lang="es-ES" sz="2000" dirty="0" err="1" smtClean="0">
                <a:latin typeface="Segoe Print" panose="02000600000000000000" pitchFamily="2" charset="0"/>
              </a:rPr>
              <a:t>dun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transbordador espacial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da </a:t>
            </a:r>
            <a:r>
              <a:rPr lang="es-ES" sz="2000" dirty="0">
                <a:latin typeface="Segoe Print" panose="02000600000000000000" pitchFamily="2" charset="0"/>
              </a:rPr>
              <a:t>NASA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 </a:t>
            </a:r>
          </a:p>
          <a:p>
            <a:r>
              <a:rPr lang="es-ES" dirty="0" smtClean="0"/>
              <a:t>Foto: </a:t>
            </a:r>
            <a:r>
              <a:rPr lang="es-ES" dirty="0" err="1" smtClean="0"/>
              <a:t>Wicho</a:t>
            </a:r>
            <a:r>
              <a:rPr lang="es-ES" dirty="0" smtClean="0"/>
              <a:t> </a:t>
            </a:r>
            <a:r>
              <a:rPr lang="es-ES" dirty="0" smtClean="0">
                <a:hlinkClick r:id="rId6"/>
              </a:rPr>
              <a:t>(Javier Pedreira)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0159" y="1424177"/>
            <a:ext cx="1755083" cy="1755083"/>
          </a:xfrm>
          <a:prstGeom prst="rect">
            <a:avLst/>
          </a:prstGeom>
        </p:spPr>
      </p:pic>
      <p:pic>
        <p:nvPicPr>
          <p:cNvPr id="12" name="078desintegracionspacexpruebastarhop-podcastradioskylab-ivoox409424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94020" y="35828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2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84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6" y="7892"/>
            <a:ext cx="9406906" cy="628290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</TotalTime>
  <Words>1096</Words>
  <Application>Microsoft Office PowerPoint</Application>
  <PresentationFormat>Panorámica</PresentationFormat>
  <Paragraphs>230</Paragraphs>
  <Slides>35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Lucida Handwriting</vt:lpstr>
      <vt:lpstr>MV Boli</vt:lpstr>
      <vt:lpstr>Segoe Print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Cuenta Microsoft</cp:lastModifiedBy>
  <cp:revision>125</cp:revision>
  <dcterms:created xsi:type="dcterms:W3CDTF">2019-09-10T21:09:34Z</dcterms:created>
  <dcterms:modified xsi:type="dcterms:W3CDTF">2026-09-27T19:39:31Z</dcterms:modified>
</cp:coreProperties>
</file>