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8"/>
  </p:notesMasterIdLst>
  <p:sldIdLst>
    <p:sldId id="257" r:id="rId2"/>
    <p:sldId id="281" r:id="rId3"/>
    <p:sldId id="280" r:id="rId4"/>
    <p:sldId id="279" r:id="rId5"/>
    <p:sldId id="278" r:id="rId6"/>
    <p:sldId id="277" r:id="rId7"/>
    <p:sldId id="283" r:id="rId8"/>
    <p:sldId id="282" r:id="rId9"/>
    <p:sldId id="276" r:id="rId10"/>
    <p:sldId id="275" r:id="rId11"/>
    <p:sldId id="266" r:id="rId12"/>
    <p:sldId id="274" r:id="rId13"/>
    <p:sldId id="273" r:id="rId14"/>
    <p:sldId id="272" r:id="rId15"/>
    <p:sldId id="271" r:id="rId16"/>
    <p:sldId id="270" r:id="rId17"/>
    <p:sldId id="269" r:id="rId18"/>
    <p:sldId id="291" r:id="rId19"/>
    <p:sldId id="258" r:id="rId20"/>
    <p:sldId id="293" r:id="rId21"/>
    <p:sldId id="292" r:id="rId22"/>
    <p:sldId id="290" r:id="rId23"/>
    <p:sldId id="294" r:id="rId24"/>
    <p:sldId id="289" r:id="rId25"/>
    <p:sldId id="297" r:id="rId26"/>
    <p:sldId id="288" r:id="rId27"/>
    <p:sldId id="296" r:id="rId28"/>
    <p:sldId id="299" r:id="rId29"/>
    <p:sldId id="300" r:id="rId30"/>
    <p:sldId id="307" r:id="rId31"/>
    <p:sldId id="308" r:id="rId32"/>
    <p:sldId id="310" r:id="rId33"/>
    <p:sldId id="309" r:id="rId34"/>
    <p:sldId id="312" r:id="rId35"/>
    <p:sldId id="267" r:id="rId36"/>
    <p:sldId id="265" r:id="rId37"/>
    <p:sldId id="263" r:id="rId38"/>
    <p:sldId id="264" r:id="rId39"/>
    <p:sldId id="262" r:id="rId40"/>
    <p:sldId id="284" r:id="rId41"/>
    <p:sldId id="268" r:id="rId42"/>
    <p:sldId id="260" r:id="rId43"/>
    <p:sldId id="286" r:id="rId44"/>
    <p:sldId id="285" r:id="rId45"/>
    <p:sldId id="287" r:id="rId46"/>
    <p:sldId id="261" r:id="rId47"/>
    <p:sldId id="302" r:id="rId48"/>
    <p:sldId id="301" r:id="rId49"/>
    <p:sldId id="305" r:id="rId50"/>
    <p:sldId id="303" r:id="rId51"/>
    <p:sldId id="317" r:id="rId52"/>
    <p:sldId id="259" r:id="rId53"/>
    <p:sldId id="316" r:id="rId54"/>
    <p:sldId id="304" r:id="rId55"/>
    <p:sldId id="315" r:id="rId56"/>
    <p:sldId id="314" r:id="rId5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 snapToGrid="0">
      <p:cViewPr>
        <p:scale>
          <a:sx n="84" d="100"/>
          <a:sy n="84" d="100"/>
        </p:scale>
        <p:origin x="6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AC69A-3D9C-4D3E-9245-6155EEAD7F33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7617C-59D0-467D-8C73-456BF510470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5580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4864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770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3630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2675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36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2926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0092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5965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829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1881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617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772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131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0255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29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6761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8835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1751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6438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081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17189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22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2182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04525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9895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5899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49531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0072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8034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20798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01676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3226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220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79513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38849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99633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4183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66016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46000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26208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77656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44253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59295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37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44379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71707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17100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15403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18588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58733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36458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8832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141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3036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4017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7617C-59D0-467D-8C73-456BF5104703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8614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2914-E166-4C87-856F-E711C281D8B3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FF2-A7E8-4378-A9F2-A6195BBB80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4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2914-E166-4C87-856F-E711C281D8B3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FF2-A7E8-4378-A9F2-A6195BBB80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287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2914-E166-4C87-856F-E711C281D8B3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FF2-A7E8-4378-A9F2-A6195BBB80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65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2914-E166-4C87-856F-E711C281D8B3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FF2-A7E8-4378-A9F2-A6195BBB80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0658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2914-E166-4C87-856F-E711C281D8B3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FF2-A7E8-4378-A9F2-A6195BBB80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294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2914-E166-4C87-856F-E711C281D8B3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FF2-A7E8-4378-A9F2-A6195BBB80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431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2914-E166-4C87-856F-E711C281D8B3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FF2-A7E8-4378-A9F2-A6195BBB80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0969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2914-E166-4C87-856F-E711C281D8B3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FF2-A7E8-4378-A9F2-A6195BBB80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72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2914-E166-4C87-856F-E711C281D8B3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FF2-A7E8-4378-A9F2-A6195BBB80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6045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2914-E166-4C87-856F-E711C281D8B3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FF2-A7E8-4378-A9F2-A6195BBB80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3917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02914-E166-4C87-856F-E711C281D8B3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E0FF2-A7E8-4378-A9F2-A6195BBB80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757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02914-E166-4C87-856F-E711C281D8B3}" type="datetimeFigureOut">
              <a:rPr lang="es-ES" smtClean="0"/>
              <a:t>04/02/2021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E0FF2-A7E8-4378-A9F2-A6195BBB80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72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Doctor_Bacteria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ujeresconciencia.com/2014/07/16/lynn-margulis-la-vida-desde-la-cooperacion-microbiana/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Zt7J0iaUD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igacionyciencia.es/blogs/medicina-y-biologia/43/posts/los-microscopios-de-van-leeuwenhoek-13351" TargetMode="External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hyperlink" Target="https://www.vozpopuli.com/altavoz/next/microscopio-perdido-Van-Leeuwenhoek_0_965603961.html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l.wikipedia.org/wiki/Robert_Hook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be.rah.es/biografias/10967/santiago-ramon-y-caja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www.nytimes.com/es/2017/02/21/espanol/cultura/santiago-ramon-y-cajal-el-hombre-que-dibujo-los-secretos-del-cerebro.html" TargetMode="Externa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hyperlink" Target="https://www.youtube.com/watch?v=bseqRM09Tns" TargetMode="External"/><Relationship Id="rId4" Type="http://schemas.openxmlformats.org/officeDocument/2006/relationships/hyperlink" Target="https://www.agenciasinc.es/Noticias/El-Museo-Nacional-de-Ciencias-Naturales-acoge-una-exposicion-sobre-el-legado-de-Ramon-y-Cajal" TargetMode="Externa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52292" y="1016257"/>
            <a:ext cx="7790740" cy="2935647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9426" y="225238"/>
            <a:ext cx="12586278" cy="35752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2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 </a:t>
            </a:r>
            <a:r>
              <a:rPr kumimoji="0" lang="es-ES" altLang="es-ES" sz="2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 </a:t>
            </a:r>
            <a:r>
              <a:rPr kumimoji="0" lang="es-ES" altLang="es-ES" sz="1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</p:txBody>
      </p:sp>
      <p:pic>
        <p:nvPicPr>
          <p:cNvPr id="7" name="Picture 4" descr="Resultado de imagen de niveles de organización de los seres viv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86845" y="640080"/>
            <a:ext cx="7418309" cy="5330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223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76971" y="3932253"/>
            <a:ext cx="3547872" cy="2387600"/>
          </a:xfrm>
        </p:spPr>
        <p:txBody>
          <a:bodyPr>
            <a:normAutofit/>
          </a:bodyPr>
          <a:lstStyle/>
          <a:p>
            <a:r>
              <a:rPr lang="es-ES" sz="1400" b="1" dirty="0" err="1">
                <a:latin typeface="+mn-lt"/>
                <a:hlinkClick r:id="rId3"/>
              </a:rPr>
              <a:t>Doctor_Bacteria</a:t>
            </a:r>
            <a:r>
              <a:rPr lang="es-ES" sz="1400" b="1" dirty="0">
                <a:latin typeface="+mn-lt"/>
                <a:hlinkClick r:id="rId3"/>
              </a:rPr>
              <a:t/>
            </a:r>
            <a:br>
              <a:rPr lang="es-ES" sz="1400" b="1" dirty="0">
                <a:latin typeface="+mn-lt"/>
                <a:hlinkClick r:id="rId3"/>
              </a:rPr>
            </a:br>
            <a:r>
              <a:rPr lang="es-ES" sz="1400" dirty="0">
                <a:latin typeface="+mn-lt"/>
                <a:hlinkClick r:id="rId3"/>
              </a:rPr>
              <a:t>@</a:t>
            </a:r>
            <a:r>
              <a:rPr lang="es-ES" sz="1400" dirty="0" err="1" smtClean="0">
                <a:latin typeface="+mn-lt"/>
                <a:hlinkClick r:id="rId3"/>
              </a:rPr>
              <a:t>Doctor_Bacteria</a:t>
            </a:r>
            <a:r>
              <a:rPr lang="es-ES" sz="1400" dirty="0">
                <a:latin typeface="+mn-lt"/>
                <a:hlinkClick r:id="rId3"/>
              </a:rPr>
              <a:t/>
            </a:r>
            <a:br>
              <a:rPr lang="es-ES" sz="1400" dirty="0">
                <a:latin typeface="+mn-lt"/>
                <a:hlinkClick r:id="rId3"/>
              </a:rPr>
            </a:br>
            <a:r>
              <a:rPr lang="es-ES" sz="1400" dirty="0">
                <a:latin typeface="+mn-lt"/>
                <a:hlinkClick r:id="rId3"/>
              </a:rPr>
              <a:t>Marcos </a:t>
            </a:r>
            <a:r>
              <a:rPr lang="es-ES" sz="1400" dirty="0" err="1">
                <a:latin typeface="+mn-lt"/>
                <a:hlinkClick r:id="rId3"/>
              </a:rPr>
              <a:t>Larriba</a:t>
            </a:r>
            <a:r>
              <a:rPr lang="es-ES" sz="1400" dirty="0">
                <a:latin typeface="+mn-lt"/>
                <a:hlinkClick r:id="rId3"/>
              </a:rPr>
              <a:t>. Profesor e investigador (UCM). Ni un día sin Cajal en Twitter</a:t>
            </a:r>
            <a:r>
              <a:rPr lang="es-ES" sz="1400" dirty="0" smtClean="0">
                <a:latin typeface="+mn-lt"/>
                <a:hlinkClick r:id="rId3"/>
              </a:rPr>
              <a:t>.</a:t>
            </a:r>
            <a:r>
              <a:rPr lang="es-ES" sz="1800" dirty="0"/>
              <a:t/>
            </a:r>
            <a:br>
              <a:rPr lang="es-ES" sz="1800" dirty="0"/>
            </a:br>
            <a:endParaRPr lang="es-ES" sz="1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Picture 2" descr="Cajal, en Zaragoza, hacia 1872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304" y="118282"/>
            <a:ext cx="3714752" cy="5695954"/>
          </a:xfrm>
          <a:prstGeom prst="rect">
            <a:avLst/>
          </a:prstGeom>
          <a:noFill/>
        </p:spPr>
      </p:pic>
      <p:pic>
        <p:nvPicPr>
          <p:cNvPr id="6" name="Picture 4" descr="Autorretrato familiar de Cajal con su esposa, Silveria, y sus hijos, hacia 1895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50030" y="118282"/>
            <a:ext cx="4572000" cy="4418044"/>
          </a:xfrm>
          <a:prstGeom prst="rect">
            <a:avLst/>
          </a:prstGeom>
          <a:noFill/>
        </p:spPr>
      </p:pic>
      <p:pic>
        <p:nvPicPr>
          <p:cNvPr id="6148" name="Picture 4" descr="Autorretrato de Cajal en su laboratorio de Valencia, tomado aproximadamente en 188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881" y="1674018"/>
            <a:ext cx="3478667" cy="451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02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8824" y="214216"/>
            <a:ext cx="9144000" cy="391859"/>
          </a:xfrm>
        </p:spPr>
        <p:txBody>
          <a:bodyPr>
            <a:noAutofit/>
          </a:bodyPr>
          <a:lstStyle/>
          <a:p>
            <a:r>
              <a:rPr lang="es-ES" sz="2400" b="1" dirty="0">
                <a:latin typeface="+mn-lt"/>
              </a:rPr>
              <a:t>Teoría </a:t>
            </a:r>
            <a:r>
              <a:rPr lang="es-ES" sz="2400" b="1" dirty="0" err="1">
                <a:latin typeface="+mn-lt"/>
              </a:rPr>
              <a:t>endosimbiotica</a:t>
            </a:r>
            <a:r>
              <a:rPr lang="es-ES" sz="2400" b="1" dirty="0">
                <a:latin typeface="+mn-lt"/>
              </a:rPr>
              <a:t> de Lynn </a:t>
            </a:r>
            <a:r>
              <a:rPr lang="es-ES" sz="2400" b="1" dirty="0" err="1">
                <a:latin typeface="+mn-lt"/>
              </a:rPr>
              <a:t>Margulis</a:t>
            </a:r>
            <a:r>
              <a:rPr lang="es-ES" sz="2400" b="1" dirty="0">
                <a:latin typeface="+mn-lt"/>
              </a:rPr>
              <a:t>. 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Imagen 4" descr="Lin Marguli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834675"/>
            <a:ext cx="2907793" cy="2121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Endosimbios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1065895"/>
            <a:ext cx="6035040" cy="44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585216" y="3087046"/>
            <a:ext cx="3941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hlinkClick r:id="rId6"/>
              </a:rPr>
              <a:t>Lynn </a:t>
            </a:r>
            <a:r>
              <a:rPr lang="es-ES" b="1" dirty="0" err="1">
                <a:hlinkClick r:id="rId6"/>
              </a:rPr>
              <a:t>Margulis</a:t>
            </a:r>
            <a:r>
              <a:rPr lang="es-ES" b="1" dirty="0">
                <a:hlinkClick r:id="rId6"/>
              </a:rPr>
              <a:t>: la vida desde la cooperación microbiana</a:t>
            </a:r>
            <a:endParaRPr lang="es-ES" b="1" dirty="0"/>
          </a:p>
          <a:p>
            <a:endParaRPr lang="es-ES" dirty="0"/>
          </a:p>
        </p:txBody>
      </p:sp>
      <p:pic>
        <p:nvPicPr>
          <p:cNvPr id="8194" name="Picture 2" descr="https://lh3.googleusercontent.com/tFx3dydswr0cxNqVjSNZy2h8MOhUNzGVj9nV6XjZWxFXqD6bJHp0iQR4UF9yfOvwU1TRDmlcrf6BoiWBbd_VXPShW3_wDWKx5BGuo_p2VI4puVRJV5-DrUwc0Hzf4SQhkx496uQqR6r_kSMonCuybe5pn1GL7epW-fIhZWcq_6qR2fZAITYeKY5axoFQBM_pMhgtUw5z1QFOOGZvMilp6hxzQA_ISSIsl7eUzfmof7kR_7jNVsVvm2KwL_9MPDbZ_fSbn3RXohWnogebbuW9Dm-77G4RoA4kN5-tc9bSnetFDraMv0ObCcOPC6QlG2trDz6A0plZU5O4B2CuHY-pJMwq_voTBPqA5rgPDIhXkT196h9lIBnEV2N4kimetWAbKPoWecLCi25agcJEzkpqv9llTs5XvkVY4TPFf0pze3otxgwczgP8BlSGzSMBTJHwmTM2x4RDRIGnNsFmQpV8kauDntUsPcaz7YC9MUg2ugSNSzu7rr7nACzCl4snLgvGEI2wW_2WZQ_-1w4YPy36564aDRoW_Gr_Ouv1Wg9qTfXo3FL8VcjOv97woy5R_ZB97Ak_--KlTLK6_-2mN94v4mf8vzZ8DXaU2rVh8Un9yX128GHMRNalrWZHBbbOHv8AIUyFytkvUxB_BEDDL0plxd34WqLa1gWLqCr4-HuYEKPH6BHKlFjVjelWKEH1MA=w1334-h943-no?authuser=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" y="3644281"/>
            <a:ext cx="3763644" cy="266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80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11480" y="192024"/>
            <a:ext cx="10186416" cy="1170432"/>
          </a:xfrm>
        </p:spPr>
        <p:txBody>
          <a:bodyPr>
            <a:normAutofit/>
          </a:bodyPr>
          <a:lstStyle/>
          <a:p>
            <a:r>
              <a:rPr lang="es-ES" sz="2400" b="1" dirty="0">
                <a:latin typeface="+mn-lt"/>
              </a:rPr>
              <a:t>NIVEL CELULAR. HAI UN TIPO DE CÉLULA PARA CADA REINO</a:t>
            </a:r>
            <a:r>
              <a:rPr lang="es-ES" sz="2400" dirty="0">
                <a:latin typeface="+mn-lt"/>
              </a:rPr>
              <a:t/>
            </a:r>
            <a:br>
              <a:rPr lang="es-ES" sz="2400" dirty="0">
                <a:latin typeface="+mn-lt"/>
              </a:rPr>
            </a:br>
            <a:r>
              <a:rPr lang="es-ES" sz="1800" dirty="0"/>
              <a:t/>
            </a:r>
            <a:br>
              <a:rPr lang="es-ES" sz="1800" dirty="0"/>
            </a:br>
            <a:r>
              <a:rPr lang="es-ES" sz="1800" dirty="0"/>
              <a:t/>
            </a:r>
            <a:br>
              <a:rPr lang="es-ES" sz="1800" dirty="0"/>
            </a:br>
            <a:endParaRPr lang="es-ES" sz="1800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 rotWithShape="1">
          <a:blip r:embed="rId4"/>
          <a:srcRect b="6770"/>
          <a:stretch/>
        </p:blipFill>
        <p:spPr bwMode="auto">
          <a:xfrm>
            <a:off x="1947672" y="777240"/>
            <a:ext cx="7114031" cy="497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784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56488" y="282735"/>
            <a:ext cx="9144000" cy="450405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latin typeface="+mn-lt"/>
              </a:rPr>
              <a:t>ESTRUTURA CÉLULA ECARIOTA ANIMAL Y VEXETAL </a:t>
            </a:r>
            <a:endParaRPr lang="es-ES" sz="20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Imagen 4" descr="http://aulavirtual.santillana.es/es-scloud/tiendaonline/591617/data/biblioteca/5602634ef08a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02" y="2120265"/>
            <a:ext cx="4684395" cy="261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http://aulavirtual.santillana.es/es-scloud/tiendaonline/591617/data/biblioteca/5602634ef08a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832" y="961740"/>
            <a:ext cx="7607046" cy="4832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35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Picture 2" descr="Imagen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7769" y="129714"/>
            <a:ext cx="8608506" cy="54061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70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Picture 2" descr="Imagen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8496" y="181717"/>
            <a:ext cx="8819504" cy="5357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014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Picture 2" descr="Resultado de imagen de plant ce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3130" y="201168"/>
            <a:ext cx="6218287" cy="57830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389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96518" y="213116"/>
            <a:ext cx="9144000" cy="501587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latin typeface="+mn-lt"/>
              </a:rPr>
              <a:t>Membrana plasmática </a:t>
            </a:r>
            <a:endParaRPr lang="es-ES" sz="32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7170" name="Picture 2" descr="https://upload.wikimedia.org/wikipedia/commons/thumb/e/eb/Cell_membrane_detailed_diagram_es.svg/486px-Cell_membrane_detailed_diagram_e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2" y="1347306"/>
            <a:ext cx="8031120" cy="33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n de membrana plasmatica m. e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43382" y="3904488"/>
            <a:ext cx="2809364" cy="2107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417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Picture 2" descr="Resultado de imagen de reticulo endoplasmatic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9188" y="449155"/>
            <a:ext cx="6530097" cy="5393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884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923544" y="165259"/>
            <a:ext cx="5519928" cy="638746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latin typeface="+mn-lt"/>
              </a:rPr>
              <a:t>RIBOSOMA </a:t>
            </a:r>
            <a:endParaRPr lang="es-ES" sz="24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6" name="Picture 4" descr="Resultado de imagen de ribosom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8039" y="484632"/>
            <a:ext cx="6421413" cy="5193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711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72512" y="4513177"/>
            <a:ext cx="6451888" cy="1946756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2050" name="Picture 2" descr="CADRO DAS BIOMOLÉCULAS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16" y="200674"/>
            <a:ext cx="7455661" cy="559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15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Picture 2" descr="Resultado de imagen de aparato de golg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1141" y="192024"/>
            <a:ext cx="7702265" cy="57766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267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Picture 2" descr="Resultado de imagen de reticulo endoplasmatic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3087" y="164022"/>
            <a:ext cx="8527160" cy="5912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015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Picture 2" descr="Resultado de imagen de PEROXISOM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8699" y="484632"/>
            <a:ext cx="7579637" cy="5048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398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10242" name="Picture 2" descr="Celulas, organelos y estructura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2" b="-1100"/>
          <a:stretch/>
        </p:blipFill>
        <p:spPr bwMode="auto">
          <a:xfrm>
            <a:off x="1524000" y="640080"/>
            <a:ext cx="8761223" cy="529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41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2 Imagen" descr="peroxisom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307" y="667512"/>
            <a:ext cx="5203304" cy="518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9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866748" y="5446515"/>
            <a:ext cx="4552828" cy="1300424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3 Imagen" descr="centriolo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09" y="941306"/>
            <a:ext cx="6296204" cy="4129033"/>
          </a:xfrm>
          <a:prstGeom prst="rect">
            <a:avLst/>
          </a:prstGeom>
        </p:spPr>
      </p:pic>
      <p:pic>
        <p:nvPicPr>
          <p:cNvPr id="12290" name="Picture 2" descr="La célula. Ampliaciones. Vesículas. Atlas de Histología Vegetal y Anim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57" y="3005823"/>
            <a:ext cx="3728064" cy="309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ar's Anatomy: Imagenes de organul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686" y="207739"/>
            <a:ext cx="2029839" cy="26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40664" y="207739"/>
            <a:ext cx="6135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MICROTÚBULOS (</a:t>
            </a:r>
            <a:r>
              <a:rPr lang="es-ES" sz="3200" b="1" dirty="0" err="1" smtClean="0"/>
              <a:t>Tubulina</a:t>
            </a:r>
            <a:r>
              <a:rPr lang="es-ES" sz="3200" b="1" dirty="0" smtClean="0"/>
              <a:t>) 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192952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17776" y="3435795"/>
            <a:ext cx="9144000" cy="2387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11266" name="Picture 2" descr="Archivo:Cillia-flagella.jpg - Wikipedia, la enciclopedia lib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212" y="2211515"/>
            <a:ext cx="4236434" cy="36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iología del Picasso: ZONA DETRANSICIÓN DEL UNDULIPOD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86" y="536401"/>
            <a:ext cx="6678770" cy="484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93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814159" y="3666719"/>
            <a:ext cx="2503465" cy="1005865"/>
          </a:xfrm>
        </p:spPr>
        <p:txBody>
          <a:bodyPr>
            <a:noAutofit/>
          </a:bodyPr>
          <a:lstStyle/>
          <a:p>
            <a:r>
              <a:rPr lang="es-ES" sz="2800" b="1" dirty="0" err="1" smtClean="0">
                <a:latin typeface="+mn-lt"/>
              </a:rPr>
              <a:t>Movementos</a:t>
            </a:r>
            <a:r>
              <a:rPr lang="es-ES" sz="2800" b="1" dirty="0" smtClean="0">
                <a:latin typeface="+mn-lt"/>
              </a:rPr>
              <a:t> basados en </a:t>
            </a:r>
            <a:r>
              <a:rPr lang="es-ES" sz="2800" b="1" dirty="0" err="1" smtClean="0">
                <a:latin typeface="+mn-lt"/>
              </a:rPr>
              <a:t>microtúbulos</a:t>
            </a:r>
            <a:r>
              <a:rPr lang="es-ES" sz="2800" b="1" dirty="0" smtClean="0">
                <a:latin typeface="+mn-lt"/>
              </a:rPr>
              <a:t> </a:t>
            </a:r>
            <a:endParaRPr lang="es-ES" sz="28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13314" name="Picture 2" descr="Centriolos - La célu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07" y="230823"/>
            <a:ext cx="339090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upload.wikimedia.org/wikipedia/commons/thumb/8/8c/Microt%C3%BAbulos._Inmuno_histoqu%C3%ADmica_Tubulinas_alfa_y_gama.TIF/lossy-page1-250px-Microt%C3%BAbulos._Inmuno_histoqu%C3%ADmica_Tubulinas_alfa_y_gama.TI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735" y="287973"/>
            <a:ext cx="238125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Microtúbulos. Cuando una célula entra en mitosis los microtúbulos  citoplasmáticos se desensamblan y se reensamblan para formar el huso  mitótico. - PDF Free Downlo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367" y="2392999"/>
            <a:ext cx="4682301" cy="33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13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14338" name="Picture 2" descr="Sarcómeras? La unidad contráctil básica... - Brandon Alexis Trainer | 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311" y="3745636"/>
            <a:ext cx="3389950" cy="23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78784" y="235752"/>
            <a:ext cx="6924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MICROFILAMENTOS (actina e miosina) </a:t>
            </a:r>
            <a:endParaRPr lang="es-ES" sz="3200" b="1" dirty="0"/>
          </a:p>
        </p:txBody>
      </p:sp>
      <p:pic>
        <p:nvPicPr>
          <p:cNvPr id="14342" name="Picture 6" descr="Citoesqueleto » Blog de Biologí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78" y="1358312"/>
            <a:ext cx="6408057" cy="387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Sarcómero: partes, funciones e histologí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31" y="255521"/>
            <a:ext cx="4500739" cy="304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58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6888" y="546291"/>
            <a:ext cx="2615184" cy="880173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latin typeface="+mn-lt"/>
              </a:rPr>
              <a:t>MITOCONDRIA</a:t>
            </a:r>
            <a:endParaRPr lang="es-ES" sz="28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Picture 2" descr="Resultado de imagen de mitocondri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8104" y="724648"/>
            <a:ext cx="8771745" cy="5072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904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291946" y="3095158"/>
            <a:ext cx="11172339" cy="2955371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46449" y="89247"/>
            <a:ext cx="15329061" cy="30982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348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As biomoléculas están na CÉLULA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  </a:t>
            </a:r>
            <a:r>
              <a:rPr kumimoji="0" lang="es-ES" altLang="es-ES" sz="169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 </a:t>
            </a:r>
            <a:r>
              <a:rPr kumimoji="0" lang="es-ES" altLang="es-ES" sz="1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open sans"/>
              </a:rPr>
              <a:t>                                                                                      </a:t>
            </a:r>
          </a:p>
        </p:txBody>
      </p:sp>
      <p:pic>
        <p:nvPicPr>
          <p:cNvPr id="3074" name="Picture 2" descr="As biomoléculas na célu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807" y="552791"/>
            <a:ext cx="5960772" cy="526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63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5280" y="408946"/>
            <a:ext cx="3020568" cy="1041083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latin typeface="+mn-lt"/>
              </a:rPr>
              <a:t>Respiración celular </a:t>
            </a:r>
            <a:endParaRPr lang="es-ES" sz="28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3 Imagen" descr="mitocondr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260" y="408946"/>
            <a:ext cx="7715304" cy="566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8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11696" y="142852"/>
            <a:ext cx="4550664" cy="2044700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latin typeface="+mn-lt"/>
              </a:rPr>
              <a:t/>
            </a:r>
            <a:br>
              <a:rPr lang="es-ES" sz="2800" b="1" dirty="0" smtClean="0">
                <a:latin typeface="+mn-lt"/>
              </a:rPr>
            </a:br>
            <a:r>
              <a:rPr lang="es-ES" sz="2800" b="1" dirty="0" smtClean="0">
                <a:latin typeface="+mn-lt"/>
              </a:rPr>
              <a:t>Mitocondria</a:t>
            </a:r>
            <a:br>
              <a:rPr lang="es-ES" sz="2800" b="1" dirty="0" smtClean="0">
                <a:latin typeface="+mn-lt"/>
              </a:rPr>
            </a:br>
            <a:r>
              <a:rPr lang="es-ES" sz="2800" b="1" dirty="0" smtClean="0">
                <a:latin typeface="+mn-lt"/>
              </a:rPr>
              <a:t>Microscopía electrónica (</a:t>
            </a:r>
            <a:r>
              <a:rPr lang="es-ES" sz="2800" b="1" dirty="0" err="1" smtClean="0">
                <a:latin typeface="+mn-lt"/>
              </a:rPr>
              <a:t>ultraestrutura</a:t>
            </a:r>
            <a:r>
              <a:rPr lang="es-ES" sz="2800" b="1" dirty="0" smtClean="0">
                <a:latin typeface="+mn-lt"/>
              </a:rPr>
              <a:t>) </a:t>
            </a:r>
            <a:endParaRPr lang="es-ES" sz="28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Picture 2" descr="Resultado de imagen de mitocondrias microscopio electronic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42852"/>
            <a:ext cx="5786478" cy="4293194"/>
          </a:xfrm>
          <a:prstGeom prst="rect">
            <a:avLst/>
          </a:prstGeom>
          <a:noFill/>
        </p:spPr>
      </p:pic>
      <p:pic>
        <p:nvPicPr>
          <p:cNvPr id="6" name="Picture 4" descr="Imagen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3256" y="2598960"/>
            <a:ext cx="6181737" cy="34772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931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Imagen" descr="cloroplas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505" y="384032"/>
            <a:ext cx="8643998" cy="554764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6032" y="253683"/>
            <a:ext cx="2880360" cy="1218501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latin typeface="+mn-lt"/>
              </a:rPr>
              <a:t>CLOROPLASTO</a:t>
            </a:r>
            <a:r>
              <a:rPr lang="es-ES" sz="3200" dirty="0" smtClean="0">
                <a:latin typeface="+mn-lt"/>
              </a:rPr>
              <a:t> </a:t>
            </a:r>
            <a:endParaRPr lang="es-ES" sz="3200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5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Picture 4" descr="Resultado de imagen de cloroplast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3684" y="198818"/>
            <a:ext cx="7647516" cy="5735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675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8976" y="399458"/>
            <a:ext cx="2353056" cy="1031939"/>
          </a:xfrm>
        </p:spPr>
        <p:txBody>
          <a:bodyPr>
            <a:normAutofit/>
          </a:bodyPr>
          <a:lstStyle/>
          <a:p>
            <a:r>
              <a:rPr lang="es-ES" sz="2800" b="1" dirty="0" err="1" smtClean="0">
                <a:latin typeface="+mn-lt"/>
              </a:rPr>
              <a:t>Ultraestrutura</a:t>
            </a:r>
            <a:r>
              <a:rPr lang="es-ES" sz="2800" b="1" dirty="0" smtClean="0">
                <a:latin typeface="+mn-lt"/>
              </a:rPr>
              <a:t> cloroplasto</a:t>
            </a:r>
            <a:endParaRPr lang="es-ES" sz="28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Picture 2" descr="Resultado de imagen de cloroplastos m. e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4152" y="399458"/>
            <a:ext cx="8715436" cy="51162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41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18" y="1057847"/>
            <a:ext cx="9808464" cy="490423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2807970" y="141799"/>
            <a:ext cx="9144000" cy="600838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</a:rPr>
              <a:t>O NÚCLEO </a:t>
            </a:r>
            <a:endParaRPr lang="es-ES" sz="32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0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644" y="345233"/>
            <a:ext cx="3454503" cy="627591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latin typeface="+mn-lt"/>
              </a:rPr>
              <a:t>NÚCLEO INTERFÁSICO</a:t>
            </a:r>
            <a:endParaRPr lang="es-ES" sz="28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Picture 2" descr="Resultado de imagen de nucle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0116" y="262937"/>
            <a:ext cx="7991976" cy="5634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994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3 Imagen" descr="cromatin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661" y="173736"/>
            <a:ext cx="6779714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211863" y="2542031"/>
            <a:ext cx="2666193" cy="967931"/>
          </a:xfrm>
        </p:spPr>
        <p:txBody>
          <a:bodyPr>
            <a:normAutofit/>
          </a:bodyPr>
          <a:lstStyle/>
          <a:p>
            <a:r>
              <a:rPr lang="es-ES" sz="2400" b="1" dirty="0" err="1" smtClean="0">
                <a:latin typeface="+mn-lt"/>
              </a:rPr>
              <a:t>Empaquetamentos</a:t>
            </a:r>
            <a:r>
              <a:rPr lang="es-ES" sz="2400" b="1" dirty="0" smtClean="0">
                <a:latin typeface="+mn-lt"/>
              </a:rPr>
              <a:t> de ADN </a:t>
            </a:r>
            <a:endParaRPr lang="es-ES" sz="24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Picture 2" descr="Resultado de imagen de cromati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664" y="121933"/>
            <a:ext cx="8654199" cy="58125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284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3866" y="258129"/>
            <a:ext cx="4888992" cy="605853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latin typeface="+mn-lt"/>
              </a:rPr>
              <a:t>CROMOSOMAS (Núcleo en división) </a:t>
            </a:r>
            <a:endParaRPr lang="es-ES" sz="24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Imagen 4" descr="Partes del cromosoma 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016" y="0"/>
            <a:ext cx="2999232" cy="4335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Tipos de cromosom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896" y="4634524"/>
            <a:ext cx="3967988" cy="146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156" y="1122363"/>
            <a:ext cx="4504413" cy="391688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152890" y="561055"/>
            <a:ext cx="23136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Partes do cromosoma </a:t>
            </a:r>
            <a:endParaRPr lang="es-ES" sz="32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9235186" y="3244988"/>
            <a:ext cx="2551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Tipos de cromosomas 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246300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2433066" y="4626356"/>
            <a:ext cx="9144000" cy="2387600"/>
          </a:xfrm>
        </p:spPr>
        <p:txBody>
          <a:bodyPr>
            <a:normAutofit/>
          </a:bodyPr>
          <a:lstStyle/>
          <a:p>
            <a:r>
              <a:rPr lang="es-ES" sz="1600" b="1" u="sng" dirty="0">
                <a:latin typeface="+mn-lt"/>
                <a:hlinkClick r:id="rId3" tooltip="Suzanne Vega - Luka - YouTube"/>
              </a:rPr>
              <a:t>Suzanne Vega - Luka - YouTube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Imagen 4" descr="https://pbs.twimg.com/media/Dwz6W52W0AEZzbJ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784" y="147238"/>
            <a:ext cx="6312980" cy="5477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43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6" name="Imagen 5" descr="Resultado de imaxes para nucleo cromosoma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54" y="472440"/>
            <a:ext cx="7126034" cy="519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Resultado de imagen de CARIOTIPO MOSCA"/>
          <p:cNvPicPr>
            <a:picLocks noChangeAspect="1" noChangeArrowheads="1"/>
          </p:cNvPicPr>
          <p:nvPr/>
        </p:nvPicPr>
        <p:blipFill rotWithShape="1">
          <a:blip r:embed="rId5">
            <a:lum contrast="20000"/>
          </a:blip>
          <a:srcRect l="58915" t="16554"/>
          <a:stretch/>
        </p:blipFill>
        <p:spPr bwMode="auto">
          <a:xfrm>
            <a:off x="8092440" y="844487"/>
            <a:ext cx="3103466" cy="4727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224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2404882"/>
            <a:ext cx="2788920" cy="905246"/>
          </a:xfrm>
        </p:spPr>
        <p:txBody>
          <a:bodyPr>
            <a:noAutofit/>
          </a:bodyPr>
          <a:lstStyle/>
          <a:p>
            <a:r>
              <a:rPr lang="es-ES" sz="2800" b="1" dirty="0" err="1" smtClean="0">
                <a:latin typeface="+mn-lt"/>
              </a:rPr>
              <a:t>Trisómico</a:t>
            </a:r>
            <a:r>
              <a:rPr lang="es-ES" sz="2800" b="1" dirty="0" smtClean="0">
                <a:latin typeface="+mn-lt"/>
              </a:rPr>
              <a:t> no 13 (2n+1) </a:t>
            </a:r>
            <a:br>
              <a:rPr lang="es-ES" sz="2800" b="1" dirty="0" smtClean="0">
                <a:latin typeface="+mn-lt"/>
              </a:rPr>
            </a:br>
            <a:r>
              <a:rPr lang="es-ES" sz="2800" b="1" dirty="0" smtClean="0">
                <a:latin typeface="+mn-lt"/>
              </a:rPr>
              <a:t/>
            </a:r>
            <a:br>
              <a:rPr lang="es-ES" sz="2800" b="1" dirty="0" smtClean="0">
                <a:latin typeface="+mn-lt"/>
              </a:rPr>
            </a:br>
            <a:r>
              <a:rPr lang="es-ES" sz="2800" b="1" dirty="0" smtClean="0">
                <a:latin typeface="+mn-lt"/>
              </a:rPr>
              <a:t>Home </a:t>
            </a:r>
            <a:endParaRPr lang="es-ES" sz="28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9218" name="Picture 2" descr="Cariotipo hum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20" y="749585"/>
            <a:ext cx="8638073" cy="50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38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Picture 2" descr="Resultado de imagen de CROMOSOM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914" y="823193"/>
            <a:ext cx="4959046" cy="4468549"/>
          </a:xfrm>
          <a:prstGeom prst="rect">
            <a:avLst/>
          </a:prstGeom>
          <a:noFill/>
        </p:spPr>
      </p:pic>
      <p:pic>
        <p:nvPicPr>
          <p:cNvPr id="6" name="3 Imagen" descr="CARIOTIP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410" y="1466244"/>
            <a:ext cx="6095828" cy="363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3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3 Imagen" descr="CROMOSOMOS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920" y="118872"/>
            <a:ext cx="5203558" cy="579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3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455468" y="927608"/>
            <a:ext cx="2779460" cy="778224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</a:rPr>
              <a:t>CICLO CELULAR </a:t>
            </a:r>
            <a:endParaRPr lang="es-ES" sz="32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Imagen 4" descr="Resultado de imaxes para CICLO CELULAR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71" y="111441"/>
            <a:ext cx="3426460" cy="312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Resultado de imaxes para CICLO CELULA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460" y="225742"/>
            <a:ext cx="3187700" cy="28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Resultado de imaxes para CICLO CELULAR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939" y="2880361"/>
            <a:ext cx="4388389" cy="305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Resultado de imagen de ciclo celula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1598" y="3124516"/>
            <a:ext cx="4192712" cy="29516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211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59408" y="0"/>
            <a:ext cx="9144000" cy="647891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</a:rPr>
              <a:t>Dogma central da </a:t>
            </a:r>
            <a:r>
              <a:rPr lang="es-ES" sz="3200" b="1" dirty="0" err="1" smtClean="0">
                <a:latin typeface="+mn-lt"/>
              </a:rPr>
              <a:t>bioloxía</a:t>
            </a:r>
            <a:r>
              <a:rPr lang="es-ES" sz="3200" b="1" dirty="0" smtClean="0">
                <a:latin typeface="+mn-lt"/>
              </a:rPr>
              <a:t> molecular.</a:t>
            </a:r>
            <a:endParaRPr lang="es-ES" sz="32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658" y="794195"/>
            <a:ext cx="7235720" cy="529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1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20" y="173736"/>
            <a:ext cx="8429388" cy="579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5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14" y="68580"/>
            <a:ext cx="8231515" cy="60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6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531" y="0"/>
            <a:ext cx="7813780" cy="607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1275" t="17600" r="16525" b="12666"/>
          <a:stretch/>
        </p:blipFill>
        <p:spPr>
          <a:xfrm>
            <a:off x="2157221" y="283464"/>
            <a:ext cx="7617599" cy="57241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250271" y="294023"/>
            <a:ext cx="5373686" cy="2387600"/>
          </a:xfrm>
        </p:spPr>
        <p:txBody>
          <a:bodyPr>
            <a:normAutofit/>
          </a:bodyPr>
          <a:lstStyle/>
          <a:p>
            <a:pPr algn="l"/>
            <a:r>
              <a:rPr lang="es-ES" sz="1600" b="1" dirty="0">
                <a:latin typeface="+mn-lt"/>
                <a:hlinkClick r:id="rId3" tooltip="Los microscopios de van Leeuwenhoek | El rincón de Pasteur ..."/>
              </a:rPr>
              <a:t>Los microscopios de van Leeuwenhoek | El rincón de Pasteur </a:t>
            </a:r>
            <a:r>
              <a:rPr lang="es-ES" sz="1600" u="sng" dirty="0" smtClean="0">
                <a:hlinkClick r:id="rId3" tooltip="Los microscopios de van Leeuwenhoek | El rincón de Pasteur ..."/>
              </a:rPr>
              <a:t>...</a:t>
            </a:r>
            <a:r>
              <a:rPr lang="es-ES" sz="1600" u="sng" dirty="0" smtClean="0"/>
              <a:t/>
            </a:r>
            <a:br>
              <a:rPr lang="es-ES" sz="1600" u="sng" dirty="0" smtClean="0"/>
            </a:br>
            <a:r>
              <a:rPr lang="es-ES" sz="1600" u="sng" dirty="0" smtClean="0"/>
              <a:t/>
            </a:r>
            <a:br>
              <a:rPr lang="es-ES" sz="1600" u="sng" dirty="0" smtClean="0"/>
            </a:br>
            <a:r>
              <a:rPr lang="es-ES" sz="1600" b="1" dirty="0">
                <a:latin typeface="+mn-lt"/>
                <a:hlinkClick r:id="rId4"/>
              </a:rPr>
              <a:t>El microscopio perdido de Van </a:t>
            </a:r>
            <a:r>
              <a:rPr lang="es-ES" sz="1600" b="1" dirty="0" smtClean="0">
                <a:latin typeface="+mn-lt"/>
                <a:hlinkClick r:id="rId4"/>
              </a:rPr>
              <a:t>Leeuwenhoek.</a:t>
            </a:r>
            <a:r>
              <a:rPr lang="es-ES" sz="1600" b="1" dirty="0">
                <a:latin typeface="+mn-lt"/>
              </a:rPr>
              <a:t/>
            </a:r>
            <a:br>
              <a:rPr lang="es-ES" sz="1600" b="1" dirty="0">
                <a:latin typeface="+mn-lt"/>
              </a:rPr>
            </a:br>
            <a:r>
              <a:rPr lang="es-ES" sz="1600" u="sng" dirty="0" smtClean="0"/>
              <a:t/>
            </a:r>
            <a:br>
              <a:rPr lang="es-ES" sz="1600" u="sng" dirty="0" smtClean="0"/>
            </a:br>
            <a:endParaRPr lang="es-ES" sz="1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Imagen 4" descr="microscopio Lenwenhoke 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98" y="199680"/>
            <a:ext cx="5906278" cy="4963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Resultado de imagen de leeuwenhoe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30597" y="3083728"/>
            <a:ext cx="6013033" cy="2740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924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1500" t="18000" r="16600" b="12799"/>
          <a:stretch/>
        </p:blipFill>
        <p:spPr>
          <a:xfrm>
            <a:off x="2399538" y="128015"/>
            <a:ext cx="7613142" cy="570985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1650" t="17467" r="19225" b="12266"/>
          <a:stretch/>
        </p:blipFill>
        <p:spPr>
          <a:xfrm>
            <a:off x="2303526" y="274320"/>
            <a:ext cx="7114448" cy="57241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1575" t="17999" r="16750" b="14801"/>
          <a:stretch/>
        </p:blipFill>
        <p:spPr>
          <a:xfrm>
            <a:off x="1664208" y="-131009"/>
            <a:ext cx="8485632" cy="620719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8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1576" t="17733" r="17274" b="13733"/>
          <a:stretch/>
        </p:blipFill>
        <p:spPr>
          <a:xfrm>
            <a:off x="2306986" y="237744"/>
            <a:ext cx="7595070" cy="57241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8120" y="256698"/>
            <a:ext cx="2846832" cy="748475"/>
          </a:xfrm>
        </p:spPr>
        <p:txBody>
          <a:bodyPr>
            <a:normAutofit/>
          </a:bodyPr>
          <a:lstStyle/>
          <a:p>
            <a:r>
              <a:rPr lang="es-ES" sz="3200" b="1" dirty="0" err="1" smtClean="0">
                <a:latin typeface="+mn-lt"/>
              </a:rPr>
              <a:t>Gametoxénese</a:t>
            </a:r>
            <a:r>
              <a:rPr lang="es-ES" sz="3200" b="1" dirty="0" smtClean="0">
                <a:latin typeface="+mn-lt"/>
              </a:rPr>
              <a:t> </a:t>
            </a:r>
            <a:endParaRPr lang="es-ES" sz="32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Imagen 4" descr="Gametoxénes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96" y="521206"/>
            <a:ext cx="6986016" cy="5239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9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336" y="0"/>
            <a:ext cx="8659114" cy="619992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0312" y="2878011"/>
            <a:ext cx="3630168" cy="1236789"/>
          </a:xfrm>
        </p:spPr>
        <p:txBody>
          <a:bodyPr>
            <a:noAutofit/>
          </a:bodyPr>
          <a:lstStyle/>
          <a:p>
            <a:r>
              <a:rPr lang="es-ES" sz="2800" b="1" dirty="0" err="1" smtClean="0">
                <a:latin typeface="+mn-lt"/>
              </a:rPr>
              <a:t>Gametoxénese</a:t>
            </a:r>
            <a:r>
              <a:rPr lang="es-ES" sz="2800" b="1" dirty="0" smtClean="0">
                <a:latin typeface="+mn-lt"/>
              </a:rPr>
              <a:t> e </a:t>
            </a:r>
            <a:r>
              <a:rPr lang="es-ES" sz="2800" b="1" dirty="0" err="1" smtClean="0">
                <a:latin typeface="+mn-lt"/>
              </a:rPr>
              <a:t>esporoxénese</a:t>
            </a:r>
            <a:r>
              <a:rPr lang="es-ES" sz="2800" b="1" dirty="0" smtClean="0">
                <a:latin typeface="+mn-lt"/>
              </a:rPr>
              <a:t> </a:t>
            </a:r>
            <a:r>
              <a:rPr lang="es-ES" sz="2800" b="1" dirty="0" err="1" smtClean="0">
                <a:latin typeface="+mn-lt"/>
              </a:rPr>
              <a:t>nas</a:t>
            </a:r>
            <a:r>
              <a:rPr lang="es-ES" sz="2800" b="1" dirty="0" smtClean="0">
                <a:latin typeface="+mn-lt"/>
              </a:rPr>
              <a:t> plantas </a:t>
            </a:r>
            <a:endParaRPr lang="es-ES" sz="2800" b="1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990600" y="3152331"/>
            <a:ext cx="9144000" cy="2387600"/>
          </a:xfrm>
        </p:spPr>
        <p:txBody>
          <a:bodyPr>
            <a:normAutofit/>
          </a:bodyPr>
          <a:lstStyle/>
          <a:p>
            <a:r>
              <a:rPr lang="es-ES" sz="1600" u="sng" dirty="0">
                <a:hlinkClick r:id="rId3" tooltip="Robert Hooke - Wikipedia, a enciclopedia libre - Galipedia https://gl.wikipedia.org/wiki/Robert_Hooke"/>
              </a:rPr>
              <a:t>Robert Hooke - Wikipedia, a enciclopedia libre - </a:t>
            </a:r>
            <a:r>
              <a:rPr lang="es-ES" sz="1600" u="sng" dirty="0" err="1">
                <a:hlinkClick r:id="rId3" tooltip="Robert Hooke - Wikipedia, a enciclopedia libre - Galipedia https://gl.wikipedia.org/wiki/Robert_Hooke"/>
              </a:rPr>
              <a:t>Galipedia</a:t>
            </a:r>
            <a:r>
              <a:rPr lang="es-ES" sz="1600" dirty="0"/>
              <a:t/>
            </a:r>
            <a:br>
              <a:rPr lang="es-ES" sz="1600" dirty="0"/>
            </a:br>
            <a:endParaRPr lang="es-ES" sz="1600" dirty="0"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Imagen 4" descr="http://aulavirtual.santillana.es/es-scloud/tiendaonline/591617/data/biblioteca/56014b4cb4a8f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0064"/>
            <a:ext cx="6885432" cy="46419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9089136" y="2321334"/>
            <a:ext cx="284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Microscopio de Robert Hooke. 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116174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" name="3 Marcador de contenido" descr="TEORIA CELULAR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19072" y="21145"/>
            <a:ext cx="8073389" cy="6055043"/>
          </a:xfrm>
        </p:spPr>
      </p:pic>
    </p:spTree>
    <p:extLst>
      <p:ext uri="{BB962C8B-B14F-4D97-AF65-F5344CB8AC3E}">
        <p14:creationId xmlns:p14="http://schemas.microsoft.com/office/powerpoint/2010/main" val="393483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78284" y="-405319"/>
            <a:ext cx="7145550" cy="1926175"/>
          </a:xfrm>
        </p:spPr>
        <p:txBody>
          <a:bodyPr>
            <a:normAutofit/>
          </a:bodyPr>
          <a:lstStyle/>
          <a:p>
            <a:r>
              <a:rPr lang="es-ES" sz="3600" b="1" dirty="0">
                <a:latin typeface="+mn-lt"/>
                <a:hlinkClick r:id="rId3"/>
              </a:rPr>
              <a:t>SANTIAGO RAMÓN Y CAJAL</a:t>
            </a:r>
            <a:r>
              <a:rPr lang="es-ES" sz="3600" b="1" dirty="0">
                <a:latin typeface="+mn-lt"/>
              </a:rPr>
              <a:t> 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4098" name="Picture 2" descr="Santiago Ramón y Cajal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64" y="1056576"/>
            <a:ext cx="7223155" cy="48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6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668518" y="4213860"/>
            <a:ext cx="5858256" cy="2387600"/>
          </a:xfrm>
        </p:spPr>
        <p:txBody>
          <a:bodyPr>
            <a:normAutofit/>
          </a:bodyPr>
          <a:lstStyle/>
          <a:p>
            <a:pPr algn="l"/>
            <a:r>
              <a:rPr lang="es-ES" sz="1600" dirty="0">
                <a:latin typeface="+mn-lt"/>
                <a:hlinkClick r:id="rId3"/>
              </a:rPr>
              <a:t>Santiago Ramón y Cajal, el hombre que dibujó los secretos del cerebro. New York Times.</a:t>
            </a:r>
            <a:r>
              <a:rPr lang="es-ES" sz="1600" dirty="0">
                <a:latin typeface="+mn-lt"/>
              </a:rPr>
              <a:t/>
            </a:r>
            <a:br>
              <a:rPr lang="es-ES" sz="1600" dirty="0">
                <a:latin typeface="+mn-lt"/>
              </a:rPr>
            </a:br>
            <a:r>
              <a:rPr lang="es-ES" sz="1600" dirty="0">
                <a:latin typeface="+mn-lt"/>
                <a:hlinkClick r:id="rId4"/>
              </a:rPr>
              <a:t>El Museo Nacional de Ciencias Naturales acoge una exposición sobre el legado de Ramón y Cajal. SINC</a:t>
            </a:r>
            <a:r>
              <a:rPr lang="es-ES" sz="1600" dirty="0">
                <a:latin typeface="+mn-lt"/>
              </a:rPr>
              <a:t/>
            </a:r>
            <a:br>
              <a:rPr lang="es-ES" sz="1600" dirty="0">
                <a:latin typeface="+mn-lt"/>
              </a:rPr>
            </a:br>
            <a:r>
              <a:rPr lang="es-ES" sz="1600" dirty="0">
                <a:latin typeface="+mn-lt"/>
                <a:hlinkClick r:id="rId5"/>
              </a:rPr>
              <a:t>El CSIC exhibe parte del Legado Cajal en una exposición en el Museo Nacional de Ciencias Naturales. Vídeo</a:t>
            </a:r>
            <a:r>
              <a:rPr lang="es-ES" sz="1600" dirty="0">
                <a:latin typeface="+mn-lt"/>
              </a:rPr>
              <a:t/>
            </a:r>
            <a:br>
              <a:rPr lang="es-ES" sz="1600" dirty="0">
                <a:latin typeface="+mn-lt"/>
              </a:rPr>
            </a:br>
            <a:r>
              <a:rPr lang="es-ES" sz="2000" dirty="0">
                <a:solidFill>
                  <a:srgbClr val="7D9FD3"/>
                </a:solidFill>
                <a:latin typeface="inherit"/>
              </a:rPr>
              <a:t/>
            </a:r>
            <a:br>
              <a:rPr lang="es-ES" sz="2000" dirty="0">
                <a:solidFill>
                  <a:srgbClr val="7D9FD3"/>
                </a:solidFill>
                <a:latin typeface="inherit"/>
              </a:rPr>
            </a:br>
            <a:endParaRPr lang="es-ES" sz="2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419088"/>
            <a:ext cx="12192000" cy="438912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s-ES" dirty="0" smtClean="0"/>
              <a:t>A célula                                                                                 Marisa </a:t>
            </a:r>
            <a:r>
              <a:rPr lang="es-ES" dirty="0" err="1"/>
              <a:t>C</a:t>
            </a:r>
            <a:r>
              <a:rPr lang="es-ES" dirty="0" err="1" smtClean="0"/>
              <a:t>astiñeira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8" y="6190488"/>
            <a:ext cx="667512" cy="667512"/>
          </a:xfrm>
          <a:prstGeom prst="rect">
            <a:avLst/>
          </a:prstGeom>
        </p:spPr>
      </p:pic>
      <p:pic>
        <p:nvPicPr>
          <p:cNvPr id="5124" name="Picture 4" descr="https://static01.nyt.com/images/2017/02/17/science/cajal-glial-cells/cajal-glial-cells-articleLarge.jpg?quality=75&amp;auto=webp&amp;disable=upsca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078" y="179006"/>
            <a:ext cx="4396882" cy="392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tatic01.nyt.com/images/2017/02/17/science/cajal-vomit-reflex/cajal-vomit-reflex-articleLarge.jpg?quality=75&amp;auto=webp&amp;disable=upscal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4" y="0"/>
            <a:ext cx="4117841" cy="619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5986" y="230886"/>
            <a:ext cx="2873930" cy="408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0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</TotalTime>
  <Words>435</Words>
  <Application>Microsoft Office PowerPoint</Application>
  <PresentationFormat>Panorámica</PresentationFormat>
  <Paragraphs>148</Paragraphs>
  <Slides>56</Slides>
  <Notes>56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inherit</vt:lpstr>
      <vt:lpstr>open sans</vt:lpstr>
      <vt:lpstr>Tema de Office</vt:lpstr>
      <vt:lpstr>Presentación de PowerPoint</vt:lpstr>
      <vt:lpstr>Presentación de PowerPoint</vt:lpstr>
      <vt:lpstr>Presentación de PowerPoint</vt:lpstr>
      <vt:lpstr>Suzanne Vega - Luka - YouTube </vt:lpstr>
      <vt:lpstr>Los microscopios de van Leeuwenhoek | El rincón de Pasteur ...  El microscopio perdido de Van Leeuwenhoek.  </vt:lpstr>
      <vt:lpstr>Robert Hooke - Wikipedia, a enciclopedia libre - Galipedia </vt:lpstr>
      <vt:lpstr>Presentación de PowerPoint</vt:lpstr>
      <vt:lpstr>SANTIAGO RAMÓN Y CAJAL  </vt:lpstr>
      <vt:lpstr>Santiago Ramón y Cajal, el hombre que dibujó los secretos del cerebro. New York Times. El Museo Nacional de Ciencias Naturales acoge una exposición sobre el legado de Ramón y Cajal. SINC El CSIC exhibe parte del Legado Cajal en una exposición en el Museo Nacional de Ciencias Naturales. Vídeo  </vt:lpstr>
      <vt:lpstr>Doctor_Bacteria @Doctor_Bacteria Marcos Larriba. Profesor e investigador (UCM). Ni un día sin Cajal en Twitter. </vt:lpstr>
      <vt:lpstr>Teoría endosimbiotica de Lynn Margulis. </vt:lpstr>
      <vt:lpstr>NIVEL CELULAR. HAI UN TIPO DE CÉLULA PARA CADA REINO   </vt:lpstr>
      <vt:lpstr>ESTRUTURA CÉLULA ECARIOTA ANIMAL Y VEXETAL </vt:lpstr>
      <vt:lpstr>Presentación de PowerPoint</vt:lpstr>
      <vt:lpstr>Presentación de PowerPoint</vt:lpstr>
      <vt:lpstr>Presentación de PowerPoint</vt:lpstr>
      <vt:lpstr>Membrana plasmática </vt:lpstr>
      <vt:lpstr>Presentación de PowerPoint</vt:lpstr>
      <vt:lpstr>RIBOSOMA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Movementos basados en microtúbulos </vt:lpstr>
      <vt:lpstr>Presentación de PowerPoint</vt:lpstr>
      <vt:lpstr>MITOCONDRIA</vt:lpstr>
      <vt:lpstr>Respiración celular </vt:lpstr>
      <vt:lpstr> Mitocondria Microscopía electrónica (ultraestrutura) </vt:lpstr>
      <vt:lpstr>CLOROPLASTO </vt:lpstr>
      <vt:lpstr>Presentación de PowerPoint</vt:lpstr>
      <vt:lpstr>Ultraestrutura cloroplasto</vt:lpstr>
      <vt:lpstr>O NÚCLEO </vt:lpstr>
      <vt:lpstr>NÚCLEO INTERFÁSICO</vt:lpstr>
      <vt:lpstr>Presentación de PowerPoint</vt:lpstr>
      <vt:lpstr>Empaquetamentos de ADN </vt:lpstr>
      <vt:lpstr>CROMOSOMAS (Núcleo en división) </vt:lpstr>
      <vt:lpstr>Presentación de PowerPoint</vt:lpstr>
      <vt:lpstr>Trisómico no 13 (2n+1)   Home </vt:lpstr>
      <vt:lpstr>Presentación de PowerPoint</vt:lpstr>
      <vt:lpstr>Presentación de PowerPoint</vt:lpstr>
      <vt:lpstr>CICLO CELULAR </vt:lpstr>
      <vt:lpstr>Dogma central da bioloxía molecular.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Gametoxénese </vt:lpstr>
      <vt:lpstr>Gametoxénese e esporoxénese nas plantas 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Windows User</dc:creator>
  <cp:lastModifiedBy>Windows User</cp:lastModifiedBy>
  <cp:revision>24</cp:revision>
  <dcterms:created xsi:type="dcterms:W3CDTF">2021-01-20T17:27:47Z</dcterms:created>
  <dcterms:modified xsi:type="dcterms:W3CDTF">2021-02-04T22:33:51Z</dcterms:modified>
</cp:coreProperties>
</file>