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89" r:id="rId2"/>
    <p:sldId id="337" r:id="rId3"/>
    <p:sldId id="278" r:id="rId4"/>
    <p:sldId id="321" r:id="rId5"/>
    <p:sldId id="320" r:id="rId6"/>
    <p:sldId id="319" r:id="rId7"/>
    <p:sldId id="318" r:id="rId8"/>
    <p:sldId id="336" r:id="rId9"/>
    <p:sldId id="354" r:id="rId10"/>
    <p:sldId id="317" r:id="rId11"/>
    <p:sldId id="339" r:id="rId12"/>
    <p:sldId id="342" r:id="rId13"/>
    <p:sldId id="355" r:id="rId14"/>
    <p:sldId id="356" r:id="rId15"/>
    <p:sldId id="341" r:id="rId16"/>
    <p:sldId id="316" r:id="rId17"/>
    <p:sldId id="365" r:id="rId18"/>
    <p:sldId id="315" r:id="rId19"/>
    <p:sldId id="312" r:id="rId20"/>
    <p:sldId id="311" r:id="rId21"/>
    <p:sldId id="313" r:id="rId22"/>
    <p:sldId id="325" r:id="rId23"/>
    <p:sldId id="324" r:id="rId24"/>
    <p:sldId id="361" r:id="rId25"/>
    <p:sldId id="358" r:id="rId26"/>
    <p:sldId id="334" r:id="rId27"/>
    <p:sldId id="352" r:id="rId28"/>
    <p:sldId id="349" r:id="rId29"/>
    <p:sldId id="351" r:id="rId30"/>
    <p:sldId id="345" r:id="rId31"/>
    <p:sldId id="340" r:id="rId32"/>
    <p:sldId id="368" r:id="rId33"/>
    <p:sldId id="326" r:id="rId34"/>
    <p:sldId id="310" r:id="rId35"/>
    <p:sldId id="338" r:id="rId36"/>
    <p:sldId id="323" r:id="rId37"/>
    <p:sldId id="327" r:id="rId38"/>
    <p:sldId id="350" r:id="rId39"/>
    <p:sldId id="347" r:id="rId40"/>
    <p:sldId id="374" r:id="rId41"/>
    <p:sldId id="362" r:id="rId42"/>
    <p:sldId id="367" r:id="rId43"/>
    <p:sldId id="344" r:id="rId44"/>
    <p:sldId id="343" r:id="rId45"/>
    <p:sldId id="335" r:id="rId46"/>
    <p:sldId id="330" r:id="rId47"/>
    <p:sldId id="370" r:id="rId48"/>
    <p:sldId id="369" r:id="rId49"/>
    <p:sldId id="376" r:id="rId50"/>
    <p:sldId id="331" r:id="rId51"/>
    <p:sldId id="379" r:id="rId52"/>
    <p:sldId id="377" r:id="rId53"/>
    <p:sldId id="381" r:id="rId54"/>
    <p:sldId id="329" r:id="rId55"/>
    <p:sldId id="380" r:id="rId56"/>
    <p:sldId id="275" r:id="rId57"/>
    <p:sldId id="328" r:id="rId58"/>
    <p:sldId id="283" r:id="rId59"/>
    <p:sldId id="292" r:id="rId60"/>
    <p:sldId id="386" r:id="rId61"/>
    <p:sldId id="385" r:id="rId62"/>
    <p:sldId id="291" r:id="rId63"/>
    <p:sldId id="285" r:id="rId64"/>
    <p:sldId id="378" r:id="rId65"/>
    <p:sldId id="384" r:id="rId66"/>
    <p:sldId id="383" r:id="rId67"/>
    <p:sldId id="388" r:id="rId68"/>
    <p:sldId id="286" r:id="rId69"/>
    <p:sldId id="287" r:id="rId70"/>
    <p:sldId id="288" r:id="rId71"/>
    <p:sldId id="373" r:id="rId72"/>
    <p:sldId id="284" r:id="rId73"/>
    <p:sldId id="346" r:id="rId74"/>
    <p:sldId id="387" r:id="rId75"/>
    <p:sldId id="332" r:id="rId76"/>
    <p:sldId id="390" r:id="rId77"/>
    <p:sldId id="281" r:id="rId78"/>
    <p:sldId id="393" r:id="rId79"/>
    <p:sldId id="295" r:id="rId80"/>
    <p:sldId id="296" r:id="rId81"/>
    <p:sldId id="396" r:id="rId82"/>
    <p:sldId id="389" r:id="rId83"/>
    <p:sldId id="293" r:id="rId84"/>
    <p:sldId id="282" r:id="rId85"/>
    <p:sldId id="274" r:id="rId86"/>
    <p:sldId id="391" r:id="rId87"/>
    <p:sldId id="290" r:id="rId88"/>
    <p:sldId id="392" r:id="rId8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84" d="100"/>
          <a:sy n="84" d="100"/>
        </p:scale>
        <p:origin x="144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CD2C-03E4-4066-8417-57D64A36B066}" type="datetimeFigureOut">
              <a:rPr lang="es-ES" smtClean="0"/>
              <a:t>18/04/2021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E7AED-84AB-401F-B78E-51F25F3514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66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E7AED-84AB-401F-B78E-51F25F3514D6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87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Marisa Castiñeira 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 err="1" smtClean="0"/>
              <a:t>Xenética</a:t>
            </a:r>
            <a:r>
              <a:rPr lang="es-ES" dirty="0" smtClean="0"/>
              <a:t> mendeliana 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1026" name="Picture 2" descr="E:\2017 Marisa\Datos nuevos\Instituto\LOGO pequeno Rafael Dies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13" y="6021288"/>
            <a:ext cx="667642" cy="6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7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7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27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6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16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081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51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54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02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31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Marisa Castiñeira 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Xenética mendeliana 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8FF04-F794-4904-AE4B-640311F682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granadahoy.com/ciencia_abierta/ciencia-abierta-desconocido-foto-51-ADN-Nobel_0_1356764312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com/url?sa=i&amp;url=https://www.huffingtonpost.es/maria-a-blasco/sabe-como-se-descubrio-la_b_8598584.html&amp;psig=AOvVaw2e3PBV_9Qpg65mj6DORQqN&amp;ust=1618010878681000&amp;source=images&amp;cd=vfe&amp;ved=0CA0QjhxqFwoTCNju4bXm7-8CFQAAAAAdAAAAABAD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vishub.org/excursions/278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hyperlink" Target="https://www.nhm.ac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sciencemuseum.org.uk/home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ature.com/nature/dna50/watsoncrick.pdf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lettersofnote.com/2015/07/a-most-important-discovery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bbc.com/news/uk-england-cambridgeshire-45762636&amp;psig=AOvVaw1X_SILTc2P3KXvULc5hcWc&amp;ust=1618008657081000&amp;source=images&amp;cd=vfe&amp;ved=0CA0QjhxqFwoTCKCTi5De7-8CFQAAAAAdAAAAABB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naukas.com/2012/12/01/que-aspecto-tiene-de-verdad-en-ad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google.com/search?q=mola+saber+blog&amp;oq=mola+saber+blog&amp;aqs=chrome.0.69i59j69i64j69i60.5129j0j8&amp;sourceid=chrome&amp;ie=UTF-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https://molasaber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youtube.com/watch?v=7-tnuAqEp9g&amp;t=1173s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G1a_F7Qxrc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unabiologaenlacocina.wordpress.com/2017/11/22/kary-mullis-el-padre-de-la-pcr-las-siglas-que-revolucionaron-los-laboratorios-de-investigacion/#more-2581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7" y="190500"/>
            <a:ext cx="46577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dirty="0">
                <a:solidFill>
                  <a:prstClr val="black"/>
                </a:solidFill>
              </a:rPr>
              <a:t>Como é a molécula de ADN?</a:t>
            </a:r>
            <a:br>
              <a:rPr lang="es-ES" dirty="0">
                <a:solidFill>
                  <a:prstClr val="black"/>
                </a:solidFill>
              </a:rPr>
            </a:br>
            <a:r>
              <a:rPr lang="es-ES" sz="2000" dirty="0">
                <a:solidFill>
                  <a:prstClr val="black"/>
                </a:solidFill>
              </a:rPr>
              <a:t>Fotografía Nº 51 por difracción de </a:t>
            </a:r>
            <a:r>
              <a:rPr lang="es-ES" sz="2000" dirty="0" err="1">
                <a:solidFill>
                  <a:prstClr val="black"/>
                </a:solidFill>
              </a:rPr>
              <a:t>Raios</a:t>
            </a:r>
            <a:r>
              <a:rPr lang="es-ES" sz="2000" dirty="0">
                <a:solidFill>
                  <a:prstClr val="black"/>
                </a:solidFill>
              </a:rPr>
              <a:t> X </a:t>
            </a:r>
            <a:r>
              <a:rPr lang="es-ES" sz="2000" dirty="0" err="1">
                <a:solidFill>
                  <a:prstClr val="black"/>
                </a:solidFill>
              </a:rPr>
              <a:t>Rosalind</a:t>
            </a:r>
            <a:r>
              <a:rPr lang="es-ES" sz="2000" dirty="0">
                <a:solidFill>
                  <a:prstClr val="black"/>
                </a:solidFill>
              </a:rPr>
              <a:t> Franklin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72" y="1700808"/>
            <a:ext cx="7239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7088" y="5517232"/>
            <a:ext cx="7630616" cy="391616"/>
          </a:xfrm>
        </p:spPr>
        <p:txBody>
          <a:bodyPr>
            <a:noAutofit/>
          </a:bodyPr>
          <a:lstStyle/>
          <a:p>
            <a:r>
              <a:rPr lang="es-ES" sz="1600" dirty="0">
                <a:hlinkClick r:id="rId2"/>
              </a:rPr>
              <a:t>Raymond </a:t>
            </a:r>
            <a:r>
              <a:rPr lang="es-ES" sz="1600" dirty="0" err="1">
                <a:hlinkClick r:id="rId2"/>
              </a:rPr>
              <a:t>Gosling</a:t>
            </a:r>
            <a:r>
              <a:rPr lang="es-ES" sz="1600" dirty="0">
                <a:hlinkClick r:id="rId2"/>
              </a:rPr>
              <a:t>, un científico desconocido, vital para el descubrimiento de la estructura del ADN</a:t>
            </a:r>
            <a:endParaRPr lang="es-ES" sz="1600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6789809" cy="52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92896"/>
            <a:ext cx="2302024" cy="355471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14" y="645324"/>
            <a:ext cx="5231886" cy="28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179288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dirty="0"/>
              <a:t/>
            </a:r>
            <a:br>
              <a:rPr lang="es-ES" sz="1800" dirty="0"/>
            </a:br>
            <a:r>
              <a:rPr lang="es-ES" sz="1800" u="sng" dirty="0">
                <a:hlinkClick r:id="rId2" tooltip="Sabe cómo se descubrió la clave de la vida? | El HuffPost"/>
              </a:rPr>
              <a:t>Sabe cómo se descubrió la clave de la vida? | El </a:t>
            </a:r>
            <a:r>
              <a:rPr lang="es-ES" sz="1800" u="sng" dirty="0" err="1">
                <a:hlinkClick r:id="rId2" tooltip="Sabe cómo se descubrió la clave de la vida? | El HuffPost"/>
              </a:rPr>
              <a:t>HuffPost</a:t>
            </a:r>
            <a:r>
              <a:rPr lang="es-ES" sz="1800" dirty="0"/>
              <a:t/>
            </a:r>
            <a:br>
              <a:rPr lang="es-ES" sz="1800" dirty="0"/>
            </a:br>
            <a:endParaRPr lang="es-E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195737" y="7641481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3076" name="Picture 4" descr="Sabe cómo se descubrió la clave de la vida? | El Huff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184783" cy="4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100" t="17801" r="16138" b="13601"/>
          <a:stretch/>
        </p:blipFill>
        <p:spPr>
          <a:xfrm>
            <a:off x="585288" y="378002"/>
            <a:ext cx="7187112" cy="52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772400" cy="1470025"/>
          </a:xfrm>
        </p:spPr>
        <p:txBody>
          <a:bodyPr>
            <a:normAutofit/>
          </a:bodyPr>
          <a:lstStyle/>
          <a:p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Estrutura do ADN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.- En 1953 dous investigadores,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Watson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 e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Crick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, baseándose fundamentalmente nos estudos de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Chargaff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e na interpretación das </a:t>
            </a:r>
            <a:r>
              <a:rPr lang="gl-ES" sz="1600" dirty="0" err="1">
                <a:latin typeface="+mn-lt"/>
                <a:ea typeface="Calibri" pitchFamily="34" charset="0"/>
                <a:cs typeface="Arial" pitchFamily="34" charset="0"/>
              </a:rPr>
              <a:t>fotografias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realizadas por medio de técnica de difracción de Raios X por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Rosalind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gl-ES" sz="1600" b="1" dirty="0" err="1">
                <a:latin typeface="+mn-lt"/>
                <a:ea typeface="Calibri" pitchFamily="34" charset="0"/>
                <a:cs typeface="Arial" pitchFamily="34" charset="0"/>
              </a:rPr>
              <a:t>Franklin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 crearon un modelo de estrutura do ADN: o </a:t>
            </a:r>
            <a:r>
              <a:rPr lang="gl-ES" sz="1600" b="1" dirty="0">
                <a:latin typeface="+mn-lt"/>
                <a:ea typeface="Calibri" pitchFamily="34" charset="0"/>
                <a:cs typeface="Arial" pitchFamily="34" charset="0"/>
              </a:rPr>
              <a:t>modelo da dobre hélice</a:t>
            </a:r>
            <a:r>
              <a:rPr lang="gl-ES" sz="1600" dirty="0">
                <a:latin typeface="+mn-lt"/>
                <a:ea typeface="Calibri" pitchFamily="34" charset="0"/>
                <a:cs typeface="Arial" pitchFamily="34" charset="0"/>
              </a:rPr>
              <a:t>. </a:t>
            </a:r>
            <a:r>
              <a:rPr lang="gl-ES" sz="1400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/>
            </a:r>
            <a:br>
              <a:rPr lang="gl-ES" sz="1400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</a:br>
            <a:endParaRPr lang="es-E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6667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5456"/>
            <a:ext cx="7772400" cy="1470025"/>
          </a:xfrm>
        </p:spPr>
        <p:txBody>
          <a:bodyPr/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Modelo de ADN de Watson e Crick</a:t>
            </a:r>
            <a:r>
              <a:rPr lang="es-ES" sz="4000" dirty="0">
                <a:solidFill>
                  <a:prstClr val="black"/>
                </a:solidFill>
              </a:rPr>
              <a:t/>
            </a:r>
            <a:br>
              <a:rPr lang="es-ES" sz="4000" dirty="0">
                <a:solidFill>
                  <a:prstClr val="black"/>
                </a:solidFill>
              </a:rPr>
            </a:br>
            <a:r>
              <a:rPr lang="es-ES" sz="1400" dirty="0">
                <a:solidFill>
                  <a:prstClr val="black"/>
                </a:solidFill>
                <a:hlinkClick r:id="rId2"/>
              </a:rPr>
              <a:t>http://www.vishub.org/excursions/278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5" descr="https://www.revistahypatia.org/images/revista54/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1224"/>
            <a:ext cx="7560840" cy="466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7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94112" y="2188509"/>
            <a:ext cx="7772400" cy="92989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Museo de Historia Natural HNM(Londres)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1" y="3439390"/>
            <a:ext cx="2124869" cy="28225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3" y="586633"/>
            <a:ext cx="3608101" cy="267266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548680" y="-26775"/>
            <a:ext cx="6400800" cy="1752600"/>
          </a:xfrm>
        </p:spPr>
        <p:txBody>
          <a:bodyPr>
            <a:normAutofit/>
          </a:bodyPr>
          <a:lstStyle/>
          <a:p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Science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Museum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604" y="2996953"/>
            <a:ext cx="5119372" cy="28803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677" y="126967"/>
            <a:ext cx="2962551" cy="22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129257"/>
            <a:ext cx="7772400" cy="1470025"/>
          </a:xfrm>
        </p:spPr>
        <p:txBody>
          <a:bodyPr/>
          <a:lstStyle/>
          <a:p>
            <a:r>
              <a:rPr lang="es-ES" dirty="0"/>
              <a:t> </a:t>
            </a:r>
            <a:r>
              <a:rPr lang="es-ES" sz="2800" dirty="0"/>
              <a:t>Artigo </a:t>
            </a:r>
            <a:r>
              <a:rPr lang="es-ES" sz="2800" dirty="0" err="1"/>
              <a:t>Orixinal</a:t>
            </a:r>
            <a:r>
              <a:rPr lang="es-ES" sz="2800" dirty="0"/>
              <a:t> da </a:t>
            </a:r>
            <a:r>
              <a:rPr lang="es-ES" sz="2800" dirty="0" err="1"/>
              <a:t>estrutura</a:t>
            </a:r>
            <a:r>
              <a:rPr lang="es-ES" sz="2800" dirty="0"/>
              <a:t> do ADN en </a:t>
            </a:r>
            <a:r>
              <a:rPr lang="es-ES" sz="2800" u="sng" dirty="0" err="1">
                <a:hlinkClick r:id="rId2" tooltip="Artigo orixinal da estructura do ADN Nature "/>
              </a:rPr>
              <a:t>Nature</a:t>
            </a:r>
            <a:endParaRPr lang="es-E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r="43997" b="6249"/>
          <a:stretch/>
        </p:blipFill>
        <p:spPr bwMode="auto">
          <a:xfrm>
            <a:off x="1371600" y="1196752"/>
            <a:ext cx="601431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1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148" name="Picture 4" descr="Imaxe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321534" cy="616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O ADN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57287"/>
            <a:ext cx="3037309" cy="49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7170" name="Picture 2" descr="Imaxe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61" y="116632"/>
            <a:ext cx="4108147" cy="60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942568" y="836712"/>
            <a:ext cx="4193416" cy="1470025"/>
          </a:xfrm>
        </p:spPr>
        <p:txBody>
          <a:bodyPr>
            <a:normAutofit/>
          </a:bodyPr>
          <a:lstStyle/>
          <a:p>
            <a:r>
              <a:rPr lang="es-ES" sz="1600" u="sng" dirty="0">
                <a:hlinkClick r:id="rId2" tooltip="Carta de Crik ao seu fillo"/>
              </a:rPr>
              <a:t>Carta de Crick </a:t>
            </a:r>
            <a:r>
              <a:rPr lang="es-ES" sz="1600" u="sng" dirty="0" err="1">
                <a:hlinkClick r:id="rId2" tooltip="Carta de Crik ao seu fillo"/>
              </a:rPr>
              <a:t>ao</a:t>
            </a:r>
            <a:r>
              <a:rPr lang="es-ES" sz="1600" u="sng" dirty="0">
                <a:hlinkClick r:id="rId2" tooltip="Carta de Crik ao seu fillo"/>
              </a:rPr>
              <a:t> </a:t>
            </a:r>
            <a:r>
              <a:rPr lang="es-ES" sz="1600" u="sng" dirty="0" err="1">
                <a:hlinkClick r:id="rId2" tooltip="Carta de Crik ao seu fillo"/>
              </a:rPr>
              <a:t>seu</a:t>
            </a:r>
            <a:r>
              <a:rPr lang="es-ES" sz="1600" u="sng" dirty="0">
                <a:hlinkClick r:id="rId2" tooltip="Carta de Crik ao seu fillo"/>
              </a:rPr>
              <a:t> </a:t>
            </a:r>
            <a:r>
              <a:rPr lang="es-ES" sz="1600" u="sng" dirty="0" err="1">
                <a:hlinkClick r:id="rId2" tooltip="Carta de Crik ao seu fillo"/>
              </a:rPr>
              <a:t>fillo</a:t>
            </a:r>
            <a:r>
              <a:rPr lang="es-ES" sz="1600" dirty="0"/>
              <a:t> explicando a estructura do ADN</a:t>
            </a:r>
            <a:br>
              <a:rPr lang="es-ES" sz="1600" dirty="0"/>
            </a:br>
            <a:endParaRPr lang="es-E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3074" name="Picture 2" descr="Resultado de imaxes para carta de crick DNA a su hij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736976" cy="60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3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07363" y="6017982"/>
            <a:ext cx="3624877" cy="68519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098" name="Picture 2" descr="Imaxe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6598"/>
            <a:ext cx="4281339" cy="558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5122" name="Picture 2" descr="Imaxe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2262"/>
            <a:ext cx="4758676" cy="61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53753" y="2533106"/>
            <a:ext cx="4663375" cy="1080780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31888" y="8573319"/>
            <a:ext cx="7702632" cy="166218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2050" name="Picture 2" descr="Grandes Científicos: Henry Cavendish - V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20" y="2710882"/>
            <a:ext cx="441182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vendish Laboratory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6221"/>
            <a:ext cx="2872534" cy="5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boratorio Cavendish - Cavendish Laboratory - qaz.wi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4588"/>
            <a:ext cx="3136708" cy="235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537" y="4085605"/>
            <a:ext cx="2685844" cy="207668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260648"/>
            <a:ext cx="6126895" cy="266990"/>
          </a:xfrm>
        </p:spPr>
        <p:txBody>
          <a:bodyPr>
            <a:noAutofit/>
          </a:bodyPr>
          <a:lstStyle/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u="sng" dirty="0" smtClean="0">
                <a:hlinkClick r:id="rId3" tooltip="DNA discovery' historic pub to be revamped - BBC News"/>
              </a:rPr>
              <a:t>DNA </a:t>
            </a:r>
            <a:r>
              <a:rPr lang="en-US" sz="1800" u="sng" dirty="0">
                <a:hlinkClick r:id="rId3" tooltip="DNA discovery' historic pub to be revamped - BBC News"/>
              </a:rPr>
              <a:t>discovery' historic pub to be revamped - BBC News</a:t>
            </a:r>
            <a:r>
              <a:rPr lang="en-US" sz="1800" dirty="0"/>
              <a:t/>
            </a:r>
            <a:br>
              <a:rPr lang="en-US" sz="1800" dirty="0"/>
            </a:br>
            <a:endParaRPr lang="es-E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1" y="4172832"/>
            <a:ext cx="2627409" cy="2512944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5616" y="3886201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1026" name="Picture 2" descr="DNA discovery' historic pub to be revamped - BBC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87111"/>
            <a:ext cx="5687269" cy="319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74" y="1041538"/>
            <a:ext cx="2202683" cy="33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¿Qué aspecto tiene de verdad el ADN?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s-ES" dirty="0">
                <a:solidFill>
                  <a:schemeClr val="accent6">
                    <a:lumMod val="75000"/>
                  </a:schemeClr>
                </a:solidFill>
              </a:rPr>
            </a:b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466850"/>
            <a:ext cx="6832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1659" t="17801" r="16925" b="13601"/>
          <a:stretch/>
        </p:blipFill>
        <p:spPr>
          <a:xfrm>
            <a:off x="685800" y="476672"/>
            <a:ext cx="7123736" cy="53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2" descr="Resultado de imagen de nucleótido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42" y="260648"/>
            <a:ext cx="8312358" cy="5544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0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67459" y="-24340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Os nucleótidos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</a:rPr>
              <a:t>únense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 mediante enlace covalente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</a:rPr>
              <a:t>fosfodiester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E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4 Imagen" descr="Enlace fosfodié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51" y="1052736"/>
            <a:ext cx="720781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70830"/>
            <a:ext cx="8425402" cy="106689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8" name="Picture 4" descr="Resultado de imaxes para experimentos de griff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4425"/>
            <a:ext cx="7151726" cy="46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44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788301"/>
            <a:ext cx="4896544" cy="1470025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Nas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células eucariotas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encóntrase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no </a:t>
            </a:r>
            <a:r>
              <a:rPr lang="es-ES" sz="1800" b="1" dirty="0">
                <a:solidFill>
                  <a:srgbClr val="C00000"/>
                </a:solidFill>
                <a:ea typeface="+mn-ea"/>
                <a:cs typeface="+mn-cs"/>
              </a:rPr>
              <a:t>núcleo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(en forma de ADN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dobre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e lineal enrolado  a histonas formando a cromatina e os cromosomas), e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nas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es-ES" sz="1800" b="1" dirty="0">
                <a:solidFill>
                  <a:srgbClr val="C00000"/>
                </a:solidFill>
                <a:ea typeface="+mn-ea"/>
                <a:cs typeface="+mn-cs"/>
              </a:rPr>
              <a:t>mitocondrias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e  </a:t>
            </a:r>
            <a:r>
              <a:rPr lang="es-ES" sz="1800" b="1" dirty="0">
                <a:solidFill>
                  <a:srgbClr val="C00000"/>
                </a:solidFill>
                <a:ea typeface="+mn-ea"/>
                <a:cs typeface="+mn-cs"/>
              </a:rPr>
              <a:t>cloroplastos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(en forma de ADN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dobre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e circular).</a:t>
            </a:r>
            <a:b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As células procariotas presentan ADN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dobre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e circular.</a:t>
            </a:r>
            <a:b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Nos virus, o ADN pode ser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dobre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ou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simple, lineal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ou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es-ES" sz="1800" dirty="0" err="1">
                <a:solidFill>
                  <a:srgbClr val="C00000"/>
                </a:solidFill>
                <a:ea typeface="+mn-ea"/>
                <a:cs typeface="+mn-cs"/>
              </a:rPr>
              <a:t>cricular</a:t>
            </a:r>
            <a: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  <a:t>.</a:t>
            </a:r>
            <a:br>
              <a:rPr lang="es-ES" sz="1800" dirty="0">
                <a:solidFill>
                  <a:srgbClr val="C00000"/>
                </a:solidFill>
                <a:ea typeface="+mn-ea"/>
                <a:cs typeface="+mn-cs"/>
              </a:rPr>
            </a:b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2" descr="Resultado de imagen de ADN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8328" y="0"/>
            <a:ext cx="3558542" cy="4077073"/>
          </a:xfrm>
          <a:prstGeom prst="rect">
            <a:avLst/>
          </a:prstGeom>
          <a:noFill/>
        </p:spPr>
      </p:pic>
      <p:pic>
        <p:nvPicPr>
          <p:cNvPr id="7" name="7 Imagen" descr="adn bacteriano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634139" y="2366266"/>
            <a:ext cx="3125307" cy="3850128"/>
          </a:xfrm>
          <a:prstGeom prst="rect">
            <a:avLst/>
          </a:prstGeom>
        </p:spPr>
      </p:pic>
      <p:pic>
        <p:nvPicPr>
          <p:cNvPr id="8" name="Picture 4" descr="Resultado de imagen de adn virus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051" y="4077073"/>
            <a:ext cx="3229744" cy="2055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5376143"/>
            <a:ext cx="6400800" cy="337592"/>
          </a:xfrm>
        </p:spPr>
        <p:txBody>
          <a:bodyPr>
            <a:normAutofit/>
          </a:bodyPr>
          <a:lstStyle/>
          <a:p>
            <a:r>
              <a:rPr lang="es-ES" sz="1200" u="sng" dirty="0">
                <a:hlinkClick r:id="rId2" tooltip="Blog de Mola Saber "/>
              </a:rPr>
              <a:t>Mola Saber – El blog de Carlos Pazos. Grafismos, viñetas de ...</a:t>
            </a:r>
            <a:endParaRPr lang="es-ES" sz="1200" dirty="0"/>
          </a:p>
          <a:p>
            <a:endParaRPr lang="es-E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4572000"/>
          </a:xfrm>
          <a:prstGeom prst="rect">
            <a:avLst/>
          </a:prstGeom>
        </p:spPr>
      </p:pic>
      <p:pic>
        <p:nvPicPr>
          <p:cNvPr id="6" name="Imagen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635766"/>
            <a:ext cx="688327" cy="7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-440732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e ARN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68" y="3725220"/>
            <a:ext cx="4323986" cy="2432242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80" y="3325868"/>
            <a:ext cx="3351610" cy="351480"/>
          </a:xfrm>
        </p:spPr>
        <p:txBody>
          <a:bodyPr>
            <a:normAutofit/>
          </a:bodyPr>
          <a:lstStyle/>
          <a:p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Estrutura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nucleosoma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45987"/>
            <a:ext cx="5401524" cy="22069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46" y="3408546"/>
            <a:ext cx="3834716" cy="22801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308304" y="2924944"/>
            <a:ext cx="225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ARN</a:t>
            </a:r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941076" y="875845"/>
            <a:ext cx="3890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Empaquetamentos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ADN </a:t>
            </a:r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8000" r="3077" b="-399"/>
          <a:stretch/>
        </p:blipFill>
        <p:spPr>
          <a:xfrm>
            <a:off x="2051720" y="290537"/>
            <a:ext cx="439248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" y="0"/>
            <a:ext cx="914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067944" y="5565248"/>
            <a:ext cx="6400800" cy="1752600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es-ES" sz="1800" b="1" dirty="0" err="1" smtClean="0">
                <a:solidFill>
                  <a:prstClr val="black"/>
                </a:solidFill>
              </a:rPr>
              <a:t>Frederik</a:t>
            </a:r>
            <a:r>
              <a:rPr lang="es-ES" sz="1800" b="1" dirty="0" smtClean="0">
                <a:solidFill>
                  <a:prstClr val="black"/>
                </a:solidFill>
              </a:rPr>
              <a:t> </a:t>
            </a:r>
            <a:r>
              <a:rPr lang="es-ES" sz="1800" b="1" dirty="0" err="1" smtClean="0">
                <a:solidFill>
                  <a:prstClr val="black"/>
                </a:solidFill>
              </a:rPr>
              <a:t>Sanger</a:t>
            </a:r>
            <a:endParaRPr lang="es-ES" sz="1800" b="1" dirty="0" smtClean="0">
              <a:solidFill>
                <a:prstClr val="black"/>
              </a:solidFill>
            </a:endParaRPr>
          </a:p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4" descr="http://upload.wikimedia.org/wikipedia/commons/thumb/f/f8/Frederick_Sanger2.jpg/220px-Frederick_Sang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6632"/>
            <a:ext cx="4420475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rs.sciencedirect.com/content/image/1-s2.0-S0378111997002345-gr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r="60145"/>
          <a:stretch/>
        </p:blipFill>
        <p:spPr bwMode="auto">
          <a:xfrm>
            <a:off x="1128315" y="0"/>
            <a:ext cx="1126730" cy="54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" y="0"/>
            <a:ext cx="914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-236196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Experimento de </a:t>
            </a:r>
            <a:r>
              <a:rPr lang="es-ES" sz="2400" b="1" dirty="0" err="1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Meselson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 e Stahl</a:t>
            </a:r>
            <a:endParaRPr lang="es-E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12023"/>
          <a:stretch/>
        </p:blipFill>
        <p:spPr>
          <a:xfrm>
            <a:off x="0" y="1037916"/>
            <a:ext cx="9144000" cy="47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888" t="17801" r="16925" b="13601"/>
          <a:stretch/>
        </p:blipFill>
        <p:spPr>
          <a:xfrm>
            <a:off x="1085490" y="548680"/>
            <a:ext cx="697301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416"/>
            <a:ext cx="7846640" cy="588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4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76"/>
            <a:ext cx="7772400" cy="720080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Duplicación de ADN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76" y="1058121"/>
            <a:ext cx="3883047" cy="38830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075" t="34600" r="51575" b="15000"/>
          <a:stretch/>
        </p:blipFill>
        <p:spPr>
          <a:xfrm>
            <a:off x="4407062" y="1124744"/>
            <a:ext cx="3976898" cy="397689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7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69535"/>
            <a:ext cx="5093184" cy="736186"/>
          </a:xfrm>
        </p:spPr>
        <p:txBody>
          <a:bodyPr>
            <a:normAutofit fontScale="90000"/>
          </a:bodyPr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871" y="7941792"/>
            <a:ext cx="4008727" cy="115932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sp>
        <p:nvSpPr>
          <p:cNvPr id="4" name="AutoShape 4" descr="Nerf Time GIF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38" name="Picture 18" descr="La replicación del ADN / DNA replication | BIOTECHMI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6" y="1412776"/>
            <a:ext cx="7343527" cy="413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141" t="17937" r="16779" b="13602"/>
          <a:stretch/>
        </p:blipFill>
        <p:spPr>
          <a:xfrm>
            <a:off x="784096" y="548680"/>
            <a:ext cx="6976872" cy="515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877" y="4293096"/>
            <a:ext cx="3999323" cy="15790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295360"/>
            <a:ext cx="3822523" cy="1353429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687"/>
            <a:ext cx="827009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Dogma central da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bioloxía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595437"/>
            <a:ext cx="8153400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Dogma Central, ubicación celular </a:t>
            </a:r>
            <a:endParaRPr lang="es-ES" sz="24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88" y="1556792"/>
            <a:ext cx="603881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163126"/>
            <a:ext cx="7772400" cy="110001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Descifrado do código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xenético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1026" name="Picture 2" descr="Hitos de la Biología Molecular timeline | Timetoast time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8644"/>
            <a:ext cx="3495426" cy="258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645024"/>
            <a:ext cx="4283968" cy="24097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1" y="922668"/>
            <a:ext cx="4435679" cy="2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2492896"/>
            <a:ext cx="6400800" cy="1752600"/>
          </a:xfrm>
        </p:spPr>
        <p:txBody>
          <a:bodyPr>
            <a:normAutofit/>
          </a:bodyPr>
          <a:lstStyle/>
          <a:p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888" t="19201" r="16925" b="13601"/>
          <a:stretch/>
        </p:blipFill>
        <p:spPr>
          <a:xfrm>
            <a:off x="1115616" y="692696"/>
            <a:ext cx="7040668" cy="51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2492896"/>
            <a:ext cx="6400800" cy="1752600"/>
          </a:xfrm>
        </p:spPr>
        <p:txBody>
          <a:bodyPr>
            <a:normAutofit/>
          </a:bodyPr>
          <a:lstStyle/>
          <a:p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100" t="17801" r="16139" b="12201"/>
          <a:stretch/>
        </p:blipFill>
        <p:spPr>
          <a:xfrm>
            <a:off x="899592" y="620688"/>
            <a:ext cx="6873883" cy="512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00" t="33200" r="53150" b="15373"/>
          <a:stretch/>
        </p:blipFill>
        <p:spPr>
          <a:xfrm>
            <a:off x="1371600" y="620688"/>
            <a:ext cx="54337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sz="2400" dirty="0"/>
              <a:t>A </a:t>
            </a:r>
            <a:r>
              <a:rPr lang="es-ES" sz="2400" dirty="0" smtClean="0"/>
              <a:t>pesares </a:t>
            </a:r>
            <a:r>
              <a:rPr lang="es-ES" sz="2400" dirty="0"/>
              <a:t>de que este impactante experimento </a:t>
            </a:r>
            <a:r>
              <a:rPr lang="es-ES" sz="2400" dirty="0" smtClean="0"/>
              <a:t>levaba o </a:t>
            </a:r>
            <a:r>
              <a:rPr lang="es-ES" sz="2400" dirty="0" err="1" smtClean="0"/>
              <a:t>seu</a:t>
            </a:r>
            <a:r>
              <a:rPr lang="es-ES" sz="2400" dirty="0" smtClean="0"/>
              <a:t> </a:t>
            </a:r>
            <a:r>
              <a:rPr lang="es-ES" sz="2400" dirty="0" err="1" smtClean="0"/>
              <a:t>nome</a:t>
            </a:r>
            <a:r>
              <a:rPr lang="es-ES" sz="2400" dirty="0" smtClean="0"/>
              <a:t>, </a:t>
            </a:r>
            <a:r>
              <a:rPr lang="es-ES" sz="2400" dirty="0"/>
              <a:t>en 1969 Martha </a:t>
            </a:r>
            <a:r>
              <a:rPr lang="es-ES" sz="2400" b="1" dirty="0"/>
              <a:t>Chase</a:t>
            </a:r>
            <a:r>
              <a:rPr lang="es-ES" sz="2400" dirty="0"/>
              <a:t> </a:t>
            </a:r>
            <a:r>
              <a:rPr lang="es-ES" sz="2400" dirty="0" err="1" smtClean="0"/>
              <a:t>tivo</a:t>
            </a:r>
            <a:r>
              <a:rPr lang="es-ES" sz="2400" dirty="0" smtClean="0"/>
              <a:t> </a:t>
            </a:r>
            <a:r>
              <a:rPr lang="es-ES" sz="2400" dirty="0"/>
              <a:t>que </a:t>
            </a:r>
            <a:r>
              <a:rPr lang="es-ES" sz="2400" dirty="0" err="1" smtClean="0"/>
              <a:t>manterse</a:t>
            </a:r>
            <a:r>
              <a:rPr lang="es-ES" sz="2400" dirty="0" smtClean="0"/>
              <a:t> </a:t>
            </a:r>
            <a:r>
              <a:rPr lang="es-ES" sz="2400" dirty="0"/>
              <a:t>en segunda fila </a:t>
            </a:r>
            <a:r>
              <a:rPr lang="es-ES" sz="2400" dirty="0" err="1" smtClean="0"/>
              <a:t>mentras</a:t>
            </a:r>
            <a:r>
              <a:rPr lang="es-ES" sz="2400" dirty="0" smtClean="0"/>
              <a:t> </a:t>
            </a:r>
            <a:r>
              <a:rPr lang="es-ES" sz="2400" dirty="0"/>
              <a:t>observaba cómo Alfred </a:t>
            </a:r>
            <a:r>
              <a:rPr lang="es-ES" sz="2400" b="1" dirty="0" err="1"/>
              <a:t>Hershey</a:t>
            </a:r>
            <a:r>
              <a:rPr lang="es-ES" sz="2400" dirty="0"/>
              <a:t> recibía o</a:t>
            </a:r>
            <a:r>
              <a:rPr lang="es-ES" sz="2400" dirty="0" smtClean="0"/>
              <a:t> </a:t>
            </a:r>
            <a:r>
              <a:rPr lang="es-ES" sz="2400" dirty="0"/>
              <a:t>premio Nobel por un </a:t>
            </a:r>
            <a:r>
              <a:rPr lang="es-ES" sz="2400" dirty="0" err="1" smtClean="0"/>
              <a:t>descubrimento</a:t>
            </a:r>
            <a:r>
              <a:rPr lang="es-ES" sz="2400" dirty="0" smtClean="0"/>
              <a:t> </a:t>
            </a:r>
            <a:r>
              <a:rPr lang="es-ES" sz="2400" dirty="0"/>
              <a:t>que ambos </a:t>
            </a:r>
            <a:r>
              <a:rPr lang="es-ES" sz="2400" dirty="0" err="1" smtClean="0"/>
              <a:t>fixeran</a:t>
            </a:r>
            <a:r>
              <a:rPr lang="es-ES" sz="2400" dirty="0" smtClean="0"/>
              <a:t>.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13521"/>
            <a:ext cx="5616623" cy="444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8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8000" r="14562" b="8000"/>
          <a:stretch/>
        </p:blipFill>
        <p:spPr>
          <a:xfrm>
            <a:off x="859632" y="836712"/>
            <a:ext cx="6912768" cy="493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4" y="548679"/>
            <a:ext cx="7368818" cy="55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7056784" cy="52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065359"/>
            <a:ext cx="3038475" cy="17097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9137" t="65792" r="52751" b="15000"/>
          <a:stretch/>
        </p:blipFill>
        <p:spPr>
          <a:xfrm>
            <a:off x="4875458" y="1304426"/>
            <a:ext cx="3582742" cy="213715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9288" t="45800" r="53150" b="33709"/>
          <a:stretch/>
        </p:blipFill>
        <p:spPr>
          <a:xfrm>
            <a:off x="267173" y="1196752"/>
            <a:ext cx="4304827" cy="1800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3397148"/>
            <a:ext cx="3279216" cy="22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xénicas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puntuais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388" t="18296" r="13375" b="6492"/>
          <a:stretch/>
        </p:blipFill>
        <p:spPr>
          <a:xfrm>
            <a:off x="995642" y="1556792"/>
            <a:ext cx="7152715" cy="41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0101" b="5901"/>
          <a:stretch/>
        </p:blipFill>
        <p:spPr>
          <a:xfrm>
            <a:off x="539552" y="653112"/>
            <a:ext cx="8483392" cy="534446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1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2904"/>
            <a:ext cx="7772400" cy="1470025"/>
          </a:xfrm>
        </p:spPr>
        <p:txBody>
          <a:bodyPr/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SNP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(Polimorfismo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nucleotídico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simple)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identificar </a:t>
            </a: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haplotiplos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non ter que secuenciar </a:t>
            </a:r>
            <a:r>
              <a:rPr lang="es-ES" sz="14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completo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92929"/>
            <a:ext cx="3553638" cy="44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152128"/>
          </a:xfrm>
        </p:spPr>
        <p:txBody>
          <a:bodyPr>
            <a:normAutofit/>
          </a:bodyPr>
          <a:lstStyle/>
          <a:p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cromosómicas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776" t="22000" r="14563" b="8000"/>
          <a:stretch/>
        </p:blipFill>
        <p:spPr>
          <a:xfrm>
            <a:off x="899592" y="1092978"/>
            <a:ext cx="7555446" cy="41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-243421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Mutacións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cromosómicas (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xenómicas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aneuploidia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1554"/>
            <a:ext cx="4560994" cy="52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2206"/>
          <a:stretch/>
        </p:blipFill>
        <p:spPr>
          <a:xfrm>
            <a:off x="77161" y="260648"/>
            <a:ext cx="8311263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4664"/>
            <a:ext cx="7345600" cy="54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7232847" cy="54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1287" y="-161355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PCR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3150" t="33201" r="20075" b="40200"/>
          <a:stretch/>
        </p:blipFill>
        <p:spPr>
          <a:xfrm>
            <a:off x="685800" y="1124744"/>
            <a:ext cx="8375668" cy="468052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31774" cy="1919064"/>
          </a:xfrm>
        </p:spPr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25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983" t="825" r="7482" b="8007"/>
          <a:stretch/>
        </p:blipFill>
        <p:spPr>
          <a:xfrm>
            <a:off x="792696" y="433796"/>
            <a:ext cx="7558608" cy="59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20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20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20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 recombinante.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52559" r="53289" b="15000"/>
          <a:stretch/>
        </p:blipFill>
        <p:spPr>
          <a:xfrm>
            <a:off x="967794" y="1340768"/>
            <a:ext cx="6772558" cy="45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En </a:t>
            </a:r>
            <a:r>
              <a:rPr lang="es-ES" sz="18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mediciña</a:t>
            </a:r>
            <a:r>
              <a:rPr lang="es-ES" sz="18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8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33201" r="71262" b="24800"/>
          <a:stretch/>
        </p:blipFill>
        <p:spPr>
          <a:xfrm>
            <a:off x="685800" y="1412776"/>
            <a:ext cx="1832248" cy="45806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437112"/>
            <a:ext cx="4478847" cy="1731388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41276" y="1550254"/>
            <a:ext cx="6400800" cy="1752600"/>
          </a:xfrm>
        </p:spPr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8738" t="62600" r="53150" b="15000"/>
          <a:stretch/>
        </p:blipFill>
        <p:spPr>
          <a:xfrm>
            <a:off x="2964356" y="1295942"/>
            <a:ext cx="4510844" cy="31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ES" sz="1800" b="1" dirty="0" err="1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mediambiente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3 Imagen" descr="biorremediació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24" y="1268760"/>
            <a:ext cx="7760151" cy="45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enxeñeria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b="1" dirty="0" err="1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ADNrecominante</a:t>
            </a:r>
            <a:r>
              <a:rPr lang="es-ES" sz="18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En </a:t>
            </a:r>
            <a:r>
              <a:rPr lang="es-ES" sz="1800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agricultura y </a:t>
            </a:r>
            <a:r>
              <a:rPr lang="es-ES" sz="1800" b="1" dirty="0" err="1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gandaría</a:t>
            </a:r>
            <a:r>
              <a:rPr lang="es-ES" sz="1800" b="1" dirty="0" smtClean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7164"/>
            <a:ext cx="6210761" cy="4658072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2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146540" cy="5359904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17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3074" name="Picture 2" descr="Imaxe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26" name="Picture 2" descr="Resultado de imaxes para ratones knoc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83456"/>
            <a:ext cx="6336704" cy="43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sz="2000" b="1" dirty="0" err="1">
                <a:solidFill>
                  <a:prstClr val="black"/>
                </a:solidFill>
              </a:rPr>
              <a:t>Fraenkel-Conrat</a:t>
            </a:r>
            <a:r>
              <a:rPr lang="es-ES" sz="2000" b="1" dirty="0">
                <a:solidFill>
                  <a:prstClr val="black"/>
                </a:solidFill>
              </a:rPr>
              <a:t> y colaboradores:</a:t>
            </a:r>
            <a:r>
              <a:rPr lang="es-ES" sz="2000" dirty="0">
                <a:solidFill>
                  <a:prstClr val="black"/>
                </a:solidFill>
              </a:rPr>
              <a:t> Infectando con o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>
                <a:solidFill>
                  <a:prstClr val="black"/>
                </a:solidFill>
              </a:rPr>
              <a:t>ARN </a:t>
            </a:r>
            <a:r>
              <a:rPr lang="es-ES" sz="2000" dirty="0" smtClean="0">
                <a:solidFill>
                  <a:prstClr val="black"/>
                </a:solidFill>
              </a:rPr>
              <a:t>do virus </a:t>
            </a:r>
            <a:r>
              <a:rPr lang="es-ES" sz="2000" dirty="0" err="1" smtClean="0">
                <a:solidFill>
                  <a:prstClr val="black"/>
                </a:solidFill>
              </a:rPr>
              <a:t>deducese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>
                <a:solidFill>
                  <a:prstClr val="black"/>
                </a:solidFill>
              </a:rPr>
              <a:t>que </a:t>
            </a:r>
            <a:r>
              <a:rPr lang="es-ES" sz="2000" dirty="0" smtClean="0">
                <a:solidFill>
                  <a:prstClr val="black"/>
                </a:solidFill>
              </a:rPr>
              <a:t>a </a:t>
            </a:r>
            <a:r>
              <a:rPr lang="es-ES" sz="2000" dirty="0">
                <a:solidFill>
                  <a:prstClr val="black"/>
                </a:solidFill>
              </a:rPr>
              <a:t>molécula portadora </a:t>
            </a:r>
            <a:r>
              <a:rPr lang="es-ES" sz="2000" dirty="0" smtClean="0">
                <a:solidFill>
                  <a:prstClr val="black"/>
                </a:solidFill>
              </a:rPr>
              <a:t>da </a:t>
            </a:r>
            <a:r>
              <a:rPr lang="es-ES" sz="2000" dirty="0">
                <a:solidFill>
                  <a:prstClr val="black"/>
                </a:solidFill>
              </a:rPr>
              <a:t>información,  </a:t>
            </a:r>
            <a:r>
              <a:rPr lang="es-ES" sz="2000" dirty="0" smtClean="0">
                <a:solidFill>
                  <a:prstClr val="black"/>
                </a:solidFill>
              </a:rPr>
              <a:t>a </a:t>
            </a:r>
            <a:r>
              <a:rPr lang="es-ES" sz="2000" dirty="0">
                <a:solidFill>
                  <a:prstClr val="black"/>
                </a:solidFill>
              </a:rPr>
              <a:t>que determina que aparezca </a:t>
            </a:r>
            <a:r>
              <a:rPr lang="es-ES" sz="2000" dirty="0" smtClean="0">
                <a:solidFill>
                  <a:prstClr val="black"/>
                </a:solidFill>
              </a:rPr>
              <a:t>a </a:t>
            </a:r>
            <a:r>
              <a:rPr lang="es-ES" sz="2000" dirty="0" err="1">
                <a:solidFill>
                  <a:prstClr val="black"/>
                </a:solidFill>
              </a:rPr>
              <a:t>cápside</a:t>
            </a:r>
            <a:r>
              <a:rPr lang="es-ES" sz="2000" dirty="0">
                <a:solidFill>
                  <a:prstClr val="black"/>
                </a:solidFill>
              </a:rPr>
              <a:t> </a:t>
            </a:r>
            <a:r>
              <a:rPr lang="es-ES" sz="2000" dirty="0" smtClean="0">
                <a:solidFill>
                  <a:prstClr val="black"/>
                </a:solidFill>
              </a:rPr>
              <a:t>do </a:t>
            </a:r>
            <a:r>
              <a:rPr lang="es-ES" sz="2000" dirty="0">
                <a:solidFill>
                  <a:prstClr val="black"/>
                </a:solidFill>
              </a:rPr>
              <a:t>virus TMV </a:t>
            </a:r>
            <a:r>
              <a:rPr lang="es-ES" sz="2000" dirty="0" smtClean="0">
                <a:solidFill>
                  <a:prstClr val="black"/>
                </a:solidFill>
              </a:rPr>
              <a:t>é o </a:t>
            </a:r>
            <a:r>
              <a:rPr lang="es-ES" sz="2000" dirty="0">
                <a:solidFill>
                  <a:prstClr val="black"/>
                </a:solidFill>
              </a:rPr>
              <a:t>ARN.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24" y="1601214"/>
            <a:ext cx="6093296" cy="45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2050" name="Picture 2" descr="Resultado de imaxes para ratones knoc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87" y="641654"/>
            <a:ext cx="5171707" cy="47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-99392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Técnicas de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</a:rPr>
              <a:t>enxeñería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</a:rPr>
              <a:t>xenética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: Clonación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</a:rPr>
              <a:t>reprodutiva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8" t="53996" r="53150" b="15001"/>
          <a:stretch/>
        </p:blipFill>
        <p:spPr>
          <a:xfrm>
            <a:off x="971599" y="1370632"/>
            <a:ext cx="7008707" cy="4434631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53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21703"/>
            <a:ext cx="7956376" cy="56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5750" t="19820" r="19288" b="50000"/>
          <a:stretch/>
        </p:blipFill>
        <p:spPr>
          <a:xfrm>
            <a:off x="165438" y="908720"/>
            <a:ext cx="4392488" cy="498388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470025"/>
          </a:xfrm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Técnicas de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enxeñería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Clonación </a:t>
            </a:r>
            <a:r>
              <a:rPr lang="es-ES" sz="2000" b="1" dirty="0" err="1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terapeútica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64" y="744188"/>
            <a:ext cx="4125434" cy="24244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327797"/>
            <a:ext cx="2673955" cy="2673955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3009900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71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169"/>
            <a:ext cx="8669280" cy="46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8007"/>
          <a:stretch/>
        </p:blipFill>
        <p:spPr>
          <a:xfrm>
            <a:off x="827584" y="764704"/>
            <a:ext cx="720130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232025"/>
            <a:ext cx="6353175" cy="4124325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4577430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3150" t="50000" r="20075" b="33200"/>
          <a:stretch/>
        </p:blipFill>
        <p:spPr>
          <a:xfrm>
            <a:off x="1835696" y="314236"/>
            <a:ext cx="530458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631" t="5907" r="5907" b="14306"/>
          <a:stretch/>
        </p:blipFill>
        <p:spPr>
          <a:xfrm>
            <a:off x="1064452" y="692696"/>
            <a:ext cx="672895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88" t="1400" r="3538" b="13202"/>
          <a:stretch/>
        </p:blipFill>
        <p:spPr>
          <a:xfrm>
            <a:off x="178912" y="908720"/>
            <a:ext cx="860504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CRISPR 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6" y="1441698"/>
            <a:ext cx="7619047" cy="39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8" y="-2399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Edición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xenética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CRISPR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93850"/>
            <a:ext cx="82042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988" t="24801" r="38976" b="27600"/>
          <a:stretch/>
        </p:blipFill>
        <p:spPr>
          <a:xfrm>
            <a:off x="251520" y="792386"/>
            <a:ext cx="852659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786" t="26205" r="46261" b="27599"/>
          <a:stretch/>
        </p:blipFill>
        <p:spPr>
          <a:xfrm>
            <a:off x="539552" y="692697"/>
            <a:ext cx="4973783" cy="39220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9288" t="26200" r="47637" b="34600"/>
          <a:stretch/>
        </p:blipFill>
        <p:spPr>
          <a:xfrm>
            <a:off x="5081287" y="4148795"/>
            <a:ext cx="3024336" cy="2016224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19672" y="4221088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34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90488"/>
            <a:ext cx="8542212" cy="41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8" y="476672"/>
            <a:ext cx="7270576" cy="54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46050"/>
            <a:ext cx="87630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11" y="332656"/>
            <a:ext cx="8333978" cy="54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47864" y="5589240"/>
            <a:ext cx="6400800" cy="1752600"/>
          </a:xfrm>
        </p:spPr>
        <p:txBody>
          <a:bodyPr>
            <a:normAutofit/>
          </a:bodyPr>
          <a:lstStyle/>
          <a:p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Moitas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Grazas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. </a:t>
            </a:r>
            <a:r>
              <a:rPr lang="es-ES" sz="2000" dirty="0">
                <a:solidFill>
                  <a:schemeClr val="tx1"/>
                </a:solidFill>
                <a:latin typeface="Bahnschrift" panose="020B0502040204020203" pitchFamily="34" charset="0"/>
              </a:rPr>
              <a:t>M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arisa </a:t>
            </a:r>
            <a:r>
              <a:rPr lang="es-ES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C</a:t>
            </a:r>
            <a:r>
              <a:rPr lang="es-ES" sz="20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astiñeira</a:t>
            </a:r>
            <a:r>
              <a:rPr lang="es-ES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endParaRPr lang="es-ES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48728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08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888" t="17801" r="16926" b="17801"/>
          <a:stretch/>
        </p:blipFill>
        <p:spPr>
          <a:xfrm>
            <a:off x="539552" y="404664"/>
            <a:ext cx="7764240" cy="549469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 smtClean="0"/>
              <a:t>Xenética</a:t>
            </a:r>
            <a:r>
              <a:rPr lang="es-ES" dirty="0" smtClean="0"/>
              <a:t> molecular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791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486</Words>
  <Application>Microsoft Office PowerPoint</Application>
  <PresentationFormat>Presentación en pantalla (4:3)</PresentationFormat>
  <Paragraphs>130</Paragraphs>
  <Slides>88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88</vt:i4>
      </vt:variant>
    </vt:vector>
  </HeadingPairs>
  <TitlesOfParts>
    <vt:vector size="93" baseType="lpstr">
      <vt:lpstr>Arial</vt:lpstr>
      <vt:lpstr>Bahnschrift</vt:lpstr>
      <vt:lpstr>Calibri</vt:lpstr>
      <vt:lpstr>Tahoma</vt:lpstr>
      <vt:lpstr>Tema de Office</vt:lpstr>
      <vt:lpstr>Presentación de PowerPoint</vt:lpstr>
      <vt:lpstr>O ADN </vt:lpstr>
      <vt:lpstr>Presentación de PowerPoint</vt:lpstr>
      <vt:lpstr>Presentación de PowerPoint</vt:lpstr>
      <vt:lpstr>A pesares de que este impactante experimento levaba o seu nome, en 1969 Martha Chase tivo que manterse en segunda fila mentras observaba cómo Alfred Hershey recibía o premio Nobel por un descubrimento que ambos fixeran. </vt:lpstr>
      <vt:lpstr>Presentación de PowerPoint</vt:lpstr>
      <vt:lpstr>Fraenkel-Conrat y colaboradores: Infectando con o ARN do virus deducese que a molécula portadora da información,  a que determina que aparezca a cápside do virus TMV é o ARN.</vt:lpstr>
      <vt:lpstr>Presentación de PowerPoint</vt:lpstr>
      <vt:lpstr>Presentación de PowerPoint</vt:lpstr>
      <vt:lpstr>Como é a molécula de ADN? Fotografía Nº 51 por difracción de Raios X Rosalind Franklin</vt:lpstr>
      <vt:lpstr>Presentación de PowerPoint</vt:lpstr>
      <vt:lpstr>Presentación de PowerPoint</vt:lpstr>
      <vt:lpstr> Sabe cómo se descubrió la clave de la vida? | El HuffPost </vt:lpstr>
      <vt:lpstr>Presentación de PowerPoint</vt:lpstr>
      <vt:lpstr>Estrutura do ADN.- En 1953 dous investigadores, Watson e Crick , baseándose fundamentalmente nos estudos de Chargaff e na interpretación das fotografias realizadas por medio de técnica de difracción de Raios X por Rosalind Franklin crearon un modelo de estrutura do ADN: o modelo da dobre hélice.  </vt:lpstr>
      <vt:lpstr>Modelo de ADN de Watson e Crick http://www.vishub.org/excursions/278</vt:lpstr>
      <vt:lpstr>Museo de Historia Natural HNM(Londres) </vt:lpstr>
      <vt:lpstr> Artigo Orixinal da estrutura do ADN en Nature</vt:lpstr>
      <vt:lpstr>Presentación de PowerPoint</vt:lpstr>
      <vt:lpstr>Presentación de PowerPoint</vt:lpstr>
      <vt:lpstr>Carta de Crick ao seu fillo explicando a estructura do ADN </vt:lpstr>
      <vt:lpstr>Presentación de PowerPoint</vt:lpstr>
      <vt:lpstr>Presentación de PowerPoint</vt:lpstr>
      <vt:lpstr>Presentación de PowerPoint</vt:lpstr>
      <vt:lpstr> DNA discovery' historic pub to be revamped - BBC News </vt:lpstr>
      <vt:lpstr>¿Qué aspecto tiene de verdad el ADN? </vt:lpstr>
      <vt:lpstr>Presentación de PowerPoint</vt:lpstr>
      <vt:lpstr>Presentación de PowerPoint</vt:lpstr>
      <vt:lpstr>Os nucleótidos únense mediante enlace covalente fosfodiester </vt:lpstr>
      <vt:lpstr>Nas células eucariotas encóntrase no núcleo (en forma de ADN dobre e lineal enrolado  a histonas formando a cromatina e os cromosomas), e nas mitocondrias e  cloroplastos (en forma de ADN dobre e circular).  As células procariotas presentan ADN dobre e circular.  Nos virus, o ADN pode ser dobre ou simple, lineal ou cricular. </vt:lpstr>
      <vt:lpstr>Presentación de PowerPoint</vt:lpstr>
      <vt:lpstr>Estruturas de ADN e ARN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Experimento de Meselson e Stahl</vt:lpstr>
      <vt:lpstr>Presentación de PowerPoint</vt:lpstr>
      <vt:lpstr>Duplicación de ADN </vt:lpstr>
      <vt:lpstr>Presentación de PowerPoint</vt:lpstr>
      <vt:lpstr>Presentación de PowerPoint</vt:lpstr>
      <vt:lpstr>Presentación de PowerPoint</vt:lpstr>
      <vt:lpstr>Dogma central da bioloxía </vt:lpstr>
      <vt:lpstr>Dogma Central, ubicación celular </vt:lpstr>
      <vt:lpstr>Descifrado do código xenético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Mutacións xénicas (puntuais)</vt:lpstr>
      <vt:lpstr>Presentación de PowerPoint</vt:lpstr>
      <vt:lpstr>SNP (Polimorfismo nucleotídico simple) Serve para identificar haplotiplos e non ter que secuenciar xenoma completo.</vt:lpstr>
      <vt:lpstr>Mutacións cromosómicas </vt:lpstr>
      <vt:lpstr>Mutacións cromosómicas (xenómicas, aneuploidia)</vt:lpstr>
      <vt:lpstr>Presentación de PowerPoint</vt:lpstr>
      <vt:lpstr>Presentación de PowerPoint</vt:lpstr>
      <vt:lpstr>Técnicas de enxeñeria xenética. PCR </vt:lpstr>
      <vt:lpstr>Presentación de PowerPoint</vt:lpstr>
      <vt:lpstr>Técnicas de enxeñeria xenética. ADN recombinante.</vt:lpstr>
      <vt:lpstr>Técnicas de enxeñeria xenética, ADNrecominante. En mediciña </vt:lpstr>
      <vt:lpstr>Técnicas de enxeñeria xenética, ADNrecominante. En mediambiente.</vt:lpstr>
      <vt:lpstr>Técnicas de enxeñeria xenética, ADNrecominante. En agricultura y gandaría </vt:lpstr>
      <vt:lpstr>Presentación de PowerPoint</vt:lpstr>
      <vt:lpstr>Presentación de PowerPoint</vt:lpstr>
      <vt:lpstr>Presentación de PowerPoint</vt:lpstr>
      <vt:lpstr>Presentación de PowerPoint</vt:lpstr>
      <vt:lpstr>Técnicas de enxeñería xenética: Clonación reprodutiva</vt:lpstr>
      <vt:lpstr>Presentación de PowerPoint</vt:lpstr>
      <vt:lpstr>Técnicas de enxeñería xenética: Clonación terapeútica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CRISPR </vt:lpstr>
      <vt:lpstr>Edición xenética CRISPR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XENÉTICA MENDELIANA</dc:title>
  <dc:creator>Juan</dc:creator>
  <cp:lastModifiedBy>Windows User</cp:lastModifiedBy>
  <cp:revision>58</cp:revision>
  <dcterms:created xsi:type="dcterms:W3CDTF">2018-04-22T18:22:20Z</dcterms:created>
  <dcterms:modified xsi:type="dcterms:W3CDTF">2021-04-18T21:52:50Z</dcterms:modified>
</cp:coreProperties>
</file>