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4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99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ffH3hTvO0W8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382" y="0"/>
            <a:ext cx="6380018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627" y="438384"/>
            <a:ext cx="7290338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ADN Especies Vulnerables de Galicia: </a:t>
            </a:r>
            <a:endParaRPr lang="en-US" sz="4650" b="1" dirty="0" smtClean="0">
              <a:solidFill>
                <a:srgbClr val="000000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marL="0" indent="0" algn="l">
              <a:lnSpc>
                <a:spcPts val="5850"/>
              </a:lnSpc>
              <a:buNone/>
            </a:pPr>
            <a:r>
              <a:rPr lang="en-US" sz="4650" b="1" dirty="0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 </a:t>
            </a: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Corno de Mar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523627" y="3026092"/>
            <a:ext cx="692665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presente proxecto analiza dúas especies mariñas vulnerables da costa galega: </a:t>
            </a: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</a:t>
            </a: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Echinus esculentus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Estas especies son fundamentais para o equilibrio ecolóxico dos ecosistemas bentónicos, mais nas últimas décadas viron reducidas as súas poboacións debido á acción humana, á contaminación mariña e á sobreexplotación.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523627" y="5395707"/>
            <a:ext cx="691626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</a:t>
            </a: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un gasterópodo de gran tamaño, destaca como predador natural de estrelas de </a:t>
            </a:r>
            <a:r>
              <a:rPr lang="en-US" sz="17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mar. A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súa vulnerabilidade está recoñecida internacionalmente, e en Galicia estas especies están suxeitas a diversos graos de protección.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9244" y="599837"/>
            <a:ext cx="9759196" cy="580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Características Morfolóxicas do Corno de Mar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05" y="1534239"/>
            <a:ext cx="3107769" cy="310776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16273" y="4863108"/>
            <a:ext cx="232231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Cuncha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19244" y="5259467"/>
            <a:ext cx="4316492" cy="1415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Aberta, redonda e en espiral, de tamaños que superan os 20 cm e poden chegar ós 40 cm. A cor varía desde branco agrisado ata castaño claro ou alaranxado, con posibles liñas negras e debuxos marcados. 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19244" y="6780609"/>
            <a:ext cx="4316492" cy="849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superficie da cuncha está marcada normalmente por incrustacións irregulares de poliquetos e outros organismos mariños. </a:t>
            </a:r>
            <a:endParaRPr lang="en-US" sz="13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96" y="1534239"/>
            <a:ext cx="3107888" cy="310788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153983" y="4863227"/>
            <a:ext cx="232231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Corpo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5156835" y="5259586"/>
            <a:ext cx="4316611" cy="1132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Consta de cabeza provista de boca e tentáculos cefálicos amarelos que rematan cos ollos, e unha gran masa visceral onde está o tubo dixestivo e reprodutor.</a:t>
            </a:r>
            <a:endParaRPr lang="en-US" sz="13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906" y="1534239"/>
            <a:ext cx="3107769" cy="310776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459045" y="4863108"/>
            <a:ext cx="278749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Características distintivas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9694545" y="5259467"/>
            <a:ext cx="4316492" cy="1132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Interior de cor branca porcelana con manchas marróns nas marxes da boca. Nas espiras sobresaen avultamentos nodosos regularmente dispostos, con canal sifonal curto.</a:t>
            </a:r>
            <a:endParaRPr lang="en-US" sz="1350" dirty="0"/>
          </a:p>
        </p:txBody>
      </p:sp>
      <p:sp>
        <p:nvSpPr>
          <p:cNvPr id="13" name="Text 8"/>
          <p:cNvSpPr/>
          <p:nvPr/>
        </p:nvSpPr>
        <p:spPr>
          <a:xfrm>
            <a:off x="9694545" y="6497598"/>
            <a:ext cx="4316492" cy="1132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machos diferéncianse das femias en que detrás do pedúnculo ocular dereito teñen un pene de 2-3 cm de lonxitude. O pé é ancho e musculoso, adaptado para a súa función depredadora.</a:t>
            </a:r>
            <a:endParaRPr 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773079"/>
            <a:ext cx="6244709" cy="46834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99521" y="1758196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CLASIFICACIÓN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599521" y="272927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Reino: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Animalia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599521" y="329624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Filo: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Mollusca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599521" y="386322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Clase: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Gastropoda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9521" y="443019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Orde: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Littorinimorpha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9521" y="499717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Familia: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Charoniidae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99521" y="55641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Xénero: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99521" y="61311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Especie: </a:t>
            </a:r>
            <a:r>
              <a:rPr lang="en-US" sz="17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896" y="545187"/>
            <a:ext cx="7675721" cy="650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Alimentación e Comportamento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2098000" y="2216706"/>
            <a:ext cx="2602349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Detección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693896" y="2660928"/>
            <a:ext cx="4006453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Detecta as presas por quimiorecepción</a:t>
            </a:r>
            <a:endParaRPr lang="en-US" sz="15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68" y="1592342"/>
            <a:ext cx="4634865" cy="463486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053" y="2397026"/>
            <a:ext cx="296585" cy="37076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0051" y="2216706"/>
            <a:ext cx="2602349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Captura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9930051" y="2660928"/>
            <a:ext cx="4006453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Suxeita a presa co seu forte pé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768" y="1592342"/>
            <a:ext cx="4634865" cy="463486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097" y="2791480"/>
            <a:ext cx="296585" cy="37076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0051" y="4682847"/>
            <a:ext cx="2602349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Perforación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9930051" y="5127069"/>
            <a:ext cx="4006453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Perfora a presa coa súa rádula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768" y="1592342"/>
            <a:ext cx="4634865" cy="463486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9643" y="5051524"/>
            <a:ext cx="296585" cy="37076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098000" y="4524256"/>
            <a:ext cx="2602349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Alimentación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93896" y="4968478"/>
            <a:ext cx="4006453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Succiona os tecidos internos coa probóscide</a:t>
            </a:r>
            <a:endParaRPr lang="en-US" sz="15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7768" y="1592342"/>
            <a:ext cx="4634865" cy="463486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9599" y="4657070"/>
            <a:ext cx="296585" cy="37076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693896" y="6450211"/>
            <a:ext cx="13242608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</a:t>
            </a:r>
            <a:r>
              <a:rPr lang="en-US" sz="15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é un animal depredador, carnívoro, que se alimenta principalmente de equinodermos, moluscos bivalvos e pequenos gasterópodos. É solitario, de hábitos nocturnos e a súa presa favorita é a estrela de mar.</a:t>
            </a:r>
            <a:endParaRPr lang="en-US" sz="1550" dirty="0"/>
          </a:p>
        </p:txBody>
      </p:sp>
      <p:sp>
        <p:nvSpPr>
          <p:cNvPr id="20" name="Text 10"/>
          <p:cNvSpPr/>
          <p:nvPr/>
        </p:nvSpPr>
        <p:spPr>
          <a:xfrm>
            <a:off x="693896" y="7307580"/>
            <a:ext cx="13242608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Este molusco desempeña un papel ecolóxico importante ao controlar as poboacións das súas presas, contribuíndo así ao equilibrio do ecosistema mariño. A súa estratexia de caza é eficiente e especializada, o que o converte nun depredador activo e efectivo.</a:t>
            </a:r>
            <a:endParaRPr lang="en-US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883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675" y="2936915"/>
            <a:ext cx="4805720" cy="600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Reprodución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75" y="3812143"/>
            <a:ext cx="3337203" cy="7322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3674" y="4818936"/>
            <a:ext cx="2402800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Especie dioica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823674" y="5228987"/>
            <a:ext cx="2971205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Individuos machos e femias separados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878" y="3812143"/>
            <a:ext cx="3337322" cy="73223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60877" y="4818936"/>
            <a:ext cx="2402800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Fecundación interna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4160877" y="5228987"/>
            <a:ext cx="2971324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macho fecunda á femia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812143"/>
            <a:ext cx="3337203" cy="73223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98199" y="4818936"/>
            <a:ext cx="2402800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Posta de ovos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498199" y="5228987"/>
            <a:ext cx="2971205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cápsulas adheridas a superficies mariñas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2403" y="3812143"/>
            <a:ext cx="3337322" cy="73223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5402" y="4818936"/>
            <a:ext cx="2402800" cy="3002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Larvas velígeras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10835402" y="5228987"/>
            <a:ext cx="2971324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Planctónicas con gran capacidade de dispersión</a:t>
            </a:r>
            <a:endParaRPr lang="en-US" sz="1400" dirty="0"/>
          </a:p>
        </p:txBody>
      </p:sp>
      <p:sp>
        <p:nvSpPr>
          <p:cNvPr id="16" name="Text 9"/>
          <p:cNvSpPr/>
          <p:nvPr/>
        </p:nvSpPr>
        <p:spPr>
          <a:xfrm>
            <a:off x="640675" y="6203632"/>
            <a:ext cx="13349049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ciclo reprodutivo do </a:t>
            </a:r>
            <a:r>
              <a:rPr lang="en-US" sz="14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comeza coa diferenciación sexual entre individuos. Os machos posúen un pene de 2-3 cm de lonxitude situado detrás do pedúnculo ocular dereito, característica que os distingue das femias.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640675" y="6995279"/>
            <a:ext cx="13349049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Tras a fecundación interna, as femias depositan os ovos en cápsulas que se adhiren a diversas superficies no ambiente mariño. Destas cápsulas emerxen larvas velígeras, que forman parte do plancto e teñen unha gran capacidade de dispersión, o que contribúe á distribución xeográfica da especie.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3411" y="489823"/>
            <a:ext cx="7176611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Hábitat e Distribución Xeográfica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" y="1546622"/>
            <a:ext cx="4361140" cy="436114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70" y="1546622"/>
            <a:ext cx="4361140" cy="436114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8109" y="1546622"/>
            <a:ext cx="4361140" cy="4361140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623411" y="6224349"/>
            <a:ext cx="400764" cy="400764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38" y="6249412"/>
            <a:ext cx="280511" cy="35063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1202293" y="6285548"/>
            <a:ext cx="2338030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Profundidade</a:t>
            </a:r>
            <a:endParaRPr lang="en-US" sz="1800" dirty="0"/>
          </a:p>
        </p:txBody>
      </p:sp>
      <p:sp>
        <p:nvSpPr>
          <p:cNvPr id="9" name="Text 3"/>
          <p:cNvSpPr/>
          <p:nvPr/>
        </p:nvSpPr>
        <p:spPr>
          <a:xfrm>
            <a:off x="1202293" y="6684645"/>
            <a:ext cx="3733919" cy="56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Habita na zona intermareal inferior, entre os 8 e os 70 metros de profundidade</a:t>
            </a:r>
            <a:endParaRPr lang="en-US" sz="1400" dirty="0"/>
          </a:p>
        </p:txBody>
      </p:sp>
      <p:sp>
        <p:nvSpPr>
          <p:cNvPr id="10" name="Shape 4"/>
          <p:cNvSpPr/>
          <p:nvPr/>
        </p:nvSpPr>
        <p:spPr>
          <a:xfrm>
            <a:off x="5158859" y="6224349"/>
            <a:ext cx="400764" cy="400764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986" y="6249412"/>
            <a:ext cx="280511" cy="350639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737741" y="6285548"/>
            <a:ext cx="2338030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Tipo de fondo</a:t>
            </a:r>
            <a:endParaRPr lang="en-US" sz="1800" dirty="0"/>
          </a:p>
        </p:txBody>
      </p:sp>
      <p:sp>
        <p:nvSpPr>
          <p:cNvPr id="13" name="Text 6"/>
          <p:cNvSpPr/>
          <p:nvPr/>
        </p:nvSpPr>
        <p:spPr>
          <a:xfrm>
            <a:off x="5737741" y="6684645"/>
            <a:ext cx="3733919" cy="56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Prefere fondos areosos ou rochosos, preto de zonas con abundancia de equinodermos</a:t>
            </a:r>
            <a:endParaRPr lang="en-US" sz="1400" dirty="0"/>
          </a:p>
        </p:txBody>
      </p:sp>
      <p:sp>
        <p:nvSpPr>
          <p:cNvPr id="14" name="Shape 7"/>
          <p:cNvSpPr/>
          <p:nvPr/>
        </p:nvSpPr>
        <p:spPr>
          <a:xfrm>
            <a:off x="9694307" y="6224349"/>
            <a:ext cx="400764" cy="400764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4433" y="6249412"/>
            <a:ext cx="280511" cy="350639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0273189" y="6285548"/>
            <a:ext cx="2338030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Distribución</a:t>
            </a:r>
            <a:endParaRPr lang="en-US" sz="1800" dirty="0"/>
          </a:p>
        </p:txBody>
      </p:sp>
      <p:sp>
        <p:nvSpPr>
          <p:cNvPr id="17" name="Text 9"/>
          <p:cNvSpPr/>
          <p:nvPr/>
        </p:nvSpPr>
        <p:spPr>
          <a:xfrm>
            <a:off x="10273189" y="6684645"/>
            <a:ext cx="3733919" cy="56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Océano Atlántico oriental e mar Mediterráneo, con citas en máis lugares</a:t>
            </a:r>
            <a:endParaRPr lang="en-US" sz="1400" dirty="0"/>
          </a:p>
        </p:txBody>
      </p:sp>
      <p:sp>
        <p:nvSpPr>
          <p:cNvPr id="18" name="Text 10"/>
          <p:cNvSpPr/>
          <p:nvPr/>
        </p:nvSpPr>
        <p:spPr>
          <a:xfrm>
            <a:off x="623411" y="7454860"/>
            <a:ext cx="13383577" cy="56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</a:t>
            </a:r>
            <a:r>
              <a:rPr lang="en-US" sz="14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atópase principalmente en zonas onde abunda o seu alimento: estrelas de mar, ourizos e outros invertebrados mariños. Preto da Coruña, pódese atopar en baixos como "O Carpacho", onde se rexistrou a súa captura.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6991" y="821888"/>
            <a:ext cx="5623322" cy="644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Estado de Conservación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387" y="1858566"/>
            <a:ext cx="2187297" cy="1146334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983" y="2401729"/>
            <a:ext cx="275987" cy="3450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90899" y="2054781"/>
            <a:ext cx="2576632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Veda permanente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5290899" y="2494598"/>
            <a:ext cx="359818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Galicia está prohibida a súa captura</a:t>
            </a:r>
            <a:endParaRPr lang="en-US" sz="1500" dirty="0"/>
          </a:p>
        </p:txBody>
      </p:sp>
      <p:sp>
        <p:nvSpPr>
          <p:cNvPr id="7" name="Shape 3"/>
          <p:cNvSpPr/>
          <p:nvPr/>
        </p:nvSpPr>
        <p:spPr>
          <a:xfrm>
            <a:off x="5143738" y="3019901"/>
            <a:ext cx="8750618" cy="11430"/>
          </a:xfrm>
          <a:prstGeom prst="roundRect">
            <a:avLst>
              <a:gd name="adj" fmla="val 721371"/>
            </a:avLst>
          </a:prstGeom>
          <a:solidFill>
            <a:srgbClr val="B2D4E5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679" y="3053953"/>
            <a:ext cx="4374594" cy="1146334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864" y="3454598"/>
            <a:ext cx="275987" cy="34504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384488" y="3250168"/>
            <a:ext cx="2576632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Estado vulnerable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6384488" y="3689985"/>
            <a:ext cx="648235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Non avaliado oficialmente pola UICN, pero vulnerable en certas zonas</a:t>
            </a:r>
            <a:endParaRPr lang="en-US" sz="1500" dirty="0"/>
          </a:p>
        </p:txBody>
      </p:sp>
      <p:sp>
        <p:nvSpPr>
          <p:cNvPr id="12" name="Shape 6"/>
          <p:cNvSpPr/>
          <p:nvPr/>
        </p:nvSpPr>
        <p:spPr>
          <a:xfrm>
            <a:off x="6237327" y="4215289"/>
            <a:ext cx="7657028" cy="11430"/>
          </a:xfrm>
          <a:prstGeom prst="roundRect">
            <a:avLst>
              <a:gd name="adj" fmla="val 721371"/>
            </a:avLst>
          </a:prstGeom>
          <a:solidFill>
            <a:srgbClr val="B2D4E5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90" y="4249341"/>
            <a:ext cx="6561892" cy="1146334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983" y="4649986"/>
            <a:ext cx="275987" cy="34504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478197" y="4445556"/>
            <a:ext cx="2576632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Principais ameazas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7478197" y="4885373"/>
            <a:ext cx="3539609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Sobreexplotación e deterioro do litoral</a:t>
            </a:r>
            <a:endParaRPr lang="en-US" sz="1500" dirty="0"/>
          </a:p>
        </p:txBody>
      </p:sp>
      <p:sp>
        <p:nvSpPr>
          <p:cNvPr id="17" name="Text 9"/>
          <p:cNvSpPr/>
          <p:nvPr/>
        </p:nvSpPr>
        <p:spPr>
          <a:xfrm>
            <a:off x="686991" y="5616416"/>
            <a:ext cx="13256419" cy="628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Aínda que o </a:t>
            </a:r>
            <a:r>
              <a:rPr lang="en-US" sz="150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non foi avaliado oficialmente pola Unión Internacional para a Conservación da Natureza (UICN), considérase unha especie vulnerable en moitas zonas da súa distribución, incluída Galicia.</a:t>
            </a:r>
            <a:endParaRPr lang="en-US" sz="1500" dirty="0"/>
          </a:p>
        </p:txBody>
      </p:sp>
      <p:sp>
        <p:nvSpPr>
          <p:cNvPr id="18" name="Text 10"/>
          <p:cNvSpPr/>
          <p:nvPr/>
        </p:nvSpPr>
        <p:spPr>
          <a:xfrm>
            <a:off x="686991" y="6465332"/>
            <a:ext cx="13256419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principais ameazas para esta especie son a sobreexplotación histórica e o deterioro continuado do litoral debido á contaminación, ao desenvolvemento costeiro e ás prácticas pesqueiras destrutivas. Na maioría das comunidades autónomas españolas, incluída Galicia, está prohibida a súa captura, establecéndose unha veda permanente para protexer as súas poboacións.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1249" y="370284"/>
            <a:ext cx="3855363" cy="441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Pesca e Aproveitamento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49" y="1081445"/>
            <a:ext cx="3366611" cy="208061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6096" y="1081445"/>
            <a:ext cx="1767483" cy="220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Métodos de captura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4006096" y="1383149"/>
            <a:ext cx="10153055" cy="215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Péscase con trasmallos e ó espello, ou accidentalmente con redes de arrastre. Non é obxecto de pesca comercial en Galicia debido á súa protección.</a:t>
            </a:r>
            <a:endParaRPr lang="en-US" sz="10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49" y="3431381"/>
            <a:ext cx="3366611" cy="208061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06096" y="3431381"/>
            <a:ext cx="1767483" cy="220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Consumo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006096" y="3733086"/>
            <a:ext cx="10153055" cy="215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Consómese principalmente no Xapón, onde se exporta a vianda extraída da cuncha. Antes de comelo, cómpre abrandar a carne mediante conxelación previa.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49" y="5781318"/>
            <a:ext cx="3366611" cy="208061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006096" y="5781318"/>
            <a:ext cx="1767483" cy="220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Usos tradicionais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>
            <a:off x="4006096" y="6083022"/>
            <a:ext cx="10153055" cy="4307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Aínda que non ten un gran aproveitamento comercial en Galicia, o </a:t>
            </a:r>
            <a:r>
              <a:rPr lang="en-US" sz="10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forma parte da cultura mariñeira tradicional. O instrumento musical feito coa súa cuncha recibe os mesmos nomes populares que o propio molusco: corno, buguina, bucina, bucio, carlou ou apupo.</a:t>
            </a:r>
            <a:endParaRPr lang="en-US" sz="1050" dirty="0"/>
          </a:p>
        </p:txBody>
      </p:sp>
      <p:sp>
        <p:nvSpPr>
          <p:cNvPr id="12" name="Text 7"/>
          <p:cNvSpPr/>
          <p:nvPr/>
        </p:nvSpPr>
        <p:spPr>
          <a:xfrm>
            <a:off x="4006096" y="6594515"/>
            <a:ext cx="10153055" cy="4307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Utilízase como bucina (corno) polos mariñeiros para indicar a súa presenza en días de néboa. Tamén é empregada polos pescantíns ambulantes para anunciar a súa chegada.</a:t>
            </a:r>
            <a:endParaRPr lang="en-US" sz="1050" dirty="0"/>
          </a:p>
        </p:txBody>
      </p:sp>
      <p:sp>
        <p:nvSpPr>
          <p:cNvPr id="13" name="Text 8"/>
          <p:cNvSpPr/>
          <p:nvPr/>
        </p:nvSpPr>
        <p:spPr>
          <a:xfrm>
            <a:off x="4006096" y="7106007"/>
            <a:ext cx="10153055" cy="2153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18" y="636032"/>
            <a:ext cx="4432459" cy="249662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817" y="3317319"/>
            <a:ext cx="4523661" cy="26892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615" y="6349008"/>
            <a:ext cx="1272183" cy="1272183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523083" y="1576983"/>
            <a:ext cx="6522006" cy="538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Importancia Ecolóxica e Cultural</a:t>
            </a:r>
            <a:endParaRPr lang="en-US" sz="3350" dirty="0"/>
          </a:p>
        </p:txBody>
      </p:sp>
      <p:sp>
        <p:nvSpPr>
          <p:cNvPr id="6" name="Text 1"/>
          <p:cNvSpPr/>
          <p:nvPr/>
        </p:nvSpPr>
        <p:spPr>
          <a:xfrm>
            <a:off x="7523083" y="2279571"/>
            <a:ext cx="6540460" cy="1050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</a:t>
            </a:r>
            <a:r>
              <a:rPr lang="en-US" sz="1250" i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Charonia lampas</a:t>
            </a: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desempeña un papel fundamental no control das poboacións de equinodermos, especialmente estrelas de mar, contribuíndo así ao equilibrio ecolóxico dos fondos mariños galegos. A súa función como depredador axuda a manter a biodiversidade e a saúde dos ecosistemas bentónicos.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7523083" y="3477816"/>
            <a:ext cx="6540460" cy="1313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Ademais da súa importancia ecolóxica, este molusco forma parte do patrimonio cultural mariñeiro de Galicia. O uso da súa cuncha como instrumento de comunicación entre pescadores e como sinal distintivo dos vendedores ambulantes de peixe reflicte a profunda conexión entre a cultura galega e o mar, preservando tradicións que se remontan a séculos de historia </a:t>
            </a:r>
            <a:r>
              <a:rPr lang="en-US" sz="12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marítima</a:t>
            </a:r>
            <a:r>
              <a:rPr lang="en-US" sz="125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0" indent="0" algn="l">
              <a:lnSpc>
                <a:spcPts val="2050"/>
              </a:lnSpc>
              <a:buNone/>
            </a:pPr>
            <a:endParaRPr lang="en-US" sz="1250" dirty="0">
              <a:solidFill>
                <a:srgbClr val="272525"/>
              </a:solidFill>
              <a:latin typeface="Inter" pitchFamily="34" charset="0"/>
              <a:ea typeface="Inter" pitchFamily="34" charset="-122"/>
            </a:endParaRPr>
          </a:p>
          <a:p>
            <a:pPr marL="0" indent="0" algn="l">
              <a:lnSpc>
                <a:spcPts val="2050"/>
              </a:lnSpc>
              <a:buNone/>
            </a:pPr>
            <a:endParaRPr lang="en-US" sz="1250" dirty="0"/>
          </a:p>
        </p:txBody>
      </p:sp>
      <p:pic>
        <p:nvPicPr>
          <p:cNvPr id="8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083" y="4975741"/>
            <a:ext cx="6540460" cy="1656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987</Words>
  <Application>Microsoft Office PowerPoint</Application>
  <PresentationFormat>Personalizado</PresentationFormat>
  <Paragraphs>80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Inter</vt:lpstr>
      <vt:lpstr>Petrona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Cuenta Microsoft</cp:lastModifiedBy>
  <cp:revision>4</cp:revision>
  <dcterms:created xsi:type="dcterms:W3CDTF">2025-05-07T18:57:11Z</dcterms:created>
  <dcterms:modified xsi:type="dcterms:W3CDTF">2025-05-07T20:00:49Z</dcterms:modified>
</cp:coreProperties>
</file>