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sldIdLst>
    <p:sldId id="256" r:id="rId2"/>
    <p:sldId id="257" r:id="rId3"/>
    <p:sldId id="258" r:id="rId4"/>
    <p:sldId id="259" r:id="rId5"/>
    <p:sldId id="260" r:id="rId6"/>
    <p:sldId id="275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4" r:id="rId18"/>
    <p:sldId id="276" r:id="rId19"/>
    <p:sldId id="277" r:id="rId20"/>
    <p:sldId id="278" r:id="rId21"/>
    <p:sldId id="279" r:id="rId22"/>
    <p:sldId id="272" r:id="rId23"/>
    <p:sldId id="280" r:id="rId24"/>
    <p:sldId id="281" r:id="rId25"/>
    <p:sldId id="282" r:id="rId26"/>
    <p:sldId id="283" r:id="rId27"/>
    <p:sldId id="284" r:id="rId28"/>
    <p:sldId id="273" r:id="rId29"/>
    <p:sldId id="285" r:id="rId30"/>
    <p:sldId id="286" r:id="rId31"/>
    <p:sldId id="287" r:id="rId32"/>
    <p:sldId id="288" r:id="rId33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47" autoAdjust="0"/>
    <p:restoredTop sz="90485" autoAdjust="0"/>
  </p:normalViewPr>
  <p:slideViewPr>
    <p:cSldViewPr>
      <p:cViewPr varScale="1">
        <p:scale>
          <a:sx n="66" d="100"/>
          <a:sy n="66" d="100"/>
        </p:scale>
        <p:origin x="-846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649A1-4335-46E4-BDDF-56747880BF3D}" type="datetimeFigureOut">
              <a:rPr lang="es-ES" smtClean="0"/>
              <a:t>12/10/2017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BC377-A1CB-465B-A39B-3ECC5AB7CE5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56651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649A1-4335-46E4-BDDF-56747880BF3D}" type="datetimeFigureOut">
              <a:rPr lang="es-ES" smtClean="0"/>
              <a:t>12/10/2017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BC377-A1CB-465B-A39B-3ECC5AB7CE5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9650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649A1-4335-46E4-BDDF-56747880BF3D}" type="datetimeFigureOut">
              <a:rPr lang="es-ES" smtClean="0"/>
              <a:t>12/10/2017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BC377-A1CB-465B-A39B-3ECC5AB7CE5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3606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649A1-4335-46E4-BDDF-56747880BF3D}" type="datetimeFigureOut">
              <a:rPr lang="es-ES" smtClean="0"/>
              <a:t>12/10/2017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BC377-A1CB-465B-A39B-3ECC5AB7CE5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7164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649A1-4335-46E4-BDDF-56747880BF3D}" type="datetimeFigureOut">
              <a:rPr lang="es-ES" smtClean="0"/>
              <a:t>12/10/2017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BC377-A1CB-465B-A39B-3ECC5AB7CE5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70857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649A1-4335-46E4-BDDF-56747880BF3D}" type="datetimeFigureOut">
              <a:rPr lang="es-ES" smtClean="0"/>
              <a:t>12/10/2017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BC377-A1CB-465B-A39B-3ECC5AB7CE5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40688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649A1-4335-46E4-BDDF-56747880BF3D}" type="datetimeFigureOut">
              <a:rPr lang="es-ES" smtClean="0"/>
              <a:t>12/10/2017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BC377-A1CB-465B-A39B-3ECC5AB7CE5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16247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649A1-4335-46E4-BDDF-56747880BF3D}" type="datetimeFigureOut">
              <a:rPr lang="es-ES" smtClean="0"/>
              <a:t>12/10/2017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BC377-A1CB-465B-A39B-3ECC5AB7CE5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1235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649A1-4335-46E4-BDDF-56747880BF3D}" type="datetimeFigureOut">
              <a:rPr lang="es-ES" smtClean="0"/>
              <a:t>12/10/2017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BC377-A1CB-465B-A39B-3ECC5AB7CE5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72785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649A1-4335-46E4-BDDF-56747880BF3D}" type="datetimeFigureOut">
              <a:rPr lang="es-ES" smtClean="0"/>
              <a:t>12/10/2017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BC377-A1CB-465B-A39B-3ECC5AB7CE5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72475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649A1-4335-46E4-BDDF-56747880BF3D}" type="datetimeFigureOut">
              <a:rPr lang="es-ES" smtClean="0"/>
              <a:t>12/10/2017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BC377-A1CB-465B-A39B-3ECC5AB7CE5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8181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C649A1-4335-46E4-BDDF-56747880BF3D}" type="datetimeFigureOut">
              <a:rPr lang="es-ES" smtClean="0"/>
              <a:t>12/10/2017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7BC377-A1CB-465B-A39B-3ECC5AB7CE5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7289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2.uned.es/cristamine/fichas/calcita/calcita.htm" TargetMode="External"/><Relationship Id="rId2" Type="http://schemas.openxmlformats.org/officeDocument/2006/relationships/hyperlink" Target="http://geologia.byethost17.com/mineralogia/5carbonatos.htm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hyperlink" Target="https://es.wikipedia.org/wiki/Espato_de_Islandia" TargetMode="Externa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2.uned.es/cristamine/fichas/aragonito/aragonito.htm" TargetMode="External"/><Relationship Id="rId2" Type="http://schemas.openxmlformats.org/officeDocument/2006/relationships/hyperlink" Target="https://es.wikipedia.org/wiki/Dolomita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hyperlink" Target="http://www.nationalgeographic.com.es/destinos/dolomitas" TargetMode="Externa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es.wikipedia.org/wiki/Magnesita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hyperlink" Target="http://www2.uned.es/cristamine/fichas/siderita/siderita.htm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2.uned.es/cristamine/min_descr/grupos/olivino/olivino_gr.htm" TargetMode="External"/><Relationship Id="rId7" Type="http://schemas.openxmlformats.org/officeDocument/2006/relationships/image" Target="../media/image30.jpeg"/><Relationship Id="rId2" Type="http://schemas.openxmlformats.org/officeDocument/2006/relationships/hyperlink" Target="http://www.geovirtual2.cl/geologiageneral/ggcap02c.htm#Elementos-nativo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hyperlink" Target="https://es.wikipedia.org/wiki/Granate_(mineral)" TargetMode="Externa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es.wikipedia.org/wiki/Magnesio" TargetMode="External"/><Relationship Id="rId13" Type="http://schemas.openxmlformats.org/officeDocument/2006/relationships/hyperlink" Target="https://es.wikipedia.org/wiki/Cromo" TargetMode="External"/><Relationship Id="rId18" Type="http://schemas.openxmlformats.org/officeDocument/2006/relationships/image" Target="../media/image32.png"/><Relationship Id="rId3" Type="http://schemas.openxmlformats.org/officeDocument/2006/relationships/hyperlink" Target="https://es.wikipedia.org/wiki/Silicio" TargetMode="External"/><Relationship Id="rId21" Type="http://schemas.openxmlformats.org/officeDocument/2006/relationships/image" Target="../media/image34.png"/><Relationship Id="rId7" Type="http://schemas.openxmlformats.org/officeDocument/2006/relationships/hyperlink" Target="https://es.wikipedia.org/wiki/Calcio" TargetMode="External"/><Relationship Id="rId12" Type="http://schemas.openxmlformats.org/officeDocument/2006/relationships/hyperlink" Target="https://es.wikipedia.org/wiki/Litio" TargetMode="External"/><Relationship Id="rId17" Type="http://schemas.openxmlformats.org/officeDocument/2006/relationships/hyperlink" Target="http://www2.uned.es/cristamine/min_descr/grupos/anfibol/anfib_gr.htm" TargetMode="External"/><Relationship Id="rId2" Type="http://schemas.openxmlformats.org/officeDocument/2006/relationships/hyperlink" Target="http://geologia.byethost17.com/mineralogia/silicatos/inosilicatos.htm" TargetMode="External"/><Relationship Id="rId16" Type="http://schemas.openxmlformats.org/officeDocument/2006/relationships/image" Target="../media/image31.png"/><Relationship Id="rId20" Type="http://schemas.openxmlformats.org/officeDocument/2006/relationships/hyperlink" Target="http://www2.uned.es/cristamine/min_descr/grupos/piroxeno/pirox_gr.htm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s.wikipedia.org/wiki/Ox%C3%ADgeno" TargetMode="External"/><Relationship Id="rId11" Type="http://schemas.openxmlformats.org/officeDocument/2006/relationships/hyperlink" Target="https://es.wikipedia.org/wiki/Sodio" TargetMode="External"/><Relationship Id="rId5" Type="http://schemas.openxmlformats.org/officeDocument/2006/relationships/hyperlink" Target="https://es.wikipedia.org/wiki/Titanio" TargetMode="External"/><Relationship Id="rId15" Type="http://schemas.openxmlformats.org/officeDocument/2006/relationships/hyperlink" Target="http://www.granadanatural.com/ficha_minerales.php?cod=57" TargetMode="External"/><Relationship Id="rId10" Type="http://schemas.openxmlformats.org/officeDocument/2006/relationships/hyperlink" Target="https://es.wikipedia.org/wiki/Manganeso" TargetMode="External"/><Relationship Id="rId19" Type="http://schemas.openxmlformats.org/officeDocument/2006/relationships/image" Target="../media/image33.png"/><Relationship Id="rId4" Type="http://schemas.openxmlformats.org/officeDocument/2006/relationships/hyperlink" Target="https://es.wikipedia.org/wiki/Aluminio" TargetMode="External"/><Relationship Id="rId9" Type="http://schemas.openxmlformats.org/officeDocument/2006/relationships/hyperlink" Target="https://es.wikipedia.org/wiki/Hierro" TargetMode="External"/><Relationship Id="rId14" Type="http://schemas.openxmlformats.org/officeDocument/2006/relationships/hyperlink" Target="https://es.wikipedia.org/wiki/Escandio" TargetMode="External"/><Relationship Id="rId22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://www2.uned.es/cristamine/fichas/biotita/biotita.htm" TargetMode="External"/><Relationship Id="rId3" Type="http://schemas.openxmlformats.org/officeDocument/2006/relationships/hyperlink" Target="https://es.wikipedia.org/wiki/Grupo_hidroxilo" TargetMode="External"/><Relationship Id="rId7" Type="http://schemas.openxmlformats.org/officeDocument/2006/relationships/image" Target="../media/image36.png"/><Relationship Id="rId2" Type="http://schemas.openxmlformats.org/officeDocument/2006/relationships/hyperlink" Target="http://geologia.byethost17.com/mineralogia/silicatos/filosilicatos.htm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2.uned.es/cristamine/fichas/caolinita/caolinita.htm" TargetMode="External"/><Relationship Id="rId5" Type="http://schemas.openxmlformats.org/officeDocument/2006/relationships/image" Target="../media/image35.png"/><Relationship Id="rId10" Type="http://schemas.openxmlformats.org/officeDocument/2006/relationships/image" Target="../media/image38.png"/><Relationship Id="rId4" Type="http://schemas.openxmlformats.org/officeDocument/2006/relationships/hyperlink" Target="http://www2.uned.es/cristamine/fichas/moscovita/moscovita.htm" TargetMode="External"/><Relationship Id="rId9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30.jpeg"/><Relationship Id="rId3" Type="http://schemas.openxmlformats.org/officeDocument/2006/relationships/hyperlink" Target="https://es.wikipedia.org/wiki/Sodio" TargetMode="External"/><Relationship Id="rId7" Type="http://schemas.openxmlformats.org/officeDocument/2006/relationships/hyperlink" Target="https://es.wikipedia.org/wiki/Ortoclasa" TargetMode="External"/><Relationship Id="rId12" Type="http://schemas.openxmlformats.org/officeDocument/2006/relationships/image" Target="../media/image41.png"/><Relationship Id="rId2" Type="http://schemas.openxmlformats.org/officeDocument/2006/relationships/hyperlink" Target="http://geologia.byethost17.com/mineralogia/silicatos/tectosilicatos.htm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s.wikipedia.org/wiki/Aluminio" TargetMode="External"/><Relationship Id="rId11" Type="http://schemas.openxmlformats.org/officeDocument/2006/relationships/hyperlink" Target="http://www2.uned.es/cristamine/fichas/cuarzo/cuarzo.htm" TargetMode="External"/><Relationship Id="rId5" Type="http://schemas.openxmlformats.org/officeDocument/2006/relationships/hyperlink" Target="https://es.wikipedia.org/wiki/Silicio" TargetMode="External"/><Relationship Id="rId10" Type="http://schemas.openxmlformats.org/officeDocument/2006/relationships/image" Target="../media/image40.png"/><Relationship Id="rId4" Type="http://schemas.openxmlformats.org/officeDocument/2006/relationships/hyperlink" Target="https://es.wikipedia.org/wiki/Calcio" TargetMode="External"/><Relationship Id="rId9" Type="http://schemas.openxmlformats.org/officeDocument/2006/relationships/hyperlink" Target="http://www2.uned.es/cristamine/min_descr/grupos/plagioclasas/plagiocl_gr.htm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://skat.ihmc.us/rid=1NZJK2C3K-1DLFYT0-2F1Q/1NZBKRDNRIR94Y5KICPItextIhtml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hyperlink" Target="https://es.wikipedia.org/wiki/Granito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etroignea.wordpress.com/tiposrocosos/afloramientos-en-rocas-plutonicas/sienita/" TargetMode="External"/><Relationship Id="rId5" Type="http://schemas.openxmlformats.org/officeDocument/2006/relationships/image" Target="../media/image43.png"/><Relationship Id="rId4" Type="http://schemas.openxmlformats.org/officeDocument/2006/relationships/hyperlink" Target="https://petroignea.wordpress.com/tiposrocosos/afloramientos-en-rocas-plutonicas/diorita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2" Type="http://schemas.openxmlformats.org/officeDocument/2006/relationships/hyperlink" Target="https://petroignea.wordpress.com/tiposrocosos/afloramientos-en-rocas-plutonicas/gabro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etroignea.wordpress.com/minerales/minerales-de-alteracion/serpentinas/" TargetMode="External"/><Relationship Id="rId5" Type="http://schemas.openxmlformats.org/officeDocument/2006/relationships/image" Target="../media/image46.png"/><Relationship Id="rId4" Type="http://schemas.openxmlformats.org/officeDocument/2006/relationships/hyperlink" Target="https://petroignea.wordpress.com/tiposrocosos/afloramientos-en-rocas-plutonicas/peridotita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eovirtual2.cl/geologiageneral/ggcap02c.htm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hyperlink" Target="https://petroignea.wordpress.com/rocas-volcanicas/riolita/" TargetMode="External"/><Relationship Id="rId7" Type="http://schemas.openxmlformats.org/officeDocument/2006/relationships/hyperlink" Target="https://es.wikipedia.org/wiki/Calzada_del_Gigante" TargetMode="External"/><Relationship Id="rId2" Type="http://schemas.openxmlformats.org/officeDocument/2006/relationships/hyperlink" Target="https://petroignea.wordpress.com/rocas-volcanicas/basalto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hyperlink" Target="https://petroignea.wordpress.com/" TargetMode="External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s://es.wikipedia.org/wiki/Pegmatita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://geologia.byethost17.com/petrologia/metamorficas.htm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2" Type="http://schemas.openxmlformats.org/officeDocument/2006/relationships/hyperlink" Target="https://es.wikipedia.org/wiki/Pizarra_(roca)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hyperlink" Target="https://pt.wikipedia.org/wiki/Xisto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7.png"/><Relationship Id="rId7" Type="http://schemas.openxmlformats.org/officeDocument/2006/relationships/hyperlink" Target="https://ca.wikipedia.org/wiki/Ortogneiss" TargetMode="External"/><Relationship Id="rId2" Type="http://schemas.openxmlformats.org/officeDocument/2006/relationships/hyperlink" Target="https://pt.wikipedia.org/wiki/Xisto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hyperlink" Target="http://www.ungeologoenapuros.es/2011/07/gneis/" TargetMode="External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https://es.wikipedia.org/wiki/Anfibolita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hyperlink" Target="https://es.wikipedia.org/wiki/Granulita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hyperlink" Target="https://es.wikipedia.org/wiki/Eclogita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jpeg"/><Relationship Id="rId4" Type="http://schemas.openxmlformats.org/officeDocument/2006/relationships/hyperlink" Target="http://www.ungeologoenapuros.es/2011/07/migmatitas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68.png"/><Relationship Id="rId2" Type="http://schemas.openxmlformats.org/officeDocument/2006/relationships/hyperlink" Target="https://es.wikipedia.org/wiki/Cuarcit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s.wikipedia.org/wiki/Serpentina" TargetMode="External"/><Relationship Id="rId5" Type="http://schemas.openxmlformats.org/officeDocument/2006/relationships/image" Target="../media/image67.png"/><Relationship Id="rId4" Type="http://schemas.openxmlformats.org/officeDocument/2006/relationships/hyperlink" Target="https://es.wikipedia.org/wiki/M%C3%A1rmol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://geologia.byethost17.com/petrologia/sedimentarias.htm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regmurcia.com/servlet/s.Sl?sit=c,365,m,108&amp;r=ReP-8166-DETALLE_REPORTAJESABUELO" TargetMode="External"/><Relationship Id="rId3" Type="http://schemas.openxmlformats.org/officeDocument/2006/relationships/image" Target="../media/image69.png"/><Relationship Id="rId7" Type="http://schemas.openxmlformats.org/officeDocument/2006/relationships/image" Target="../media/image71.png"/><Relationship Id="rId2" Type="http://schemas.openxmlformats.org/officeDocument/2006/relationships/hyperlink" Target="https://es.wikipedia.org/wiki/Brech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s.wikipedia.org/wiki/Arenisca" TargetMode="External"/><Relationship Id="rId5" Type="http://schemas.openxmlformats.org/officeDocument/2006/relationships/image" Target="../media/image70.png"/><Relationship Id="rId4" Type="http://schemas.openxmlformats.org/officeDocument/2006/relationships/hyperlink" Target="https://es.wikipedia.org/wiki/Pudinga" TargetMode="External"/><Relationship Id="rId9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13" Type="http://schemas.openxmlformats.org/officeDocument/2006/relationships/hyperlink" Target="https://es.wikipedia.org/wiki/Diamante" TargetMode="External"/><Relationship Id="rId3" Type="http://schemas.openxmlformats.org/officeDocument/2006/relationships/hyperlink" Target="http://www.infoescola.com/elementos-quimicos/ouro/" TargetMode="External"/><Relationship Id="rId7" Type="http://schemas.openxmlformats.org/officeDocument/2006/relationships/hyperlink" Target="https://es.wikipedia.org/wiki/Cobre" TargetMode="External"/><Relationship Id="rId12" Type="http://schemas.openxmlformats.org/officeDocument/2006/relationships/image" Target="../media/image6.jpeg"/><Relationship Id="rId2" Type="http://schemas.openxmlformats.org/officeDocument/2006/relationships/hyperlink" Target="http://www.geovirtual2.cl/geologiageneral/ggcap02c.htm#Elementos-nativo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11" Type="http://schemas.openxmlformats.org/officeDocument/2006/relationships/hyperlink" Target="https://es.wikipedia.org/wiki/Brillante_(joyer%C3%ADa)" TargetMode="External"/><Relationship Id="rId5" Type="http://schemas.openxmlformats.org/officeDocument/2006/relationships/hyperlink" Target="https://es.wikipedia.org/wiki/Plata" TargetMode="External"/><Relationship Id="rId10" Type="http://schemas.openxmlformats.org/officeDocument/2006/relationships/image" Target="../media/image5.jpeg"/><Relationship Id="rId4" Type="http://schemas.openxmlformats.org/officeDocument/2006/relationships/image" Target="../media/image2.jpeg"/><Relationship Id="rId9" Type="http://schemas.openxmlformats.org/officeDocument/2006/relationships/hyperlink" Target="https://gl.wikipedia.org/wiki/Xofre" TargetMode="External"/><Relationship Id="rId1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5.png"/><Relationship Id="rId2" Type="http://schemas.openxmlformats.org/officeDocument/2006/relationships/hyperlink" Target="https://es.wikipedia.org/wiki/Caliz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regmurcia.com/servlet/s.Sl?sit=c,365,m,2012&amp;r=ReP-8167-DETALLE_REPORTAJES" TargetMode="External"/><Relationship Id="rId5" Type="http://schemas.openxmlformats.org/officeDocument/2006/relationships/image" Target="../media/image74.png"/><Relationship Id="rId4" Type="http://schemas.openxmlformats.org/officeDocument/2006/relationships/hyperlink" Target="http://www2.montes.upm.es/Dptos/dsrn/edafologia/aplicaciones/GUIA%20MINERALES/Fichas/dolomia.html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hyperlink" Target="https://patribeacora.wordpress.com/carbon/tipos-de-carbon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hyperlink" Target="https://es.wikipedia.org/wiki/Halita" TargetMode="External"/><Relationship Id="rId7" Type="http://schemas.openxmlformats.org/officeDocument/2006/relationships/hyperlink" Target="https://es.wikipedia.org/wiki/Fluorita" TargetMode="External"/><Relationship Id="rId2" Type="http://schemas.openxmlformats.org/officeDocument/2006/relationships/hyperlink" Target="http://geologia.byethost17.com/mineralogia/3haluros.htm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hyperlink" Target="http://www2.uned.es/cristamine/fichas/silvina/silvina.htm" TargetMode="Externa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2.uned.es/cristamine/fichas/pirita/pirita.htm" TargetMode="External"/><Relationship Id="rId2" Type="http://schemas.openxmlformats.org/officeDocument/2006/relationships/hyperlink" Target="http://geologia.byethost17.com/mineralogia/3haluros.htm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hyperlink" Target="http://www2.uned.es/cristamine/fichas/calcopirita/calcopirita.htm" TargetMode="Externa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hyperlink" Target="http://www2.uned.es/cristamine/fichas/galena/galena.htm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2.uned.es/cristamine/fichas/cinabrio/cinabrio.htm" TargetMode="External"/><Relationship Id="rId5" Type="http://schemas.openxmlformats.org/officeDocument/2006/relationships/image" Target="../media/image15.png"/><Relationship Id="rId4" Type="http://schemas.openxmlformats.org/officeDocument/2006/relationships/hyperlink" Target="http://www2.uned.es/cristamine/fichas/esfalerita/esfalerita.htm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hyperlink" Target="http://www2.uned.es/cristamine/fichas/hematites/hematites.htm" TargetMode="External"/><Relationship Id="rId7" Type="http://schemas.openxmlformats.org/officeDocument/2006/relationships/hyperlink" Target="http://www2.uned.es/cristamine/fichas/casiterita/casiterita.htm" TargetMode="External"/><Relationship Id="rId2" Type="http://schemas.openxmlformats.org/officeDocument/2006/relationships/hyperlink" Target="http://geologia.byethost17.com/mineralogia/4oxidos.htm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hyperlink" Target="http://www2.uned.es/cristamine/fichas/magnetita/magnetita.htm" TargetMode="Externa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gmurcia.com/servlet/s.Sl?sit=c,365,m,108&amp;r=ReP-23875-DETALLE_REPORTAJESABUELO" TargetMode="External"/><Relationship Id="rId2" Type="http://schemas.openxmlformats.org/officeDocument/2006/relationships/hyperlink" Target="http://geologia.byethost17.com/mineralogia/6sulfatos.htm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hyperlink" Target="http://www2.uned.es/cristamine/fichas/yeso/yeso.htm" TargetMode="Externa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395536" y="-603448"/>
            <a:ext cx="8229600" cy="3456384"/>
          </a:xfrm>
        </p:spPr>
        <p:txBody>
          <a:bodyPr>
            <a:normAutofit/>
          </a:bodyPr>
          <a:lstStyle/>
          <a:p>
            <a:r>
              <a:rPr lang="es-ES" sz="6600" b="1" dirty="0" err="1" smtClean="0">
                <a:latin typeface="+mn-lt"/>
              </a:rPr>
              <a:t>Minerais</a:t>
            </a:r>
            <a:r>
              <a:rPr lang="es-ES" sz="6600" b="1" dirty="0" smtClean="0">
                <a:latin typeface="+mn-lt"/>
              </a:rPr>
              <a:t> e Rochas </a:t>
            </a:r>
            <a:r>
              <a:rPr lang="es-ES" b="1" dirty="0" err="1" smtClean="0">
                <a:latin typeface="+mn-lt"/>
              </a:rPr>
              <a:t>selectividade</a:t>
            </a:r>
            <a:endParaRPr lang="es-ES" b="1" dirty="0">
              <a:latin typeface="+mn-lt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861" y="2313425"/>
            <a:ext cx="5836443" cy="438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309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b="1" dirty="0" smtClean="0">
                <a:hlinkClick r:id="rId2"/>
              </a:rPr>
              <a:t>Carbonatos</a:t>
            </a:r>
            <a:endParaRPr lang="es-E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dirty="0" smtClean="0"/>
              <a:t>Calcita</a:t>
            </a:r>
            <a:r>
              <a:rPr lang="es-ES" sz="1800" dirty="0"/>
              <a:t> </a:t>
            </a:r>
            <a:r>
              <a:rPr lang="es-ES" sz="1800" dirty="0" smtClean="0"/>
              <a:t>CaCO</a:t>
            </a:r>
            <a:r>
              <a:rPr lang="es-ES" sz="1800" baseline="-25000" dirty="0" smtClean="0"/>
              <a:t>3  </a:t>
            </a:r>
            <a:r>
              <a:rPr lang="es-ES" b="1" baseline="-25000" dirty="0" smtClean="0"/>
              <a:t>  </a:t>
            </a:r>
            <a:endParaRPr lang="es-ES" dirty="0"/>
          </a:p>
        </p:txBody>
      </p:sp>
      <p:pic>
        <p:nvPicPr>
          <p:cNvPr id="8" name="Imagen 7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2420888"/>
            <a:ext cx="3248025" cy="2438400"/>
          </a:xfrm>
          <a:prstGeom prst="rect">
            <a:avLst/>
          </a:prstGeom>
        </p:spPr>
      </p:pic>
      <p:pic>
        <p:nvPicPr>
          <p:cNvPr id="9" name="Imagen 8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3908" y="2507570"/>
            <a:ext cx="4252620" cy="361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668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b="1" dirty="0" smtClean="0"/>
              <a:t>Carbonatos</a:t>
            </a:r>
            <a:endParaRPr lang="es-E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dirty="0" smtClean="0"/>
              <a:t>Aragonito </a:t>
            </a:r>
            <a:r>
              <a:rPr lang="es-ES" sz="1800" dirty="0" smtClean="0"/>
              <a:t>CaCO</a:t>
            </a:r>
            <a:r>
              <a:rPr lang="es-ES" sz="1800" baseline="-25000" dirty="0" smtClean="0"/>
              <a:t>3</a:t>
            </a:r>
            <a:r>
              <a:rPr lang="es-ES" dirty="0" smtClean="0"/>
              <a:t>                       </a:t>
            </a:r>
            <a:r>
              <a:rPr lang="es-ES" dirty="0" smtClean="0">
                <a:hlinkClick r:id="rId2"/>
              </a:rPr>
              <a:t>Dolomita</a:t>
            </a:r>
            <a:r>
              <a:rPr lang="es-ES" sz="1800" dirty="0"/>
              <a:t>[</a:t>
            </a:r>
            <a:r>
              <a:rPr lang="es-ES" sz="1800" dirty="0" err="1"/>
              <a:t>CaMg</a:t>
            </a:r>
            <a:r>
              <a:rPr lang="es-ES" sz="1800" dirty="0"/>
              <a:t>(CO</a:t>
            </a:r>
            <a:r>
              <a:rPr lang="es-ES" sz="1800" baseline="-25000" dirty="0"/>
              <a:t>3</a:t>
            </a:r>
            <a:r>
              <a:rPr lang="es-ES" sz="1800" dirty="0"/>
              <a:t>)</a:t>
            </a:r>
            <a:r>
              <a:rPr lang="es-ES" sz="1800" baseline="-25000" dirty="0"/>
              <a:t>2</a:t>
            </a:r>
            <a:r>
              <a:rPr lang="es-ES" sz="1800" dirty="0"/>
              <a:t>]</a:t>
            </a:r>
          </a:p>
        </p:txBody>
      </p:sp>
      <p:pic>
        <p:nvPicPr>
          <p:cNvPr id="5" name="Imagen 4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117" y="2420889"/>
            <a:ext cx="3024336" cy="4032448"/>
          </a:xfrm>
          <a:prstGeom prst="rect">
            <a:avLst/>
          </a:prstGeom>
        </p:spPr>
      </p:pic>
      <p:pic>
        <p:nvPicPr>
          <p:cNvPr id="7" name="Imagen 6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9952" y="2420888"/>
            <a:ext cx="4458072" cy="297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0623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b="1" dirty="0" smtClean="0"/>
              <a:t>Carbonatos</a:t>
            </a:r>
            <a:endParaRPr lang="es-E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dirty="0" smtClean="0"/>
              <a:t>Magnesita </a:t>
            </a:r>
            <a:r>
              <a:rPr lang="es-ES" sz="1800" dirty="0" smtClean="0"/>
              <a:t>MgCO</a:t>
            </a:r>
            <a:r>
              <a:rPr lang="es-ES" sz="1800" baseline="-25000" dirty="0" smtClean="0"/>
              <a:t>3</a:t>
            </a:r>
            <a:r>
              <a:rPr lang="es-ES" dirty="0" smtClean="0"/>
              <a:t>                      Siderita</a:t>
            </a:r>
            <a:r>
              <a:rPr lang="es-ES" b="1" dirty="0" smtClean="0"/>
              <a:t> </a:t>
            </a:r>
            <a:r>
              <a:rPr lang="es-ES" sz="1800" dirty="0" smtClean="0"/>
              <a:t>FeCO</a:t>
            </a:r>
            <a:r>
              <a:rPr lang="es-ES" sz="1800" baseline="-25000" dirty="0" smtClean="0"/>
              <a:t>3</a:t>
            </a:r>
            <a:endParaRPr lang="es-ES" sz="1800" dirty="0"/>
          </a:p>
        </p:txBody>
      </p:sp>
      <p:pic>
        <p:nvPicPr>
          <p:cNvPr id="4" name="Imagen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2668364"/>
            <a:ext cx="4267522" cy="3200642"/>
          </a:xfrm>
          <a:prstGeom prst="rect">
            <a:avLst/>
          </a:prstGeom>
        </p:spPr>
      </p:pic>
      <p:pic>
        <p:nvPicPr>
          <p:cNvPr id="7" name="Imagen 6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7757" y="3011506"/>
            <a:ext cx="40957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7257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>
                <a:hlinkClick r:id="rId2"/>
              </a:rPr>
              <a:t>Silicatos. </a:t>
            </a:r>
            <a:r>
              <a:rPr lang="es-ES" dirty="0" err="1" smtClean="0">
                <a:hlinkClick r:id="rId2"/>
              </a:rPr>
              <a:t>Nesosilicatos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dirty="0" smtClean="0"/>
              <a:t>Olivino </a:t>
            </a:r>
            <a:r>
              <a:rPr lang="es-ES" sz="1800" dirty="0" smtClean="0"/>
              <a:t>A</a:t>
            </a:r>
            <a:r>
              <a:rPr lang="es-ES" sz="1800" baseline="-25000" dirty="0" smtClean="0"/>
              <a:t>2</a:t>
            </a:r>
            <a:r>
              <a:rPr lang="es-ES" sz="1800" dirty="0" smtClean="0"/>
              <a:t>SiO</a:t>
            </a:r>
            <a:r>
              <a:rPr lang="es-ES" sz="1800" baseline="-25000" dirty="0" smtClean="0"/>
              <a:t>4</a:t>
            </a:r>
            <a:r>
              <a:rPr lang="es-ES" sz="1800" dirty="0" smtClean="0"/>
              <a:t>            </a:t>
            </a:r>
            <a:r>
              <a:rPr lang="es-ES" dirty="0" smtClean="0"/>
              <a:t>Granates </a:t>
            </a:r>
            <a:r>
              <a:rPr lang="es-ES" sz="1800" dirty="0" smtClean="0"/>
              <a:t>(</a:t>
            </a:r>
            <a:r>
              <a:rPr lang="es-ES" sz="1800" dirty="0" err="1" smtClean="0"/>
              <a:t>Ca,Fe,Mg,Mn</a:t>
            </a:r>
            <a:r>
              <a:rPr lang="es-ES" sz="1800" dirty="0" smtClean="0"/>
              <a:t>)3(</a:t>
            </a:r>
            <a:r>
              <a:rPr lang="es-ES" sz="1800" dirty="0" err="1" smtClean="0"/>
              <a:t>Al,Fe,Mn,Cr,Ti,V</a:t>
            </a:r>
            <a:r>
              <a:rPr lang="es-ES" sz="1800" dirty="0" smtClean="0"/>
              <a:t>)2(SiO4)3</a:t>
            </a:r>
            <a:endParaRPr lang="es-ES" sz="1800" dirty="0"/>
          </a:p>
        </p:txBody>
      </p:sp>
      <p:pic>
        <p:nvPicPr>
          <p:cNvPr id="4" name="Imagen 3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4" y="2492896"/>
            <a:ext cx="4069692" cy="2980731"/>
          </a:xfrm>
          <a:prstGeom prst="rect">
            <a:avLst/>
          </a:prstGeom>
        </p:spPr>
      </p:pic>
      <p:pic>
        <p:nvPicPr>
          <p:cNvPr id="5" name="Imagen 4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3656" y="3068960"/>
            <a:ext cx="3593144" cy="2178344"/>
          </a:xfrm>
          <a:prstGeom prst="rect">
            <a:avLst/>
          </a:prstGeom>
        </p:spPr>
      </p:pic>
      <p:pic>
        <p:nvPicPr>
          <p:cNvPr id="6" name="Imagen 5" descr="Resultado de imagen de silicatos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7" r="69658" b="68624"/>
          <a:stretch/>
        </p:blipFill>
        <p:spPr bwMode="auto">
          <a:xfrm>
            <a:off x="7505700" y="390525"/>
            <a:ext cx="1181100" cy="12096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949231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err="1" smtClean="0"/>
              <a:t>Silicatos.</a:t>
            </a:r>
            <a:r>
              <a:rPr lang="es-ES" dirty="0" err="1" smtClean="0">
                <a:hlinkClick r:id="rId2"/>
              </a:rPr>
              <a:t>Inosilicatos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dirty="0" smtClean="0"/>
              <a:t>Anfíboles </a:t>
            </a:r>
            <a:r>
              <a:rPr lang="it-IT" sz="1800" b="1" dirty="0"/>
              <a:t>A</a:t>
            </a:r>
            <a:r>
              <a:rPr lang="it-IT" sz="1800" baseline="-25000" dirty="0"/>
              <a:t>0-1</a:t>
            </a:r>
            <a:r>
              <a:rPr lang="it-IT" sz="1800" dirty="0"/>
              <a:t> </a:t>
            </a:r>
            <a:r>
              <a:rPr lang="it-IT" sz="1800" b="1" dirty="0"/>
              <a:t>B</a:t>
            </a:r>
            <a:r>
              <a:rPr lang="it-IT" sz="1800" baseline="-25000" dirty="0"/>
              <a:t>2</a:t>
            </a:r>
            <a:r>
              <a:rPr lang="it-IT" sz="1800" dirty="0"/>
              <a:t> </a:t>
            </a:r>
            <a:r>
              <a:rPr lang="it-IT" sz="1800" b="1" dirty="0"/>
              <a:t>C</a:t>
            </a:r>
            <a:r>
              <a:rPr lang="it-IT" sz="1800" baseline="-25000" dirty="0"/>
              <a:t>5</a:t>
            </a:r>
            <a:r>
              <a:rPr lang="it-IT" sz="1800" dirty="0"/>
              <a:t> (</a:t>
            </a:r>
            <a:r>
              <a:rPr lang="it-IT" sz="1800" dirty="0">
                <a:hlinkClick r:id="rId3" tooltip="Silicio"/>
              </a:rPr>
              <a:t>Si</a:t>
            </a:r>
            <a:r>
              <a:rPr lang="it-IT" sz="1800" dirty="0"/>
              <a:t>,</a:t>
            </a:r>
            <a:r>
              <a:rPr lang="it-IT" sz="1800" dirty="0">
                <a:hlinkClick r:id="rId4" tooltip="Aluminio"/>
              </a:rPr>
              <a:t>Al</a:t>
            </a:r>
            <a:r>
              <a:rPr lang="it-IT" sz="1800" dirty="0"/>
              <a:t>,</a:t>
            </a:r>
            <a:r>
              <a:rPr lang="it-IT" sz="1800" dirty="0">
                <a:hlinkClick r:id="rId5" tooltip="Titanio"/>
              </a:rPr>
              <a:t>Ti</a:t>
            </a:r>
            <a:r>
              <a:rPr lang="it-IT" sz="1800" dirty="0"/>
              <a:t>)</a:t>
            </a:r>
            <a:r>
              <a:rPr lang="it-IT" sz="1800" baseline="-25000" dirty="0"/>
              <a:t>8</a:t>
            </a:r>
            <a:r>
              <a:rPr lang="it-IT" sz="1800" dirty="0"/>
              <a:t> </a:t>
            </a:r>
            <a:r>
              <a:rPr lang="it-IT" sz="1800" dirty="0">
                <a:hlinkClick r:id="rId6" tooltip="Oxígeno"/>
              </a:rPr>
              <a:t>O</a:t>
            </a:r>
            <a:r>
              <a:rPr lang="it-IT" sz="1800" baseline="-25000" dirty="0"/>
              <a:t>22</a:t>
            </a:r>
            <a:r>
              <a:rPr lang="it-IT" sz="1800" dirty="0"/>
              <a:t> </a:t>
            </a:r>
            <a:r>
              <a:rPr lang="it-IT" sz="1800" b="1" dirty="0"/>
              <a:t>D</a:t>
            </a:r>
            <a:r>
              <a:rPr lang="it-IT" sz="1800" baseline="-25000" dirty="0"/>
              <a:t>2</a:t>
            </a:r>
            <a:r>
              <a:rPr lang="es-ES" sz="1800" dirty="0" smtClean="0"/>
              <a:t>   </a:t>
            </a:r>
            <a:r>
              <a:rPr lang="es-ES" dirty="0" err="1" smtClean="0"/>
              <a:t>Piroxeno</a:t>
            </a:r>
            <a:r>
              <a:rPr lang="it-IT" dirty="0"/>
              <a:t> </a:t>
            </a:r>
            <a:r>
              <a:rPr lang="it-IT" sz="1600" dirty="0"/>
              <a:t>(</a:t>
            </a:r>
            <a:r>
              <a:rPr lang="it-IT" sz="1600" dirty="0">
                <a:hlinkClick r:id="rId7" tooltip="Calcio"/>
              </a:rPr>
              <a:t>Ca</a:t>
            </a:r>
            <a:r>
              <a:rPr lang="it-IT" sz="1600" dirty="0"/>
              <a:t>,</a:t>
            </a:r>
            <a:r>
              <a:rPr lang="it-IT" sz="1600" dirty="0">
                <a:hlinkClick r:id="rId8" tooltip="Magnesio"/>
              </a:rPr>
              <a:t>Mg</a:t>
            </a:r>
            <a:r>
              <a:rPr lang="it-IT" sz="1600" dirty="0"/>
              <a:t>,</a:t>
            </a:r>
            <a:r>
              <a:rPr lang="it-IT" sz="1600" dirty="0">
                <a:hlinkClick r:id="rId9" tooltip="Hierro"/>
              </a:rPr>
              <a:t>Fe</a:t>
            </a:r>
            <a:r>
              <a:rPr lang="it-IT" sz="1600" dirty="0"/>
              <a:t>,</a:t>
            </a:r>
            <a:r>
              <a:rPr lang="it-IT" sz="1600" dirty="0">
                <a:hlinkClick r:id="rId10" tooltip="Manganeso"/>
              </a:rPr>
              <a:t>Mn</a:t>
            </a:r>
            <a:r>
              <a:rPr lang="it-IT" sz="1600" dirty="0"/>
              <a:t>,</a:t>
            </a:r>
            <a:r>
              <a:rPr lang="it-IT" sz="1600" dirty="0">
                <a:hlinkClick r:id="rId11" tooltip="Sodio"/>
              </a:rPr>
              <a:t>Na</a:t>
            </a:r>
            <a:r>
              <a:rPr lang="it-IT" sz="1600" dirty="0"/>
              <a:t>,</a:t>
            </a:r>
            <a:r>
              <a:rPr lang="it-IT" sz="1600" dirty="0">
                <a:hlinkClick r:id="rId12" tooltip="Litio"/>
              </a:rPr>
              <a:t>Li</a:t>
            </a:r>
            <a:r>
              <a:rPr lang="it-IT" sz="1600" dirty="0"/>
              <a:t>)(</a:t>
            </a:r>
            <a:r>
              <a:rPr lang="it-IT" sz="1600" dirty="0">
                <a:hlinkClick r:id="rId4" tooltip="Aluminio"/>
              </a:rPr>
              <a:t>Al</a:t>
            </a:r>
            <a:r>
              <a:rPr lang="it-IT" sz="1600" dirty="0"/>
              <a:t>, Mg</a:t>
            </a:r>
            <a:r>
              <a:rPr lang="it-IT" sz="1600" dirty="0" smtClean="0"/>
              <a:t>,</a:t>
            </a:r>
            <a:r>
              <a:rPr lang="it-IT" sz="1600" dirty="0"/>
              <a:t> </a:t>
            </a:r>
            <a:r>
              <a:rPr lang="it-IT" sz="1600" dirty="0" smtClean="0"/>
              <a:t>   Fe</a:t>
            </a:r>
            <a:r>
              <a:rPr lang="it-IT" sz="1600" dirty="0"/>
              <a:t>, Mn,</a:t>
            </a:r>
            <a:r>
              <a:rPr lang="it-IT" sz="1600" dirty="0">
                <a:hlinkClick r:id="rId13" tooltip="Cromo"/>
              </a:rPr>
              <a:t>Cr</a:t>
            </a:r>
            <a:r>
              <a:rPr lang="it-IT" sz="1600" dirty="0"/>
              <a:t>,</a:t>
            </a:r>
            <a:r>
              <a:rPr lang="it-IT" sz="1600" dirty="0">
                <a:hlinkClick r:id="rId14" tooltip="Escandio"/>
              </a:rPr>
              <a:t>Sc</a:t>
            </a:r>
            <a:r>
              <a:rPr lang="it-IT" sz="1600" dirty="0"/>
              <a:t>,</a:t>
            </a:r>
            <a:r>
              <a:rPr lang="it-IT" sz="1600" dirty="0">
                <a:hlinkClick r:id="rId5" tooltip="Titanio"/>
              </a:rPr>
              <a:t>Ti</a:t>
            </a:r>
            <a:r>
              <a:rPr lang="it-IT" sz="1600" dirty="0"/>
              <a:t>)(</a:t>
            </a:r>
            <a:r>
              <a:rPr lang="it-IT" sz="1600" dirty="0">
                <a:hlinkClick r:id="rId3" tooltip="Silicio"/>
              </a:rPr>
              <a:t>Si</a:t>
            </a:r>
            <a:r>
              <a:rPr lang="it-IT" sz="1600" dirty="0"/>
              <a:t>, Al)</a:t>
            </a:r>
            <a:r>
              <a:rPr lang="it-IT" sz="1600" baseline="-25000" dirty="0"/>
              <a:t>2</a:t>
            </a:r>
            <a:r>
              <a:rPr lang="it-IT" sz="1600" dirty="0">
                <a:hlinkClick r:id="rId6" tooltip="Oxígeno"/>
              </a:rPr>
              <a:t>O</a:t>
            </a:r>
            <a:r>
              <a:rPr lang="it-IT" sz="1600" baseline="-25000" dirty="0"/>
              <a:t>6</a:t>
            </a:r>
            <a:endParaRPr lang="es-ES" sz="1600" dirty="0"/>
          </a:p>
          <a:p>
            <a:pPr marL="0" indent="0">
              <a:buNone/>
            </a:pPr>
            <a:r>
              <a:rPr lang="it-IT" sz="1600" dirty="0" smtClean="0"/>
              <a:t>           </a:t>
            </a:r>
            <a:endParaRPr lang="es-ES" sz="1600" dirty="0"/>
          </a:p>
        </p:txBody>
      </p:sp>
      <p:pic>
        <p:nvPicPr>
          <p:cNvPr id="4" name="Imagen 3">
            <a:hlinkClick r:id="rId15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95754" y="4457154"/>
            <a:ext cx="2876550" cy="1590675"/>
          </a:xfrm>
          <a:prstGeom prst="rect">
            <a:avLst/>
          </a:prstGeom>
        </p:spPr>
      </p:pic>
      <p:pic>
        <p:nvPicPr>
          <p:cNvPr id="5" name="Imagen 4">
            <a:hlinkClick r:id="rId17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66314" y="2492896"/>
            <a:ext cx="2447925" cy="18669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610857" y="2208213"/>
            <a:ext cx="4320878" cy="3244045"/>
          </a:xfrm>
          <a:prstGeom prst="rect">
            <a:avLst/>
          </a:prstGeom>
        </p:spPr>
      </p:pic>
      <p:pic>
        <p:nvPicPr>
          <p:cNvPr id="7" name="Imagen 6">
            <a:hlinkClick r:id="rId20"/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861803" y="4404127"/>
            <a:ext cx="2752725" cy="2381250"/>
          </a:xfrm>
          <a:prstGeom prst="rect">
            <a:avLst/>
          </a:prstGeom>
        </p:spPr>
      </p:pic>
      <p:pic>
        <p:nvPicPr>
          <p:cNvPr id="8" name="Imagen 7" descr="Resultado de imagen de silicatos"/>
          <p:cNvPicPr/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5" t="34338" r="34561" b="6374"/>
          <a:stretch/>
        </p:blipFill>
        <p:spPr bwMode="auto">
          <a:xfrm>
            <a:off x="6868480" y="324870"/>
            <a:ext cx="2017012" cy="118404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479797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err="1" smtClean="0"/>
              <a:t>Silicatos.</a:t>
            </a:r>
            <a:r>
              <a:rPr lang="es-ES" dirty="0" err="1" smtClean="0">
                <a:hlinkClick r:id="rId2"/>
              </a:rPr>
              <a:t>Filosilicatos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Micas  </a:t>
            </a:r>
            <a:r>
              <a:rPr lang="es-ES" sz="1800" b="1" dirty="0" smtClean="0"/>
              <a:t>K(</a:t>
            </a:r>
            <a:r>
              <a:rPr lang="es-ES" sz="1800" b="1" dirty="0" err="1" smtClean="0"/>
              <a:t>Mg,Fe</a:t>
            </a:r>
            <a:r>
              <a:rPr lang="es-ES" sz="1800" b="1" dirty="0" smtClean="0"/>
              <a:t>)</a:t>
            </a:r>
            <a:r>
              <a:rPr lang="es-ES" sz="1800" b="1" baseline="-25000" dirty="0" smtClean="0"/>
              <a:t>3</a:t>
            </a:r>
            <a:r>
              <a:rPr lang="es-ES" sz="1800" b="1" dirty="0" smtClean="0"/>
              <a:t>(</a:t>
            </a:r>
            <a:r>
              <a:rPr lang="es-ES" sz="1800" b="1" dirty="0" err="1" smtClean="0"/>
              <a:t>Al,Fe</a:t>
            </a:r>
            <a:r>
              <a:rPr lang="es-ES" sz="1800" b="1" dirty="0" smtClean="0"/>
              <a:t>)Si</a:t>
            </a:r>
            <a:r>
              <a:rPr lang="es-ES" sz="1800" b="1" baseline="-25000" dirty="0" smtClean="0"/>
              <a:t>3</a:t>
            </a:r>
            <a:r>
              <a:rPr lang="es-ES" sz="1800" b="1" dirty="0" smtClean="0"/>
              <a:t>O</a:t>
            </a:r>
            <a:r>
              <a:rPr lang="es-ES" sz="1800" b="1" baseline="-25000" dirty="0" smtClean="0"/>
              <a:t>10</a:t>
            </a:r>
            <a:r>
              <a:rPr lang="es-ES" sz="1800" b="1" dirty="0" smtClean="0"/>
              <a:t>(OH,F)</a:t>
            </a:r>
            <a:r>
              <a:rPr lang="es-ES" sz="1800" b="1" baseline="-25000" dirty="0" smtClean="0"/>
              <a:t>2                 </a:t>
            </a:r>
            <a:r>
              <a:rPr lang="es-ES" dirty="0" smtClean="0">
                <a:solidFill>
                  <a:prstClr val="black"/>
                </a:solidFill>
              </a:rPr>
              <a:t>Caolinitas </a:t>
            </a:r>
            <a:r>
              <a:rPr lang="es-ES" sz="1800" dirty="0"/>
              <a:t>Al</a:t>
            </a:r>
            <a:r>
              <a:rPr lang="es-ES" sz="1800" baseline="-25000" dirty="0"/>
              <a:t>2</a:t>
            </a:r>
            <a:r>
              <a:rPr lang="es-ES" sz="1800" dirty="0"/>
              <a:t> Si</a:t>
            </a:r>
            <a:r>
              <a:rPr lang="es-ES" sz="1800" baseline="-25000" dirty="0"/>
              <a:t>2</a:t>
            </a:r>
            <a:r>
              <a:rPr lang="es-ES" sz="1800" dirty="0"/>
              <a:t>O</a:t>
            </a:r>
            <a:r>
              <a:rPr lang="es-ES" sz="1800" baseline="-25000" dirty="0"/>
              <a:t>5</a:t>
            </a:r>
            <a:r>
              <a:rPr lang="es-ES" sz="1800" dirty="0"/>
              <a:t>(‎</a:t>
            </a:r>
            <a:r>
              <a:rPr lang="es-ES" sz="1800" dirty="0">
                <a:hlinkClick r:id="rId3"/>
              </a:rPr>
              <a:t>OH</a:t>
            </a:r>
            <a:r>
              <a:rPr lang="es-ES" sz="1800" dirty="0"/>
              <a:t>‎)</a:t>
            </a:r>
            <a:r>
              <a:rPr lang="es-ES" sz="1800" baseline="-25000" dirty="0"/>
              <a:t>4</a:t>
            </a:r>
            <a:endParaRPr lang="es-ES" sz="1800" dirty="0"/>
          </a:p>
          <a:p>
            <a:pPr marL="0" indent="0">
              <a:buNone/>
            </a:pPr>
            <a:endParaRPr lang="es-ES" sz="1800" dirty="0" smtClean="0"/>
          </a:p>
          <a:p>
            <a:pPr marL="0" indent="0">
              <a:buNone/>
            </a:pPr>
            <a:r>
              <a:rPr lang="es-ES" sz="1800" dirty="0" smtClean="0"/>
              <a:t>Moscovita</a:t>
            </a:r>
            <a:endParaRPr lang="es-ES" sz="1800" dirty="0"/>
          </a:p>
          <a:p>
            <a:pPr marL="0" indent="0">
              <a:buNone/>
            </a:pPr>
            <a:endParaRPr lang="es-ES" dirty="0" smtClean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 smtClean="0"/>
          </a:p>
          <a:p>
            <a:pPr marL="0" indent="0">
              <a:buNone/>
            </a:pPr>
            <a:r>
              <a:rPr lang="es-ES" sz="1800" dirty="0" smtClean="0"/>
              <a:t>Biotita</a:t>
            </a:r>
            <a:endParaRPr lang="es-ES" sz="1800" dirty="0"/>
          </a:p>
        </p:txBody>
      </p:sp>
      <p:pic>
        <p:nvPicPr>
          <p:cNvPr id="4" name="Imagen 3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1680" y="2380902"/>
            <a:ext cx="2609850" cy="1752600"/>
          </a:xfrm>
          <a:prstGeom prst="rect">
            <a:avLst/>
          </a:prstGeom>
        </p:spPr>
      </p:pic>
      <p:pic>
        <p:nvPicPr>
          <p:cNvPr id="6" name="Imagen 5">
            <a:hlinkClick r:id="rId6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32040" y="2380902"/>
            <a:ext cx="3956259" cy="2964557"/>
          </a:xfrm>
          <a:prstGeom prst="rect">
            <a:avLst/>
          </a:prstGeom>
        </p:spPr>
      </p:pic>
      <p:pic>
        <p:nvPicPr>
          <p:cNvPr id="8" name="Imagen 7">
            <a:hlinkClick r:id="rId8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2252274" y="4063680"/>
            <a:ext cx="1730401" cy="2563557"/>
          </a:xfrm>
          <a:prstGeom prst="rect">
            <a:avLst/>
          </a:prstGeom>
        </p:spPr>
      </p:pic>
      <p:pic>
        <p:nvPicPr>
          <p:cNvPr id="7" name="Imagen 6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36" t="649" b="-800"/>
          <a:stretch/>
        </p:blipFill>
        <p:spPr bwMode="auto">
          <a:xfrm>
            <a:off x="7308304" y="327500"/>
            <a:ext cx="1152128" cy="14530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621751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b="1" dirty="0" smtClean="0"/>
              <a:t>Silicatos. </a:t>
            </a:r>
            <a:r>
              <a:rPr lang="es-ES" dirty="0" err="1" smtClean="0">
                <a:hlinkClick r:id="rId2"/>
              </a:rPr>
              <a:t>Tectosilicatos</a:t>
            </a:r>
            <a:endParaRPr lang="es-E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ES" dirty="0"/>
              <a:t>feldespatos potásicos Ortoclasa </a:t>
            </a:r>
            <a:r>
              <a:rPr lang="es-ES" sz="1800" dirty="0"/>
              <a:t>‎</a:t>
            </a:r>
            <a:r>
              <a:rPr lang="es-ES" sz="1800" dirty="0" smtClean="0"/>
              <a:t>KAlSi</a:t>
            </a:r>
            <a:r>
              <a:rPr lang="es-ES" sz="1800" baseline="-25000" dirty="0" smtClean="0"/>
              <a:t>3</a:t>
            </a:r>
            <a:r>
              <a:rPr lang="es-ES" sz="1800" dirty="0" smtClean="0"/>
              <a:t>O</a:t>
            </a:r>
            <a:r>
              <a:rPr lang="es-ES" sz="1800" baseline="-25000" dirty="0" smtClean="0"/>
              <a:t>8 </a:t>
            </a:r>
            <a:r>
              <a:rPr lang="es-ES" sz="1800" dirty="0" smtClean="0"/>
              <a:t>ortosa</a:t>
            </a:r>
            <a:r>
              <a:rPr lang="es-ES" dirty="0" smtClean="0"/>
              <a:t>                               </a:t>
            </a:r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r>
              <a:rPr lang="es-ES" dirty="0" smtClean="0"/>
              <a:t>                               </a:t>
            </a:r>
            <a:r>
              <a:rPr lang="es-ES" dirty="0" err="1" smtClean="0"/>
              <a:t>Plagioclasa</a:t>
            </a:r>
            <a:r>
              <a:rPr lang="es-ES" dirty="0" smtClean="0"/>
              <a:t> </a:t>
            </a:r>
            <a:r>
              <a:rPr lang="es-ES" sz="1800" dirty="0" smtClean="0"/>
              <a:t>albita</a:t>
            </a:r>
            <a:endParaRPr lang="es-ES" dirty="0" smtClean="0"/>
          </a:p>
          <a:p>
            <a:r>
              <a:rPr lang="es-ES" dirty="0" smtClean="0"/>
              <a:t>                                    </a:t>
            </a:r>
            <a:r>
              <a:rPr lang="it-IT" sz="1800" dirty="0"/>
              <a:t>(‎</a:t>
            </a:r>
            <a:r>
              <a:rPr lang="it-IT" sz="1800" dirty="0">
                <a:hlinkClick r:id="rId3"/>
              </a:rPr>
              <a:t>Na</a:t>
            </a:r>
            <a:r>
              <a:rPr lang="it-IT" sz="1800" dirty="0"/>
              <a:t>‎,‎</a:t>
            </a:r>
            <a:r>
              <a:rPr lang="it-IT" sz="1800" dirty="0">
                <a:hlinkClick r:id="rId4"/>
              </a:rPr>
              <a:t>Ca</a:t>
            </a:r>
            <a:r>
              <a:rPr lang="it-IT" sz="1800" dirty="0"/>
              <a:t>‎)(‎</a:t>
            </a:r>
            <a:r>
              <a:rPr lang="it-IT" sz="1800" dirty="0">
                <a:hlinkClick r:id="rId5"/>
              </a:rPr>
              <a:t>Si</a:t>
            </a:r>
            <a:r>
              <a:rPr lang="it-IT" sz="1800" dirty="0"/>
              <a:t>‎,‎</a:t>
            </a:r>
            <a:r>
              <a:rPr lang="it-IT" sz="1800" dirty="0">
                <a:hlinkClick r:id="rId6"/>
              </a:rPr>
              <a:t>Al</a:t>
            </a:r>
            <a:r>
              <a:rPr lang="it-IT" sz="1800" dirty="0"/>
              <a:t>‎)</a:t>
            </a:r>
            <a:r>
              <a:rPr lang="it-IT" sz="1800" baseline="-25000" dirty="0"/>
              <a:t>3</a:t>
            </a:r>
            <a:r>
              <a:rPr lang="it-IT" sz="1800" dirty="0"/>
              <a:t>O</a:t>
            </a:r>
            <a:r>
              <a:rPr lang="it-IT" sz="1800" baseline="-25000" dirty="0"/>
              <a:t>8</a:t>
            </a:r>
            <a:endParaRPr lang="it-IT" sz="1800" dirty="0"/>
          </a:p>
          <a:p>
            <a:pPr marL="0" indent="0">
              <a:buNone/>
            </a:pPr>
            <a:endParaRPr lang="it-IT" sz="1800" dirty="0"/>
          </a:p>
          <a:p>
            <a:pPr marL="0" indent="0">
              <a:buNone/>
            </a:pPr>
            <a:r>
              <a:rPr lang="es-ES" dirty="0" smtClean="0"/>
              <a:t> </a:t>
            </a:r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r>
              <a:rPr lang="es-ES" dirty="0" smtClean="0"/>
              <a:t>Cuarzo </a:t>
            </a:r>
            <a:r>
              <a:rPr lang="es-ES" sz="1800" b="1" dirty="0"/>
              <a:t>SiO</a:t>
            </a:r>
            <a:r>
              <a:rPr lang="es-ES" sz="1800" b="1" baseline="-25000" dirty="0"/>
              <a:t>2</a:t>
            </a:r>
            <a:endParaRPr lang="es-ES" sz="1800" dirty="0"/>
          </a:p>
        </p:txBody>
      </p:sp>
      <p:pic>
        <p:nvPicPr>
          <p:cNvPr id="4" name="Imagen 3">
            <a:hlinkClick r:id="rId7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7327" y="2276872"/>
            <a:ext cx="2859038" cy="2823828"/>
          </a:xfrm>
          <a:prstGeom prst="rect">
            <a:avLst/>
          </a:prstGeom>
        </p:spPr>
      </p:pic>
      <p:pic>
        <p:nvPicPr>
          <p:cNvPr id="5" name="Imagen 4">
            <a:hlinkClick r:id="rId9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17635" y="2431670"/>
            <a:ext cx="2860840" cy="2146746"/>
          </a:xfrm>
          <a:prstGeom prst="rect">
            <a:avLst/>
          </a:prstGeom>
        </p:spPr>
      </p:pic>
      <p:pic>
        <p:nvPicPr>
          <p:cNvPr id="7" name="Imagen 6">
            <a:hlinkClick r:id="rId11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20641" y="4291075"/>
            <a:ext cx="1905000" cy="1619250"/>
          </a:xfrm>
          <a:prstGeom prst="rect">
            <a:avLst/>
          </a:prstGeom>
        </p:spPr>
      </p:pic>
      <p:pic>
        <p:nvPicPr>
          <p:cNvPr id="8" name="Imagen 7" descr="Resultado de imagen de silicatos"/>
          <p:cNvPicPr/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82" t="37549" r="5632" b="24160"/>
          <a:stretch/>
        </p:blipFill>
        <p:spPr bwMode="auto">
          <a:xfrm>
            <a:off x="7248055" y="404664"/>
            <a:ext cx="1619250" cy="14763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829016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>
                <a:hlinkClick r:id="rId2"/>
              </a:rPr>
              <a:t>Rocha Ígneas </a:t>
            </a:r>
            <a:r>
              <a:rPr lang="es-ES" b="1" dirty="0" err="1" smtClean="0">
                <a:hlinkClick r:id="rId2"/>
              </a:rPr>
              <a:t>ou</a:t>
            </a:r>
            <a:r>
              <a:rPr lang="es-ES" b="1" dirty="0" smtClean="0">
                <a:hlinkClick r:id="rId2"/>
              </a:rPr>
              <a:t> magmáticas</a:t>
            </a:r>
            <a:endParaRPr lang="es-E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b="1" dirty="0"/>
              <a:t>Plutónicas</a:t>
            </a:r>
            <a:r>
              <a:rPr lang="es-ES" dirty="0"/>
              <a:t>: granitos, diorita, sienita, gabro, peridotita.</a:t>
            </a:r>
          </a:p>
          <a:p>
            <a:r>
              <a:rPr lang="es-ES" b="1" dirty="0"/>
              <a:t>Volcánicas</a:t>
            </a:r>
            <a:r>
              <a:rPr lang="es-ES" dirty="0"/>
              <a:t>: </a:t>
            </a:r>
            <a:r>
              <a:rPr lang="es-ES" dirty="0" err="1"/>
              <a:t>riolita</a:t>
            </a:r>
            <a:r>
              <a:rPr lang="es-ES" dirty="0"/>
              <a:t>, andesita, basalto.</a:t>
            </a:r>
          </a:p>
          <a:p>
            <a:r>
              <a:rPr lang="es-ES" b="1" dirty="0" err="1"/>
              <a:t>Subvolcánicas</a:t>
            </a:r>
            <a:r>
              <a:rPr lang="es-ES" dirty="0"/>
              <a:t>: pegmatita.</a:t>
            </a:r>
          </a:p>
        </p:txBody>
      </p:sp>
    </p:spTree>
    <p:extLst>
      <p:ext uri="{BB962C8B-B14F-4D97-AF65-F5344CB8AC3E}">
        <p14:creationId xmlns:p14="http://schemas.microsoft.com/office/powerpoint/2010/main" val="36734839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err="1" smtClean="0"/>
              <a:t>MAGMÁTICAS.Plutónicas</a:t>
            </a:r>
            <a:endParaRPr lang="es-E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b="1" dirty="0" err="1" smtClean="0"/>
              <a:t>Granito</a:t>
            </a:r>
            <a:r>
              <a:rPr lang="es-ES" sz="1600" dirty="0" err="1" smtClean="0"/>
              <a:t>cuarzo</a:t>
            </a:r>
            <a:r>
              <a:rPr lang="es-ES" sz="1600" dirty="0"/>
              <a:t>, feldespato </a:t>
            </a:r>
            <a:r>
              <a:rPr lang="es-ES" sz="1600" dirty="0" smtClean="0"/>
              <a:t>e </a:t>
            </a:r>
            <a:r>
              <a:rPr lang="es-ES" sz="1600" dirty="0"/>
              <a:t>mica             </a:t>
            </a:r>
            <a:r>
              <a:rPr lang="es-ES" b="1" dirty="0"/>
              <a:t>Sienita</a:t>
            </a:r>
            <a:r>
              <a:rPr lang="es-ES" sz="1600" b="1" dirty="0"/>
              <a:t> </a:t>
            </a:r>
            <a:r>
              <a:rPr lang="es-ES" sz="1600" dirty="0" smtClean="0"/>
              <a:t>feldespato</a:t>
            </a:r>
            <a:r>
              <a:rPr lang="es-ES" sz="1600" dirty="0"/>
              <a:t>, oligoclasas, </a:t>
            </a:r>
            <a:r>
              <a:rPr lang="es-ES" sz="1600" dirty="0" err="1" smtClean="0"/>
              <a:t>albita,biotit</a:t>
            </a:r>
            <a:r>
              <a:rPr lang="es-ES" sz="1600" b="1" dirty="0" smtClean="0"/>
              <a:t>         </a:t>
            </a:r>
          </a:p>
          <a:p>
            <a:pPr marL="0" indent="0">
              <a:buNone/>
            </a:pPr>
            <a:r>
              <a:rPr lang="es-ES" sz="1600" b="1" dirty="0"/>
              <a:t> </a:t>
            </a:r>
            <a:r>
              <a:rPr lang="es-ES" sz="1600" b="1" dirty="0" smtClean="0"/>
              <a:t>                                                                                                                 </a:t>
            </a:r>
            <a:r>
              <a:rPr lang="es-ES" sz="1600" b="1" dirty="0" err="1" smtClean="0"/>
              <a:t>ttttttt</a:t>
            </a:r>
            <a:endParaRPr lang="es-ES" sz="1600" b="1" dirty="0" smtClean="0"/>
          </a:p>
          <a:p>
            <a:pPr marL="0" indent="0">
              <a:buNone/>
            </a:pPr>
            <a:r>
              <a:rPr lang="es-ES" sz="1600" b="1" dirty="0"/>
              <a:t> </a:t>
            </a:r>
            <a:r>
              <a:rPr lang="es-ES" sz="1600" b="1" dirty="0" smtClean="0"/>
              <a:t>                                                              </a:t>
            </a:r>
            <a:r>
              <a:rPr lang="es-ES" b="1" dirty="0" smtClean="0"/>
              <a:t>Diorita</a:t>
            </a:r>
            <a:endParaRPr lang="es-ES" b="1" dirty="0"/>
          </a:p>
        </p:txBody>
      </p:sp>
      <p:pic>
        <p:nvPicPr>
          <p:cNvPr id="4" name="Imagen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766" y="2132856"/>
            <a:ext cx="2857500" cy="2857500"/>
          </a:xfrm>
          <a:prstGeom prst="rect">
            <a:avLst/>
          </a:prstGeom>
        </p:spPr>
      </p:pic>
      <p:pic>
        <p:nvPicPr>
          <p:cNvPr id="5" name="Imagen 4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9832" y="4075189"/>
            <a:ext cx="2762250" cy="2286000"/>
          </a:xfrm>
          <a:prstGeom prst="rect">
            <a:avLst/>
          </a:prstGeom>
        </p:spPr>
      </p:pic>
      <p:pic>
        <p:nvPicPr>
          <p:cNvPr id="8" name="Imagen 7">
            <a:hlinkClick r:id="rId6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17659" y="2132856"/>
            <a:ext cx="333375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6142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err="1" smtClean="0"/>
              <a:t>MAGMÁTICAS.Plutónicas</a:t>
            </a:r>
            <a:endParaRPr lang="es-E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ES" b="1" dirty="0" err="1" smtClean="0"/>
              <a:t>Gabro</a:t>
            </a:r>
            <a:r>
              <a:rPr lang="es-ES" sz="1600" dirty="0" err="1" smtClean="0"/>
              <a:t>plaxioclasa</a:t>
            </a:r>
            <a:r>
              <a:rPr lang="es-ES" sz="1600" dirty="0" smtClean="0"/>
              <a:t> </a:t>
            </a:r>
            <a:r>
              <a:rPr lang="es-ES" sz="1600" dirty="0"/>
              <a:t>cálcica </a:t>
            </a:r>
            <a:r>
              <a:rPr lang="es-ES" sz="1600" dirty="0" smtClean="0"/>
              <a:t>e </a:t>
            </a:r>
            <a:r>
              <a:rPr lang="es-ES" sz="1600" dirty="0" err="1"/>
              <a:t>piroxeno</a:t>
            </a:r>
            <a:r>
              <a:rPr lang="es-ES" sz="1600" b="1" dirty="0"/>
              <a:t>       </a:t>
            </a:r>
            <a:r>
              <a:rPr lang="es-ES" sz="1600" b="1" dirty="0" smtClean="0"/>
              <a:t>       </a:t>
            </a:r>
            <a:r>
              <a:rPr lang="es-ES" b="1" dirty="0" err="1" smtClean="0"/>
              <a:t>Peridotia</a:t>
            </a:r>
            <a:r>
              <a:rPr lang="es-ES" b="1" dirty="0" smtClean="0"/>
              <a:t> </a:t>
            </a:r>
            <a:r>
              <a:rPr lang="es-ES" sz="1600" dirty="0" err="1"/>
              <a:t>piroxenos</a:t>
            </a:r>
            <a:r>
              <a:rPr lang="es-ES" sz="1600" dirty="0"/>
              <a:t> </a:t>
            </a:r>
            <a:r>
              <a:rPr lang="es-ES" sz="1600" dirty="0" smtClean="0"/>
              <a:t>e </a:t>
            </a:r>
            <a:r>
              <a:rPr lang="es-ES" sz="1600" dirty="0"/>
              <a:t>anfíboles</a:t>
            </a:r>
            <a:r>
              <a:rPr lang="es-ES" sz="1600" dirty="0" smtClean="0"/>
              <a:t>.</a:t>
            </a:r>
          </a:p>
          <a:p>
            <a:pPr marL="0" indent="0">
              <a:buNone/>
            </a:pPr>
            <a:endParaRPr lang="es-ES" sz="1600" dirty="0"/>
          </a:p>
          <a:p>
            <a:pPr marL="0" indent="0">
              <a:buNone/>
            </a:pPr>
            <a:endParaRPr lang="es-ES" sz="1600" dirty="0" smtClean="0"/>
          </a:p>
          <a:p>
            <a:pPr marL="0" indent="0">
              <a:buNone/>
            </a:pPr>
            <a:endParaRPr lang="es-ES" sz="1600" dirty="0"/>
          </a:p>
          <a:p>
            <a:pPr marL="0" indent="0">
              <a:buNone/>
            </a:pPr>
            <a:endParaRPr lang="es-ES" sz="1600" dirty="0" smtClean="0"/>
          </a:p>
          <a:p>
            <a:pPr marL="0" indent="0">
              <a:buNone/>
            </a:pPr>
            <a:endParaRPr lang="es-ES" sz="1600" dirty="0"/>
          </a:p>
          <a:p>
            <a:pPr marL="0" indent="0">
              <a:buNone/>
            </a:pPr>
            <a:endParaRPr lang="es-ES" sz="1600" dirty="0" smtClean="0"/>
          </a:p>
          <a:p>
            <a:pPr marL="0" indent="0">
              <a:buNone/>
            </a:pPr>
            <a:endParaRPr lang="es-ES" sz="1600" dirty="0"/>
          </a:p>
          <a:p>
            <a:pPr marL="0" indent="0">
              <a:buNone/>
            </a:pPr>
            <a:endParaRPr lang="es-ES" sz="1600" dirty="0" smtClean="0"/>
          </a:p>
          <a:p>
            <a:pPr marL="0" indent="0">
              <a:buNone/>
            </a:pPr>
            <a:endParaRPr lang="es-ES" sz="1600" dirty="0"/>
          </a:p>
          <a:p>
            <a:pPr marL="0" indent="0">
              <a:buNone/>
            </a:pPr>
            <a:endParaRPr lang="es-ES" sz="1600" dirty="0" smtClean="0"/>
          </a:p>
          <a:p>
            <a:pPr marL="0" indent="0">
              <a:buNone/>
            </a:pPr>
            <a:endParaRPr lang="es-ES" sz="1600" dirty="0"/>
          </a:p>
          <a:p>
            <a:pPr marL="0" indent="0">
              <a:buNone/>
            </a:pPr>
            <a:endParaRPr lang="es-ES" sz="1600" dirty="0" smtClean="0"/>
          </a:p>
          <a:p>
            <a:pPr marL="0" indent="0">
              <a:buNone/>
            </a:pPr>
            <a:r>
              <a:rPr lang="es-ES" sz="1800" b="1" dirty="0" smtClean="0"/>
              <a:t>                                 Peridotita </a:t>
            </a:r>
            <a:r>
              <a:rPr lang="es-ES" sz="1800" b="1" dirty="0" err="1" smtClean="0"/>
              <a:t>serpentinizada</a:t>
            </a:r>
            <a:r>
              <a:rPr lang="es-ES" sz="1800" b="1" dirty="0" smtClean="0"/>
              <a:t> </a:t>
            </a:r>
          </a:p>
          <a:p>
            <a:pPr marL="0" indent="0">
              <a:buNone/>
            </a:pPr>
            <a:endParaRPr lang="es-ES" sz="1800" dirty="0"/>
          </a:p>
        </p:txBody>
      </p:sp>
      <p:pic>
        <p:nvPicPr>
          <p:cNvPr id="5" name="Imagen 4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958" y="2341677"/>
            <a:ext cx="4043304" cy="3043007"/>
          </a:xfrm>
          <a:prstGeom prst="rect">
            <a:avLst/>
          </a:prstGeom>
        </p:spPr>
      </p:pic>
      <p:pic>
        <p:nvPicPr>
          <p:cNvPr id="8" name="Imagen 7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9055" y="2161837"/>
            <a:ext cx="2143125" cy="2143125"/>
          </a:xfrm>
          <a:prstGeom prst="rect">
            <a:avLst/>
          </a:prstGeom>
        </p:spPr>
      </p:pic>
      <p:pic>
        <p:nvPicPr>
          <p:cNvPr id="9" name="Imagen 8">
            <a:hlinkClick r:id="rId6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6016" y="4386831"/>
            <a:ext cx="2658578" cy="199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2286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251520" y="1630856"/>
            <a:ext cx="820891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pt-BR" b="1" dirty="0" smtClean="0"/>
          </a:p>
          <a:p>
            <a:pPr algn="just"/>
            <a:endParaRPr lang="pt-BR" b="1" dirty="0"/>
          </a:p>
          <a:p>
            <a:pPr algn="just"/>
            <a:r>
              <a:rPr lang="pt-BR" b="1" dirty="0" smtClean="0"/>
              <a:t>Elementos </a:t>
            </a:r>
            <a:r>
              <a:rPr lang="pt-BR" b="1" dirty="0"/>
              <a:t>nativos</a:t>
            </a:r>
            <a:r>
              <a:rPr lang="pt-BR" dirty="0"/>
              <a:t>: ouro, </a:t>
            </a:r>
            <a:r>
              <a:rPr lang="pt-BR" dirty="0" smtClean="0"/>
              <a:t>prata, </a:t>
            </a:r>
            <a:r>
              <a:rPr lang="pt-BR" dirty="0"/>
              <a:t>cobre, </a:t>
            </a:r>
            <a:r>
              <a:rPr lang="pt-BR" dirty="0" err="1"/>
              <a:t>xofre</a:t>
            </a:r>
            <a:r>
              <a:rPr lang="pt-BR" dirty="0"/>
              <a:t> e polimorfos do carbono</a:t>
            </a:r>
            <a:r>
              <a:rPr lang="pt-BR" dirty="0" smtClean="0"/>
              <a:t>.</a:t>
            </a:r>
          </a:p>
          <a:p>
            <a:pPr algn="just"/>
            <a:r>
              <a:rPr lang="es-ES" b="1" dirty="0" err="1"/>
              <a:t>Haloxenuros</a:t>
            </a:r>
            <a:r>
              <a:rPr lang="es-ES" dirty="0"/>
              <a:t>: </a:t>
            </a:r>
            <a:r>
              <a:rPr lang="es-ES" dirty="0" smtClean="0"/>
              <a:t>halita</a:t>
            </a:r>
            <a:r>
              <a:rPr lang="es-ES" dirty="0"/>
              <a:t>, silvina, fluorita</a:t>
            </a:r>
            <a:r>
              <a:rPr lang="es-ES" dirty="0" smtClean="0"/>
              <a:t>.</a:t>
            </a:r>
          </a:p>
          <a:p>
            <a:pPr algn="just"/>
            <a:r>
              <a:rPr lang="es-ES" b="1" dirty="0"/>
              <a:t>Sulfuros e </a:t>
            </a:r>
            <a:r>
              <a:rPr lang="es-ES" b="1" dirty="0" err="1"/>
              <a:t>sulfosales</a:t>
            </a:r>
            <a:r>
              <a:rPr lang="es-ES" dirty="0"/>
              <a:t>: pirita, </a:t>
            </a:r>
            <a:r>
              <a:rPr lang="es-ES" dirty="0" smtClean="0"/>
              <a:t>calcopirita, galena</a:t>
            </a:r>
            <a:r>
              <a:rPr lang="es-ES" dirty="0"/>
              <a:t>, blenda, </a:t>
            </a:r>
            <a:r>
              <a:rPr lang="es-ES" dirty="0" smtClean="0"/>
              <a:t>cinabrio</a:t>
            </a:r>
            <a:r>
              <a:rPr lang="es-ES" dirty="0"/>
              <a:t>.</a:t>
            </a:r>
          </a:p>
          <a:p>
            <a:pPr algn="just"/>
            <a:r>
              <a:rPr lang="pt-BR" b="1" dirty="0" smtClean="0"/>
              <a:t>Óxidos e hidróxidos</a:t>
            </a:r>
            <a:r>
              <a:rPr lang="pt-BR" dirty="0" smtClean="0"/>
              <a:t>: hematites, magnetita, </a:t>
            </a:r>
            <a:r>
              <a:rPr lang="pt-BR" dirty="0" err="1" smtClean="0"/>
              <a:t>casiterita</a:t>
            </a:r>
            <a:r>
              <a:rPr lang="pt-BR" dirty="0" smtClean="0"/>
              <a:t>.</a:t>
            </a:r>
            <a:endParaRPr lang="es-ES" dirty="0" smtClean="0"/>
          </a:p>
          <a:p>
            <a:pPr algn="just"/>
            <a:r>
              <a:rPr lang="es-ES" b="1" dirty="0" smtClean="0"/>
              <a:t>Sulfatos</a:t>
            </a:r>
            <a:r>
              <a:rPr lang="es-ES" dirty="0" smtClean="0"/>
              <a:t>: </a:t>
            </a:r>
            <a:r>
              <a:rPr lang="es-ES" dirty="0" err="1" smtClean="0"/>
              <a:t>xeso</a:t>
            </a:r>
            <a:r>
              <a:rPr lang="es-ES" dirty="0" smtClean="0"/>
              <a:t>.</a:t>
            </a:r>
          </a:p>
          <a:p>
            <a:pPr algn="just"/>
            <a:r>
              <a:rPr lang="it-IT" b="1" dirty="0"/>
              <a:t>Carbonatos</a:t>
            </a:r>
            <a:r>
              <a:rPr lang="it-IT" dirty="0"/>
              <a:t>: calcita, </a:t>
            </a:r>
            <a:r>
              <a:rPr lang="it-IT" dirty="0" smtClean="0"/>
              <a:t>aragonito</a:t>
            </a:r>
            <a:r>
              <a:rPr lang="it-IT" dirty="0"/>
              <a:t>, </a:t>
            </a:r>
            <a:r>
              <a:rPr lang="it-IT" dirty="0" smtClean="0"/>
              <a:t>dolomita</a:t>
            </a:r>
            <a:r>
              <a:rPr lang="it-IT" dirty="0"/>
              <a:t>, </a:t>
            </a:r>
            <a:r>
              <a:rPr lang="it-IT" dirty="0" smtClean="0"/>
              <a:t>magnesita</a:t>
            </a:r>
            <a:r>
              <a:rPr lang="it-IT" dirty="0"/>
              <a:t>, </a:t>
            </a:r>
            <a:r>
              <a:rPr lang="it-IT" dirty="0" smtClean="0"/>
              <a:t>siderita.</a:t>
            </a:r>
          </a:p>
          <a:p>
            <a:pPr algn="just"/>
            <a:r>
              <a:rPr lang="pt-BR" b="1" dirty="0" smtClean="0"/>
              <a:t>Silicatos</a:t>
            </a:r>
            <a:r>
              <a:rPr lang="pt-BR" dirty="0" smtClean="0"/>
              <a:t>(minerais </a:t>
            </a:r>
            <a:r>
              <a:rPr lang="pt-BR" dirty="0"/>
              <a:t>representativos de distintos grupos estruturais</a:t>
            </a:r>
            <a:r>
              <a:rPr lang="pt-BR" dirty="0" smtClean="0"/>
              <a:t>): </a:t>
            </a:r>
            <a:r>
              <a:rPr lang="pt-BR" dirty="0" err="1" smtClean="0"/>
              <a:t>olivino,granates</a:t>
            </a:r>
            <a:r>
              <a:rPr lang="pt-BR" dirty="0"/>
              <a:t>, </a:t>
            </a:r>
          </a:p>
          <a:p>
            <a:pPr algn="just"/>
            <a:r>
              <a:rPr lang="pt-BR" dirty="0" err="1" smtClean="0"/>
              <a:t>Anfíboles</a:t>
            </a:r>
            <a:r>
              <a:rPr lang="pt-BR" dirty="0" smtClean="0"/>
              <a:t> e </a:t>
            </a:r>
            <a:r>
              <a:rPr lang="pt-BR" dirty="0" err="1"/>
              <a:t>piroxenos</a:t>
            </a:r>
            <a:r>
              <a:rPr lang="pt-BR" dirty="0"/>
              <a:t>, micas, </a:t>
            </a:r>
            <a:r>
              <a:rPr lang="pt-BR" dirty="0" err="1"/>
              <a:t>caolinita</a:t>
            </a:r>
            <a:r>
              <a:rPr lang="pt-BR" dirty="0"/>
              <a:t>, </a:t>
            </a:r>
            <a:r>
              <a:rPr lang="pt-BR" dirty="0" err="1"/>
              <a:t>feldespatos</a:t>
            </a:r>
            <a:r>
              <a:rPr lang="pt-BR" dirty="0"/>
              <a:t> </a:t>
            </a:r>
            <a:r>
              <a:rPr lang="pt-BR" dirty="0" err="1"/>
              <a:t>potásicos</a:t>
            </a:r>
            <a:r>
              <a:rPr lang="pt-BR" dirty="0"/>
              <a:t> e </a:t>
            </a:r>
            <a:r>
              <a:rPr lang="pt-BR" dirty="0" err="1"/>
              <a:t>plaxioclasas</a:t>
            </a:r>
            <a:r>
              <a:rPr lang="pt-BR" dirty="0"/>
              <a:t>, </a:t>
            </a:r>
            <a:r>
              <a:rPr lang="pt-BR" dirty="0" err="1" smtClean="0"/>
              <a:t>cuarzo</a:t>
            </a:r>
            <a:r>
              <a:rPr lang="pt-BR" dirty="0" smtClean="0"/>
              <a:t>.</a:t>
            </a:r>
            <a:endParaRPr lang="pt-BR" dirty="0"/>
          </a:p>
          <a:p>
            <a:pPr algn="just"/>
            <a:endParaRPr lang="it-IT" dirty="0"/>
          </a:p>
          <a:p>
            <a:pPr algn="just"/>
            <a:endParaRPr lang="pt-BR" dirty="0"/>
          </a:p>
        </p:txBody>
      </p:sp>
      <p:sp>
        <p:nvSpPr>
          <p:cNvPr id="6" name="5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b="1" dirty="0" err="1" smtClean="0"/>
              <a:t>Listaxe</a:t>
            </a:r>
            <a:r>
              <a:rPr lang="es-ES" sz="3600" b="1" dirty="0" smtClean="0"/>
              <a:t> de </a:t>
            </a:r>
            <a:r>
              <a:rPr lang="es-ES" sz="3600" b="1" dirty="0" err="1" smtClean="0"/>
              <a:t>minerais</a:t>
            </a:r>
            <a:r>
              <a:rPr lang="es-ES" sz="3600" b="1" dirty="0" smtClean="0"/>
              <a:t> que se deben clasificar</a:t>
            </a:r>
            <a:endParaRPr lang="es-ES" sz="3600" b="1" dirty="0"/>
          </a:p>
        </p:txBody>
      </p:sp>
      <p:sp>
        <p:nvSpPr>
          <p:cNvPr id="7" name="6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s-ES" dirty="0" smtClean="0"/>
          </a:p>
          <a:p>
            <a:pPr marL="0" indent="0">
              <a:buNone/>
            </a:pPr>
            <a:endParaRPr lang="es-ES" sz="2800" dirty="0" smtClean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 smtClean="0"/>
          </a:p>
          <a:p>
            <a:pPr marL="0" indent="0">
              <a:buNone/>
            </a:pPr>
            <a:endParaRPr lang="es-ES" dirty="0" smtClean="0"/>
          </a:p>
          <a:p>
            <a:pPr marL="0" indent="0">
              <a:buNone/>
            </a:pPr>
            <a:endParaRPr lang="es-ES" sz="2000" b="1" dirty="0" smtClean="0"/>
          </a:p>
          <a:p>
            <a:pPr marL="0" indent="0">
              <a:buNone/>
            </a:pPr>
            <a:r>
              <a:rPr lang="es-ES" sz="2000" b="1" dirty="0" err="1" smtClean="0">
                <a:hlinkClick r:id="rId2"/>
              </a:rPr>
              <a:t>Páxina</a:t>
            </a:r>
            <a:r>
              <a:rPr lang="es-ES" sz="2000" b="1" dirty="0" smtClean="0">
                <a:hlinkClick r:id="rId2"/>
              </a:rPr>
              <a:t> de clasificación de </a:t>
            </a:r>
            <a:r>
              <a:rPr lang="es-ES" sz="2000" b="1" dirty="0" err="1" smtClean="0">
                <a:hlinkClick r:id="rId2"/>
              </a:rPr>
              <a:t>minerais</a:t>
            </a:r>
            <a:r>
              <a:rPr lang="es-ES" sz="2000" b="1" dirty="0" smtClean="0">
                <a:hlinkClick r:id="rId2"/>
              </a:rPr>
              <a:t> </a:t>
            </a:r>
            <a:endParaRPr lang="es-ES" sz="2000" b="1" dirty="0"/>
          </a:p>
          <a:p>
            <a:pPr marL="0" indent="0">
              <a:buNone/>
            </a:pPr>
            <a:endParaRPr lang="es-ES" dirty="0" smtClean="0"/>
          </a:p>
        </p:txBody>
      </p:sp>
    </p:spTree>
    <p:extLst>
      <p:ext uri="{BB962C8B-B14F-4D97-AF65-F5344CB8AC3E}">
        <p14:creationId xmlns:p14="http://schemas.microsoft.com/office/powerpoint/2010/main" val="943895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MAGMÁTICAS.VOLCÁNICAS</a:t>
            </a:r>
            <a:endParaRPr lang="es-E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b="1" dirty="0" err="1" smtClean="0"/>
              <a:t>Rolita</a:t>
            </a:r>
            <a:r>
              <a:rPr lang="es-ES" sz="1600" dirty="0" err="1" smtClean="0"/>
              <a:t>cuarzo</a:t>
            </a:r>
            <a:r>
              <a:rPr lang="es-ES" sz="1600" dirty="0"/>
              <a:t>, </a:t>
            </a:r>
            <a:r>
              <a:rPr lang="es-ES" sz="1600" dirty="0" err="1" smtClean="0"/>
              <a:t>feldespato,biotita</a:t>
            </a:r>
            <a:r>
              <a:rPr lang="es-ES" sz="1600" dirty="0" smtClean="0"/>
              <a:t>            </a:t>
            </a:r>
            <a:r>
              <a:rPr lang="es-ES" b="1" dirty="0" smtClean="0"/>
              <a:t>Andesita </a:t>
            </a:r>
            <a:r>
              <a:rPr lang="es-ES" sz="1600" b="1" dirty="0" smtClean="0"/>
              <a:t> </a:t>
            </a:r>
            <a:r>
              <a:rPr lang="es-ES" sz="1600" dirty="0" smtClean="0"/>
              <a:t> </a:t>
            </a:r>
            <a:r>
              <a:rPr lang="es-ES" sz="1600" dirty="0" err="1"/>
              <a:t>piroxeno</a:t>
            </a:r>
            <a:r>
              <a:rPr lang="es-ES" sz="1600" dirty="0"/>
              <a:t>, biotita </a:t>
            </a:r>
            <a:r>
              <a:rPr lang="es-ES" sz="1600" dirty="0" smtClean="0"/>
              <a:t>e </a:t>
            </a:r>
            <a:r>
              <a:rPr lang="es-ES" sz="1600" dirty="0" err="1"/>
              <a:t>hornblenda</a:t>
            </a:r>
            <a:r>
              <a:rPr lang="es-ES" dirty="0"/>
              <a:t>           </a:t>
            </a:r>
            <a:r>
              <a:rPr lang="es-ES" dirty="0" smtClean="0"/>
              <a:t>                    			</a:t>
            </a:r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 smtClean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 smtClean="0"/>
          </a:p>
          <a:p>
            <a:pPr marL="0" indent="0">
              <a:buNone/>
            </a:pPr>
            <a:r>
              <a:rPr lang="es-ES" b="1" dirty="0" err="1">
                <a:hlinkClick r:id="rId2"/>
              </a:rPr>
              <a:t>Basalto</a:t>
            </a:r>
            <a:r>
              <a:rPr lang="es-ES" sz="1600" dirty="0" err="1"/>
              <a:t>olivino</a:t>
            </a:r>
            <a:r>
              <a:rPr lang="es-ES" sz="1600" dirty="0"/>
              <a:t>, augita, </a:t>
            </a:r>
            <a:r>
              <a:rPr lang="es-ES" sz="1600" dirty="0" err="1" smtClean="0"/>
              <a:t>plaxioclasa</a:t>
            </a:r>
            <a:r>
              <a:rPr lang="es-ES" sz="1600" dirty="0" smtClean="0"/>
              <a:t> </a:t>
            </a:r>
            <a:r>
              <a:rPr lang="es-ES" b="1" dirty="0" smtClean="0"/>
              <a:t>	</a:t>
            </a:r>
            <a:endParaRPr lang="es-ES" b="1" dirty="0"/>
          </a:p>
        </p:txBody>
      </p:sp>
      <p:pic>
        <p:nvPicPr>
          <p:cNvPr id="4" name="Imagen 3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2420888"/>
            <a:ext cx="3259276" cy="2113806"/>
          </a:xfrm>
          <a:prstGeom prst="rect">
            <a:avLst/>
          </a:prstGeom>
        </p:spPr>
      </p:pic>
      <p:pic>
        <p:nvPicPr>
          <p:cNvPr id="5" name="Imagen 4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5333" y="2065719"/>
            <a:ext cx="2314575" cy="1971675"/>
          </a:xfrm>
          <a:prstGeom prst="rect">
            <a:avLst/>
          </a:prstGeom>
        </p:spPr>
      </p:pic>
      <p:pic>
        <p:nvPicPr>
          <p:cNvPr id="6" name="Imagen 5">
            <a:hlinkClick r:id="rId7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96638" y="4076481"/>
            <a:ext cx="3810000" cy="254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3960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SUBVOLCÁNICAS.FILONIANAS</a:t>
            </a:r>
            <a:endParaRPr lang="es-E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b="1" dirty="0"/>
              <a:t>     </a:t>
            </a:r>
            <a:r>
              <a:rPr lang="es-ES" b="1" dirty="0" smtClean="0"/>
              <a:t>Pegmatita </a:t>
            </a:r>
            <a:r>
              <a:rPr lang="es-ES" sz="1800" dirty="0" smtClean="0"/>
              <a:t>cuarzo</a:t>
            </a:r>
            <a:r>
              <a:rPr lang="es-ES" sz="1800" dirty="0"/>
              <a:t>, feldespato e</a:t>
            </a:r>
            <a:r>
              <a:rPr lang="es-ES" sz="1800" dirty="0" smtClean="0"/>
              <a:t> mica </a:t>
            </a:r>
          </a:p>
          <a:p>
            <a:pPr marL="0" indent="0">
              <a:buNone/>
            </a:pPr>
            <a:endParaRPr lang="es-ES" sz="1800" dirty="0"/>
          </a:p>
          <a:p>
            <a:pPr marL="0" indent="0">
              <a:buNone/>
            </a:pPr>
            <a:endParaRPr lang="es-ES" sz="1800" dirty="0" smtClean="0"/>
          </a:p>
          <a:p>
            <a:pPr marL="0" indent="0">
              <a:buNone/>
            </a:pPr>
            <a:r>
              <a:rPr lang="es-ES" sz="1800" dirty="0"/>
              <a:t>	</a:t>
            </a:r>
            <a:r>
              <a:rPr lang="es-ES" sz="1800" dirty="0" smtClean="0"/>
              <a:t>				  Con cristales de </a:t>
            </a:r>
            <a:r>
              <a:rPr lang="es-ES" sz="1800" dirty="0" err="1" smtClean="0"/>
              <a:t>coriondón</a:t>
            </a:r>
            <a:endParaRPr lang="es-ES" sz="1800" dirty="0" smtClean="0"/>
          </a:p>
          <a:p>
            <a:pPr marL="0" indent="0">
              <a:buNone/>
            </a:pPr>
            <a:endParaRPr lang="es-ES" sz="1800" dirty="0"/>
          </a:p>
          <a:p>
            <a:pPr marL="0" indent="0">
              <a:buNone/>
            </a:pPr>
            <a:endParaRPr lang="es-ES" sz="1800" dirty="0"/>
          </a:p>
        </p:txBody>
      </p:sp>
      <p:pic>
        <p:nvPicPr>
          <p:cNvPr id="4" name="Imagen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208" y="2245410"/>
            <a:ext cx="4170408" cy="312780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3624" y="3212976"/>
            <a:ext cx="3352286" cy="2057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9977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>
                <a:hlinkClick r:id="rId2"/>
              </a:rPr>
              <a:t>Rochas Metamórficas</a:t>
            </a:r>
            <a:endParaRPr lang="es-E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b="1" dirty="0"/>
              <a:t>M</a:t>
            </a:r>
            <a:r>
              <a:rPr lang="es-ES" b="1" dirty="0" smtClean="0"/>
              <a:t>etamorfismo  </a:t>
            </a:r>
            <a:r>
              <a:rPr lang="es-ES" b="1" dirty="0" err="1"/>
              <a:t>rexional</a:t>
            </a:r>
            <a:r>
              <a:rPr lang="es-ES" dirty="0"/>
              <a:t>:  </a:t>
            </a:r>
            <a:r>
              <a:rPr lang="es-ES" dirty="0" err="1"/>
              <a:t>lousa</a:t>
            </a:r>
            <a:r>
              <a:rPr lang="es-ES" dirty="0"/>
              <a:t>,  </a:t>
            </a:r>
            <a:r>
              <a:rPr lang="es-ES" dirty="0" err="1"/>
              <a:t>xisto</a:t>
            </a:r>
            <a:r>
              <a:rPr lang="es-ES" dirty="0"/>
              <a:t>,  gneis,  anfibolita,  granulita,  </a:t>
            </a:r>
            <a:r>
              <a:rPr lang="es-ES" dirty="0" err="1"/>
              <a:t>ecloxita</a:t>
            </a:r>
            <a:r>
              <a:rPr lang="es-ES" dirty="0"/>
              <a:t>, </a:t>
            </a:r>
            <a:r>
              <a:rPr lang="es-ES" dirty="0" smtClean="0"/>
              <a:t>migmatita (</a:t>
            </a:r>
            <a:r>
              <a:rPr lang="es-ES" dirty="0" err="1"/>
              <a:t>anatexia</a:t>
            </a:r>
            <a:r>
              <a:rPr lang="es-ES" dirty="0"/>
              <a:t>).  </a:t>
            </a:r>
          </a:p>
          <a:p>
            <a:r>
              <a:rPr lang="es-ES" dirty="0" smtClean="0"/>
              <a:t>Rochas   </a:t>
            </a:r>
            <a:r>
              <a:rPr lang="es-ES" dirty="0"/>
              <a:t>de   composición   particular   e </a:t>
            </a:r>
            <a:r>
              <a:rPr lang="es-ES" dirty="0" smtClean="0"/>
              <a:t>grao de metamorfismo </a:t>
            </a:r>
            <a:r>
              <a:rPr lang="es-ES" dirty="0"/>
              <a:t>variable: cuarcitas, </a:t>
            </a:r>
            <a:r>
              <a:rPr lang="es-ES" dirty="0" err="1"/>
              <a:t>mármores</a:t>
            </a:r>
            <a:r>
              <a:rPr lang="es-ES" dirty="0"/>
              <a:t> e serpentinitas.</a:t>
            </a:r>
          </a:p>
        </p:txBody>
      </p:sp>
    </p:spTree>
    <p:extLst>
      <p:ext uri="{BB962C8B-B14F-4D97-AF65-F5344CB8AC3E}">
        <p14:creationId xmlns:p14="http://schemas.microsoft.com/office/powerpoint/2010/main" val="31750011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b="1" dirty="0" smtClean="0"/>
              <a:t>METAMORFISMO REXIONAL</a:t>
            </a:r>
            <a:endParaRPr lang="es-E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b="1" dirty="0" err="1" smtClean="0"/>
              <a:t>Lousa</a:t>
            </a:r>
            <a:r>
              <a:rPr lang="es-ES" b="1" dirty="0"/>
              <a:t> </a:t>
            </a:r>
            <a:r>
              <a:rPr lang="es-ES" sz="1600" dirty="0" err="1"/>
              <a:t>sericita</a:t>
            </a:r>
            <a:r>
              <a:rPr lang="es-ES" sz="1600" dirty="0"/>
              <a:t>, moscovita, clorita e</a:t>
            </a:r>
            <a:r>
              <a:rPr lang="es-ES" sz="1600" dirty="0" smtClean="0"/>
              <a:t> cuarzo</a:t>
            </a:r>
            <a:r>
              <a:rPr lang="es-ES" dirty="0"/>
              <a:t> </a:t>
            </a:r>
            <a:r>
              <a:rPr lang="es-ES" b="1" dirty="0" err="1" smtClean="0"/>
              <a:t>Xisto</a:t>
            </a:r>
            <a:r>
              <a:rPr lang="es-ES" dirty="0"/>
              <a:t> </a:t>
            </a:r>
            <a:r>
              <a:rPr lang="es-ES" sz="1800" dirty="0" err="1" smtClean="0"/>
              <a:t>mica,clorita,talco</a:t>
            </a:r>
            <a:r>
              <a:rPr lang="es-ES" sz="1800" dirty="0" smtClean="0"/>
              <a:t>, </a:t>
            </a:r>
            <a:r>
              <a:rPr lang="es-ES" sz="1800" dirty="0" err="1"/>
              <a:t>hornblenda</a:t>
            </a:r>
            <a:r>
              <a:rPr lang="es-ES" sz="1800" dirty="0" smtClean="0"/>
              <a:t>,.. 	</a:t>
            </a:r>
            <a:r>
              <a:rPr lang="es-ES" dirty="0" smtClean="0"/>
              <a:t>	                </a:t>
            </a:r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 smtClean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r>
              <a:rPr lang="es-ES" sz="1800" b="1" dirty="0" err="1" smtClean="0"/>
              <a:t>Lousa</a:t>
            </a:r>
            <a:r>
              <a:rPr lang="es-ES" sz="1800" b="1" dirty="0" smtClean="0"/>
              <a:t> con pirolusita </a:t>
            </a:r>
            <a:r>
              <a:rPr lang="es-ES" b="1" dirty="0" smtClean="0"/>
              <a:t>                  </a:t>
            </a:r>
            <a:r>
              <a:rPr lang="es-ES" sz="1800" b="1" dirty="0" err="1" smtClean="0"/>
              <a:t>xisto</a:t>
            </a:r>
            <a:r>
              <a:rPr lang="es-ES" sz="1800" b="1" dirty="0" smtClean="0"/>
              <a:t> con chorlo</a:t>
            </a:r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5" name="Imagen 4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955" y="2220367"/>
            <a:ext cx="3545137" cy="2088232"/>
          </a:xfrm>
          <a:prstGeom prst="rect">
            <a:avLst/>
          </a:prstGeom>
        </p:spPr>
      </p:pic>
      <p:pic>
        <p:nvPicPr>
          <p:cNvPr id="6" name="Imagen 5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6136" y="2285819"/>
            <a:ext cx="2592288" cy="214099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6136" y="4690290"/>
            <a:ext cx="2801796" cy="210321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3809" y="4928766"/>
            <a:ext cx="2354283" cy="176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1243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>
                <a:solidFill>
                  <a:prstClr val="black"/>
                </a:solidFill>
              </a:rPr>
              <a:t>METAMORFISMO REXIONAL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b="1" dirty="0" smtClean="0"/>
              <a:t>Gneis </a:t>
            </a:r>
            <a:r>
              <a:rPr lang="es-ES" sz="1600" dirty="0" smtClean="0"/>
              <a:t>granito </a:t>
            </a:r>
            <a:r>
              <a:rPr lang="es-ES" sz="1600" dirty="0"/>
              <a:t>(cuarzo, </a:t>
            </a:r>
            <a:r>
              <a:rPr lang="es-ES" sz="1600" dirty="0" smtClean="0"/>
              <a:t>feldespato e </a:t>
            </a:r>
            <a:r>
              <a:rPr lang="es-ES" sz="1600" dirty="0"/>
              <a:t>mica) </a:t>
            </a:r>
            <a:endParaRPr lang="es-ES" sz="1600" dirty="0" smtClean="0"/>
          </a:p>
          <a:p>
            <a:pPr marL="0" indent="0">
              <a:buNone/>
            </a:pPr>
            <a:endParaRPr lang="es-ES" sz="1600" dirty="0"/>
          </a:p>
        </p:txBody>
      </p:sp>
      <p:pic>
        <p:nvPicPr>
          <p:cNvPr id="4" name="Imagen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2348880"/>
            <a:ext cx="2705100" cy="169545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772" y="2322590"/>
            <a:ext cx="2965734" cy="2088232"/>
          </a:xfrm>
          <a:prstGeom prst="rect">
            <a:avLst/>
          </a:prstGeom>
        </p:spPr>
      </p:pic>
      <p:pic>
        <p:nvPicPr>
          <p:cNvPr id="8" name="Imagen 7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2367" y="4593384"/>
            <a:ext cx="2949139" cy="1962518"/>
          </a:xfrm>
          <a:prstGeom prst="rect">
            <a:avLst/>
          </a:prstGeom>
        </p:spPr>
      </p:pic>
      <p:pic>
        <p:nvPicPr>
          <p:cNvPr id="10" name="Imagen 9">
            <a:hlinkClick r:id="rId7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5628" y="4232002"/>
            <a:ext cx="2856963" cy="231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1192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>
                <a:solidFill>
                  <a:prstClr val="black"/>
                </a:solidFill>
              </a:rPr>
              <a:t>METAMORFISMO REXIONAL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dirty="0"/>
              <a:t>Anfibolita </a:t>
            </a:r>
            <a:r>
              <a:rPr lang="es-ES" sz="1600" dirty="0" err="1"/>
              <a:t>hornblenda</a:t>
            </a:r>
            <a:r>
              <a:rPr lang="es-ES" sz="1600" dirty="0"/>
              <a:t> </a:t>
            </a:r>
            <a:r>
              <a:rPr lang="es-ES" sz="1600" dirty="0" smtClean="0"/>
              <a:t>e </a:t>
            </a:r>
            <a:r>
              <a:rPr lang="es-ES" sz="1600" dirty="0" err="1" smtClean="0"/>
              <a:t>plaxioclasa</a:t>
            </a:r>
            <a:r>
              <a:rPr lang="es-ES" sz="1600" dirty="0" smtClean="0"/>
              <a:t>  </a:t>
            </a:r>
            <a:r>
              <a:rPr lang="es-ES" dirty="0" smtClean="0"/>
              <a:t>Granulita </a:t>
            </a:r>
            <a:r>
              <a:rPr lang="es-ES" sz="1600" dirty="0" err="1" smtClean="0"/>
              <a:t>piroxeno</a:t>
            </a:r>
            <a:r>
              <a:rPr lang="es-ES" sz="1600" dirty="0" smtClean="0"/>
              <a:t>, </a:t>
            </a:r>
            <a:r>
              <a:rPr lang="es-ES" sz="1600" dirty="0" err="1" smtClean="0"/>
              <a:t>plaxioclasa,anfíboles</a:t>
            </a:r>
            <a:r>
              <a:rPr lang="es-ES" sz="1600" dirty="0" smtClean="0"/>
              <a:t>                   </a:t>
            </a:r>
            <a:endParaRPr lang="es-ES" sz="1600" dirty="0"/>
          </a:p>
        </p:txBody>
      </p:sp>
      <p:pic>
        <p:nvPicPr>
          <p:cNvPr id="4" name="Imagen 3">
            <a:hlinkClick r:id="rId2"/>
          </p:cNvPr>
          <p:cNvPicPr>
            <a:picLocks noChangeAspect="1"/>
          </p:cNvPicPr>
          <p:nvPr/>
        </p:nvPicPr>
        <p:blipFill rotWithShape="1">
          <a:blip r:embed="rId3"/>
          <a:srcRect t="12493"/>
          <a:stretch/>
        </p:blipFill>
        <p:spPr>
          <a:xfrm>
            <a:off x="240890" y="2348880"/>
            <a:ext cx="4077358" cy="2376264"/>
          </a:xfrm>
          <a:prstGeom prst="rect">
            <a:avLst/>
          </a:prstGeom>
        </p:spPr>
      </p:pic>
      <p:pic>
        <p:nvPicPr>
          <p:cNvPr id="5" name="Imagen 4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4008" y="2785238"/>
            <a:ext cx="3726160" cy="2794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5506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>
                <a:solidFill>
                  <a:prstClr val="black"/>
                </a:solidFill>
              </a:rPr>
              <a:t>METAMORFISMO REXIONAL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b="1" dirty="0" err="1" smtClean="0"/>
              <a:t>Ecloxita</a:t>
            </a:r>
            <a:r>
              <a:rPr lang="es-ES" b="1" dirty="0"/>
              <a:t> </a:t>
            </a:r>
            <a:r>
              <a:rPr lang="es-ES" sz="1600" b="1" dirty="0"/>
              <a:t>(</a:t>
            </a:r>
            <a:r>
              <a:rPr lang="es-ES" sz="1600" b="1" dirty="0" smtClean="0"/>
              <a:t>metamorfismo </a:t>
            </a:r>
            <a:r>
              <a:rPr lang="es-ES" sz="1600" b="1" dirty="0"/>
              <a:t>de alta presión de roca ígnea </a:t>
            </a:r>
            <a:r>
              <a:rPr lang="es-ES" sz="1600" b="1" dirty="0" smtClean="0"/>
              <a:t>,generalmente </a:t>
            </a:r>
            <a:r>
              <a:rPr lang="es-ES" sz="1600" b="1" dirty="0"/>
              <a:t>basalto o gabro)                  </a:t>
            </a:r>
            <a:r>
              <a:rPr lang="es-ES" sz="1600" b="1" dirty="0" smtClean="0"/>
              <a:t> 					</a:t>
            </a:r>
            <a:r>
              <a:rPr lang="es-ES" b="1" dirty="0" smtClean="0"/>
              <a:t>Migmatita     </a:t>
            </a:r>
          </a:p>
          <a:p>
            <a:pPr marL="0" indent="0">
              <a:buNone/>
            </a:pPr>
            <a:endParaRPr lang="es-ES" b="1" dirty="0"/>
          </a:p>
        </p:txBody>
      </p:sp>
      <p:pic>
        <p:nvPicPr>
          <p:cNvPr id="7" name="Imagen 6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585" y="2365275"/>
            <a:ext cx="3994415" cy="2995811"/>
          </a:xfrm>
          <a:prstGeom prst="rect">
            <a:avLst/>
          </a:prstGeom>
        </p:spPr>
      </p:pic>
      <p:pic>
        <p:nvPicPr>
          <p:cNvPr id="8" name="Imagen 7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117" y="2741984"/>
            <a:ext cx="3506566" cy="261910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7385" y="4839097"/>
            <a:ext cx="24669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879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Rochas Metamórficas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b="1" dirty="0" smtClean="0"/>
              <a:t>Cuarcita</a:t>
            </a:r>
            <a:r>
              <a:rPr lang="es-ES" sz="1600" dirty="0" smtClean="0"/>
              <a:t> Alto </a:t>
            </a:r>
            <a:r>
              <a:rPr lang="es-ES" sz="1600" dirty="0" err="1" smtClean="0"/>
              <a:t>contido</a:t>
            </a:r>
            <a:r>
              <a:rPr lang="es-ES" sz="1600" dirty="0" smtClean="0"/>
              <a:t> en cuarzo</a:t>
            </a:r>
            <a:r>
              <a:rPr lang="es-ES" dirty="0" smtClean="0"/>
              <a:t>	</a:t>
            </a:r>
            <a:r>
              <a:rPr lang="es-ES" b="1" dirty="0" err="1" smtClean="0"/>
              <a:t>Mármore</a:t>
            </a:r>
            <a:r>
              <a:rPr lang="es-ES" b="1" dirty="0" smtClean="0"/>
              <a:t> </a:t>
            </a:r>
            <a:r>
              <a:rPr lang="es-ES" sz="1600" dirty="0" smtClean="0"/>
              <a:t>metamorfismo de caliza</a:t>
            </a:r>
          </a:p>
          <a:p>
            <a:pPr marL="0" indent="0">
              <a:buNone/>
            </a:pPr>
            <a:endParaRPr lang="es-ES" sz="1600" b="1" dirty="0"/>
          </a:p>
          <a:p>
            <a:pPr marL="0" indent="0">
              <a:buNone/>
            </a:pPr>
            <a:endParaRPr lang="es-ES" sz="1600" b="1" dirty="0" smtClean="0"/>
          </a:p>
          <a:p>
            <a:pPr marL="0" indent="0">
              <a:buNone/>
            </a:pPr>
            <a:endParaRPr lang="es-ES" sz="1600" b="1" dirty="0"/>
          </a:p>
          <a:p>
            <a:pPr marL="0" indent="0">
              <a:buNone/>
            </a:pPr>
            <a:endParaRPr lang="es-ES" sz="1600" b="1" dirty="0" smtClean="0"/>
          </a:p>
          <a:p>
            <a:pPr marL="0" indent="0">
              <a:buNone/>
            </a:pPr>
            <a:endParaRPr lang="es-ES" sz="1600" b="1" dirty="0"/>
          </a:p>
          <a:p>
            <a:pPr marL="0" indent="0">
              <a:buNone/>
            </a:pPr>
            <a:endParaRPr lang="es-ES" sz="1600" b="1" dirty="0" smtClean="0"/>
          </a:p>
          <a:p>
            <a:pPr marL="0" indent="0">
              <a:buNone/>
            </a:pPr>
            <a:endParaRPr lang="es-ES" sz="1600" b="1" dirty="0"/>
          </a:p>
          <a:p>
            <a:pPr marL="0" indent="0">
              <a:buNone/>
            </a:pPr>
            <a:endParaRPr lang="es-ES" sz="1600" b="1" dirty="0" smtClean="0"/>
          </a:p>
          <a:p>
            <a:pPr marL="0" indent="0">
              <a:buNone/>
            </a:pPr>
            <a:endParaRPr lang="es-ES" sz="1600" b="1" dirty="0"/>
          </a:p>
          <a:p>
            <a:pPr marL="0" indent="0">
              <a:buNone/>
            </a:pPr>
            <a:endParaRPr lang="es-ES" sz="1600" b="1" dirty="0"/>
          </a:p>
          <a:p>
            <a:pPr marL="0" indent="0">
              <a:buNone/>
            </a:pPr>
            <a:r>
              <a:rPr lang="es-ES" b="1" dirty="0" smtClean="0"/>
              <a:t>Serpentinita </a:t>
            </a:r>
            <a:r>
              <a:rPr lang="es-ES" sz="1600" dirty="0" smtClean="0"/>
              <a:t>silicato Mg</a:t>
            </a:r>
            <a:endParaRPr lang="es-ES" b="1" dirty="0"/>
          </a:p>
        </p:txBody>
      </p:sp>
      <p:pic>
        <p:nvPicPr>
          <p:cNvPr id="5" name="Imagen 4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204864"/>
            <a:ext cx="3788239" cy="2841179"/>
          </a:xfrm>
          <a:prstGeom prst="rect">
            <a:avLst/>
          </a:prstGeom>
        </p:spPr>
      </p:pic>
      <p:pic>
        <p:nvPicPr>
          <p:cNvPr id="6" name="Imagen 5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2005" y="2123555"/>
            <a:ext cx="4005064" cy="3003798"/>
          </a:xfrm>
          <a:prstGeom prst="rect">
            <a:avLst/>
          </a:prstGeom>
        </p:spPr>
      </p:pic>
      <p:pic>
        <p:nvPicPr>
          <p:cNvPr id="7" name="Imagen 6">
            <a:hlinkClick r:id="rId6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5936" y="4788173"/>
            <a:ext cx="2257425" cy="20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1537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>
                <a:hlinkClick r:id="rId2"/>
              </a:rPr>
              <a:t>Rochas Sedimentarias</a:t>
            </a:r>
            <a:endParaRPr lang="es-E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b="1" dirty="0" smtClean="0"/>
              <a:t>Detríticas</a:t>
            </a:r>
            <a:r>
              <a:rPr lang="es-ES" dirty="0" smtClean="0"/>
              <a:t>: </a:t>
            </a:r>
            <a:r>
              <a:rPr lang="es-ES" dirty="0"/>
              <a:t>Conglomerado (pudinga,  brecha),  </a:t>
            </a:r>
            <a:r>
              <a:rPr lang="es-ES" dirty="0" err="1"/>
              <a:t>areísca</a:t>
            </a:r>
            <a:r>
              <a:rPr lang="es-ES" dirty="0"/>
              <a:t>,  </a:t>
            </a:r>
            <a:r>
              <a:rPr lang="es-ES" dirty="0" err="1"/>
              <a:t>lutita</a:t>
            </a:r>
            <a:r>
              <a:rPr lang="es-ES" dirty="0"/>
              <a:t> (</a:t>
            </a:r>
            <a:r>
              <a:rPr lang="es-ES" dirty="0" err="1"/>
              <a:t>arxilas</a:t>
            </a:r>
            <a:r>
              <a:rPr lang="es-ES" dirty="0"/>
              <a:t>  e  limos</a:t>
            </a:r>
            <a:r>
              <a:rPr lang="es-ES" dirty="0" smtClean="0"/>
              <a:t>)</a:t>
            </a:r>
          </a:p>
          <a:p>
            <a:r>
              <a:rPr lang="es-ES" b="1" dirty="0" smtClean="0"/>
              <a:t>Precipitación</a:t>
            </a:r>
            <a:r>
              <a:rPr lang="es-ES" dirty="0" smtClean="0"/>
              <a:t>:  </a:t>
            </a:r>
            <a:r>
              <a:rPr lang="es-ES" dirty="0"/>
              <a:t>caliza,  dolomía, </a:t>
            </a:r>
            <a:r>
              <a:rPr lang="es-ES" dirty="0" smtClean="0"/>
              <a:t>marga</a:t>
            </a:r>
            <a:r>
              <a:rPr lang="es-ES" dirty="0"/>
              <a:t>, evaporitas (cloruros sulfatos)</a:t>
            </a:r>
          </a:p>
          <a:p>
            <a:r>
              <a:rPr lang="es-ES" b="1" dirty="0" err="1" smtClean="0"/>
              <a:t>Organóxenas</a:t>
            </a:r>
            <a:r>
              <a:rPr lang="es-ES" dirty="0" smtClean="0"/>
              <a:t>: </a:t>
            </a:r>
            <a:r>
              <a:rPr lang="es-ES" dirty="0" err="1" smtClean="0"/>
              <a:t>carbóns</a:t>
            </a:r>
            <a:r>
              <a:rPr lang="es-ES" dirty="0" smtClean="0"/>
              <a:t>(antracita</a:t>
            </a:r>
            <a:r>
              <a:rPr lang="es-ES" dirty="0"/>
              <a:t>, hulla, lignito, turba) </a:t>
            </a:r>
            <a:r>
              <a:rPr lang="es-ES" dirty="0" smtClean="0"/>
              <a:t>e petróleo</a:t>
            </a:r>
            <a:r>
              <a:rPr lang="es-E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04605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Rochas </a:t>
            </a:r>
            <a:r>
              <a:rPr lang="es-ES" b="1" dirty="0" err="1" smtClean="0"/>
              <a:t>Sedimentarias.Detríticas</a:t>
            </a:r>
            <a:endParaRPr lang="es-E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dirty="0" smtClean="0"/>
              <a:t>Conglomerado  Brecha          Pudinga</a:t>
            </a:r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 smtClean="0"/>
          </a:p>
          <a:p>
            <a:pPr marL="0" indent="0">
              <a:buNone/>
            </a:pPr>
            <a:r>
              <a:rPr lang="es-ES" dirty="0" smtClean="0"/>
              <a:t> </a:t>
            </a:r>
          </a:p>
          <a:p>
            <a:pPr marL="0" indent="0">
              <a:buNone/>
            </a:pPr>
            <a:r>
              <a:rPr lang="es-ES" dirty="0" err="1" smtClean="0"/>
              <a:t>Areísca</a:t>
            </a:r>
            <a:r>
              <a:rPr lang="es-ES" dirty="0" smtClean="0"/>
              <a:t>                      Limos e </a:t>
            </a:r>
            <a:r>
              <a:rPr lang="es-ES" dirty="0" err="1" smtClean="0"/>
              <a:t>erxilas</a:t>
            </a:r>
            <a:endParaRPr lang="es-ES" dirty="0"/>
          </a:p>
        </p:txBody>
      </p:sp>
      <p:pic>
        <p:nvPicPr>
          <p:cNvPr id="4" name="Imagen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097" y="2204864"/>
            <a:ext cx="2893318" cy="1768541"/>
          </a:xfrm>
          <a:prstGeom prst="rect">
            <a:avLst/>
          </a:prstGeom>
        </p:spPr>
      </p:pic>
      <p:pic>
        <p:nvPicPr>
          <p:cNvPr id="5" name="Imagen 4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0032" y="2120676"/>
            <a:ext cx="1952625" cy="1743075"/>
          </a:xfrm>
          <a:prstGeom prst="rect">
            <a:avLst/>
          </a:prstGeom>
        </p:spPr>
      </p:pic>
      <p:pic>
        <p:nvPicPr>
          <p:cNvPr id="6" name="Imagen 5">
            <a:hlinkClick r:id="rId6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1268" y="4578069"/>
            <a:ext cx="2466975" cy="1847850"/>
          </a:xfrm>
          <a:prstGeom prst="rect">
            <a:avLst/>
          </a:prstGeom>
        </p:spPr>
      </p:pic>
      <p:pic>
        <p:nvPicPr>
          <p:cNvPr id="7" name="Imagen 6">
            <a:hlinkClick r:id="rId8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76056" y="4412206"/>
            <a:ext cx="2780928" cy="208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9583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err="1" smtClean="0">
                <a:hlinkClick r:id="rId2"/>
              </a:rPr>
              <a:t>Minerais</a:t>
            </a:r>
            <a:r>
              <a:rPr lang="es-ES" b="1" dirty="0" smtClean="0">
                <a:hlinkClick r:id="rId2"/>
              </a:rPr>
              <a:t> de elementos nativos</a:t>
            </a:r>
            <a:endParaRPr lang="es-ES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96044" y="1635748"/>
            <a:ext cx="8229600" cy="44973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800" dirty="0" err="1" smtClean="0"/>
              <a:t>Ouro</a:t>
            </a:r>
            <a:endParaRPr lang="es-ES" sz="2800" dirty="0" smtClean="0"/>
          </a:p>
          <a:p>
            <a:pPr marL="0" indent="0">
              <a:buNone/>
            </a:pPr>
            <a:r>
              <a:rPr lang="es-ES" sz="1900" dirty="0" smtClean="0"/>
              <a:t>(Au) </a:t>
            </a:r>
            <a:endParaRPr lang="es-ES" sz="1900" dirty="0"/>
          </a:p>
          <a:p>
            <a:pPr marL="0" indent="0">
              <a:buNone/>
            </a:pPr>
            <a:endParaRPr lang="es-ES" sz="2800" dirty="0" smtClean="0"/>
          </a:p>
          <a:p>
            <a:pPr marL="0" indent="0">
              <a:buNone/>
            </a:pPr>
            <a:endParaRPr lang="es-ES" sz="2800" dirty="0"/>
          </a:p>
          <a:p>
            <a:pPr marL="0" indent="0">
              <a:buNone/>
            </a:pPr>
            <a:r>
              <a:rPr lang="es-ES" sz="2800" dirty="0" err="1" smtClean="0"/>
              <a:t>Prata</a:t>
            </a:r>
            <a:r>
              <a:rPr lang="es-ES" sz="2400" dirty="0" smtClean="0"/>
              <a:t> </a:t>
            </a:r>
            <a:r>
              <a:rPr lang="es-ES" sz="1900" dirty="0" smtClean="0"/>
              <a:t>(Ag)                                        </a:t>
            </a:r>
            <a:r>
              <a:rPr lang="es-ES" sz="2800" dirty="0" err="1" smtClean="0"/>
              <a:t>Xofre</a:t>
            </a:r>
            <a:r>
              <a:rPr lang="es-ES" sz="1800" dirty="0" smtClean="0"/>
              <a:t>(S)</a:t>
            </a:r>
            <a:r>
              <a:rPr lang="es-ES" sz="1900" dirty="0" smtClean="0"/>
              <a:t>                                        </a:t>
            </a:r>
            <a:r>
              <a:rPr lang="es-ES" sz="2800" dirty="0" smtClean="0"/>
              <a:t>Cobre </a:t>
            </a:r>
            <a:r>
              <a:rPr lang="es-ES" sz="1800" dirty="0" smtClean="0"/>
              <a:t>(Cu)</a:t>
            </a:r>
          </a:p>
          <a:p>
            <a:pPr marL="0" indent="0">
              <a:buNone/>
            </a:pPr>
            <a:r>
              <a:rPr lang="es-ES" sz="1800" dirty="0"/>
              <a:t> </a:t>
            </a:r>
            <a:r>
              <a:rPr lang="es-ES" sz="1800" dirty="0" smtClean="0"/>
              <a:t>                                 </a:t>
            </a:r>
            <a:endParaRPr lang="es-ES" sz="1900" dirty="0" smtClean="0"/>
          </a:p>
          <a:p>
            <a:pPr marL="0" indent="0">
              <a:buNone/>
            </a:pPr>
            <a:r>
              <a:rPr lang="es-ES" sz="2400" dirty="0" smtClean="0"/>
              <a:t>                                                                        Diamante</a:t>
            </a:r>
            <a:r>
              <a:rPr lang="es-ES" sz="1800" dirty="0" smtClean="0"/>
              <a:t>(C)</a:t>
            </a:r>
            <a:endParaRPr lang="es-ES" dirty="0" smtClean="0"/>
          </a:p>
          <a:p>
            <a:pPr marL="0" indent="0">
              <a:buNone/>
            </a:pPr>
            <a:endParaRPr lang="es-ES" dirty="0" smtClean="0"/>
          </a:p>
          <a:p>
            <a:endParaRPr lang="es-ES" dirty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2050" name="Picture 2" descr="C:\Users\Juan\Desktop\ouro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876" y="1236154"/>
            <a:ext cx="4378325" cy="2149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Juan\Desktop\plata_mineral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44" y="3907723"/>
            <a:ext cx="1886494" cy="1886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Juan\Desktop\cobre.jp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4636" y="1707352"/>
            <a:ext cx="1981200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Juan\Desktop\Xofre.jpg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725" y="3222645"/>
            <a:ext cx="1219200" cy="804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Juan\Desktop\brillante-diamante.jpg">
            <a:hlinkClick r:id="rId11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517" y="3989986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Juan\Desktop\diamante.jpg">
            <a:hlinkClick r:id="rId13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4704361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3189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 smtClean="0"/>
              <a:t>ROCHAS SEDIMENTARIAS. PRECIPITACIÓN</a:t>
            </a:r>
            <a:endParaRPr lang="es-E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b="1" dirty="0" smtClean="0"/>
              <a:t>Caliza </a:t>
            </a:r>
            <a:r>
              <a:rPr lang="es-ES" sz="1600" dirty="0" smtClean="0"/>
              <a:t>de calcita</a:t>
            </a:r>
            <a:r>
              <a:rPr lang="es-ES" b="1" dirty="0" smtClean="0"/>
              <a:t>                     </a:t>
            </a:r>
            <a:r>
              <a:rPr lang="es-ES" b="1" dirty="0" err="1" smtClean="0"/>
              <a:t>Dolomia</a:t>
            </a:r>
            <a:r>
              <a:rPr lang="es-ES" b="1" dirty="0" smtClean="0"/>
              <a:t> </a:t>
            </a:r>
            <a:r>
              <a:rPr lang="es-ES" sz="1600" dirty="0" smtClean="0"/>
              <a:t>Carbonato cálcico magnésico</a:t>
            </a:r>
          </a:p>
          <a:p>
            <a:pPr marL="0" indent="0">
              <a:buNone/>
            </a:pPr>
            <a:endParaRPr lang="es-ES" b="1" dirty="0"/>
          </a:p>
          <a:p>
            <a:pPr marL="0" indent="0">
              <a:buNone/>
            </a:pPr>
            <a:endParaRPr lang="es-ES" b="1" dirty="0" smtClean="0"/>
          </a:p>
          <a:p>
            <a:pPr marL="0" indent="0">
              <a:buNone/>
            </a:pPr>
            <a:endParaRPr lang="es-ES" b="1" dirty="0"/>
          </a:p>
          <a:p>
            <a:pPr marL="0" indent="0">
              <a:buNone/>
            </a:pPr>
            <a:r>
              <a:rPr lang="es-ES" b="1" dirty="0" smtClean="0"/>
              <a:t>Marga </a:t>
            </a:r>
          </a:p>
        </p:txBody>
      </p:sp>
      <p:pic>
        <p:nvPicPr>
          <p:cNvPr id="4" name="Imagen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2276872"/>
            <a:ext cx="2619375" cy="1743075"/>
          </a:xfrm>
          <a:prstGeom prst="rect">
            <a:avLst/>
          </a:prstGeom>
        </p:spPr>
      </p:pic>
      <p:pic>
        <p:nvPicPr>
          <p:cNvPr id="5" name="Imagen 4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8024" y="2272878"/>
            <a:ext cx="4095750" cy="2857500"/>
          </a:xfrm>
          <a:prstGeom prst="rect">
            <a:avLst/>
          </a:prstGeom>
        </p:spPr>
      </p:pic>
      <p:pic>
        <p:nvPicPr>
          <p:cNvPr id="6" name="Imagen 5">
            <a:hlinkClick r:id="rId6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1680" y="4214324"/>
            <a:ext cx="3212976" cy="2409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9552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CLORUROS Y SULFUROS</a:t>
            </a:r>
            <a:endParaRPr lang="es-ES" b="1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4691" y="1600200"/>
            <a:ext cx="6034617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2740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 smtClean="0"/>
              <a:t>ROCAS SEDIMENTARIAS.ORGANÓXENAS</a:t>
            </a:r>
            <a:endParaRPr lang="es-E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dirty="0" smtClean="0">
                <a:hlinkClick r:id="rId2"/>
              </a:rPr>
              <a:t>CARBÓNS</a:t>
            </a:r>
            <a:r>
              <a:rPr lang="es-ES" dirty="0" smtClean="0"/>
              <a:t>: </a:t>
            </a:r>
            <a:r>
              <a:rPr lang="es-ES" b="1" dirty="0" smtClean="0"/>
              <a:t>Turba </a:t>
            </a:r>
            <a:r>
              <a:rPr lang="es-ES" dirty="0" smtClean="0"/>
              <a:t>               </a:t>
            </a:r>
            <a:r>
              <a:rPr lang="es-ES" b="1" dirty="0" smtClean="0"/>
              <a:t>Lignito</a:t>
            </a:r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 smtClean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r>
              <a:rPr lang="es-ES" dirty="0" smtClean="0"/>
              <a:t>           </a:t>
            </a:r>
            <a:r>
              <a:rPr lang="es-ES" b="1" dirty="0" smtClean="0"/>
              <a:t>Hulla </a:t>
            </a:r>
            <a:r>
              <a:rPr lang="es-ES" dirty="0" smtClean="0"/>
              <a:t>                           </a:t>
            </a:r>
            <a:r>
              <a:rPr lang="es-ES" b="1" dirty="0" smtClean="0"/>
              <a:t>Antracita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2148681"/>
            <a:ext cx="2286000" cy="17145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9775" y="2121247"/>
            <a:ext cx="2514600" cy="16764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5616" y="4506913"/>
            <a:ext cx="2314575" cy="161925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8024" y="4464050"/>
            <a:ext cx="2276475" cy="170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2314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es-ES" b="1" dirty="0" err="1" smtClean="0">
                <a:hlinkClick r:id="rId2"/>
              </a:rPr>
              <a:t>Haloxenuros</a:t>
            </a:r>
            <a:endParaRPr lang="es-ES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198946"/>
            <a:ext cx="8229600" cy="4927218"/>
          </a:xfrm>
        </p:spPr>
        <p:txBody>
          <a:bodyPr/>
          <a:lstStyle/>
          <a:p>
            <a:pPr marL="0" indent="0">
              <a:buNone/>
            </a:pPr>
            <a:r>
              <a:rPr lang="es-ES" dirty="0" smtClean="0"/>
              <a:t>Halita</a:t>
            </a:r>
            <a:r>
              <a:rPr lang="es-ES" sz="1800" dirty="0"/>
              <a:t> </a:t>
            </a:r>
            <a:r>
              <a:rPr lang="es-ES" sz="1800" dirty="0" err="1" smtClean="0"/>
              <a:t>NaCl</a:t>
            </a:r>
            <a:r>
              <a:rPr lang="es-ES" sz="1800" dirty="0" smtClean="0"/>
              <a:t>                                                                    </a:t>
            </a:r>
            <a:r>
              <a:rPr lang="es-ES" dirty="0" smtClean="0"/>
              <a:t>Silvina</a:t>
            </a:r>
            <a:r>
              <a:rPr lang="es-ES" sz="1800" dirty="0"/>
              <a:t> </a:t>
            </a:r>
            <a:r>
              <a:rPr lang="es-ES" sz="1800" dirty="0" err="1" smtClean="0"/>
              <a:t>KCl</a:t>
            </a:r>
            <a:endParaRPr lang="es-ES" sz="1800" dirty="0" smtClean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 smtClean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r>
              <a:rPr lang="es-ES" dirty="0" smtClean="0"/>
              <a:t>Fluorita</a:t>
            </a:r>
            <a:r>
              <a:rPr lang="es-ES" sz="1800" dirty="0"/>
              <a:t> </a:t>
            </a:r>
            <a:r>
              <a:rPr lang="es-ES" sz="1800" dirty="0" smtClean="0"/>
              <a:t>CaF2                                   </a:t>
            </a:r>
            <a:endParaRPr lang="es-ES" sz="1800" dirty="0"/>
          </a:p>
        </p:txBody>
      </p:sp>
      <p:pic>
        <p:nvPicPr>
          <p:cNvPr id="4098" name="Picture 2" descr="C:\Users\Juan\Desktop\Halita 2-3475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41327"/>
            <a:ext cx="3121026" cy="207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Juan\Desktop\Mineral_Silvina_GDFL105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821604"/>
            <a:ext cx="2528016" cy="189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hlinkClick r:id="rId7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87824" y="3877720"/>
            <a:ext cx="4419600" cy="279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777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b="1" dirty="0">
                <a:hlinkClick r:id="rId2"/>
              </a:rPr>
              <a:t>Sulfuros e </a:t>
            </a:r>
            <a:r>
              <a:rPr lang="es-ES" b="1" dirty="0" err="1" smtClean="0">
                <a:hlinkClick r:id="rId2"/>
              </a:rPr>
              <a:t>sulfosales</a:t>
            </a:r>
            <a:endParaRPr lang="es-ES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ES" dirty="0" smtClean="0"/>
              <a:t>Pirita </a:t>
            </a:r>
            <a:r>
              <a:rPr lang="es-ES" sz="1800" dirty="0" smtClean="0"/>
              <a:t>FeS</a:t>
            </a:r>
            <a:r>
              <a:rPr lang="es-ES" sz="1800" baseline="-25000" dirty="0" smtClean="0"/>
              <a:t>2</a:t>
            </a:r>
            <a:r>
              <a:rPr lang="es-ES" dirty="0" smtClean="0"/>
              <a:t>                               Calcopirita </a:t>
            </a:r>
            <a:r>
              <a:rPr lang="es-ES" sz="1800" dirty="0"/>
              <a:t>‎CuFeS</a:t>
            </a:r>
            <a:r>
              <a:rPr lang="es-ES" sz="1800" baseline="-25000" dirty="0"/>
              <a:t>2</a:t>
            </a:r>
            <a:endParaRPr lang="es-ES" sz="1800" dirty="0" smtClean="0"/>
          </a:p>
          <a:p>
            <a:pPr marL="0" indent="0">
              <a:buNone/>
            </a:pPr>
            <a:endParaRPr lang="es-ES" dirty="0" smtClean="0"/>
          </a:p>
          <a:p>
            <a:pPr marL="0" indent="0">
              <a:buNone/>
            </a:pPr>
            <a:endParaRPr lang="es-ES" dirty="0" smtClean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 smtClean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r>
              <a:rPr lang="es-ES" dirty="0" smtClean="0"/>
              <a:t>                             </a:t>
            </a:r>
          </a:p>
          <a:p>
            <a:pPr marL="0" indent="0">
              <a:buNone/>
            </a:pPr>
            <a:r>
              <a:rPr lang="es-ES" dirty="0"/>
              <a:t> </a:t>
            </a:r>
            <a:endParaRPr lang="es-ES" dirty="0" smtClean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 smtClean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 smtClean="0"/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7" name="Imagen 6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2420888"/>
            <a:ext cx="3752938" cy="3346370"/>
          </a:xfrm>
          <a:prstGeom prst="rect">
            <a:avLst/>
          </a:prstGeom>
        </p:spPr>
      </p:pic>
      <p:pic>
        <p:nvPicPr>
          <p:cNvPr id="8" name="Imagen 7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4048" y="3012036"/>
            <a:ext cx="3484526" cy="2164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516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Sulfuros e </a:t>
            </a:r>
            <a:r>
              <a:rPr lang="es-ES" b="1" dirty="0" err="1" smtClean="0"/>
              <a:t>sulfosales</a:t>
            </a:r>
            <a:endParaRPr lang="es-ES" b="1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223" y="1600200"/>
            <a:ext cx="6059553" cy="4525963"/>
          </a:xfrm>
        </p:spPr>
      </p:pic>
    </p:spTree>
    <p:extLst>
      <p:ext uri="{BB962C8B-B14F-4D97-AF65-F5344CB8AC3E}">
        <p14:creationId xmlns:p14="http://schemas.microsoft.com/office/powerpoint/2010/main" val="25385933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b="1" dirty="0">
                <a:solidFill>
                  <a:prstClr val="black"/>
                </a:solidFill>
              </a:rPr>
              <a:t>Sulfuros e </a:t>
            </a:r>
            <a:r>
              <a:rPr lang="es-ES" b="1" dirty="0" err="1">
                <a:solidFill>
                  <a:prstClr val="black"/>
                </a:solidFill>
              </a:rPr>
              <a:t>sulfosales</a:t>
            </a:r>
            <a:endParaRPr lang="es-E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dirty="0"/>
              <a:t>Galena </a:t>
            </a:r>
            <a:r>
              <a:rPr lang="es-ES" sz="1800" dirty="0" err="1" smtClean="0"/>
              <a:t>PbS</a:t>
            </a:r>
            <a:r>
              <a:rPr lang="es-ES" sz="1800" dirty="0" smtClean="0"/>
              <a:t>                                                       </a:t>
            </a:r>
            <a:r>
              <a:rPr lang="es-ES" dirty="0" smtClean="0"/>
              <a:t>Blenda</a:t>
            </a:r>
            <a:r>
              <a:rPr lang="es-ES" sz="1800" dirty="0"/>
              <a:t> </a:t>
            </a:r>
            <a:r>
              <a:rPr lang="es-ES" sz="1800" dirty="0" err="1" smtClean="0"/>
              <a:t>ZnS</a:t>
            </a:r>
            <a:r>
              <a:rPr lang="es-ES" sz="1800" dirty="0" smtClean="0"/>
              <a:t>          </a:t>
            </a:r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 smtClean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 smtClean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r>
              <a:rPr lang="es-ES" dirty="0" smtClean="0"/>
              <a:t>Cinabrio</a:t>
            </a:r>
            <a:r>
              <a:rPr lang="es-ES" sz="1800" dirty="0"/>
              <a:t> </a:t>
            </a:r>
            <a:r>
              <a:rPr lang="es-ES" sz="1800" dirty="0" err="1" smtClean="0"/>
              <a:t>HgS</a:t>
            </a:r>
            <a:endParaRPr lang="es-ES" sz="1800" dirty="0"/>
          </a:p>
        </p:txBody>
      </p:sp>
      <p:pic>
        <p:nvPicPr>
          <p:cNvPr id="4" name="Imagen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492896"/>
            <a:ext cx="3189215" cy="2391911"/>
          </a:xfrm>
          <a:prstGeom prst="rect">
            <a:avLst/>
          </a:prstGeom>
        </p:spPr>
      </p:pic>
      <p:pic>
        <p:nvPicPr>
          <p:cNvPr id="8" name="Imagen 7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1523" y="2162957"/>
            <a:ext cx="3188775" cy="2391581"/>
          </a:xfrm>
          <a:prstGeom prst="rect">
            <a:avLst/>
          </a:prstGeom>
        </p:spPr>
      </p:pic>
      <p:pic>
        <p:nvPicPr>
          <p:cNvPr id="9" name="Imagen 8">
            <a:hlinkClick r:id="rId6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9152" y="4342557"/>
            <a:ext cx="2636324" cy="1977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7666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457200" y="400880"/>
            <a:ext cx="8229600" cy="1143000"/>
          </a:xfrm>
        </p:spPr>
        <p:txBody>
          <a:bodyPr>
            <a:normAutofit/>
          </a:bodyPr>
          <a:lstStyle/>
          <a:p>
            <a:r>
              <a:rPr lang="pt-BR" b="1" dirty="0">
                <a:hlinkClick r:id="rId2"/>
              </a:rPr>
              <a:t>Óxidos e </a:t>
            </a:r>
            <a:r>
              <a:rPr lang="pt-BR" b="1" dirty="0" smtClean="0">
                <a:hlinkClick r:id="rId2"/>
              </a:rPr>
              <a:t>hidróxidos</a:t>
            </a:r>
            <a:endParaRPr lang="es-ES" b="1" dirty="0"/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Hematites </a:t>
            </a:r>
            <a:r>
              <a:rPr lang="es-ES" sz="1800" dirty="0" smtClean="0"/>
              <a:t>Fe</a:t>
            </a:r>
            <a:r>
              <a:rPr lang="es-ES" sz="1800" baseline="-25000" dirty="0" smtClean="0"/>
              <a:t>2</a:t>
            </a:r>
            <a:r>
              <a:rPr lang="es-ES" sz="1800" dirty="0" smtClean="0"/>
              <a:t>O</a:t>
            </a:r>
            <a:r>
              <a:rPr lang="es-ES" sz="1800" baseline="-25000" dirty="0" smtClean="0"/>
              <a:t>3 </a:t>
            </a:r>
            <a:r>
              <a:rPr lang="es-ES" baseline="-25000" dirty="0" smtClean="0"/>
              <a:t>            </a:t>
            </a:r>
            <a:r>
              <a:rPr lang="es-ES" dirty="0" smtClean="0"/>
              <a:t>Magnetita</a:t>
            </a:r>
            <a:r>
              <a:rPr lang="es-ES" sz="1800" dirty="0"/>
              <a:t> </a:t>
            </a:r>
            <a:r>
              <a:rPr lang="es-ES" sz="1800" dirty="0" smtClean="0"/>
              <a:t>Fe</a:t>
            </a:r>
            <a:r>
              <a:rPr lang="es-ES" sz="1800" baseline="30000" dirty="0" smtClean="0"/>
              <a:t>2</a:t>
            </a:r>
            <a:r>
              <a:rPr lang="es-ES" sz="1800" baseline="30000" dirty="0"/>
              <a:t>+</a:t>
            </a:r>
            <a:r>
              <a:rPr lang="es-ES" sz="1800" dirty="0"/>
              <a:t>(Fe</a:t>
            </a:r>
            <a:r>
              <a:rPr lang="es-ES" sz="1800" baseline="30000" dirty="0"/>
              <a:t>3+</a:t>
            </a:r>
            <a:r>
              <a:rPr lang="es-ES" sz="1800" dirty="0"/>
              <a:t>)</a:t>
            </a:r>
            <a:r>
              <a:rPr lang="es-ES" sz="1800" baseline="-25000" dirty="0"/>
              <a:t>2</a:t>
            </a:r>
            <a:r>
              <a:rPr lang="es-ES" sz="1800" dirty="0"/>
              <a:t>O</a:t>
            </a:r>
            <a:r>
              <a:rPr lang="es-ES" sz="1800" baseline="-25000" dirty="0"/>
              <a:t>4</a:t>
            </a:r>
            <a:endParaRPr lang="es-ES" sz="1800" dirty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 smtClean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 smtClean="0"/>
          </a:p>
          <a:p>
            <a:pPr marL="0" indent="0">
              <a:buNone/>
            </a:pPr>
            <a:r>
              <a:rPr lang="es-ES" dirty="0" smtClean="0"/>
              <a:t>Casiterita</a:t>
            </a:r>
            <a:r>
              <a:rPr lang="es-ES" sz="1800" dirty="0"/>
              <a:t> </a:t>
            </a:r>
            <a:r>
              <a:rPr lang="es-ES" sz="1800" dirty="0" smtClean="0"/>
              <a:t>SnO</a:t>
            </a:r>
            <a:r>
              <a:rPr lang="es-ES" sz="1800" baseline="-25000" dirty="0" smtClean="0"/>
              <a:t>2</a:t>
            </a:r>
            <a:r>
              <a:rPr lang="es-ES" sz="1800" dirty="0" smtClean="0"/>
              <a:t> </a:t>
            </a:r>
            <a:endParaRPr lang="es-ES" sz="1800" dirty="0"/>
          </a:p>
        </p:txBody>
      </p:sp>
      <p:pic>
        <p:nvPicPr>
          <p:cNvPr id="6" name="Imagen 5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2348880"/>
            <a:ext cx="2095500" cy="1838325"/>
          </a:xfrm>
          <a:prstGeom prst="rect">
            <a:avLst/>
          </a:prstGeom>
        </p:spPr>
      </p:pic>
      <p:pic>
        <p:nvPicPr>
          <p:cNvPr id="8" name="Imagen 7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3968" y="2164406"/>
            <a:ext cx="2466975" cy="1847850"/>
          </a:xfrm>
          <a:prstGeom prst="rect">
            <a:avLst/>
          </a:prstGeom>
        </p:spPr>
      </p:pic>
      <p:pic>
        <p:nvPicPr>
          <p:cNvPr id="9" name="Imagen 8">
            <a:hlinkClick r:id="rId7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23344" y="4386296"/>
            <a:ext cx="2333625" cy="176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9360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>
                <a:hlinkClick r:id="rId2"/>
              </a:rPr>
              <a:t>Sulfatos: </a:t>
            </a:r>
            <a:r>
              <a:rPr lang="es-ES" b="1" dirty="0" err="1">
                <a:hlinkClick r:id="rId2"/>
              </a:rPr>
              <a:t>xeso</a:t>
            </a:r>
            <a:endParaRPr lang="es-E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dirty="0" smtClean="0"/>
              <a:t>   </a:t>
            </a:r>
            <a:r>
              <a:rPr lang="es-ES" dirty="0" err="1" smtClean="0"/>
              <a:t>Xeso</a:t>
            </a:r>
            <a:r>
              <a:rPr lang="es-ES" dirty="0" smtClean="0"/>
              <a:t> fibroso</a:t>
            </a:r>
            <a:r>
              <a:rPr lang="es-ES" sz="1800" dirty="0" smtClean="0"/>
              <a:t> CaSO</a:t>
            </a:r>
            <a:r>
              <a:rPr lang="es-ES" sz="1800" baseline="-25000" dirty="0" smtClean="0"/>
              <a:t>4</a:t>
            </a:r>
            <a:r>
              <a:rPr lang="es-ES" sz="1800" dirty="0" smtClean="0"/>
              <a:t>·2H</a:t>
            </a:r>
            <a:r>
              <a:rPr lang="es-ES" sz="1800" baseline="-25000" dirty="0" smtClean="0"/>
              <a:t>2</a:t>
            </a:r>
            <a:r>
              <a:rPr lang="es-ES" sz="1800" dirty="0" smtClean="0"/>
              <a:t>O                </a:t>
            </a:r>
            <a:r>
              <a:rPr lang="es-ES" sz="1800" b="1" dirty="0" smtClean="0"/>
              <a:t>Macla en punta de flecha</a:t>
            </a:r>
            <a:endParaRPr lang="es-ES" sz="1800" b="1" dirty="0"/>
          </a:p>
        </p:txBody>
      </p:sp>
      <p:pic>
        <p:nvPicPr>
          <p:cNvPr id="6" name="Imagen 5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0703" y="2564904"/>
            <a:ext cx="4005064" cy="3003798"/>
          </a:xfrm>
          <a:prstGeom prst="rect">
            <a:avLst/>
          </a:prstGeom>
        </p:spPr>
      </p:pic>
      <p:pic>
        <p:nvPicPr>
          <p:cNvPr id="7" name="Imagen 6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520" y="2564904"/>
            <a:ext cx="4320480" cy="287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88948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805</TotalTime>
  <Words>523</Words>
  <Application>Microsoft Office PowerPoint</Application>
  <PresentationFormat>Presentación en pantalla (4:3)</PresentationFormat>
  <Paragraphs>180</Paragraphs>
  <Slides>32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33" baseType="lpstr">
      <vt:lpstr>Tema de Office</vt:lpstr>
      <vt:lpstr>Minerais e Rochas selectividade</vt:lpstr>
      <vt:lpstr>Listaxe de minerais que se deben clasificar</vt:lpstr>
      <vt:lpstr>Minerais de elementos nativos</vt:lpstr>
      <vt:lpstr>Haloxenuros</vt:lpstr>
      <vt:lpstr>Sulfuros e sulfosales</vt:lpstr>
      <vt:lpstr>Sulfuros e sulfosales</vt:lpstr>
      <vt:lpstr>Sulfuros e sulfosales</vt:lpstr>
      <vt:lpstr>Óxidos e hidróxidos</vt:lpstr>
      <vt:lpstr>Sulfatos: xeso</vt:lpstr>
      <vt:lpstr>Carbonatos</vt:lpstr>
      <vt:lpstr>Carbonatos</vt:lpstr>
      <vt:lpstr>Carbonatos</vt:lpstr>
      <vt:lpstr>Silicatos. Nesosilicatos</vt:lpstr>
      <vt:lpstr>Silicatos.Inosilicatos</vt:lpstr>
      <vt:lpstr>Silicatos.Filosilicatos</vt:lpstr>
      <vt:lpstr>Silicatos. Tectosilicatos</vt:lpstr>
      <vt:lpstr>Rocha Ígneas ou magmáticas</vt:lpstr>
      <vt:lpstr>MAGMÁTICAS.Plutónicas</vt:lpstr>
      <vt:lpstr>MAGMÁTICAS.Plutónicas</vt:lpstr>
      <vt:lpstr>MAGMÁTICAS.VOLCÁNICAS</vt:lpstr>
      <vt:lpstr>SUBVOLCÁNICAS.FILONIANAS</vt:lpstr>
      <vt:lpstr>Rochas Metamórficas</vt:lpstr>
      <vt:lpstr>METAMORFISMO REXIONAL</vt:lpstr>
      <vt:lpstr>METAMORFISMO REXIONAL</vt:lpstr>
      <vt:lpstr>METAMORFISMO REXIONAL</vt:lpstr>
      <vt:lpstr>METAMORFISMO REXIONAL</vt:lpstr>
      <vt:lpstr>Rochas Metamórficas</vt:lpstr>
      <vt:lpstr>Rochas Sedimentarias</vt:lpstr>
      <vt:lpstr>Rochas Sedimentarias.Detríticas</vt:lpstr>
      <vt:lpstr>ROCHAS SEDIMENTARIAS. PRECIPITACIÓN</vt:lpstr>
      <vt:lpstr>CLORUROS Y SULFUROS</vt:lpstr>
      <vt:lpstr>ROCAS SEDIMENTARIAS.ORGANÓXENAS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Juan</dc:creator>
  <cp:lastModifiedBy>Juan</cp:lastModifiedBy>
  <cp:revision>67</cp:revision>
  <dcterms:created xsi:type="dcterms:W3CDTF">2017-03-05T18:11:27Z</dcterms:created>
  <dcterms:modified xsi:type="dcterms:W3CDTF">2017-10-12T19:05:24Z</dcterms:modified>
</cp:coreProperties>
</file>