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activeX/activeX4.xml" ContentType="application/vnd.ms-office.activeX+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ctiveX/activeX2.xml" ContentType="application/vnd.ms-office.activeX+xml"/>
  <Override PartName="/ppt/activeX/activeX3.xml" ContentType="application/vnd.ms-office.activeX+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activeX/activeX6.xml" ContentType="application/vnd.ms-office.activeX+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activeX"/>
  <Override PartName="/ppt/activeX/activeX5.xml" ContentType="application/vnd.ms-office.activeX+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71" r:id="rId10"/>
    <p:sldId id="264" r:id="rId11"/>
    <p:sldId id="265" r:id="rId12"/>
    <p:sldId id="266" r:id="rId13"/>
    <p:sldId id="267" r:id="rId14"/>
    <p:sldId id="268" r:id="rId15"/>
    <p:sldId id="272" r:id="rId16"/>
    <p:sldId id="269" r:id="rId17"/>
    <p:sldId id="270" r:id="rId18"/>
    <p:sldId id="273" r:id="rId19"/>
    <p:sldId id="274" r:id="rId20"/>
    <p:sldId id="275" r:id="rId21"/>
    <p:sldId id="276" r:id="rId22"/>
    <p:sldId id="277"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FF"/>
  </p:clrMru>
</p:presentationPr>
</file>

<file path=ppt/tableStyles.xml><?xml version="1.0" encoding="utf-8"?>
<a:tblStyleLst xmlns:a="http://schemas.openxmlformats.org/drawingml/2006/main" def="{5C22544A-7EE6-4342-B048-85BDC9FD1C3A}">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activeX1.xml><?xml version="1.0" encoding="utf-8"?>
<ax:ocx xmlns:ax="http://schemas.microsoft.com/office/2006/activeX" xmlns:r="http://schemas.openxmlformats.org/officeDocument/2006/relationships" ax:classid="{5512D118-5CC6-11CF-8D67-00AA00BDCE1D}" ax:persistence="persistStream" r:id="rId1"/>
</file>

<file path=ppt/activeX/activeX2.xml><?xml version="1.0" encoding="utf-8"?>
<ax:ocx xmlns:ax="http://schemas.microsoft.com/office/2006/activeX" xmlns:r="http://schemas.openxmlformats.org/officeDocument/2006/relationships" ax:classid="{5512D118-5CC6-11CF-8D67-00AA00BDCE1D}" ax:persistence="persistStream" r:id="rId1"/>
</file>

<file path=ppt/activeX/activeX3.xml><?xml version="1.0" encoding="utf-8"?>
<ax:ocx xmlns:ax="http://schemas.microsoft.com/office/2006/activeX" xmlns:r="http://schemas.openxmlformats.org/officeDocument/2006/relationships" ax:classid="{5512D118-5CC6-11CF-8D67-00AA00BDCE1D}" ax:persistence="persistStream" r:id="rId1"/>
</file>

<file path=ppt/activeX/activeX4.xml><?xml version="1.0" encoding="utf-8"?>
<ax:ocx xmlns:ax="http://schemas.microsoft.com/office/2006/activeX" xmlns:r="http://schemas.openxmlformats.org/officeDocument/2006/relationships" ax:classid="{5512D118-5CC6-11CF-8D67-00AA00BDCE1D}" ax:persistence="persistStream" r:id="rId1"/>
</file>

<file path=ppt/activeX/activeX5.xml><?xml version="1.0" encoding="utf-8"?>
<ax:ocx xmlns:ax="http://schemas.microsoft.com/office/2006/activeX" xmlns:r="http://schemas.openxmlformats.org/officeDocument/2006/relationships" ax:classid="{5512D118-5CC6-11CF-8D67-00AA00BDCE1D}" ax:persistence="persistStream" r:id="rId1"/>
</file>

<file path=ppt/activeX/activeX6.xml><?xml version="1.0" encoding="utf-8"?>
<ax:ocx xmlns:ax="http://schemas.microsoft.com/office/2006/activeX" xmlns:r="http://schemas.openxmlformats.org/officeDocument/2006/relationships" ax:classid="{5512D118-5CC6-11CF-8D67-00AA00BDCE1D}" ax:persistence="persistStream" r:id="rId1"/>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F1D12A37-A0B1-4673-A93B-4452D19B213E}" type="datetimeFigureOut">
              <a:rPr lang="es-ES" smtClean="0"/>
              <a:pPr/>
              <a:t>21/01/2018</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F9EDE498-5D37-4EDE-BF24-65FAF46A1468}"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1D12A37-A0B1-4673-A93B-4452D19B213E}" type="datetimeFigureOut">
              <a:rPr lang="es-ES" smtClean="0"/>
              <a:pPr/>
              <a:t>21/01/2018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9EDE498-5D37-4EDE-BF24-65FAF46A146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1D12A37-A0B1-4673-A93B-4452D19B213E}" type="datetimeFigureOut">
              <a:rPr lang="es-ES" smtClean="0"/>
              <a:pPr/>
              <a:t>21/01/2018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F9EDE498-5D37-4EDE-BF24-65FAF46A146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F1D12A37-A0B1-4673-A93B-4452D19B213E}" type="datetimeFigureOut">
              <a:rPr lang="es-ES" smtClean="0"/>
              <a:pPr/>
              <a:t>21/01/2018</a:t>
            </a:fld>
            <a:endParaRPr lang="es-ES"/>
          </a:p>
        </p:txBody>
      </p:sp>
      <p:sp>
        <p:nvSpPr>
          <p:cNvPr id="9" name="8 Marcador de número de diapositiva"/>
          <p:cNvSpPr>
            <a:spLocks noGrp="1"/>
          </p:cNvSpPr>
          <p:nvPr>
            <p:ph type="sldNum" sz="quarter" idx="15"/>
          </p:nvPr>
        </p:nvSpPr>
        <p:spPr/>
        <p:txBody>
          <a:bodyPr rtlCol="0"/>
          <a:lstStyle/>
          <a:p>
            <a:fld id="{F9EDE498-5D37-4EDE-BF24-65FAF46A1468}"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F1D12A37-A0B1-4673-A93B-4452D19B213E}" type="datetimeFigureOut">
              <a:rPr lang="es-ES" smtClean="0"/>
              <a:pPr/>
              <a:t>21/01/2018</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F9EDE498-5D37-4EDE-BF24-65FAF46A1468}"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F1D12A37-A0B1-4673-A93B-4452D19B213E}" type="datetimeFigureOut">
              <a:rPr lang="es-ES" smtClean="0"/>
              <a:pPr/>
              <a:t>21/01/2018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F9EDE498-5D37-4EDE-BF24-65FAF46A1468}"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1D12A37-A0B1-4673-A93B-4452D19B213E}" type="datetimeFigureOut">
              <a:rPr lang="es-ES" smtClean="0"/>
              <a:pPr/>
              <a:t>21/01/2018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F9EDE498-5D37-4EDE-BF24-65FAF46A1468}"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F1D12A37-A0B1-4673-A93B-4452D19B213E}" type="datetimeFigureOut">
              <a:rPr lang="es-ES" smtClean="0"/>
              <a:pPr/>
              <a:t>21/01/2018</a:t>
            </a:fld>
            <a:endParaRPr lang="es-ES"/>
          </a:p>
        </p:txBody>
      </p:sp>
      <p:sp>
        <p:nvSpPr>
          <p:cNvPr id="7" name="6 Marcador de número de diapositiva"/>
          <p:cNvSpPr>
            <a:spLocks noGrp="1"/>
          </p:cNvSpPr>
          <p:nvPr>
            <p:ph type="sldNum" sz="quarter" idx="11"/>
          </p:nvPr>
        </p:nvSpPr>
        <p:spPr/>
        <p:txBody>
          <a:bodyPr rtlCol="0"/>
          <a:lstStyle/>
          <a:p>
            <a:fld id="{F9EDE498-5D37-4EDE-BF24-65FAF46A1468}"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1D12A37-A0B1-4673-A93B-4452D19B213E}" type="datetimeFigureOut">
              <a:rPr lang="es-ES" smtClean="0"/>
              <a:pPr/>
              <a:t>21/01/2018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F9EDE498-5D37-4EDE-BF24-65FAF46A146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F1D12A37-A0B1-4673-A93B-4452D19B213E}" type="datetimeFigureOut">
              <a:rPr lang="es-ES" smtClean="0"/>
              <a:pPr/>
              <a:t>21/01/2018</a:t>
            </a:fld>
            <a:endParaRPr lang="es-ES"/>
          </a:p>
        </p:txBody>
      </p:sp>
      <p:sp>
        <p:nvSpPr>
          <p:cNvPr id="22" name="21 Marcador de número de diapositiva"/>
          <p:cNvSpPr>
            <a:spLocks noGrp="1"/>
          </p:cNvSpPr>
          <p:nvPr>
            <p:ph type="sldNum" sz="quarter" idx="15"/>
          </p:nvPr>
        </p:nvSpPr>
        <p:spPr/>
        <p:txBody>
          <a:bodyPr rtlCol="0"/>
          <a:lstStyle/>
          <a:p>
            <a:fld id="{F9EDE498-5D37-4EDE-BF24-65FAF46A1468}"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F1D12A37-A0B1-4673-A93B-4452D19B213E}" type="datetimeFigureOut">
              <a:rPr lang="es-ES" smtClean="0"/>
              <a:pPr/>
              <a:t>21/01/2018</a:t>
            </a:fld>
            <a:endParaRPr lang="es-ES"/>
          </a:p>
        </p:txBody>
      </p:sp>
      <p:sp>
        <p:nvSpPr>
          <p:cNvPr id="18" name="17 Marcador de número de diapositiva"/>
          <p:cNvSpPr>
            <a:spLocks noGrp="1"/>
          </p:cNvSpPr>
          <p:nvPr>
            <p:ph type="sldNum" sz="quarter" idx="11"/>
          </p:nvPr>
        </p:nvSpPr>
        <p:spPr/>
        <p:txBody>
          <a:bodyPr rtlCol="0"/>
          <a:lstStyle/>
          <a:p>
            <a:fld id="{F9EDE498-5D37-4EDE-BF24-65FAF46A1468}"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1D12A37-A0B1-4673-A93B-4452D19B213E}" type="datetimeFigureOut">
              <a:rPr lang="es-ES" smtClean="0"/>
              <a:pPr/>
              <a:t>21/01/2018</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9EDE498-5D37-4EDE-BF24-65FAF46A146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ntrol" Target="../activeX/activeX2.xml"/><Relationship Id="rId2" Type="http://schemas.openxmlformats.org/officeDocument/2006/relationships/control" Target="../activeX/activeX1.xml"/><Relationship Id="rId1" Type="http://schemas.openxmlformats.org/officeDocument/2006/relationships/vmlDrawing" Target="../drawings/vmlDrawing1.vml"/><Relationship Id="rId4"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ontrol" Target="../activeX/activeX4.xml"/><Relationship Id="rId2" Type="http://schemas.openxmlformats.org/officeDocument/2006/relationships/control" Target="../activeX/activeX3.xml"/><Relationship Id="rId1" Type="http://schemas.openxmlformats.org/officeDocument/2006/relationships/vmlDrawing" Target="../drawings/vmlDrawing2.vml"/><Relationship Id="rId6" Type="http://schemas.openxmlformats.org/officeDocument/2006/relationships/slideLayout" Target="../slideLayouts/slideLayout7.xml"/><Relationship Id="rId5" Type="http://schemas.openxmlformats.org/officeDocument/2006/relationships/control" Target="../activeX/activeX6.xml"/><Relationship Id="rId4" Type="http://schemas.openxmlformats.org/officeDocument/2006/relationships/control" Target="../activeX/activeX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TEMA 6</a:t>
            </a:r>
            <a:endParaRPr lang="es-ES" dirty="0"/>
          </a:p>
        </p:txBody>
      </p:sp>
      <p:sp>
        <p:nvSpPr>
          <p:cNvPr id="3" name="2 Subtítulo"/>
          <p:cNvSpPr>
            <a:spLocks noGrp="1"/>
          </p:cNvSpPr>
          <p:nvPr>
            <p:ph type="subTitle" idx="1"/>
          </p:nvPr>
        </p:nvSpPr>
        <p:spPr/>
        <p:txBody>
          <a:bodyPr/>
          <a:lstStyle/>
          <a:p>
            <a:r>
              <a:rPr lang="es-ES" dirty="0" smtClean="0"/>
              <a:t>LAS INVERSIONES</a:t>
            </a:r>
            <a:endParaRPr lang="es-E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467544" y="310577"/>
            <a:ext cx="7560840" cy="2554545"/>
          </a:xfrm>
          <a:prstGeom prst="rect">
            <a:avLst/>
          </a:prstGeom>
          <a:solidFill>
            <a:srgbClr val="CCE8F7"/>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2000" b="0" i="0" u="none" strike="noStrike" cap="none" normalizeH="0" baseline="0" dirty="0" smtClean="0">
                <a:ln>
                  <a:noFill/>
                </a:ln>
                <a:solidFill>
                  <a:srgbClr val="333333"/>
                </a:solidFill>
                <a:effectLst/>
                <a:latin typeface="client light"/>
                <a:cs typeface="Arial" pitchFamily="34" charset="0"/>
              </a:rPr>
              <a:t>Un amigo muy emprendedor te cuenta que ha inventado una nueva red social, el </a:t>
            </a:r>
            <a:r>
              <a:rPr kumimoji="0" lang="es-ES" sz="2000" b="0" i="0" u="none" strike="noStrike" cap="none" normalizeH="0" baseline="0" dirty="0" err="1" smtClean="0">
                <a:ln>
                  <a:noFill/>
                </a:ln>
                <a:solidFill>
                  <a:srgbClr val="333333"/>
                </a:solidFill>
                <a:effectLst/>
                <a:latin typeface="client light"/>
                <a:cs typeface="Arial" pitchFamily="34" charset="0"/>
              </a:rPr>
              <a:t>Snapchachi</a:t>
            </a:r>
            <a:r>
              <a:rPr kumimoji="0" lang="es-ES" sz="2000" b="0" i="0" u="none" strike="noStrike" cap="none" normalizeH="0" baseline="0" dirty="0" smtClean="0">
                <a:ln>
                  <a:noFill/>
                </a:ln>
                <a:solidFill>
                  <a:srgbClr val="333333"/>
                </a:solidFill>
                <a:effectLst/>
                <a:latin typeface="client light"/>
                <a:cs typeface="Arial" pitchFamily="34" charset="0"/>
              </a:rPr>
              <a:t>, y te pide dinero. ¿Qué características crees que puede tener esta inversión?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rgbClr val="333333"/>
                </a:solidFill>
                <a:effectLst/>
                <a:latin typeface="client light"/>
                <a:cs typeface="Arial" pitchFamily="34" charset="0"/>
              </a:rPr>
              <a:t>Una alta liquidez</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rgbClr val="333333"/>
                </a:solidFill>
                <a:effectLst/>
                <a:latin typeface="client light"/>
                <a:cs typeface="Arial" pitchFamily="34" charset="0"/>
              </a:rPr>
              <a:t>Una alta seguridad</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rgbClr val="333333"/>
                </a:solidFill>
                <a:effectLst/>
                <a:latin typeface="client light"/>
                <a:cs typeface="Arial" pitchFamily="34" charset="0"/>
              </a:rPr>
              <a:t>Una alta rentabilidad</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000" b="0" i="0" u="none" strike="noStrike" cap="none" normalizeH="0" baseline="0" dirty="0" smtClean="0">
                <a:ln>
                  <a:noFill/>
                </a:ln>
                <a:solidFill>
                  <a:srgbClr val="333333"/>
                </a:solidFill>
                <a:effectLst/>
                <a:latin typeface="client light"/>
                <a:cs typeface="Arial" pitchFamily="34" charset="0"/>
              </a:rPr>
              <a:t>Todas las anteriores</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p:txBody>
      </p:sp>
    </p:spTree>
    <p:controls>
      <p:control spid="21506" name="DefaultOcx" r:id="rId2" imgW="257040" imgH="304920"/>
      <p:control spid="21507" name="HTMLOption1" r:id="rId3" imgW="257040" imgH="304920"/>
    </p:controls>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74638"/>
            <a:ext cx="8291264" cy="634082"/>
          </a:xfrm>
          <a:solidFill>
            <a:srgbClr val="FFFF00"/>
          </a:solidFill>
        </p:spPr>
        <p:txBody>
          <a:bodyPr>
            <a:normAutofit fontScale="90000"/>
          </a:bodyPr>
          <a:lstStyle/>
          <a:p>
            <a:r>
              <a:rPr lang="es-ES" sz="4400" b="1" cap="all" dirty="0" smtClean="0">
                <a:solidFill>
                  <a:srgbClr val="0070C0"/>
                </a:solidFill>
              </a:rPr>
              <a:t>2. Las deudas</a:t>
            </a:r>
            <a:endParaRPr lang="es-ES" dirty="0"/>
          </a:p>
        </p:txBody>
      </p:sp>
      <p:sp>
        <p:nvSpPr>
          <p:cNvPr id="3" name="2 CuadroTexto"/>
          <p:cNvSpPr txBox="1"/>
          <p:nvPr/>
        </p:nvSpPr>
        <p:spPr>
          <a:xfrm>
            <a:off x="467544" y="1124744"/>
            <a:ext cx="8280920" cy="8309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sz="2400" cap="all" dirty="0" smtClean="0">
                <a:solidFill>
                  <a:schemeClr val="bg1"/>
                </a:solidFill>
                <a:effectLst>
                  <a:outerShdw blurRad="38100" dist="38100" dir="2700000" algn="tl">
                    <a:srgbClr val="000000">
                      <a:alpha val="43137"/>
                    </a:srgbClr>
                  </a:outerShdw>
                </a:effectLst>
              </a:rPr>
              <a:t>Una deuda</a:t>
            </a:r>
            <a:r>
              <a:rPr lang="es-ES" sz="2400" dirty="0" smtClean="0">
                <a:solidFill>
                  <a:schemeClr val="bg1"/>
                </a:solidFill>
              </a:rPr>
              <a:t> es una obligación de pago que se contrae con la intención de realizar un consumo presente gracias a ingresos futuros.</a:t>
            </a:r>
            <a:endParaRPr lang="es-ES" sz="2400" dirty="0">
              <a:solidFill>
                <a:schemeClr val="bg1"/>
              </a:solidFill>
            </a:endParaRPr>
          </a:p>
        </p:txBody>
      </p:sp>
      <p:sp>
        <p:nvSpPr>
          <p:cNvPr id="4" name="3 CuadroTexto"/>
          <p:cNvSpPr txBox="1"/>
          <p:nvPr/>
        </p:nvSpPr>
        <p:spPr>
          <a:xfrm>
            <a:off x="467544" y="2348880"/>
            <a:ext cx="8352928" cy="1938992"/>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es-ES" sz="2000" cap="all" dirty="0" smtClean="0">
                <a:effectLst>
                  <a:outerShdw blurRad="38100" dist="38100" dir="2700000" algn="tl">
                    <a:srgbClr val="000000">
                      <a:alpha val="43137"/>
                    </a:srgbClr>
                  </a:outerShdw>
                </a:effectLst>
              </a:rPr>
              <a:t>Las contrapartidas de utilizar dinero ajeno en lugar de dinero propio </a:t>
            </a:r>
            <a:r>
              <a:rPr lang="es-ES" sz="2000" dirty="0" smtClean="0"/>
              <a:t>son las siguientes:</a:t>
            </a:r>
          </a:p>
          <a:p>
            <a:endParaRPr lang="es-ES" sz="2000" dirty="0" smtClean="0"/>
          </a:p>
          <a:p>
            <a:pPr>
              <a:buFont typeface="Wingdings" pitchFamily="2" charset="2"/>
              <a:buChar char="Ø"/>
            </a:pPr>
            <a:r>
              <a:rPr lang="es-ES" sz="2000" u="sng" dirty="0" smtClean="0">
                <a:effectLst>
                  <a:outerShdw blurRad="38100" dist="38100" dir="2700000" algn="tl">
                    <a:srgbClr val="000000">
                      <a:alpha val="43137"/>
                    </a:srgbClr>
                  </a:outerShdw>
                </a:effectLst>
              </a:rPr>
              <a:t>Sobrecargan el presupuesto familiar </a:t>
            </a:r>
            <a:r>
              <a:rPr lang="es-ES" sz="2000" dirty="0" smtClean="0"/>
              <a:t>en su categoría más prioritaria: los gastos fijos obligatorios.</a:t>
            </a:r>
          </a:p>
          <a:p>
            <a:pPr>
              <a:buFont typeface="Wingdings" pitchFamily="2" charset="2"/>
              <a:buChar char="Ø"/>
            </a:pPr>
            <a:r>
              <a:rPr lang="es-ES" sz="2000" u="sng" dirty="0" smtClean="0">
                <a:effectLst>
                  <a:outerShdw blurRad="38100" dist="38100" dir="2700000" algn="tl">
                    <a:srgbClr val="000000">
                      <a:alpha val="43137"/>
                    </a:srgbClr>
                  </a:outerShdw>
                </a:effectLst>
              </a:rPr>
              <a:t>Tienen su coste en forma de interés</a:t>
            </a:r>
            <a:r>
              <a:rPr lang="es-ES" sz="2000" dirty="0" smtClean="0"/>
              <a:t>, comisiones y otros gastos.</a:t>
            </a:r>
            <a:endParaRPr lang="es-ES" sz="2000" dirty="0"/>
          </a:p>
        </p:txBody>
      </p:sp>
      <p:sp>
        <p:nvSpPr>
          <p:cNvPr id="5" name="4 CuadroTexto"/>
          <p:cNvSpPr txBox="1"/>
          <p:nvPr/>
        </p:nvSpPr>
        <p:spPr>
          <a:xfrm>
            <a:off x="611560" y="4653136"/>
            <a:ext cx="8136904" cy="1631216"/>
          </a:xfrm>
          <a:prstGeom prst="rect">
            <a:avLst/>
          </a:prstGeom>
          <a:solidFill>
            <a:srgbClr val="FFFF00"/>
          </a:solidFill>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es-ES" sz="2000" dirty="0" smtClean="0">
                <a:solidFill>
                  <a:srgbClr val="0070C0"/>
                </a:solidFill>
              </a:rPr>
              <a:t>El principal objetivo a la hora de gestionar una deuda es mantener su coste a niveles asequibles para el presupuesto de cada persona. </a:t>
            </a:r>
          </a:p>
          <a:p>
            <a:pPr algn="just"/>
            <a:r>
              <a:rPr lang="es-ES" sz="2000" cap="all" dirty="0" smtClean="0">
                <a:solidFill>
                  <a:srgbClr val="0070C0"/>
                </a:solidFill>
              </a:rPr>
              <a:t>El coste más importante es </a:t>
            </a:r>
            <a:r>
              <a:rPr lang="es-ES" sz="2000" b="1" i="1" u="sng" cap="all" dirty="0" smtClean="0">
                <a:solidFill>
                  <a:srgbClr val="0070C0"/>
                </a:solidFill>
                <a:effectLst>
                  <a:outerShdw blurRad="38100" dist="38100" dir="2700000" algn="tl">
                    <a:srgbClr val="000000">
                      <a:alpha val="43137"/>
                    </a:srgbClr>
                  </a:outerShdw>
                </a:effectLst>
              </a:rPr>
              <a:t>el interés</a:t>
            </a:r>
            <a:r>
              <a:rPr lang="es-ES" sz="2000" i="1" cap="all" dirty="0" smtClean="0">
                <a:solidFill>
                  <a:srgbClr val="0070C0"/>
                </a:solidFill>
              </a:rPr>
              <a:t>.</a:t>
            </a:r>
            <a:r>
              <a:rPr lang="es-ES" sz="2000" dirty="0" smtClean="0">
                <a:solidFill>
                  <a:srgbClr val="0070C0"/>
                </a:solidFill>
              </a:rPr>
              <a:t> </a:t>
            </a:r>
          </a:p>
          <a:p>
            <a:pPr algn="just"/>
            <a:r>
              <a:rPr lang="es-ES" sz="2000" dirty="0" smtClean="0">
                <a:solidFill>
                  <a:srgbClr val="0070C0"/>
                </a:solidFill>
              </a:rPr>
              <a:t>Este se mide en forma de </a:t>
            </a:r>
            <a:r>
              <a:rPr lang="es-ES" sz="2000" u="sng" dirty="0" smtClean="0">
                <a:solidFill>
                  <a:srgbClr val="0070C0"/>
                </a:solidFill>
                <a:effectLst>
                  <a:outerShdw blurRad="38100" dist="38100" dir="2700000" algn="tl">
                    <a:srgbClr val="000000">
                      <a:alpha val="43137"/>
                    </a:srgbClr>
                  </a:outerShdw>
                </a:effectLst>
              </a:rPr>
              <a:t>porcentaje y representa el tanto por ciento que cuesta disponer del dinero ajeno</a:t>
            </a:r>
            <a:r>
              <a:rPr lang="es-ES" u="sng" dirty="0" smtClean="0">
                <a:effectLst>
                  <a:outerShdw blurRad="38100" dist="38100" dir="2700000" algn="tl">
                    <a:srgbClr val="000000">
                      <a:alpha val="43137"/>
                    </a:srgbClr>
                  </a:outerShdw>
                </a:effectLst>
              </a:rPr>
              <a:t>. </a:t>
            </a:r>
            <a:endParaRPr lang="es-ES" u="sng"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flipH="1">
            <a:off x="467544" y="332656"/>
            <a:ext cx="8208912" cy="30469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sz="2400" dirty="0" smtClean="0"/>
              <a:t>El tipo de interés puede ser fijo o variable:</a:t>
            </a:r>
          </a:p>
          <a:p>
            <a:pPr algn="just">
              <a:buFont typeface="Wingdings" pitchFamily="2" charset="2"/>
              <a:buChar char="v"/>
            </a:pPr>
            <a:r>
              <a:rPr lang="es-ES" sz="2400" cap="all" dirty="0" smtClean="0"/>
              <a:t>El interés fijo</a:t>
            </a:r>
            <a:r>
              <a:rPr lang="es-ES" sz="2400" dirty="0" smtClean="0"/>
              <a:t> es el que se mantiene igual durante la vida del préstamo.</a:t>
            </a:r>
          </a:p>
          <a:p>
            <a:pPr algn="just">
              <a:buFont typeface="Wingdings" pitchFamily="2" charset="2"/>
              <a:buChar char="v"/>
            </a:pPr>
            <a:r>
              <a:rPr lang="es-ES" sz="2400" cap="all" dirty="0" smtClean="0"/>
              <a:t>El interés variable </a:t>
            </a:r>
            <a:r>
              <a:rPr lang="es-ES" sz="2400" dirty="0" smtClean="0"/>
              <a:t>sube o baja a lo largo de la vida del préstamo, ya que están vinculados a un tipo de referencia. </a:t>
            </a:r>
          </a:p>
          <a:p>
            <a:pPr>
              <a:buFont typeface="Wingdings" pitchFamily="2" charset="2"/>
              <a:buChar char="v"/>
            </a:pPr>
            <a:endParaRPr lang="es-ES" sz="2400" dirty="0" smtClean="0"/>
          </a:p>
          <a:p>
            <a:r>
              <a:rPr lang="es-ES" sz="2400" dirty="0" smtClean="0"/>
              <a:t>El más habitual en las operaciones hipotecarias es el </a:t>
            </a:r>
            <a:r>
              <a:rPr lang="es-ES" sz="2400" i="1" dirty="0" err="1" smtClean="0"/>
              <a:t>Euríbor</a:t>
            </a:r>
            <a:r>
              <a:rPr lang="es-ES" sz="2400" i="1" dirty="0" smtClean="0"/>
              <a:t>.</a:t>
            </a:r>
            <a:endParaRPr lang="es-ES" sz="2400" dirty="0" smtClean="0"/>
          </a:p>
          <a:p>
            <a:endParaRPr lang="es-ES" sz="2400" dirty="0" smtClean="0"/>
          </a:p>
        </p:txBody>
      </p:sp>
      <p:sp>
        <p:nvSpPr>
          <p:cNvPr id="5" name="4 Rectángulo"/>
          <p:cNvSpPr/>
          <p:nvPr/>
        </p:nvSpPr>
        <p:spPr>
          <a:xfrm>
            <a:off x="611560" y="3861048"/>
            <a:ext cx="7632848" cy="156966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s-ES" sz="2400" dirty="0" err="1" smtClean="0"/>
              <a:t>Euríbor</a:t>
            </a:r>
            <a:r>
              <a:rPr lang="es-ES" sz="2400" dirty="0" smtClean="0"/>
              <a:t>. </a:t>
            </a:r>
          </a:p>
          <a:p>
            <a:r>
              <a:rPr lang="es-ES" sz="2400" dirty="0" smtClean="0"/>
              <a:t>Tipo de interés al que se prestan dinero los bancos más importantes de Europa. Una vez se obtiene la media, es utilizado como índice de referencia por todo el sistema bancario.</a:t>
            </a:r>
            <a:endParaRPr lang="es-E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23528" y="260648"/>
            <a:ext cx="8424936" cy="19389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just"/>
            <a:r>
              <a:rPr lang="es-ES" sz="2000" dirty="0" smtClean="0"/>
              <a:t>Ya sea fijo o variable, al tipo de interés de un préstamo se le denomina interés nominal, pero este porcentaje solo mide el coste de alquilar el dinero sin tener en cuenta que las entidades financieras también cobran comisiones y gastos.</a:t>
            </a:r>
          </a:p>
          <a:p>
            <a:r>
              <a:rPr lang="es-ES" sz="2000" dirty="0" smtClean="0"/>
              <a:t>Para tener una medida global del coste del préstamo se utiliza la Tasa Anual Equivalente (TAE).</a:t>
            </a:r>
            <a:endParaRPr lang="es-ES" sz="2000" dirty="0"/>
          </a:p>
        </p:txBody>
      </p:sp>
      <p:sp>
        <p:nvSpPr>
          <p:cNvPr id="4" name="3 Rectángulo"/>
          <p:cNvSpPr/>
          <p:nvPr/>
        </p:nvSpPr>
        <p:spPr>
          <a:xfrm>
            <a:off x="323528" y="2420888"/>
            <a:ext cx="7920880" cy="923330"/>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r>
              <a:rPr lang="es-ES" dirty="0" smtClean="0"/>
              <a:t>La TAE es una tasa bastante compleja de calcular que integra en un solo indicador los intereses las comisiones y los gastos, al tiempo que tiene en cuenta el plazo de devolución del préstamo.</a:t>
            </a:r>
            <a:endParaRPr lang="es-ES" dirty="0"/>
          </a:p>
        </p:txBody>
      </p:sp>
      <p:sp>
        <p:nvSpPr>
          <p:cNvPr id="5" name="4 CuadroTexto"/>
          <p:cNvSpPr txBox="1"/>
          <p:nvPr/>
        </p:nvSpPr>
        <p:spPr>
          <a:xfrm>
            <a:off x="1331640" y="3861048"/>
            <a:ext cx="1944216" cy="2031325"/>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wrap="square" rtlCol="0" anchor="ctr">
            <a:spAutoFit/>
          </a:bodyPr>
          <a:lstStyle/>
          <a:p>
            <a:pPr algn="ctr"/>
            <a:endParaRPr lang="es-ES" dirty="0" smtClean="0"/>
          </a:p>
          <a:p>
            <a:pPr algn="ctr"/>
            <a:endParaRPr lang="es-ES" dirty="0" smtClean="0"/>
          </a:p>
          <a:p>
            <a:pPr algn="ctr"/>
            <a:endParaRPr lang="es-ES" dirty="0" smtClean="0"/>
          </a:p>
          <a:p>
            <a:pPr algn="ctr"/>
            <a:r>
              <a:rPr lang="es-ES" dirty="0" smtClean="0"/>
              <a:t>T.A.E.</a:t>
            </a:r>
          </a:p>
          <a:p>
            <a:pPr algn="ctr"/>
            <a:endParaRPr lang="es-ES" dirty="0" smtClean="0"/>
          </a:p>
          <a:p>
            <a:pPr algn="ctr"/>
            <a:endParaRPr lang="es-ES" dirty="0" smtClean="0"/>
          </a:p>
          <a:p>
            <a:pPr algn="ctr"/>
            <a:endParaRPr lang="es-ES" dirty="0"/>
          </a:p>
        </p:txBody>
      </p:sp>
      <p:sp>
        <p:nvSpPr>
          <p:cNvPr id="7" name="6 CuadroTexto"/>
          <p:cNvSpPr txBox="1"/>
          <p:nvPr/>
        </p:nvSpPr>
        <p:spPr>
          <a:xfrm>
            <a:off x="4572000" y="3717032"/>
            <a:ext cx="3312368"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dirty="0" smtClean="0"/>
              <a:t>INTERESES</a:t>
            </a:r>
            <a:endParaRPr lang="es-ES" dirty="0"/>
          </a:p>
        </p:txBody>
      </p:sp>
      <p:sp>
        <p:nvSpPr>
          <p:cNvPr id="8" name="7 CuadroTexto"/>
          <p:cNvSpPr txBox="1"/>
          <p:nvPr/>
        </p:nvSpPr>
        <p:spPr>
          <a:xfrm>
            <a:off x="4499992" y="4437112"/>
            <a:ext cx="3816424"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s-ES" dirty="0" smtClean="0"/>
              <a:t>COMISIONES Y GASTOS</a:t>
            </a:r>
            <a:endParaRPr lang="es-ES" dirty="0"/>
          </a:p>
        </p:txBody>
      </p:sp>
      <p:sp>
        <p:nvSpPr>
          <p:cNvPr id="9" name="8 CuadroTexto"/>
          <p:cNvSpPr txBox="1"/>
          <p:nvPr/>
        </p:nvSpPr>
        <p:spPr>
          <a:xfrm>
            <a:off x="4499992" y="5301208"/>
            <a:ext cx="3456384" cy="646331"/>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s-ES" dirty="0" smtClean="0"/>
              <a:t>TIEMPO  DEL PLAZO DE DEVOLUCION</a:t>
            </a:r>
            <a:endParaRPr lang="es-ES" dirty="0"/>
          </a:p>
        </p:txBody>
      </p:sp>
      <p:sp>
        <p:nvSpPr>
          <p:cNvPr id="12" name="11 Más"/>
          <p:cNvSpPr/>
          <p:nvPr/>
        </p:nvSpPr>
        <p:spPr>
          <a:xfrm>
            <a:off x="5868144" y="4077072"/>
            <a:ext cx="504056" cy="36004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12 Más"/>
          <p:cNvSpPr/>
          <p:nvPr/>
        </p:nvSpPr>
        <p:spPr>
          <a:xfrm>
            <a:off x="5940152" y="4941168"/>
            <a:ext cx="432048" cy="288032"/>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13 Cerrar llave"/>
          <p:cNvSpPr/>
          <p:nvPr/>
        </p:nvSpPr>
        <p:spPr>
          <a:xfrm>
            <a:off x="3707904" y="3861048"/>
            <a:ext cx="648072" cy="2160240"/>
          </a:xfrm>
          <a:prstGeom prst="righ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0" y="201458"/>
            <a:ext cx="9144000" cy="3170099"/>
          </a:xfrm>
          <a:prstGeom prst="rect">
            <a:avLst/>
          </a:prstGeom>
          <a:solidFill>
            <a:srgbClr val="CCE8F7"/>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rgbClr val="333333"/>
                </a:solidFill>
                <a:effectLst/>
                <a:latin typeface="client light"/>
                <a:cs typeface="Arial" pitchFamily="34" charset="0"/>
              </a:rPr>
              <a:t>Una familia ingresa 2.000 euros al mes, pagando una hipoteca mensual de 600 euros. Se plantea comprar un coche a crédito pagando 300 euros de letra mensual durante 3 años. ¿Qué piensas de esta operación?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2000" b="0" i="0" u="none" strike="noStrike" cap="none" normalizeH="0" baseline="0" dirty="0" smtClean="0">
                <a:ln>
                  <a:noFill/>
                </a:ln>
                <a:solidFill>
                  <a:srgbClr val="333333"/>
                </a:solidFill>
                <a:effectLst/>
                <a:latin typeface="client light"/>
                <a:cs typeface="Arial" pitchFamily="34" charset="0"/>
              </a:rPr>
              <a:t>Es un endeudamiento pequeño y asumible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2000" b="0" i="0" u="none" strike="noStrike" cap="none" normalizeH="0" baseline="0" dirty="0" smtClean="0">
                <a:ln>
                  <a:noFill/>
                </a:ln>
                <a:solidFill>
                  <a:srgbClr val="333333"/>
                </a:solidFill>
                <a:effectLst/>
                <a:latin typeface="client light"/>
                <a:cs typeface="Arial" pitchFamily="34" charset="0"/>
              </a:rPr>
              <a:t>Implica un nivel asumible de endeudamiento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2000" b="0" i="0" u="none" strike="noStrike" cap="none" normalizeH="0" baseline="0" dirty="0" smtClean="0">
                <a:ln>
                  <a:noFill/>
                </a:ln>
                <a:solidFill>
                  <a:srgbClr val="333333"/>
                </a:solidFill>
                <a:effectLst/>
                <a:latin typeface="client light"/>
                <a:cs typeface="Arial" pitchFamily="34" charset="0"/>
              </a:rPr>
              <a:t>Es una carga muy alta. Solo aceptarla sino queda otro remedio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s-ES" sz="2000" b="0" i="0" u="none" strike="noStrike" cap="none" normalizeH="0" baseline="0" dirty="0" smtClean="0">
                <a:ln>
                  <a:noFill/>
                </a:ln>
                <a:solidFill>
                  <a:srgbClr val="333333"/>
                </a:solidFill>
                <a:effectLst/>
                <a:latin typeface="client light"/>
                <a:cs typeface="Arial" pitchFamily="34" charset="0"/>
              </a:rPr>
              <a:t>Es demasiado endeudamiento. No tomar de ninguna manera.</a:t>
            </a:r>
            <a:endParaRPr kumimoji="0" lang="es-ES" sz="2000" b="0" i="0" u="none" strike="noStrike" cap="none" normalizeH="0" baseline="0" dirty="0" smtClean="0">
              <a:ln>
                <a:noFill/>
              </a:ln>
              <a:solidFill>
                <a:schemeClr val="tx1"/>
              </a:solidFill>
              <a:effectLst/>
              <a:latin typeface="Arial" pitchFamily="34" charset="0"/>
              <a:cs typeface="Arial" pitchFamily="34" charset="0"/>
            </a:endParaRPr>
          </a:p>
        </p:txBody>
      </p:sp>
    </p:spTree>
    <p:controls>
      <p:control spid="24578" name="DefaultOcx" r:id="rId2" imgW="257040" imgH="304920"/>
      <p:control spid="24579" name="HTMLOption1" r:id="rId3" imgW="257040" imgH="304920"/>
      <p:control spid="24580" name="HTMLOption2" r:id="rId4" imgW="257040" imgH="304920"/>
      <p:control spid="24581" name="HTMLOption3" r:id="rId5" imgW="257040" imgH="304920"/>
    </p:controls>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7859216" cy="504056"/>
          </a:xfrm>
          <a:solidFill>
            <a:srgbClr val="FFFF00"/>
          </a:solidFill>
        </p:spPr>
        <p:txBody>
          <a:bodyPr>
            <a:normAutofit/>
          </a:bodyPr>
          <a:lstStyle/>
          <a:p>
            <a:r>
              <a:rPr lang="es-ES" sz="2400" b="1" cap="all" dirty="0" smtClean="0">
                <a:solidFill>
                  <a:srgbClr val="0070C0"/>
                </a:solidFill>
              </a:rPr>
              <a:t>El préstamo</a:t>
            </a:r>
          </a:p>
        </p:txBody>
      </p:sp>
      <p:sp>
        <p:nvSpPr>
          <p:cNvPr id="3" name="2 CuadroTexto"/>
          <p:cNvSpPr txBox="1"/>
          <p:nvPr/>
        </p:nvSpPr>
        <p:spPr>
          <a:xfrm>
            <a:off x="251520" y="836713"/>
            <a:ext cx="8352928" cy="1200329"/>
          </a:xfrm>
          <a:prstGeom prst="rect">
            <a:avLst/>
          </a:prstGeom>
          <a:solidFill>
            <a:schemeClr val="accent1">
              <a:lumMod val="20000"/>
              <a:lumOff val="80000"/>
            </a:schemeClr>
          </a:solidFill>
        </p:spPr>
        <p:txBody>
          <a:bodyPr wrap="square" rtlCol="0">
            <a:spAutoFit/>
          </a:bodyPr>
          <a:lstStyle/>
          <a:p>
            <a:pPr algn="just"/>
            <a:r>
              <a:rPr lang="es-ES" dirty="0" smtClean="0"/>
              <a:t>Mediante el contrato de </a:t>
            </a:r>
            <a:r>
              <a:rPr lang="es-ES" b="1" u="sng" dirty="0" smtClean="0">
                <a:effectLst>
                  <a:outerShdw blurRad="38100" dist="38100" dir="2700000" algn="tl">
                    <a:srgbClr val="000000">
                      <a:alpha val="43137"/>
                    </a:srgbClr>
                  </a:outerShdw>
                </a:effectLst>
              </a:rPr>
              <a:t>préstamo un </a:t>
            </a:r>
            <a:r>
              <a:rPr lang="es-ES" b="1" i="1" u="sng" dirty="0" smtClean="0">
                <a:effectLst>
                  <a:outerShdw blurRad="38100" dist="38100" dir="2700000" algn="tl">
                    <a:srgbClr val="000000">
                      <a:alpha val="43137"/>
                    </a:srgbClr>
                  </a:outerShdw>
                </a:effectLst>
              </a:rPr>
              <a:t>prestamista</a:t>
            </a:r>
            <a:r>
              <a:rPr lang="es-ES" i="1" dirty="0" smtClean="0"/>
              <a:t>,</a:t>
            </a:r>
            <a:r>
              <a:rPr lang="es-ES" dirty="0" smtClean="0"/>
              <a:t> normalmente una entidad financiera, </a:t>
            </a:r>
            <a:r>
              <a:rPr lang="es-ES" b="1" u="sng" dirty="0" smtClean="0">
                <a:effectLst>
                  <a:outerShdw blurRad="38100" dist="38100" dir="2700000" algn="tl">
                    <a:srgbClr val="000000">
                      <a:alpha val="43137"/>
                    </a:srgbClr>
                  </a:outerShdw>
                </a:effectLst>
              </a:rPr>
              <a:t>pone a disposición de un </a:t>
            </a:r>
            <a:r>
              <a:rPr lang="es-ES" b="1" i="1" u="sng" dirty="0" smtClean="0">
                <a:effectLst>
                  <a:outerShdw blurRad="38100" dist="38100" dir="2700000" algn="tl">
                    <a:srgbClr val="000000">
                      <a:alpha val="43137"/>
                    </a:srgbClr>
                  </a:outerShdw>
                </a:effectLst>
              </a:rPr>
              <a:t>prestatario</a:t>
            </a:r>
            <a:r>
              <a:rPr lang="es-ES" dirty="0" smtClean="0"/>
              <a:t> una cantidad determinada de dinero que será reembolsada de acuerdo con unas condiciones pactadas.</a:t>
            </a:r>
            <a:endParaRPr lang="es-ES" dirty="0"/>
          </a:p>
        </p:txBody>
      </p:sp>
      <p:sp>
        <p:nvSpPr>
          <p:cNvPr id="4" name="3 CuadroTexto"/>
          <p:cNvSpPr txBox="1"/>
          <p:nvPr/>
        </p:nvSpPr>
        <p:spPr>
          <a:xfrm>
            <a:off x="395536" y="2492896"/>
            <a:ext cx="7056784" cy="369332"/>
          </a:xfrm>
          <a:prstGeom prst="rect">
            <a:avLst/>
          </a:prstGeom>
          <a:noFill/>
        </p:spPr>
        <p:txBody>
          <a:bodyPr wrap="square" rtlCol="0">
            <a:spAutoFit/>
          </a:bodyPr>
          <a:lstStyle/>
          <a:p>
            <a:endParaRPr lang="es-ES" dirty="0"/>
          </a:p>
        </p:txBody>
      </p:sp>
      <p:graphicFrame>
        <p:nvGraphicFramePr>
          <p:cNvPr id="5" name="4 Tabla"/>
          <p:cNvGraphicFramePr>
            <a:graphicFrameLocks noGrp="1"/>
          </p:cNvGraphicFramePr>
          <p:nvPr/>
        </p:nvGraphicFramePr>
        <p:xfrm>
          <a:off x="323528" y="1988841"/>
          <a:ext cx="7920879" cy="4721442"/>
        </p:xfrm>
        <a:graphic>
          <a:graphicData uri="http://schemas.openxmlformats.org/drawingml/2006/table">
            <a:tbl>
              <a:tblPr/>
              <a:tblGrid>
                <a:gridCol w="4068451"/>
                <a:gridCol w="3852428"/>
              </a:tblGrid>
              <a:tr h="298617">
                <a:tc gridSpan="2">
                  <a:txBody>
                    <a:bodyPr/>
                    <a:lstStyle/>
                    <a:p>
                      <a:pPr algn="l"/>
                      <a:r>
                        <a:rPr lang="es-ES" sz="1800" dirty="0">
                          <a:solidFill>
                            <a:srgbClr val="FFFFFF"/>
                          </a:solidFill>
                        </a:rPr>
                        <a:t>Términos asociados a un contrato de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hMerge="1">
                  <a:txBody>
                    <a:bodyPr/>
                    <a:lstStyle/>
                    <a:p>
                      <a:endParaRPr lang="es-ES"/>
                    </a:p>
                  </a:txBody>
                  <a:tcPr/>
                </a:tc>
              </a:tr>
              <a:tr h="642064">
                <a:tc>
                  <a:txBody>
                    <a:bodyPr/>
                    <a:lstStyle/>
                    <a:p>
                      <a:pPr algn="l"/>
                      <a:r>
                        <a:rPr lang="es-ES" sz="1400" dirty="0"/>
                        <a:t>Principal</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a:t>Cantidad de dinero que se ha prestado y sobre la cual se calculan los intereses del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41720">
                <a:tc>
                  <a:txBody>
                    <a:bodyPr/>
                    <a:lstStyle/>
                    <a:p>
                      <a:pPr algn="l"/>
                      <a:r>
                        <a:rPr lang="es-ES" sz="1400" dirty="0"/>
                        <a:t>Interés nominal del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Porcentaje que expresa el coste de alquilar el dinero.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41720">
                <a:tc>
                  <a:txBody>
                    <a:bodyPr/>
                    <a:lstStyle/>
                    <a:p>
                      <a:pPr algn="l"/>
                      <a:r>
                        <a:rPr lang="es-ES" sz="1400" dirty="0"/>
                        <a:t>Plazo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Periodo de tiempo acordado para pagar el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41720">
                <a:tc>
                  <a:txBody>
                    <a:bodyPr/>
                    <a:lstStyle/>
                    <a:p>
                      <a:pPr algn="l"/>
                      <a:r>
                        <a:rPr lang="es-ES" sz="1400" dirty="0"/>
                        <a:t>Prestamista</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Persona o entidad financiera que presta el dinero.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41720">
                <a:tc>
                  <a:txBody>
                    <a:bodyPr/>
                    <a:lstStyle/>
                    <a:p>
                      <a:pPr algn="l"/>
                      <a:r>
                        <a:rPr lang="es-ES" sz="1400" dirty="0"/>
                        <a:t>Prestatario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Persona que recibe el dinero en concepto de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642064">
                <a:tc>
                  <a:txBody>
                    <a:bodyPr/>
                    <a:lstStyle/>
                    <a:p>
                      <a:pPr algn="l"/>
                      <a:r>
                        <a:rPr lang="es-ES" sz="1400"/>
                        <a:t>TAE</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Tasa que integra en un único indicador el interés y las comisiones y gastos del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41720">
                <a:tc>
                  <a:txBody>
                    <a:bodyPr/>
                    <a:lstStyle/>
                    <a:p>
                      <a:pPr algn="l"/>
                      <a:r>
                        <a:rPr lang="es-ES" sz="1400"/>
                        <a:t>Comisiones</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Cargos extra que pueden ser de estudio, apertura y cancelación.</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642064">
                <a:tc>
                  <a:txBody>
                    <a:bodyPr/>
                    <a:lstStyle/>
                    <a:p>
                      <a:pPr algn="l"/>
                      <a:r>
                        <a:rPr lang="es-ES" sz="1400"/>
                        <a:t>Otros gastos</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sz="1400" dirty="0"/>
                        <a:t>Pueden ser gastos notariales o seguros que garantizan el pago, entre otros</a:t>
                      </a:r>
                      <a:r>
                        <a:rPr lang="es-ES" sz="1400" dirty="0" smtClean="0"/>
                        <a:t>. Términos </a:t>
                      </a:r>
                      <a:r>
                        <a:rPr lang="es-ES" sz="1400" dirty="0"/>
                        <a:t>asociados a un contrato de préstamo.</a:t>
                      </a:r>
                    </a:p>
                  </a:txBody>
                  <a:tcPr marL="43699" marR="43699" marT="21849" marB="218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418058"/>
          </a:xfrm>
        </p:spPr>
        <p:txBody>
          <a:bodyPr>
            <a:normAutofit fontScale="90000"/>
          </a:bodyPr>
          <a:lstStyle/>
          <a:p>
            <a:r>
              <a:rPr lang="es-ES" dirty="0" smtClean="0"/>
              <a:t/>
            </a:r>
            <a:br>
              <a:rPr lang="es-ES" dirty="0" smtClean="0"/>
            </a:br>
            <a:r>
              <a:rPr lang="es-ES" dirty="0" smtClean="0"/>
              <a:t>Deudas más </a:t>
            </a:r>
            <a:r>
              <a:rPr lang="es-ES" dirty="0" smtClean="0"/>
              <a:t>habituales</a:t>
            </a:r>
            <a:endParaRPr lang="es-ES" dirty="0"/>
          </a:p>
        </p:txBody>
      </p:sp>
      <p:graphicFrame>
        <p:nvGraphicFramePr>
          <p:cNvPr id="4" name="3 Tabla"/>
          <p:cNvGraphicFramePr>
            <a:graphicFrameLocks noGrp="1"/>
          </p:cNvGraphicFramePr>
          <p:nvPr/>
        </p:nvGraphicFramePr>
        <p:xfrm>
          <a:off x="323527" y="764705"/>
          <a:ext cx="7920876" cy="5919450"/>
        </p:xfrm>
        <a:graphic>
          <a:graphicData uri="http://schemas.openxmlformats.org/drawingml/2006/table">
            <a:tbl>
              <a:tblPr/>
              <a:tblGrid>
                <a:gridCol w="2640292"/>
                <a:gridCol w="2640292"/>
                <a:gridCol w="2640292"/>
              </a:tblGrid>
              <a:tr h="275276">
                <a:tc>
                  <a:txBody>
                    <a:bodyPr/>
                    <a:lstStyle/>
                    <a:p>
                      <a:pPr algn="l"/>
                      <a:r>
                        <a:rPr lang="es-ES" sz="1600" dirty="0">
                          <a:solidFill>
                            <a:srgbClr val="FFFFFF"/>
                          </a:solidFill>
                        </a:rPr>
                        <a:t>Deuda</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600" dirty="0">
                          <a:solidFill>
                            <a:srgbClr val="FFFFFF"/>
                          </a:solidFill>
                        </a:rPr>
                        <a:t>Descripción</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600" dirty="0">
                          <a:solidFill>
                            <a:srgbClr val="FFFFFF"/>
                          </a:solidFill>
                        </a:rPr>
                        <a:t>Coste de utilización</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r>
              <a:tr h="781427">
                <a:tc>
                  <a:txBody>
                    <a:bodyPr/>
                    <a:lstStyle/>
                    <a:p>
                      <a:pPr algn="l"/>
                      <a:r>
                        <a:rPr lang="es-ES" sz="1200" dirty="0"/>
                        <a:t>Préstamos hipotecarios</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Préstamos asociados a la adquisición de una vivienda, la cual respalda el cumplimiento del pago del mismo.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a:t>Bajo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971234">
                <a:tc>
                  <a:txBody>
                    <a:bodyPr/>
                    <a:lstStyle/>
                    <a:p>
                      <a:pPr algn="l"/>
                      <a:r>
                        <a:rPr lang="es-ES" sz="1200" dirty="0"/>
                        <a:t>Préstamos personales y al consumo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Son los contratos de préstamo más usuales aparte del hipotecario. Suelen destinarse a gastos concretos: un coche, un viaje, estudios, etc.</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a:t>Medio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1164577">
                <a:tc>
                  <a:txBody>
                    <a:bodyPr/>
                    <a:lstStyle/>
                    <a:p>
                      <a:pPr algn="l"/>
                      <a:r>
                        <a:rPr lang="es-ES" sz="1200" dirty="0"/>
                        <a:t>Tarjetas de crédito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Tal como veremos en la unidad siguiente, una opción que tienen las tarjetas de crédito es aplazar los pagos al banco mediante el pago de cuotas fijas mensuales, como si de un préstamo se tratara.</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a:t>Alto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784468">
                <a:tc>
                  <a:txBody>
                    <a:bodyPr/>
                    <a:lstStyle/>
                    <a:p>
                      <a:pPr algn="l"/>
                      <a:r>
                        <a:rPr lang="es-ES" sz="1200" dirty="0"/>
                        <a:t>Tarjetas de otros establecimientos</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Son similares en funcionamiento a las tarjetas de crédito, solo que funcionan en exclusiva para el comercio que las emite.</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a:t>Depende</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781427">
                <a:tc>
                  <a:txBody>
                    <a:bodyPr/>
                    <a:lstStyle/>
                    <a:p>
                      <a:pPr algn="l"/>
                      <a:r>
                        <a:rPr lang="es-ES" sz="1200" dirty="0"/>
                        <a:t>Descubiertos en la  cuenta bancaria</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También llamados «números rojos», se producen al gastar más de lo que hay en una cuenta bancaria.</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a:t>Muy alto</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1161041">
                <a:tc>
                  <a:txBody>
                    <a:bodyPr/>
                    <a:lstStyle/>
                    <a:p>
                      <a:pPr algn="l"/>
                      <a:r>
                        <a:rPr lang="es-ES" sz="1200" dirty="0"/>
                        <a:t>Créditos rápidos</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200" dirty="0"/>
                        <a:t>Se conceden por importes bajos y se suelen devolver en menos de cinco años. Con pocas gestiones y comisiones, suelen tener, en contrapartida, una TAE muy elevada.</a:t>
                      </a:r>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400" dirty="0" smtClean="0"/>
                        <a:t>Prohibitivos</a:t>
                      </a:r>
                      <a:endParaRPr lang="es-ES" sz="1400" dirty="0"/>
                    </a:p>
                  </a:txBody>
                  <a:tcPr marL="21389" marR="21389" marT="10695" marB="1069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418058"/>
          </a:xfrm>
          <a:solidFill>
            <a:srgbClr val="FFC000"/>
          </a:solidFill>
        </p:spPr>
        <p:txBody>
          <a:bodyPr>
            <a:normAutofit fontScale="90000"/>
          </a:bodyPr>
          <a:lstStyle/>
          <a:p>
            <a:r>
              <a:rPr lang="es-ES" dirty="0" smtClean="0"/>
              <a:t>Calidad y nivel de </a:t>
            </a:r>
            <a:r>
              <a:rPr lang="es-ES" dirty="0" smtClean="0"/>
              <a:t>endeudamiento</a:t>
            </a:r>
            <a:endParaRPr lang="es-ES" dirty="0"/>
          </a:p>
        </p:txBody>
      </p:sp>
      <p:graphicFrame>
        <p:nvGraphicFramePr>
          <p:cNvPr id="3" name="2 Tabla"/>
          <p:cNvGraphicFramePr>
            <a:graphicFrameLocks noGrp="1"/>
          </p:cNvGraphicFramePr>
          <p:nvPr/>
        </p:nvGraphicFramePr>
        <p:xfrm>
          <a:off x="179512" y="764705"/>
          <a:ext cx="8496944" cy="3003737"/>
        </p:xfrm>
        <a:graphic>
          <a:graphicData uri="http://schemas.openxmlformats.org/drawingml/2006/table">
            <a:tbl>
              <a:tblPr/>
              <a:tblGrid>
                <a:gridCol w="6626057"/>
                <a:gridCol w="1870887"/>
              </a:tblGrid>
              <a:tr h="342686">
                <a:tc>
                  <a:txBody>
                    <a:bodyPr/>
                    <a:lstStyle/>
                    <a:p>
                      <a:pPr algn="l"/>
                      <a:r>
                        <a:rPr lang="es-ES" sz="1700" dirty="0">
                          <a:solidFill>
                            <a:srgbClr val="FFFFFF"/>
                          </a:solidFill>
                        </a:rPr>
                        <a:t>Tipo de deuda</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700">
                          <a:solidFill>
                            <a:srgbClr val="FFFFFF"/>
                          </a:solidFill>
                        </a:rPr>
                        <a:t>Consejo</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r>
              <a:tr h="342686">
                <a:tc>
                  <a:txBody>
                    <a:bodyPr/>
                    <a:lstStyle/>
                    <a:p>
                      <a:pPr algn="l"/>
                      <a:r>
                        <a:rPr lang="es-ES" sz="1700"/>
                        <a:t>TAE muy elevada.</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700"/>
                        <a:t>Evitar</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99621">
                <a:tc>
                  <a:txBody>
                    <a:bodyPr/>
                    <a:lstStyle/>
                    <a:p>
                      <a:pPr algn="l"/>
                      <a:r>
                        <a:rPr lang="es-ES" sz="1700" dirty="0"/>
                        <a:t>Préstamos de consumo para bienes no necesarios.</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sz="1700" dirty="0"/>
                        <a:t>No recomendables</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1103385">
                <a:tc>
                  <a:txBody>
                    <a:bodyPr/>
                    <a:lstStyle/>
                    <a:p>
                      <a:pPr algn="l"/>
                      <a:r>
                        <a:rPr lang="es-ES" sz="1700" dirty="0"/>
                        <a:t>Las dirigidas a inversiones con potencial para aumentar su valor con el paso del tiempo (como por ejemplo una vivienda) o para generar ingresos (un negocio).</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rowSpan="2">
                  <a:txBody>
                    <a:bodyPr/>
                    <a:lstStyle/>
                    <a:p>
                      <a:pPr algn="l"/>
                      <a:r>
                        <a:rPr lang="es-ES" sz="1700" dirty="0"/>
                        <a:t>Asumibles</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99621">
                <a:tc>
                  <a:txBody>
                    <a:bodyPr/>
                    <a:lstStyle/>
                    <a:p>
                      <a:pPr algn="l"/>
                      <a:r>
                        <a:rPr lang="es-ES" sz="1700" dirty="0"/>
                        <a:t>Las necesarias para evitar malvender patrimonio u otras inversiones.</a:t>
                      </a:r>
                    </a:p>
                  </a:txBody>
                  <a:tcPr marL="86468" marR="86468" marT="43234" marB="432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vMerge="1">
                  <a:txBody>
                    <a:bodyPr/>
                    <a:lstStyle/>
                    <a:p>
                      <a:endParaRPr lang="es-ES"/>
                    </a:p>
                  </a:txBody>
                  <a:tcPr/>
                </a:tc>
              </a:tr>
            </a:tbl>
          </a:graphicData>
        </a:graphic>
      </p:graphicFrame>
      <p:pic>
        <p:nvPicPr>
          <p:cNvPr id="48129" name="Picture 1"/>
          <p:cNvPicPr>
            <a:picLocks noChangeAspect="1" noChangeArrowheads="1"/>
          </p:cNvPicPr>
          <p:nvPr/>
        </p:nvPicPr>
        <p:blipFill>
          <a:blip r:embed="rId2" cstate="print"/>
          <a:srcRect/>
          <a:stretch>
            <a:fillRect/>
          </a:stretch>
        </p:blipFill>
        <p:spPr bwMode="auto">
          <a:xfrm>
            <a:off x="755576" y="4005064"/>
            <a:ext cx="6696744" cy="239724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562074"/>
          </a:xfrm>
        </p:spPr>
        <p:txBody>
          <a:bodyPr/>
          <a:lstStyle/>
          <a:p>
            <a:r>
              <a:rPr lang="es-ES" b="1" dirty="0" smtClean="0"/>
              <a:t>El contrato de seguro</a:t>
            </a:r>
            <a:endParaRPr lang="es-ES" dirty="0"/>
          </a:p>
        </p:txBody>
      </p:sp>
      <p:sp>
        <p:nvSpPr>
          <p:cNvPr id="3" name="2 CuadroTexto"/>
          <p:cNvSpPr txBox="1"/>
          <p:nvPr/>
        </p:nvSpPr>
        <p:spPr>
          <a:xfrm>
            <a:off x="539552" y="836712"/>
            <a:ext cx="7920880" cy="923330"/>
          </a:xfrm>
          <a:prstGeom prst="rect">
            <a:avLst/>
          </a:prstGeom>
          <a:noFill/>
        </p:spPr>
        <p:txBody>
          <a:bodyPr wrap="square" rtlCol="0">
            <a:spAutoFit/>
          </a:bodyPr>
          <a:lstStyle/>
          <a:p>
            <a:pPr algn="just"/>
            <a:r>
              <a:rPr lang="es-ES" dirty="0" smtClean="0"/>
              <a:t>El seguro es un contrato mediante el cual, a cambio de una </a:t>
            </a:r>
            <a:r>
              <a:rPr lang="es-ES" i="1" dirty="0" smtClean="0"/>
              <a:t>prima,</a:t>
            </a:r>
            <a:r>
              <a:rPr lang="es-ES" dirty="0" smtClean="0"/>
              <a:t> un asegurador se compromete, en caso de que se produzca una </a:t>
            </a:r>
            <a:r>
              <a:rPr lang="es-ES" i="1" dirty="0" smtClean="0"/>
              <a:t>contingencia</a:t>
            </a:r>
            <a:r>
              <a:rPr lang="es-ES" dirty="0" smtClean="0"/>
              <a:t> o </a:t>
            </a:r>
            <a:r>
              <a:rPr lang="es-ES" i="1" dirty="0" smtClean="0"/>
              <a:t>siniestro,</a:t>
            </a:r>
            <a:r>
              <a:rPr lang="es-ES" dirty="0" smtClean="0"/>
              <a:t> a indemnizar a un tercero.</a:t>
            </a:r>
            <a:endParaRPr lang="es-ES" dirty="0"/>
          </a:p>
        </p:txBody>
      </p:sp>
      <p:sp>
        <p:nvSpPr>
          <p:cNvPr id="6" name="5 CuadroTexto"/>
          <p:cNvSpPr txBox="1"/>
          <p:nvPr/>
        </p:nvSpPr>
        <p:spPr>
          <a:xfrm>
            <a:off x="611560" y="2276872"/>
            <a:ext cx="7416824" cy="1431161"/>
          </a:xfrm>
          <a:prstGeom prst="rect">
            <a:avLst/>
          </a:prstGeom>
          <a:noFill/>
        </p:spPr>
        <p:txBody>
          <a:bodyPr wrap="square" rtlCol="0">
            <a:spAutoFit/>
          </a:bodyPr>
          <a:lstStyle/>
          <a:p>
            <a:r>
              <a:rPr lang="es-ES" dirty="0" smtClean="0"/>
              <a:t>Los seguros se clasifican en dos grandes bloques</a:t>
            </a:r>
            <a:r>
              <a:rPr lang="es-ES" dirty="0" smtClean="0"/>
              <a:t>:</a:t>
            </a:r>
          </a:p>
          <a:p>
            <a:r>
              <a:rPr lang="es-ES" dirty="0" smtClean="0"/>
              <a:t> </a:t>
            </a:r>
          </a:p>
          <a:p>
            <a:pPr>
              <a:spcBef>
                <a:spcPts val="600"/>
              </a:spcBef>
              <a:spcAft>
                <a:spcPts val="600"/>
              </a:spcAft>
              <a:buFont typeface="Wingdings" pitchFamily="2" charset="2"/>
              <a:buChar char="q"/>
            </a:pPr>
            <a:r>
              <a:rPr lang="es-ES" u="sng" dirty="0" smtClean="0">
                <a:effectLst>
                  <a:outerShdw blurRad="38100" dist="38100" dir="2700000" algn="tl">
                    <a:srgbClr val="000000">
                      <a:alpha val="43137"/>
                    </a:srgbClr>
                  </a:outerShdw>
                </a:effectLst>
              </a:rPr>
              <a:t>los</a:t>
            </a:r>
            <a:r>
              <a:rPr lang="es-ES" u="sng" dirty="0" smtClean="0">
                <a:effectLst>
                  <a:outerShdw blurRad="38100" dist="38100" dir="2700000" algn="tl">
                    <a:srgbClr val="000000">
                      <a:alpha val="43137"/>
                    </a:srgbClr>
                  </a:outerShdw>
                </a:effectLst>
              </a:rPr>
              <a:t> </a:t>
            </a:r>
            <a:r>
              <a:rPr lang="es-ES" i="1" u="sng" dirty="0" smtClean="0">
                <a:effectLst>
                  <a:outerShdw blurRad="38100" dist="38100" dir="2700000" algn="tl">
                    <a:srgbClr val="000000">
                      <a:alpha val="43137"/>
                    </a:srgbClr>
                  </a:outerShdw>
                </a:effectLst>
              </a:rPr>
              <a:t>seguros de personas</a:t>
            </a:r>
            <a:r>
              <a:rPr lang="es-ES" u="sng" dirty="0" smtClean="0">
                <a:effectLst>
                  <a:outerShdw blurRad="38100" dist="38100" dir="2700000" algn="tl">
                    <a:srgbClr val="000000">
                      <a:alpha val="43137"/>
                    </a:srgbClr>
                  </a:outerShdw>
                </a:effectLst>
              </a:rPr>
              <a:t> </a:t>
            </a:r>
            <a:endParaRPr lang="es-ES" u="sng" dirty="0" smtClean="0">
              <a:effectLst>
                <a:outerShdw blurRad="38100" dist="38100" dir="2700000" algn="tl">
                  <a:srgbClr val="000000">
                    <a:alpha val="43137"/>
                  </a:srgbClr>
                </a:outerShdw>
              </a:effectLst>
            </a:endParaRPr>
          </a:p>
          <a:p>
            <a:pPr>
              <a:spcBef>
                <a:spcPts val="600"/>
              </a:spcBef>
              <a:spcAft>
                <a:spcPts val="600"/>
              </a:spcAft>
              <a:buFont typeface="Wingdings" pitchFamily="2" charset="2"/>
              <a:buChar char="q"/>
            </a:pPr>
            <a:r>
              <a:rPr lang="es-ES" u="sng" dirty="0" smtClean="0">
                <a:effectLst>
                  <a:outerShdw blurRad="38100" dist="38100" dir="2700000" algn="tl">
                    <a:srgbClr val="000000">
                      <a:alpha val="43137"/>
                    </a:srgbClr>
                  </a:outerShdw>
                </a:effectLst>
              </a:rPr>
              <a:t>los</a:t>
            </a:r>
            <a:r>
              <a:rPr lang="es-ES" u="sng" dirty="0" smtClean="0">
                <a:effectLst>
                  <a:outerShdw blurRad="38100" dist="38100" dir="2700000" algn="tl">
                    <a:srgbClr val="000000">
                      <a:alpha val="43137"/>
                    </a:srgbClr>
                  </a:outerShdw>
                </a:effectLst>
              </a:rPr>
              <a:t> </a:t>
            </a:r>
            <a:r>
              <a:rPr lang="es-ES" i="1" u="sng" dirty="0" smtClean="0">
                <a:effectLst>
                  <a:outerShdw blurRad="38100" dist="38100" dir="2700000" algn="tl">
                    <a:srgbClr val="000000">
                      <a:alpha val="43137"/>
                    </a:srgbClr>
                  </a:outerShdw>
                </a:effectLst>
              </a:rPr>
              <a:t>seguros contra daños</a:t>
            </a:r>
            <a:r>
              <a:rPr lang="es-ES" i="1" dirty="0" smtClean="0"/>
              <a:t>.</a:t>
            </a:r>
            <a:endParaRPr lang="es-ES" dirty="0"/>
          </a:p>
        </p:txBody>
      </p:sp>
      <p:pic>
        <p:nvPicPr>
          <p:cNvPr id="64513" name="Picture 1"/>
          <p:cNvPicPr>
            <a:picLocks noChangeAspect="1" noChangeArrowheads="1"/>
          </p:cNvPicPr>
          <p:nvPr/>
        </p:nvPicPr>
        <p:blipFill>
          <a:blip r:embed="rId2" cstate="print"/>
          <a:srcRect/>
          <a:stretch>
            <a:fillRect/>
          </a:stretch>
        </p:blipFill>
        <p:spPr bwMode="auto">
          <a:xfrm>
            <a:off x="1043608" y="3933056"/>
            <a:ext cx="6268591" cy="2592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Tabla"/>
          <p:cNvGraphicFramePr>
            <a:graphicFrameLocks noGrp="1"/>
          </p:cNvGraphicFramePr>
          <p:nvPr/>
        </p:nvGraphicFramePr>
        <p:xfrm>
          <a:off x="539552" y="887737"/>
          <a:ext cx="8064896" cy="5764154"/>
        </p:xfrm>
        <a:graphic>
          <a:graphicData uri="http://schemas.openxmlformats.org/drawingml/2006/table">
            <a:tbl>
              <a:tblPr/>
              <a:tblGrid>
                <a:gridCol w="2739021"/>
                <a:gridCol w="5325875"/>
              </a:tblGrid>
              <a:tr h="298574">
                <a:tc>
                  <a:txBody>
                    <a:bodyPr/>
                    <a:lstStyle/>
                    <a:p>
                      <a:pPr algn="l"/>
                      <a:r>
                        <a:rPr lang="es-ES" sz="1600" dirty="0">
                          <a:solidFill>
                            <a:srgbClr val="FFFFFF"/>
                          </a:solidFill>
                        </a:rPr>
                        <a:t>Prima</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dirty="0"/>
                        <a:t>Es el precio del seguro.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49147">
                <a:tc>
                  <a:txBody>
                    <a:bodyPr/>
                    <a:lstStyle/>
                    <a:p>
                      <a:pPr algn="l"/>
                      <a:r>
                        <a:rPr lang="es-ES" sz="1600" dirty="0">
                          <a:solidFill>
                            <a:srgbClr val="FFFFFF"/>
                          </a:solidFill>
                        </a:rPr>
                        <a:t>Póliza</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a:t>Es el documento donde figuran las condiciones del contrato.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298574">
                <a:tc>
                  <a:txBody>
                    <a:bodyPr/>
                    <a:lstStyle/>
                    <a:p>
                      <a:pPr algn="l"/>
                      <a:r>
                        <a:rPr lang="es-ES" sz="1600" dirty="0">
                          <a:solidFill>
                            <a:srgbClr val="FFFFFF"/>
                          </a:solidFill>
                        </a:rPr>
                        <a:t>Asegurador</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a:t>Es la compañía de seguros.</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1222858">
                <a:tc>
                  <a:txBody>
                    <a:bodyPr/>
                    <a:lstStyle/>
                    <a:p>
                      <a:pPr algn="l"/>
                      <a:r>
                        <a:rPr lang="es-ES" sz="1600" dirty="0">
                          <a:solidFill>
                            <a:srgbClr val="FFFFFF"/>
                          </a:solidFill>
                        </a:rPr>
                        <a:t>Asegurado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a:t>Es la persona expuesta al riesgo previsto en el seguro. Dicho riesgo puede recaer sobre la propia persona, sus bienes o su patrimonio.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49147">
                <a:tc>
                  <a:txBody>
                    <a:bodyPr/>
                    <a:lstStyle/>
                    <a:p>
                      <a:pPr algn="l"/>
                      <a:r>
                        <a:rPr lang="es-ES" sz="1600" dirty="0">
                          <a:solidFill>
                            <a:srgbClr val="FFFFFF"/>
                          </a:solidFill>
                        </a:rPr>
                        <a:t>Tomador</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dirty="0"/>
                        <a:t>Es la persona que contrata el seguro y paga la prima.</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799720">
                <a:tc>
                  <a:txBody>
                    <a:bodyPr/>
                    <a:lstStyle/>
                    <a:p>
                      <a:pPr algn="l"/>
                      <a:r>
                        <a:rPr lang="es-ES" sz="1600" dirty="0">
                          <a:solidFill>
                            <a:srgbClr val="FFFFFF"/>
                          </a:solidFill>
                        </a:rPr>
                        <a:t>Beneficiario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dirty="0"/>
                        <a:t>Es la persona que recibe la contraprestación pactada en el contrato.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986342">
                <a:tc>
                  <a:txBody>
                    <a:bodyPr/>
                    <a:lstStyle/>
                    <a:p>
                      <a:pPr algn="l"/>
                      <a:r>
                        <a:rPr lang="es-ES" sz="1600" dirty="0">
                          <a:solidFill>
                            <a:srgbClr val="FFFFFF"/>
                          </a:solidFill>
                        </a:rPr>
                        <a:t>Suma asegurada</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dirty="0"/>
                        <a:t>Es el límite máximo de indemnización a pagar en caso de que se produzca la contingencia o siniestro.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799720">
                <a:tc>
                  <a:txBody>
                    <a:bodyPr/>
                    <a:lstStyle/>
                    <a:p>
                      <a:pPr algn="l"/>
                      <a:r>
                        <a:rPr lang="es-ES" sz="1600" dirty="0">
                          <a:solidFill>
                            <a:srgbClr val="FFFFFF"/>
                          </a:solidFill>
                        </a:rPr>
                        <a:t>Contingencia o siniestro</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sz="1600" dirty="0"/>
                        <a:t>Es el evento previsto en la póliza que da lugar al cumplimiento de las obligaciones del asegurador.</a:t>
                      </a:r>
                    </a:p>
                  </a:txBody>
                  <a:tcPr marL="46713" marR="46713" marT="23356" marB="2335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239088">
                <a:tc>
                  <a:txBody>
                    <a:bodyPr/>
                    <a:lstStyle/>
                    <a:p>
                      <a:pPr algn="l"/>
                      <a:r>
                        <a:rPr lang="es-ES" sz="1400" dirty="0">
                          <a:solidFill>
                            <a:srgbClr val="FFFFFF"/>
                          </a:solidFill>
                        </a:rPr>
                        <a:t>Cobertura</a:t>
                      </a:r>
                    </a:p>
                  </a:txBody>
                  <a:tcPr marL="46713" marR="46713" marT="23356" marB="23356" anchor="ctr">
                    <a:lnL>
                      <a:noFill/>
                    </a:lnL>
                    <a:lnR>
                      <a:noFill/>
                    </a:lnR>
                    <a:lnT w="12700" cap="flat" cmpd="sng" algn="ctr">
                      <a:solidFill>
                        <a:schemeClr val="tx1"/>
                      </a:solidFill>
                      <a:prstDash val="solid"/>
                      <a:round/>
                      <a:headEnd type="none" w="med" len="med"/>
                      <a:tailEnd type="none" w="med" len="med"/>
                    </a:lnT>
                    <a:lnB>
                      <a:noFill/>
                    </a:lnB>
                    <a:solidFill>
                      <a:srgbClr val="008CD6"/>
                    </a:solidFill>
                  </a:tcPr>
                </a:tc>
                <a:tc>
                  <a:txBody>
                    <a:bodyPr/>
                    <a:lstStyle/>
                    <a:p>
                      <a:pPr algn="l"/>
                      <a:r>
                        <a:rPr lang="es-ES" sz="1400" dirty="0"/>
                        <a:t>Es el riesgo cubierto.</a:t>
                      </a:r>
                    </a:p>
                  </a:txBody>
                  <a:tcPr marL="46713" marR="46713" marT="23356" marB="23356" anchor="ctr">
                    <a:lnL>
                      <a:noFill/>
                    </a:lnL>
                    <a:lnR>
                      <a:noFill/>
                    </a:lnR>
                    <a:lnT w="12700" cap="flat" cmpd="sng" algn="ctr">
                      <a:solidFill>
                        <a:schemeClr val="tx1"/>
                      </a:solidFill>
                      <a:prstDash val="solid"/>
                      <a:round/>
                      <a:headEnd type="none" w="med" len="med"/>
                      <a:tailEnd type="none" w="med" len="med"/>
                    </a:lnT>
                    <a:lnB>
                      <a:noFill/>
                    </a:lnB>
                    <a:solidFill>
                      <a:srgbClr val="E0ECF8"/>
                    </a:solidFill>
                  </a:tcPr>
                </a:tc>
              </a:tr>
            </a:tbl>
          </a:graphicData>
        </a:graphic>
      </p:graphicFrame>
      <p:sp>
        <p:nvSpPr>
          <p:cNvPr id="4" name="3 Título"/>
          <p:cNvSpPr>
            <a:spLocks noGrp="1"/>
          </p:cNvSpPr>
          <p:nvPr>
            <p:ph type="title"/>
          </p:nvPr>
        </p:nvSpPr>
        <p:spPr>
          <a:xfrm>
            <a:off x="457200" y="274638"/>
            <a:ext cx="7467600" cy="490066"/>
          </a:xfrm>
          <a:solidFill>
            <a:srgbClr val="FFC000"/>
          </a:solidFill>
        </p:spPr>
        <p:txBody>
          <a:bodyPr>
            <a:normAutofit fontScale="90000"/>
          </a:bodyPr>
          <a:lstStyle/>
          <a:p>
            <a:r>
              <a:rPr lang="es-ES" dirty="0" smtClean="0"/>
              <a:t>Conceptos de las pólizas de seguros</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quarter" idx="4294967295"/>
          </p:nvPr>
        </p:nvPicPr>
        <p:blipFill>
          <a:blip r:embed="rId2" cstate="print"/>
          <a:srcRect/>
          <a:stretch>
            <a:fillRect/>
          </a:stretch>
        </p:blipFill>
        <p:spPr bwMode="auto">
          <a:xfrm>
            <a:off x="0" y="1989138"/>
            <a:ext cx="4464050" cy="2454275"/>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634082"/>
          </a:xfrm>
          <a:solidFill>
            <a:srgbClr val="FFFF00"/>
          </a:solidFill>
        </p:spPr>
        <p:txBody>
          <a:bodyPr>
            <a:normAutofit/>
          </a:bodyPr>
          <a:lstStyle/>
          <a:p>
            <a:r>
              <a:rPr lang="es-ES" dirty="0" smtClean="0"/>
              <a:t>Seguros de </a:t>
            </a:r>
            <a:r>
              <a:rPr lang="es-ES" dirty="0" smtClean="0"/>
              <a:t>personas</a:t>
            </a:r>
            <a:endParaRPr lang="es-ES" dirty="0"/>
          </a:p>
        </p:txBody>
      </p:sp>
      <p:sp>
        <p:nvSpPr>
          <p:cNvPr id="3" name="2 Rectángulo"/>
          <p:cNvSpPr/>
          <p:nvPr/>
        </p:nvSpPr>
        <p:spPr>
          <a:xfrm>
            <a:off x="539552" y="1166843"/>
            <a:ext cx="7704856" cy="2585323"/>
          </a:xfrm>
          <a:prstGeom prst="rect">
            <a:avLst/>
          </a:prstGeom>
        </p:spPr>
        <p:txBody>
          <a:bodyPr wrap="square">
            <a:spAutoFit/>
          </a:bodyPr>
          <a:lstStyle/>
          <a:p>
            <a:pPr algn="just"/>
            <a:r>
              <a:rPr lang="es-ES" b="1" u="sng" spc="300" dirty="0" smtClean="0">
                <a:effectLst>
                  <a:outerShdw blurRad="38100" dist="38100" dir="2700000" algn="tl">
                    <a:srgbClr val="000000">
                      <a:alpha val="43137"/>
                    </a:srgbClr>
                  </a:outerShdw>
                </a:effectLst>
              </a:rPr>
              <a:t>Seguros </a:t>
            </a:r>
            <a:r>
              <a:rPr lang="es-ES" b="1" u="sng" spc="300" dirty="0" smtClean="0">
                <a:effectLst>
                  <a:outerShdw blurRad="38100" dist="38100" dir="2700000" algn="tl">
                    <a:srgbClr val="000000">
                      <a:alpha val="43137"/>
                    </a:srgbClr>
                  </a:outerShdw>
                </a:effectLst>
              </a:rPr>
              <a:t>de vida</a:t>
            </a:r>
            <a:r>
              <a:rPr lang="es-ES" b="1" u="sng" dirty="0" smtClean="0">
                <a:effectLst>
                  <a:outerShdw blurRad="38100" dist="38100" dir="2700000" algn="tl">
                    <a:srgbClr val="000000">
                      <a:alpha val="43137"/>
                    </a:srgbClr>
                  </a:outerShdw>
                </a:effectLst>
              </a:rPr>
              <a:t>. </a:t>
            </a:r>
            <a:r>
              <a:rPr lang="es-ES" dirty="0" smtClean="0"/>
              <a:t>Se contratan para disminuir el impacto económico de ciertos acontecimientos sobre la vida de las personas. En el contrato más habitual de este tipo el asegurador se obliga, en caso de fallecimiento del asegurado, a pagar al beneficiario la cantidad de dinero pactada</a:t>
            </a:r>
            <a:r>
              <a:rPr lang="es-ES" dirty="0" smtClean="0"/>
              <a:t>. (LOS MAS IMPORTANTES).</a:t>
            </a:r>
          </a:p>
          <a:p>
            <a:pPr algn="just"/>
            <a:endParaRPr lang="es-ES" dirty="0" smtClean="0"/>
          </a:p>
          <a:p>
            <a:pPr algn="just"/>
            <a:r>
              <a:rPr lang="es-ES" b="1" u="sng" spc="300" dirty="0" smtClean="0">
                <a:effectLst>
                  <a:outerShdw blurRad="38100" dist="38100" dir="2700000" algn="tl">
                    <a:srgbClr val="000000">
                      <a:alpha val="43137"/>
                    </a:srgbClr>
                  </a:outerShdw>
                </a:effectLst>
              </a:rPr>
              <a:t>Otros seguros de personas. </a:t>
            </a:r>
            <a:r>
              <a:rPr lang="es-ES" dirty="0" smtClean="0"/>
              <a:t>Cubren los gastos que se derivan de ciertas circunstancias que afectan a la integridad corporal o el estado de salud.</a:t>
            </a:r>
            <a:endParaRPr lang="es-ES" dirty="0"/>
          </a:p>
        </p:txBody>
      </p:sp>
      <p:graphicFrame>
        <p:nvGraphicFramePr>
          <p:cNvPr id="5" name="4 Tabla"/>
          <p:cNvGraphicFramePr>
            <a:graphicFrameLocks noGrp="1"/>
          </p:cNvGraphicFramePr>
          <p:nvPr/>
        </p:nvGraphicFramePr>
        <p:xfrm>
          <a:off x="323528" y="3933055"/>
          <a:ext cx="8280920" cy="2377440"/>
        </p:xfrm>
        <a:graphic>
          <a:graphicData uri="http://schemas.openxmlformats.org/drawingml/2006/table">
            <a:tbl>
              <a:tblPr/>
              <a:tblGrid>
                <a:gridCol w="2070230"/>
                <a:gridCol w="2070230"/>
                <a:gridCol w="2070230"/>
                <a:gridCol w="2070230"/>
              </a:tblGrid>
              <a:tr h="546940">
                <a:tc>
                  <a:txBody>
                    <a:bodyPr/>
                    <a:lstStyle/>
                    <a:p>
                      <a:pPr algn="l"/>
                      <a:r>
                        <a:rPr lang="es-ES" dirty="0">
                          <a:solidFill>
                            <a:srgbClr val="FFFFFF"/>
                          </a:solidFill>
                        </a:rPr>
                        <a:t>De accidentes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a:solidFill>
                            <a:srgbClr val="FFFFFF"/>
                          </a:solidFill>
                        </a:rPr>
                        <a:t>De enfermedad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dirty="0">
                          <a:solidFill>
                            <a:srgbClr val="FFFFFF"/>
                          </a:solidFill>
                        </a:rPr>
                        <a:t>De asistencia sanitaria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a:solidFill>
                            <a:srgbClr val="FFFFFF"/>
                          </a:solidFill>
                        </a:rPr>
                        <a:t>De decesos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r>
              <a:tr h="1493691">
                <a:tc>
                  <a:txBody>
                    <a:bodyPr/>
                    <a:lstStyle/>
                    <a:p>
                      <a:pPr algn="l"/>
                      <a:r>
                        <a:rPr lang="es-ES" dirty="0"/>
                        <a:t>Indemnización por accidentes que ocasionan muerte o invalidez</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dirty="0"/>
                        <a:t>Gastos de asistencia médica y farmacéutica durante los periodos de enfermedad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dirty="0"/>
                        <a:t>Gastos de asistencia sanitaria y farmacéutica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dirty="0"/>
                        <a:t>Gastos de servicios funerarios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562074"/>
          </a:xfrm>
          <a:solidFill>
            <a:srgbClr val="FFFF00"/>
          </a:solidFill>
        </p:spPr>
        <p:txBody>
          <a:bodyPr>
            <a:normAutofit fontScale="90000"/>
          </a:bodyPr>
          <a:lstStyle/>
          <a:p>
            <a:r>
              <a:rPr lang="es-ES" dirty="0" smtClean="0"/>
              <a:t/>
            </a:r>
            <a:br>
              <a:rPr lang="es-ES" dirty="0" smtClean="0"/>
            </a:br>
            <a:r>
              <a:rPr lang="es-ES" b="1" dirty="0" smtClean="0"/>
              <a:t>Seguros contra </a:t>
            </a:r>
            <a:r>
              <a:rPr lang="es-ES" b="1" dirty="0" smtClean="0"/>
              <a:t>daños</a:t>
            </a:r>
            <a:endParaRPr lang="es-ES" b="1" dirty="0"/>
          </a:p>
        </p:txBody>
      </p:sp>
      <p:sp>
        <p:nvSpPr>
          <p:cNvPr id="3" name="2 CuadroTexto"/>
          <p:cNvSpPr txBox="1"/>
          <p:nvPr/>
        </p:nvSpPr>
        <p:spPr>
          <a:xfrm>
            <a:off x="323528" y="1196752"/>
            <a:ext cx="7848872" cy="4801314"/>
          </a:xfrm>
          <a:prstGeom prst="rect">
            <a:avLst/>
          </a:prstGeom>
          <a:noFill/>
        </p:spPr>
        <p:txBody>
          <a:bodyPr wrap="square" rtlCol="0">
            <a:spAutoFit/>
          </a:bodyPr>
          <a:lstStyle/>
          <a:p>
            <a:pPr algn="just"/>
            <a:r>
              <a:rPr lang="es-ES" dirty="0" smtClean="0"/>
              <a:t>Son los que recaen sobre los bienes o sobre el patrimonio de las personas</a:t>
            </a:r>
            <a:r>
              <a:rPr lang="es-ES" dirty="0" smtClean="0"/>
              <a:t>.</a:t>
            </a:r>
          </a:p>
          <a:p>
            <a:pPr algn="just"/>
            <a:endParaRPr lang="es-ES" dirty="0" smtClean="0"/>
          </a:p>
          <a:p>
            <a:pPr algn="just">
              <a:buFont typeface="Wingdings" pitchFamily="2" charset="2"/>
              <a:buChar char="q"/>
            </a:pPr>
            <a:r>
              <a:rPr lang="es-ES" b="1" u="sng" dirty="0" smtClean="0">
                <a:effectLst>
                  <a:outerShdw blurRad="38100" dist="38100" dir="2700000" algn="tl">
                    <a:srgbClr val="000000">
                      <a:alpha val="43137"/>
                    </a:srgbClr>
                  </a:outerShdw>
                </a:effectLst>
              </a:rPr>
              <a:t>Seguro de hogar</a:t>
            </a:r>
            <a:r>
              <a:rPr lang="es-ES" dirty="0" smtClean="0"/>
              <a:t>. </a:t>
            </a:r>
            <a:r>
              <a:rPr lang="es-ES" i="1" u="sng" dirty="0" smtClean="0"/>
              <a:t>Cubre los daños materiales en el hogar</a:t>
            </a:r>
            <a:r>
              <a:rPr lang="es-ES" dirty="0" smtClean="0"/>
              <a:t>, como los desperfectos causados por el agua, cristales rotos o un incendio. Pero también cubre la responsabilidad civil originada por daños o lesiones que se puedan causar a otras personas o a sus bienes desde la vivienda del asegurado, como por ejemplo la caída de objetos desde las ventanas o balcones, dejar un grifo abierto que inunde un piso inferior, etc</a:t>
            </a:r>
            <a:r>
              <a:rPr lang="es-ES" dirty="0" smtClean="0"/>
              <a:t>.</a:t>
            </a:r>
          </a:p>
          <a:p>
            <a:pPr algn="just">
              <a:buFont typeface="Wingdings" pitchFamily="2" charset="2"/>
              <a:buChar char="q"/>
            </a:pPr>
            <a:endParaRPr lang="es-ES" dirty="0" smtClean="0"/>
          </a:p>
          <a:p>
            <a:pPr algn="just">
              <a:buFont typeface="Wingdings" pitchFamily="2" charset="2"/>
              <a:buChar char="q"/>
            </a:pPr>
            <a:r>
              <a:rPr lang="es-ES" b="1" u="sng" dirty="0" smtClean="0">
                <a:effectLst>
                  <a:outerShdw blurRad="38100" dist="38100" dir="2700000" algn="tl">
                    <a:srgbClr val="000000">
                      <a:alpha val="43137"/>
                    </a:srgbClr>
                  </a:outerShdw>
                </a:effectLst>
              </a:rPr>
              <a:t>Seguro obligatorio de vehículos a motor</a:t>
            </a:r>
            <a:r>
              <a:rPr lang="es-ES" dirty="0" smtClean="0"/>
              <a:t>. Este seguro cubre los </a:t>
            </a:r>
            <a:r>
              <a:rPr lang="es-ES" i="1" u="sng" dirty="0" smtClean="0"/>
              <a:t>daños causados por el conductor a terceros </a:t>
            </a:r>
            <a:r>
              <a:rPr lang="es-ES" dirty="0" smtClean="0"/>
              <a:t>(es decir, a otras personas) con independencia de quién sea el propietario</a:t>
            </a:r>
            <a:r>
              <a:rPr lang="es-ES" dirty="0" smtClean="0"/>
              <a:t>.</a:t>
            </a:r>
          </a:p>
          <a:p>
            <a:pPr algn="just"/>
            <a:endParaRPr lang="es-ES" dirty="0" smtClean="0"/>
          </a:p>
          <a:p>
            <a:pPr algn="just">
              <a:buFont typeface="Wingdings" pitchFamily="2" charset="2"/>
              <a:buChar char="q"/>
            </a:pPr>
            <a:r>
              <a:rPr lang="es-ES" b="1" u="sng" dirty="0" smtClean="0">
                <a:effectLst>
                  <a:outerShdw blurRad="38100" dist="38100" dir="2700000" algn="tl">
                    <a:srgbClr val="000000">
                      <a:alpha val="43137"/>
                    </a:srgbClr>
                  </a:outerShdw>
                </a:effectLst>
              </a:rPr>
              <a:t>Seguro de responsabilidad civil</a:t>
            </a:r>
            <a:r>
              <a:rPr lang="es-ES" dirty="0" smtClean="0"/>
              <a:t>. El objetivo de este seguro es </a:t>
            </a:r>
            <a:r>
              <a:rPr lang="es-ES" i="1" u="sng" dirty="0" smtClean="0"/>
              <a:t>proteger el patrimonio de las personas por la responsabilidad que pudiera derivarse por daños y perjuicios a terceros.</a:t>
            </a:r>
            <a:endParaRPr lang="es-ES" i="1" u="sng"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539552" y="260648"/>
            <a:ext cx="8136904" cy="1754326"/>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es-ES" dirty="0" smtClean="0"/>
              <a:t>Perjuicio. Pérdida de valor del patrimonio causada por la acción de una persona, que deberá ser reparada por ella</a:t>
            </a:r>
            <a:r>
              <a:rPr lang="es-ES" dirty="0" smtClean="0"/>
              <a:t>.</a:t>
            </a:r>
          </a:p>
          <a:p>
            <a:endParaRPr lang="es-ES" dirty="0" smtClean="0"/>
          </a:p>
          <a:p>
            <a:r>
              <a:rPr lang="es-ES" dirty="0" smtClean="0"/>
              <a:t>Responsabilidad civil. Obligación que recae sobre una persona de reparar daños que ha causado a otra. Normalmente supone un pago de dinero a la persona que ha sufrido daño.</a:t>
            </a:r>
            <a:endParaRPr lang="es-ES" dirty="0"/>
          </a:p>
        </p:txBody>
      </p:sp>
      <p:sp>
        <p:nvSpPr>
          <p:cNvPr id="4" name="3 CuadroTexto"/>
          <p:cNvSpPr txBox="1"/>
          <p:nvPr/>
        </p:nvSpPr>
        <p:spPr>
          <a:xfrm>
            <a:off x="683568" y="2852936"/>
            <a:ext cx="7488832"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s-ES" dirty="0" smtClean="0"/>
              <a:t>Asociados a los contratos de préstamo, son frecuentes los seguros de vida en los cuales el banco es el beneficiario. La idea es que la entidad pueda recuperar lo prestado en caso de fallecimiento de quien recibe el préstamo.</a:t>
            </a:r>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764704"/>
            <a:ext cx="7772400" cy="792088"/>
          </a:xfrm>
          <a:solidFill>
            <a:srgbClr val="FFFF00"/>
          </a:solidFill>
        </p:spPr>
        <p:txBody>
          <a:bodyPr>
            <a:normAutofit/>
          </a:bodyPr>
          <a:lstStyle/>
          <a:p>
            <a:r>
              <a:rPr lang="es-ES" b="1" dirty="0" smtClean="0">
                <a:solidFill>
                  <a:srgbClr val="0070C0"/>
                </a:solidFill>
              </a:rPr>
              <a:t>1. LAS INVERSIONES</a:t>
            </a:r>
            <a:endParaRPr lang="es-ES" b="1" dirty="0">
              <a:solidFill>
                <a:srgbClr val="0070C0"/>
              </a:solidFill>
            </a:endParaRPr>
          </a:p>
        </p:txBody>
      </p:sp>
      <p:sp>
        <p:nvSpPr>
          <p:cNvPr id="3" name="2 Rectángulo"/>
          <p:cNvSpPr/>
          <p:nvPr/>
        </p:nvSpPr>
        <p:spPr>
          <a:xfrm>
            <a:off x="251520" y="1844824"/>
            <a:ext cx="8496944" cy="707886"/>
          </a:xfrm>
          <a:prstGeom prst="rect">
            <a:avLst/>
          </a:prstGeom>
          <a:solidFill>
            <a:srgbClr val="00FFFF"/>
          </a:solidFill>
        </p:spPr>
        <p:txBody>
          <a:bodyPr wrap="square">
            <a:spAutoFit/>
          </a:bodyPr>
          <a:lstStyle/>
          <a:p>
            <a:pPr algn="just"/>
            <a:r>
              <a:rPr lang="es-ES" sz="2000" b="1" dirty="0"/>
              <a:t>Una inversión es el uso que se da al dinero con ánimo de conseguir a cambio más dinero en el futuro.</a:t>
            </a:r>
          </a:p>
        </p:txBody>
      </p:sp>
      <p:graphicFrame>
        <p:nvGraphicFramePr>
          <p:cNvPr id="6" name="5 Tabla"/>
          <p:cNvGraphicFramePr>
            <a:graphicFrameLocks noGrp="1"/>
          </p:cNvGraphicFramePr>
          <p:nvPr/>
        </p:nvGraphicFramePr>
        <p:xfrm>
          <a:off x="251520" y="3122670"/>
          <a:ext cx="8352927" cy="2482948"/>
        </p:xfrm>
        <a:graphic>
          <a:graphicData uri="http://schemas.openxmlformats.org/drawingml/2006/table">
            <a:tbl>
              <a:tblPr>
                <a:effectLst>
                  <a:outerShdw blurRad="50800" dist="38100" algn="l" rotWithShape="0">
                    <a:prstClr val="black">
                      <a:alpha val="40000"/>
                    </a:prstClr>
                  </a:outerShdw>
                </a:effectLst>
              </a:tblPr>
              <a:tblGrid>
                <a:gridCol w="2257547"/>
                <a:gridCol w="3311071"/>
                <a:gridCol w="2784309"/>
              </a:tblGrid>
              <a:tr h="314705">
                <a:tc>
                  <a:txBody>
                    <a:bodyPr/>
                    <a:lstStyle/>
                    <a:p>
                      <a:pPr algn="l"/>
                      <a:endParaRPr lang="es-ES" dirty="0">
                        <a:solidFill>
                          <a:srgbClr val="FFFFFF"/>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l"/>
                      <a:r>
                        <a:rPr lang="es-ES" dirty="0" smtClean="0">
                          <a:solidFill>
                            <a:srgbClr val="FFFFFF"/>
                          </a:solidFill>
                          <a:latin typeface="client semibold"/>
                        </a:rPr>
                        <a:t>AHORRO</a:t>
                      </a:r>
                      <a:endParaRPr lang="es-ES" dirty="0">
                        <a:solidFill>
                          <a:srgbClr val="FFFFFF"/>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r>
                        <a:rPr lang="es-ES" dirty="0" smtClean="0">
                          <a:solidFill>
                            <a:schemeClr val="bg1"/>
                          </a:solidFill>
                        </a:rPr>
                        <a:t>INVERSION</a:t>
                      </a:r>
                      <a:endParaRPr lang="es-E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r>
              <a:tr h="786762">
                <a:tc>
                  <a:txBody>
                    <a:bodyPr/>
                    <a:lstStyle/>
                    <a:p>
                      <a:pPr algn="l"/>
                      <a:r>
                        <a:rPr lang="es-ES"/>
                        <a:t>Objetivo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a:t>Emergencias, imprevistos y objetivos concretos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a:t>Combinar ahorro y rentabilidad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786762">
                <a:tc>
                  <a:txBody>
                    <a:bodyPr/>
                    <a:lstStyle/>
                    <a:p>
                      <a:pPr algn="l"/>
                      <a:r>
                        <a:rPr lang="es-ES"/>
                        <a:t>Ventaja principal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a:t>Dinero seguro y disponible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a:t>Gran variedad a elegir según el perfil de cada inversor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416026">
                <a:tc>
                  <a:txBody>
                    <a:bodyPr/>
                    <a:lstStyle/>
                    <a:p>
                      <a:pPr algn="l"/>
                      <a:r>
                        <a:rPr lang="es-ES"/>
                        <a:t>Inconveniente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3D4FF"/>
                    </a:solidFill>
                  </a:tcPr>
                </a:tc>
                <a:tc>
                  <a:txBody>
                    <a:bodyPr/>
                    <a:lstStyle/>
                    <a:p>
                      <a:pPr algn="l"/>
                      <a:r>
                        <a:rPr lang="es-ES"/>
                        <a:t>Menor rentabilidad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l"/>
                      <a:r>
                        <a:rPr lang="es-ES" dirty="0"/>
                        <a:t>Existe riesgo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1520" y="404665"/>
            <a:ext cx="8136904" cy="3508653"/>
          </a:xfrm>
          <a:prstGeom prst="rect">
            <a:avLst/>
          </a:prstGeom>
          <a:solidFill>
            <a:srgbClr val="FFC000"/>
          </a:solidFill>
        </p:spPr>
        <p:txBody>
          <a:bodyPr wrap="square">
            <a:spAutoFit/>
          </a:bodyPr>
          <a:lstStyle/>
          <a:p>
            <a:r>
              <a:rPr lang="es-ES" sz="2400" b="1" spc="300" dirty="0" smtClean="0">
                <a:solidFill>
                  <a:srgbClr val="0070C0"/>
                </a:solidFill>
                <a:effectLst>
                  <a:outerShdw blurRad="38100" dist="38100" dir="2700000" algn="tl">
                    <a:srgbClr val="000000">
                      <a:alpha val="43137"/>
                    </a:srgbClr>
                  </a:outerShdw>
                </a:effectLst>
              </a:rPr>
              <a:t>CLASIFICACIÓN DE LAS INVERSIONES:</a:t>
            </a:r>
          </a:p>
          <a:p>
            <a:endParaRPr lang="es-ES" dirty="0"/>
          </a:p>
          <a:p>
            <a:pPr>
              <a:buFont typeface="Wingdings" pitchFamily="2" charset="2"/>
              <a:buChar char="q"/>
            </a:pPr>
            <a:r>
              <a:rPr lang="es-ES" b="1" u="sng" cap="all" dirty="0">
                <a:solidFill>
                  <a:srgbClr val="0070C0"/>
                </a:solidFill>
              </a:rPr>
              <a:t>Liquidez</a:t>
            </a:r>
            <a:r>
              <a:rPr lang="es-ES" cap="all" dirty="0"/>
              <a:t>. </a:t>
            </a:r>
            <a:r>
              <a:rPr lang="es-ES" dirty="0"/>
              <a:t>Entendiendo como tal la capacidad de una inversión de convertirse en dinero. Las inversiones con alta liquidez interesan cuando el inversor quiere tener a mano el dinero</a:t>
            </a:r>
            <a:r>
              <a:rPr lang="es-ES" dirty="0" smtClean="0"/>
              <a:t>.</a:t>
            </a:r>
          </a:p>
          <a:p>
            <a:endParaRPr lang="es-ES" dirty="0"/>
          </a:p>
          <a:p>
            <a:pPr>
              <a:buFont typeface="Wingdings" pitchFamily="2" charset="2"/>
              <a:buChar char="q"/>
            </a:pPr>
            <a:r>
              <a:rPr lang="es-ES" b="1" u="sng" cap="all" dirty="0">
                <a:solidFill>
                  <a:srgbClr val="0070C0"/>
                </a:solidFill>
              </a:rPr>
              <a:t>Seguridad</a:t>
            </a:r>
            <a:r>
              <a:rPr lang="es-ES" cap="all" dirty="0"/>
              <a:t>. </a:t>
            </a:r>
            <a:r>
              <a:rPr lang="es-ES" dirty="0"/>
              <a:t>El riesgo de cualquier inversión es la posibilidad de conseguir menos dinero del esperado, e incluso perderlo. Cuanto menor es el riesgo más seguro es un producto y viceversa</a:t>
            </a:r>
            <a:r>
              <a:rPr lang="es-ES" dirty="0" smtClean="0"/>
              <a:t>.</a:t>
            </a:r>
          </a:p>
          <a:p>
            <a:endParaRPr lang="es-ES" dirty="0"/>
          </a:p>
          <a:p>
            <a:pPr>
              <a:buFont typeface="Wingdings" pitchFamily="2" charset="2"/>
              <a:buChar char="q"/>
            </a:pPr>
            <a:r>
              <a:rPr lang="es-ES" b="1" u="sng" cap="all" dirty="0">
                <a:solidFill>
                  <a:srgbClr val="0070C0"/>
                </a:solidFill>
              </a:rPr>
              <a:t>Rentabilidad</a:t>
            </a:r>
            <a:r>
              <a:rPr lang="es-ES" dirty="0"/>
              <a:t>. Se trata de la capacidad de generar beneficios adicionales sobre la inversión inicial.</a:t>
            </a:r>
          </a:p>
        </p:txBody>
      </p:sp>
      <p:pic>
        <p:nvPicPr>
          <p:cNvPr id="3074" name="Picture 2"/>
          <p:cNvPicPr>
            <a:picLocks noChangeAspect="1" noChangeArrowheads="1"/>
          </p:cNvPicPr>
          <p:nvPr/>
        </p:nvPicPr>
        <p:blipFill>
          <a:blip r:embed="rId2" cstate="print"/>
          <a:srcRect/>
          <a:stretch>
            <a:fillRect/>
          </a:stretch>
        </p:blipFill>
        <p:spPr bwMode="auto">
          <a:xfrm>
            <a:off x="342900" y="4149080"/>
            <a:ext cx="7325444" cy="21602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11560" y="476672"/>
            <a:ext cx="7632848" cy="1646605"/>
          </a:xfrm>
          <a:prstGeom prst="rect">
            <a:avLst/>
          </a:prstGeom>
          <a:solidFill>
            <a:schemeClr val="accent3">
              <a:lumMod val="40000"/>
              <a:lumOff val="60000"/>
            </a:schemeClr>
          </a:solidFill>
        </p:spPr>
        <p:txBody>
          <a:bodyPr wrap="square" rtlCol="0">
            <a:spAutoFit/>
          </a:bodyPr>
          <a:lstStyle/>
          <a:p>
            <a:r>
              <a:rPr lang="es-ES" sz="2000" b="1" dirty="0" smtClean="0"/>
              <a:t>	TIPO DE INVERSIONES</a:t>
            </a:r>
            <a:r>
              <a:rPr lang="es-ES" dirty="0" smtClean="0"/>
              <a:t>:</a:t>
            </a:r>
          </a:p>
          <a:p>
            <a:pPr>
              <a:lnSpc>
                <a:spcPct val="150000"/>
              </a:lnSpc>
              <a:buFont typeface="Wingdings" pitchFamily="2" charset="2"/>
              <a:buChar char="Ø"/>
            </a:pPr>
            <a:r>
              <a:rPr lang="es-ES" b="1" dirty="0" smtClean="0">
                <a:solidFill>
                  <a:srgbClr val="0070C0"/>
                </a:solidFill>
              </a:rPr>
              <a:t>RENTA FIJA</a:t>
            </a:r>
          </a:p>
          <a:p>
            <a:pPr>
              <a:lnSpc>
                <a:spcPct val="150000"/>
              </a:lnSpc>
              <a:buFont typeface="Wingdings" pitchFamily="2" charset="2"/>
              <a:buChar char="Ø"/>
            </a:pPr>
            <a:r>
              <a:rPr lang="es-ES" b="1" dirty="0" smtClean="0">
                <a:solidFill>
                  <a:srgbClr val="0070C0"/>
                </a:solidFill>
              </a:rPr>
              <a:t>RENTA VARIABLE</a:t>
            </a:r>
          </a:p>
          <a:p>
            <a:pPr>
              <a:lnSpc>
                <a:spcPct val="150000"/>
              </a:lnSpc>
              <a:buFont typeface="Wingdings" pitchFamily="2" charset="2"/>
              <a:buChar char="Ø"/>
            </a:pPr>
            <a:r>
              <a:rPr lang="es-ES" b="1" dirty="0" smtClean="0">
                <a:solidFill>
                  <a:srgbClr val="0070C0"/>
                </a:solidFill>
              </a:rPr>
              <a:t>FONDOS DE INVERSION</a:t>
            </a:r>
            <a:endParaRPr lang="es-ES" b="1" dirty="0">
              <a:solidFill>
                <a:srgbClr val="0070C0"/>
              </a:solidFill>
            </a:endParaRPr>
          </a:p>
        </p:txBody>
      </p:sp>
      <p:sp>
        <p:nvSpPr>
          <p:cNvPr id="3" name="2 Rectángulo"/>
          <p:cNvSpPr/>
          <p:nvPr/>
        </p:nvSpPr>
        <p:spPr>
          <a:xfrm>
            <a:off x="467544" y="2690336"/>
            <a:ext cx="8208912" cy="1261884"/>
          </a:xfrm>
          <a:prstGeom prst="rect">
            <a:avLst/>
          </a:prstGeom>
          <a:solidFill>
            <a:schemeClr val="accent1">
              <a:lumMod val="40000"/>
              <a:lumOff val="60000"/>
            </a:schemeClr>
          </a:solidFill>
        </p:spPr>
        <p:txBody>
          <a:bodyPr wrap="square">
            <a:spAutoFit/>
          </a:bodyPr>
          <a:lstStyle/>
          <a:p>
            <a:pPr algn="just"/>
            <a:r>
              <a:rPr lang="es-ES" dirty="0">
                <a:solidFill>
                  <a:srgbClr val="002060"/>
                </a:solidFill>
              </a:rPr>
              <a:t>Los productos de renta fija pagan </a:t>
            </a:r>
            <a:r>
              <a:rPr lang="es-ES" sz="2000" b="1" u="sng" dirty="0">
                <a:solidFill>
                  <a:srgbClr val="002060"/>
                </a:solidFill>
              </a:rPr>
              <a:t>una rentabilidad establecida de antemano </a:t>
            </a:r>
            <a:r>
              <a:rPr lang="es-ES" dirty="0">
                <a:solidFill>
                  <a:srgbClr val="002060"/>
                </a:solidFill>
              </a:rPr>
              <a:t>y devuelven el dinero invertido en un plazo determinado. </a:t>
            </a:r>
            <a:endParaRPr lang="es-ES" dirty="0" smtClean="0">
              <a:solidFill>
                <a:srgbClr val="002060"/>
              </a:solidFill>
            </a:endParaRPr>
          </a:p>
          <a:p>
            <a:pPr algn="just"/>
            <a:r>
              <a:rPr lang="es-ES" dirty="0" smtClean="0">
                <a:solidFill>
                  <a:srgbClr val="002060"/>
                </a:solidFill>
              </a:rPr>
              <a:t>Se </a:t>
            </a:r>
            <a:r>
              <a:rPr lang="es-ES" dirty="0">
                <a:solidFill>
                  <a:srgbClr val="002060"/>
                </a:solidFill>
              </a:rPr>
              <a:t>los denomina popularmente </a:t>
            </a:r>
            <a:r>
              <a:rPr lang="es-ES" sz="2000" b="1" dirty="0">
                <a:solidFill>
                  <a:srgbClr val="002060"/>
                </a:solidFill>
              </a:rPr>
              <a:t>deuda pública</a:t>
            </a:r>
            <a:r>
              <a:rPr lang="es-ES" dirty="0">
                <a:solidFill>
                  <a:srgbClr val="002060"/>
                </a:solidFill>
              </a:rPr>
              <a:t> porque las principales emisiones las realizan los organismos públicos</a:t>
            </a:r>
          </a:p>
        </p:txBody>
      </p:sp>
      <p:sp>
        <p:nvSpPr>
          <p:cNvPr id="4" name="3 CuadroTexto"/>
          <p:cNvSpPr txBox="1"/>
          <p:nvPr/>
        </p:nvSpPr>
        <p:spPr>
          <a:xfrm>
            <a:off x="683568" y="2204864"/>
            <a:ext cx="7704856" cy="369332"/>
          </a:xfrm>
          <a:prstGeom prst="rect">
            <a:avLst/>
          </a:prstGeom>
          <a:solidFill>
            <a:srgbClr val="FFFF00"/>
          </a:solidFill>
          <a:ln w="38100">
            <a:solidFill>
              <a:srgbClr val="0070C0"/>
            </a:solidFill>
          </a:ln>
        </p:spPr>
        <p:txBody>
          <a:bodyPr wrap="square" rtlCol="0">
            <a:spAutoFit/>
          </a:bodyPr>
          <a:lstStyle/>
          <a:p>
            <a:pPr algn="ctr"/>
            <a:r>
              <a:rPr lang="es-ES" b="1" spc="300" dirty="0" smtClean="0">
                <a:solidFill>
                  <a:srgbClr val="0070C0"/>
                </a:solidFill>
              </a:rPr>
              <a:t>VALORES DE RENTA FIJA</a:t>
            </a:r>
            <a:endParaRPr lang="es-ES" b="1" spc="300" dirty="0">
              <a:solidFill>
                <a:srgbClr val="0070C0"/>
              </a:solidFill>
            </a:endParaRPr>
          </a:p>
        </p:txBody>
      </p:sp>
      <p:pic>
        <p:nvPicPr>
          <p:cNvPr id="4098" name="Picture 2"/>
          <p:cNvPicPr>
            <a:picLocks noChangeAspect="1" noChangeArrowheads="1"/>
          </p:cNvPicPr>
          <p:nvPr/>
        </p:nvPicPr>
        <p:blipFill>
          <a:blip r:embed="rId2" cstate="print"/>
          <a:srcRect/>
          <a:stretch>
            <a:fillRect/>
          </a:stretch>
        </p:blipFill>
        <p:spPr bwMode="auto">
          <a:xfrm>
            <a:off x="1043608" y="4077072"/>
            <a:ext cx="6372225" cy="1438275"/>
          </a:xfrm>
          <a:prstGeom prst="rect">
            <a:avLst/>
          </a:prstGeom>
          <a:noFill/>
          <a:ln w="9525">
            <a:noFill/>
            <a:miter lim="800000"/>
            <a:headEnd/>
            <a:tailEnd/>
          </a:ln>
        </p:spPr>
      </p:pic>
      <p:sp>
        <p:nvSpPr>
          <p:cNvPr id="6" name="5 Rectángulo"/>
          <p:cNvSpPr/>
          <p:nvPr/>
        </p:nvSpPr>
        <p:spPr>
          <a:xfrm>
            <a:off x="251520" y="5661248"/>
            <a:ext cx="8496944" cy="923330"/>
          </a:xfrm>
          <a:prstGeom prst="rect">
            <a:avLst/>
          </a:prstGeom>
          <a:solidFill>
            <a:schemeClr val="accent4">
              <a:lumMod val="40000"/>
              <a:lumOff val="60000"/>
            </a:schemeClr>
          </a:solidFill>
        </p:spPr>
        <p:txBody>
          <a:bodyPr wrap="square">
            <a:spAutoFit/>
          </a:bodyPr>
          <a:lstStyle/>
          <a:p>
            <a:pPr algn="just"/>
            <a:r>
              <a:rPr lang="es-ES" b="1" dirty="0"/>
              <a:t>También hay emisiones de valores de renta fija por parte de empresas privadas que ofrecen rentabilidad superior, pero son más arriesgadas porque carecen de la garantía de una Administración Pública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404664"/>
            <a:ext cx="7704856" cy="369332"/>
          </a:xfrm>
          <a:prstGeom prst="rect">
            <a:avLst/>
          </a:prstGeom>
          <a:solidFill>
            <a:srgbClr val="FFFF00"/>
          </a:solidFill>
          <a:ln w="38100">
            <a:solidFill>
              <a:srgbClr val="0070C0"/>
            </a:solidFill>
          </a:ln>
        </p:spPr>
        <p:txBody>
          <a:bodyPr wrap="square" rtlCol="0">
            <a:spAutoFit/>
          </a:bodyPr>
          <a:lstStyle/>
          <a:p>
            <a:pPr algn="ctr"/>
            <a:r>
              <a:rPr lang="es-ES" b="1" spc="300" dirty="0" smtClean="0">
                <a:solidFill>
                  <a:srgbClr val="0070C0"/>
                </a:solidFill>
              </a:rPr>
              <a:t>VALORES DE RENTA VARIABLE</a:t>
            </a:r>
            <a:endParaRPr lang="es-ES" b="1" spc="300" dirty="0">
              <a:solidFill>
                <a:srgbClr val="0070C0"/>
              </a:solidFill>
            </a:endParaRPr>
          </a:p>
        </p:txBody>
      </p:sp>
      <p:sp>
        <p:nvSpPr>
          <p:cNvPr id="3" name="2 Rectángulo"/>
          <p:cNvSpPr/>
          <p:nvPr/>
        </p:nvSpPr>
        <p:spPr>
          <a:xfrm>
            <a:off x="467544" y="2276872"/>
            <a:ext cx="8136904" cy="10156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s-ES" sz="2000" dirty="0"/>
              <a:t>Las acciones son títulos representativos del porcentaje de propiedad de una empresa que dan a su poseedor derechos económicos y de gestión.</a:t>
            </a:r>
          </a:p>
        </p:txBody>
      </p:sp>
      <p:sp>
        <p:nvSpPr>
          <p:cNvPr id="4" name="3 Rectángulo"/>
          <p:cNvSpPr/>
          <p:nvPr/>
        </p:nvSpPr>
        <p:spPr>
          <a:xfrm>
            <a:off x="395536" y="1124745"/>
            <a:ext cx="8208912" cy="646331"/>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algn="just"/>
            <a:r>
              <a:rPr lang="es-ES" dirty="0" smtClean="0">
                <a:solidFill>
                  <a:srgbClr val="002060"/>
                </a:solidFill>
              </a:rPr>
              <a:t>Los productos de renta </a:t>
            </a:r>
            <a:r>
              <a:rPr lang="es-ES" b="1" dirty="0" smtClean="0">
                <a:solidFill>
                  <a:srgbClr val="002060"/>
                </a:solidFill>
              </a:rPr>
              <a:t>VARIABLE NO </a:t>
            </a:r>
            <a:r>
              <a:rPr lang="es-ES" dirty="0" smtClean="0">
                <a:solidFill>
                  <a:srgbClr val="002060"/>
                </a:solidFill>
              </a:rPr>
              <a:t>pagan </a:t>
            </a:r>
            <a:r>
              <a:rPr lang="es-ES" b="1" u="sng" dirty="0" smtClean="0">
                <a:solidFill>
                  <a:srgbClr val="002060"/>
                </a:solidFill>
              </a:rPr>
              <a:t>una rentabilidad establecida de antemano. </a:t>
            </a:r>
            <a:r>
              <a:rPr lang="es-ES" b="1" u="sng" dirty="0" smtClean="0">
                <a:solidFill>
                  <a:srgbClr val="002060"/>
                </a:solidFill>
                <a:effectLst>
                  <a:outerShdw blurRad="38100" dist="38100" dir="2700000" algn="tl">
                    <a:srgbClr val="000000">
                      <a:alpha val="43137"/>
                    </a:srgbClr>
                  </a:outerShdw>
                </a:effectLst>
              </a:rPr>
              <a:t>Un ejemplo serían las acciones</a:t>
            </a:r>
            <a:r>
              <a:rPr lang="es-ES" b="1" u="sng" dirty="0" smtClean="0">
                <a:solidFill>
                  <a:srgbClr val="002060"/>
                </a:solidFill>
              </a:rPr>
              <a:t>. </a:t>
            </a:r>
            <a:endParaRPr lang="es-ES" dirty="0"/>
          </a:p>
        </p:txBody>
      </p:sp>
      <p:sp>
        <p:nvSpPr>
          <p:cNvPr id="5" name="4 Rectángulo"/>
          <p:cNvSpPr/>
          <p:nvPr/>
        </p:nvSpPr>
        <p:spPr>
          <a:xfrm>
            <a:off x="395536" y="3717032"/>
            <a:ext cx="8496944" cy="190821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es-ES" sz="2000" dirty="0"/>
              <a:t>Un accionista tiene dos formas de obtener rentabilidad con su inversión. </a:t>
            </a:r>
            <a:endParaRPr lang="es-ES" sz="2000" dirty="0" smtClean="0"/>
          </a:p>
          <a:p>
            <a:endParaRPr lang="es-ES" dirty="0" smtClean="0"/>
          </a:p>
          <a:p>
            <a:pPr>
              <a:buFont typeface="Wingdings" pitchFamily="2" charset="2"/>
              <a:buChar char="q"/>
            </a:pPr>
            <a:r>
              <a:rPr lang="es-ES" sz="2000" dirty="0" smtClean="0"/>
              <a:t>La </a:t>
            </a:r>
            <a:r>
              <a:rPr lang="es-ES" sz="2000" dirty="0"/>
              <a:t>primera a través del reparto de dividendos (beneficios</a:t>
            </a:r>
            <a:r>
              <a:rPr lang="es-ES" sz="2000" dirty="0" smtClean="0"/>
              <a:t>)</a:t>
            </a:r>
          </a:p>
          <a:p>
            <a:pPr>
              <a:buFont typeface="Wingdings" pitchFamily="2" charset="2"/>
              <a:buChar char="q"/>
            </a:pPr>
            <a:r>
              <a:rPr lang="es-ES" sz="2000" dirty="0" smtClean="0"/>
              <a:t>La </a:t>
            </a:r>
            <a:r>
              <a:rPr lang="es-ES" sz="2000" dirty="0"/>
              <a:t>segunda consiste en vender las acciones por un precio mayor al de su compra</a:t>
            </a:r>
            <a:r>
              <a:rPr lang="es-ES"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404664"/>
            <a:ext cx="7704856" cy="369332"/>
          </a:xfrm>
          <a:prstGeom prst="rect">
            <a:avLst/>
          </a:prstGeom>
          <a:solidFill>
            <a:srgbClr val="FFFF00"/>
          </a:solidFill>
          <a:ln w="38100">
            <a:solidFill>
              <a:srgbClr val="0070C0"/>
            </a:solidFill>
          </a:ln>
        </p:spPr>
        <p:txBody>
          <a:bodyPr wrap="square" rtlCol="0">
            <a:spAutoFit/>
          </a:bodyPr>
          <a:lstStyle/>
          <a:p>
            <a:pPr algn="ctr"/>
            <a:r>
              <a:rPr lang="es-ES" b="1" spc="300" dirty="0" smtClean="0">
                <a:solidFill>
                  <a:srgbClr val="0070C0"/>
                </a:solidFill>
              </a:rPr>
              <a:t>FONDOS DE INVERSION</a:t>
            </a:r>
            <a:endParaRPr lang="es-ES" b="1" spc="300" dirty="0">
              <a:solidFill>
                <a:srgbClr val="0070C0"/>
              </a:solidFill>
            </a:endParaRPr>
          </a:p>
        </p:txBody>
      </p:sp>
      <p:sp>
        <p:nvSpPr>
          <p:cNvPr id="3" name="2 Rectángulo"/>
          <p:cNvSpPr/>
          <p:nvPr/>
        </p:nvSpPr>
        <p:spPr>
          <a:xfrm>
            <a:off x="395536" y="1196752"/>
            <a:ext cx="8208912"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r>
              <a:rPr lang="es-ES" sz="2000" b="1" spc="300" dirty="0" smtClean="0">
                <a:effectLst>
                  <a:outerShdw blurRad="38100" dist="38100" dir="2700000" algn="tl">
                    <a:srgbClr val="000000">
                      <a:alpha val="43137"/>
                    </a:srgbClr>
                  </a:outerShdw>
                </a:effectLst>
              </a:rPr>
              <a:t>Fondo de inversión </a:t>
            </a:r>
            <a:r>
              <a:rPr lang="es-ES" dirty="0" smtClean="0"/>
              <a:t>e</a:t>
            </a:r>
            <a:r>
              <a:rPr lang="es-ES" sz="2000" dirty="0" smtClean="0"/>
              <a:t>s la combinación de valores de renta fija y variable  con el objetivo de minimizar riesgos</a:t>
            </a:r>
            <a:endParaRPr lang="es-ES" sz="2000" dirty="0"/>
          </a:p>
        </p:txBody>
      </p:sp>
      <p:graphicFrame>
        <p:nvGraphicFramePr>
          <p:cNvPr id="6" name="5 Tabla"/>
          <p:cNvGraphicFramePr>
            <a:graphicFrameLocks noGrp="1"/>
          </p:cNvGraphicFramePr>
          <p:nvPr/>
        </p:nvGraphicFramePr>
        <p:xfrm>
          <a:off x="467544" y="2492896"/>
          <a:ext cx="8136904" cy="1828800"/>
        </p:xfrm>
        <a:graphic>
          <a:graphicData uri="http://schemas.openxmlformats.org/drawingml/2006/table">
            <a:tbl>
              <a:tblPr/>
              <a:tblGrid>
                <a:gridCol w="2034226"/>
                <a:gridCol w="1854206"/>
                <a:gridCol w="2016224"/>
                <a:gridCol w="2232248"/>
              </a:tblGrid>
              <a:tr h="0">
                <a:tc>
                  <a:txBody>
                    <a:bodyPr/>
                    <a:lstStyle/>
                    <a:p>
                      <a:r>
                        <a:rPr lang="es-ES" dirty="0"/>
                        <a:t> </a:t>
                      </a:r>
                    </a:p>
                  </a:txBody>
                  <a:tcPr anchor="ctr">
                    <a:lnL>
                      <a:noFill/>
                    </a:lnL>
                    <a:lnR>
                      <a:noFill/>
                    </a:lnR>
                    <a:lnT>
                      <a:noFill/>
                    </a:lnT>
                    <a:lnB>
                      <a:noFill/>
                    </a:lnB>
                    <a:solidFill>
                      <a:srgbClr val="E0ECF8"/>
                    </a:solidFill>
                  </a:tcPr>
                </a:tc>
                <a:tc>
                  <a:txBody>
                    <a:bodyPr/>
                    <a:lstStyle/>
                    <a:p>
                      <a:pPr algn="ctr"/>
                      <a:r>
                        <a:rPr lang="es-ES" dirty="0">
                          <a:solidFill>
                            <a:srgbClr val="FFFFFF"/>
                          </a:solidFill>
                          <a:latin typeface="client semibold"/>
                        </a:rPr>
                        <a:t>Renta fija €</a:t>
                      </a:r>
                      <a:endParaRPr lang="es-ES" dirty="0">
                        <a:solidFill>
                          <a:srgbClr val="FFFFFF"/>
                        </a:solidFill>
                      </a:endParaRPr>
                    </a:p>
                  </a:txBody>
                  <a:tcPr anchor="ctr">
                    <a:lnL>
                      <a:noFill/>
                    </a:lnL>
                    <a:lnR>
                      <a:noFill/>
                    </a:lnR>
                    <a:lnT>
                      <a:noFill/>
                    </a:lnT>
                    <a:lnB>
                      <a:noFill/>
                    </a:lnB>
                    <a:solidFill>
                      <a:srgbClr val="008CD6"/>
                    </a:solidFill>
                  </a:tcPr>
                </a:tc>
                <a:tc>
                  <a:txBody>
                    <a:bodyPr/>
                    <a:lstStyle/>
                    <a:p>
                      <a:pPr algn="ctr"/>
                      <a:r>
                        <a:rPr lang="es-ES">
                          <a:solidFill>
                            <a:srgbClr val="FFFFFF"/>
                          </a:solidFill>
                          <a:latin typeface="client semibold"/>
                        </a:rPr>
                        <a:t>Renta variable €</a:t>
                      </a:r>
                      <a:endParaRPr lang="es-ES">
                        <a:solidFill>
                          <a:srgbClr val="FFFFFF"/>
                        </a:solidFill>
                      </a:endParaRPr>
                    </a:p>
                  </a:txBody>
                  <a:tcPr anchor="ctr">
                    <a:lnL>
                      <a:noFill/>
                    </a:lnL>
                    <a:lnR>
                      <a:noFill/>
                    </a:lnR>
                    <a:lnT>
                      <a:noFill/>
                    </a:lnT>
                    <a:lnB>
                      <a:noFill/>
                    </a:lnB>
                    <a:solidFill>
                      <a:srgbClr val="008CD6"/>
                    </a:solidFill>
                  </a:tcPr>
                </a:tc>
                <a:tc>
                  <a:txBody>
                    <a:bodyPr/>
                    <a:lstStyle/>
                    <a:p>
                      <a:pPr algn="ctr"/>
                      <a:r>
                        <a:rPr lang="es-ES">
                          <a:solidFill>
                            <a:srgbClr val="FFFFFF"/>
                          </a:solidFill>
                          <a:latin typeface="client semibold"/>
                        </a:rPr>
                        <a:t>Riesgo (del 1 al 4)</a:t>
                      </a:r>
                      <a:endParaRPr lang="es-ES">
                        <a:solidFill>
                          <a:srgbClr val="FFFFFF"/>
                        </a:solidFill>
                      </a:endParaRPr>
                    </a:p>
                  </a:txBody>
                  <a:tcPr anchor="ctr">
                    <a:lnL>
                      <a:noFill/>
                    </a:lnL>
                    <a:lnR>
                      <a:noFill/>
                    </a:lnR>
                    <a:lnT>
                      <a:noFill/>
                    </a:lnT>
                    <a:lnB>
                      <a:noFill/>
                    </a:lnB>
                    <a:solidFill>
                      <a:srgbClr val="008CD6"/>
                    </a:solidFill>
                  </a:tcPr>
                </a:tc>
              </a:tr>
              <a:tr h="0">
                <a:tc>
                  <a:txBody>
                    <a:bodyPr/>
                    <a:lstStyle/>
                    <a:p>
                      <a:pPr algn="l"/>
                      <a:r>
                        <a:rPr lang="es-ES"/>
                        <a:t>Renta fija</a:t>
                      </a:r>
                    </a:p>
                  </a:txBody>
                  <a:tcPr anchor="ctr">
                    <a:lnL>
                      <a:noFill/>
                    </a:lnL>
                    <a:lnR>
                      <a:noFill/>
                    </a:lnR>
                    <a:lnT>
                      <a:noFill/>
                    </a:lnT>
                    <a:lnB>
                      <a:noFill/>
                    </a:lnB>
                    <a:solidFill>
                      <a:srgbClr val="73D4FF"/>
                    </a:solidFill>
                  </a:tcPr>
                </a:tc>
                <a:tc>
                  <a:txBody>
                    <a:bodyPr/>
                    <a:lstStyle/>
                    <a:p>
                      <a:pPr algn="ctr"/>
                      <a:r>
                        <a:rPr lang="es-ES" dirty="0"/>
                        <a:t> 100%</a:t>
                      </a:r>
                    </a:p>
                  </a:txBody>
                  <a:tcPr anchor="ctr">
                    <a:lnL>
                      <a:noFill/>
                    </a:lnL>
                    <a:lnR>
                      <a:noFill/>
                    </a:lnR>
                    <a:lnT>
                      <a:noFill/>
                    </a:lnT>
                    <a:lnB>
                      <a:noFill/>
                    </a:lnB>
                    <a:solidFill>
                      <a:srgbClr val="E0ECF8"/>
                    </a:solidFill>
                  </a:tcPr>
                </a:tc>
                <a:tc>
                  <a:txBody>
                    <a:bodyPr/>
                    <a:lstStyle/>
                    <a:p>
                      <a:pPr algn="ctr"/>
                      <a:r>
                        <a:rPr lang="es-ES" dirty="0"/>
                        <a:t> -</a:t>
                      </a:r>
                    </a:p>
                  </a:txBody>
                  <a:tcPr anchor="ctr">
                    <a:lnL>
                      <a:noFill/>
                    </a:lnL>
                    <a:lnR>
                      <a:noFill/>
                    </a:lnR>
                    <a:lnT>
                      <a:noFill/>
                    </a:lnT>
                    <a:lnB>
                      <a:noFill/>
                    </a:lnB>
                    <a:solidFill>
                      <a:srgbClr val="E0ECF8"/>
                    </a:solidFill>
                  </a:tcPr>
                </a:tc>
                <a:tc>
                  <a:txBody>
                    <a:bodyPr/>
                    <a:lstStyle/>
                    <a:p>
                      <a:pPr algn="ctr"/>
                      <a:r>
                        <a:rPr lang="es-ES"/>
                        <a:t> 1</a:t>
                      </a:r>
                    </a:p>
                  </a:txBody>
                  <a:tcPr anchor="ctr">
                    <a:lnL>
                      <a:noFill/>
                    </a:lnL>
                    <a:lnR>
                      <a:noFill/>
                    </a:lnR>
                    <a:lnT>
                      <a:noFill/>
                    </a:lnT>
                    <a:lnB>
                      <a:noFill/>
                    </a:lnB>
                    <a:solidFill>
                      <a:srgbClr val="E0ECF8"/>
                    </a:solidFill>
                  </a:tcPr>
                </a:tc>
              </a:tr>
              <a:tr h="0">
                <a:tc>
                  <a:txBody>
                    <a:bodyPr/>
                    <a:lstStyle/>
                    <a:p>
                      <a:pPr algn="l"/>
                      <a:r>
                        <a:rPr lang="es-ES"/>
                        <a:t>Mixta fija</a:t>
                      </a:r>
                    </a:p>
                  </a:txBody>
                  <a:tcPr anchor="ctr">
                    <a:lnL>
                      <a:noFill/>
                    </a:lnL>
                    <a:lnR>
                      <a:noFill/>
                    </a:lnR>
                    <a:lnT>
                      <a:noFill/>
                    </a:lnT>
                    <a:lnB>
                      <a:noFill/>
                    </a:lnB>
                    <a:solidFill>
                      <a:srgbClr val="73D4FF"/>
                    </a:solidFill>
                  </a:tcPr>
                </a:tc>
                <a:tc>
                  <a:txBody>
                    <a:bodyPr/>
                    <a:lstStyle/>
                    <a:p>
                      <a:pPr algn="ctr"/>
                      <a:r>
                        <a:rPr lang="es-ES"/>
                        <a:t> Máximo 70 %</a:t>
                      </a:r>
                    </a:p>
                  </a:txBody>
                  <a:tcPr anchor="ctr">
                    <a:lnL>
                      <a:noFill/>
                    </a:lnL>
                    <a:lnR>
                      <a:noFill/>
                    </a:lnR>
                    <a:lnT>
                      <a:noFill/>
                    </a:lnT>
                    <a:lnB>
                      <a:noFill/>
                    </a:lnB>
                    <a:solidFill>
                      <a:srgbClr val="E0ECF8"/>
                    </a:solidFill>
                  </a:tcPr>
                </a:tc>
                <a:tc>
                  <a:txBody>
                    <a:bodyPr/>
                    <a:lstStyle/>
                    <a:p>
                      <a:pPr algn="ctr"/>
                      <a:r>
                        <a:rPr lang="es-ES" dirty="0"/>
                        <a:t> Máximo 30 %</a:t>
                      </a:r>
                    </a:p>
                  </a:txBody>
                  <a:tcPr anchor="ctr">
                    <a:lnL>
                      <a:noFill/>
                    </a:lnL>
                    <a:lnR>
                      <a:noFill/>
                    </a:lnR>
                    <a:lnT>
                      <a:noFill/>
                    </a:lnT>
                    <a:lnB>
                      <a:noFill/>
                    </a:lnB>
                    <a:solidFill>
                      <a:srgbClr val="E0ECF8"/>
                    </a:solidFill>
                  </a:tcPr>
                </a:tc>
                <a:tc>
                  <a:txBody>
                    <a:bodyPr/>
                    <a:lstStyle/>
                    <a:p>
                      <a:pPr algn="ctr"/>
                      <a:r>
                        <a:rPr lang="es-ES"/>
                        <a:t> 2</a:t>
                      </a:r>
                    </a:p>
                  </a:txBody>
                  <a:tcPr anchor="ctr">
                    <a:lnL>
                      <a:noFill/>
                    </a:lnL>
                    <a:lnR>
                      <a:noFill/>
                    </a:lnR>
                    <a:lnT>
                      <a:noFill/>
                    </a:lnT>
                    <a:lnB>
                      <a:noFill/>
                    </a:lnB>
                    <a:solidFill>
                      <a:srgbClr val="E0ECF8"/>
                    </a:solidFill>
                  </a:tcPr>
                </a:tc>
              </a:tr>
              <a:tr h="0">
                <a:tc>
                  <a:txBody>
                    <a:bodyPr/>
                    <a:lstStyle/>
                    <a:p>
                      <a:pPr algn="l"/>
                      <a:r>
                        <a:rPr lang="es-ES"/>
                        <a:t>Mixta variable</a:t>
                      </a:r>
                    </a:p>
                  </a:txBody>
                  <a:tcPr anchor="ctr">
                    <a:lnL>
                      <a:noFill/>
                    </a:lnL>
                    <a:lnR>
                      <a:noFill/>
                    </a:lnR>
                    <a:lnT>
                      <a:noFill/>
                    </a:lnT>
                    <a:lnB>
                      <a:noFill/>
                    </a:lnB>
                    <a:solidFill>
                      <a:srgbClr val="73D4FF"/>
                    </a:solidFill>
                  </a:tcPr>
                </a:tc>
                <a:tc>
                  <a:txBody>
                    <a:bodyPr/>
                    <a:lstStyle/>
                    <a:p>
                      <a:pPr algn="ctr"/>
                      <a:r>
                        <a:rPr lang="es-ES"/>
                        <a:t> Máximo 30 %</a:t>
                      </a:r>
                    </a:p>
                  </a:txBody>
                  <a:tcPr anchor="ctr">
                    <a:lnL>
                      <a:noFill/>
                    </a:lnL>
                    <a:lnR>
                      <a:noFill/>
                    </a:lnR>
                    <a:lnT>
                      <a:noFill/>
                    </a:lnT>
                    <a:lnB>
                      <a:noFill/>
                    </a:lnB>
                    <a:solidFill>
                      <a:srgbClr val="E0ECF8"/>
                    </a:solidFill>
                  </a:tcPr>
                </a:tc>
                <a:tc>
                  <a:txBody>
                    <a:bodyPr/>
                    <a:lstStyle/>
                    <a:p>
                      <a:pPr algn="ctr"/>
                      <a:r>
                        <a:rPr lang="es-ES" dirty="0"/>
                        <a:t> Máximo 70 %</a:t>
                      </a:r>
                    </a:p>
                  </a:txBody>
                  <a:tcPr anchor="ctr">
                    <a:lnL>
                      <a:noFill/>
                    </a:lnL>
                    <a:lnR>
                      <a:noFill/>
                    </a:lnR>
                    <a:lnT>
                      <a:noFill/>
                    </a:lnT>
                    <a:lnB>
                      <a:noFill/>
                    </a:lnB>
                    <a:solidFill>
                      <a:srgbClr val="E0ECF8"/>
                    </a:solidFill>
                  </a:tcPr>
                </a:tc>
                <a:tc>
                  <a:txBody>
                    <a:bodyPr/>
                    <a:lstStyle/>
                    <a:p>
                      <a:pPr algn="ctr"/>
                      <a:r>
                        <a:rPr lang="es-ES" dirty="0"/>
                        <a:t> 3</a:t>
                      </a:r>
                    </a:p>
                  </a:txBody>
                  <a:tcPr anchor="ctr">
                    <a:lnL>
                      <a:noFill/>
                    </a:lnL>
                    <a:lnR>
                      <a:noFill/>
                    </a:lnR>
                    <a:lnT>
                      <a:noFill/>
                    </a:lnT>
                    <a:lnB>
                      <a:noFill/>
                    </a:lnB>
                    <a:solidFill>
                      <a:srgbClr val="E0ECF8"/>
                    </a:solidFill>
                  </a:tcPr>
                </a:tc>
              </a:tr>
              <a:tr h="0">
                <a:tc>
                  <a:txBody>
                    <a:bodyPr/>
                    <a:lstStyle/>
                    <a:p>
                      <a:pPr algn="l"/>
                      <a:r>
                        <a:rPr lang="es-ES"/>
                        <a:t>Renta variable</a:t>
                      </a:r>
                    </a:p>
                  </a:txBody>
                  <a:tcPr anchor="ctr">
                    <a:lnL>
                      <a:noFill/>
                    </a:lnL>
                    <a:lnR>
                      <a:noFill/>
                    </a:lnR>
                    <a:lnT>
                      <a:noFill/>
                    </a:lnT>
                    <a:lnB>
                      <a:noFill/>
                    </a:lnB>
                    <a:solidFill>
                      <a:srgbClr val="73D4FF"/>
                    </a:solidFill>
                  </a:tcPr>
                </a:tc>
                <a:tc>
                  <a:txBody>
                    <a:bodyPr/>
                    <a:lstStyle/>
                    <a:p>
                      <a:pPr algn="ctr"/>
                      <a:r>
                        <a:rPr lang="es-ES"/>
                        <a:t> —</a:t>
                      </a:r>
                    </a:p>
                  </a:txBody>
                  <a:tcPr anchor="ctr">
                    <a:lnL>
                      <a:noFill/>
                    </a:lnL>
                    <a:lnR>
                      <a:noFill/>
                    </a:lnR>
                    <a:lnT>
                      <a:noFill/>
                    </a:lnT>
                    <a:lnB>
                      <a:noFill/>
                    </a:lnB>
                    <a:solidFill>
                      <a:srgbClr val="E0ECF8"/>
                    </a:solidFill>
                  </a:tcPr>
                </a:tc>
                <a:tc>
                  <a:txBody>
                    <a:bodyPr/>
                    <a:lstStyle/>
                    <a:p>
                      <a:pPr algn="ctr"/>
                      <a:r>
                        <a:rPr lang="es-ES"/>
                        <a:t> 100 %</a:t>
                      </a:r>
                    </a:p>
                  </a:txBody>
                  <a:tcPr anchor="ctr">
                    <a:lnL>
                      <a:noFill/>
                    </a:lnL>
                    <a:lnR>
                      <a:noFill/>
                    </a:lnR>
                    <a:lnT>
                      <a:noFill/>
                    </a:lnT>
                    <a:lnB>
                      <a:noFill/>
                    </a:lnB>
                    <a:solidFill>
                      <a:srgbClr val="E0ECF8"/>
                    </a:solidFill>
                  </a:tcPr>
                </a:tc>
                <a:tc>
                  <a:txBody>
                    <a:bodyPr/>
                    <a:lstStyle/>
                    <a:p>
                      <a:pPr algn="ctr"/>
                      <a:r>
                        <a:rPr lang="es-ES" dirty="0"/>
                        <a:t> 4</a:t>
                      </a:r>
                    </a:p>
                  </a:txBody>
                  <a:tcPr anchor="ctr">
                    <a:lnL>
                      <a:noFill/>
                    </a:lnL>
                    <a:lnR>
                      <a:noFill/>
                    </a:lnR>
                    <a:lnT>
                      <a:noFill/>
                    </a:lnT>
                    <a:lnB>
                      <a:noFill/>
                    </a:lnB>
                    <a:solidFill>
                      <a:srgbClr val="E0ECF8"/>
                    </a:soli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683568" y="260648"/>
            <a:ext cx="7704856" cy="369332"/>
          </a:xfrm>
          <a:prstGeom prst="rect">
            <a:avLst/>
          </a:prstGeom>
          <a:solidFill>
            <a:srgbClr val="FFFF00"/>
          </a:solidFill>
          <a:ln w="38100">
            <a:solidFill>
              <a:srgbClr val="0070C0"/>
            </a:solidFill>
          </a:ln>
        </p:spPr>
        <p:txBody>
          <a:bodyPr wrap="square" rtlCol="0">
            <a:spAutoFit/>
          </a:bodyPr>
          <a:lstStyle/>
          <a:p>
            <a:pPr algn="ctr"/>
            <a:r>
              <a:rPr lang="es-ES" b="1" spc="300" dirty="0" smtClean="0">
                <a:solidFill>
                  <a:srgbClr val="0070C0"/>
                </a:solidFill>
              </a:rPr>
              <a:t>EL RIESGO EN LAS INVERSIONES</a:t>
            </a:r>
            <a:endParaRPr lang="es-ES" b="1" spc="300" dirty="0">
              <a:solidFill>
                <a:srgbClr val="0070C0"/>
              </a:solidFill>
            </a:endParaRPr>
          </a:p>
        </p:txBody>
      </p:sp>
      <p:sp>
        <p:nvSpPr>
          <p:cNvPr id="3" name="2 Rectángulo"/>
          <p:cNvSpPr/>
          <p:nvPr/>
        </p:nvSpPr>
        <p:spPr>
          <a:xfrm>
            <a:off x="539552" y="1028343"/>
            <a:ext cx="7704856" cy="1200329"/>
          </a:xfrm>
          <a:prstGeom prst="rect">
            <a:avLst/>
          </a:prstGeom>
        </p:spPr>
        <p:txBody>
          <a:bodyPr wrap="square">
            <a:spAutoFit/>
          </a:bodyPr>
          <a:lstStyle/>
          <a:p>
            <a:endParaRPr lang="es-ES" dirty="0" smtClean="0"/>
          </a:p>
          <a:p>
            <a:endParaRPr lang="es-ES" dirty="0" smtClean="0"/>
          </a:p>
          <a:p>
            <a:endParaRPr lang="es-ES" dirty="0" smtClean="0"/>
          </a:p>
          <a:p>
            <a:r>
              <a:rPr lang="es-ES" dirty="0" smtClean="0"/>
              <a:t> </a:t>
            </a:r>
            <a:endParaRPr lang="es-ES" dirty="0"/>
          </a:p>
        </p:txBody>
      </p:sp>
      <p:sp>
        <p:nvSpPr>
          <p:cNvPr id="6" name="5 Rectángulo"/>
          <p:cNvSpPr/>
          <p:nvPr/>
        </p:nvSpPr>
        <p:spPr>
          <a:xfrm>
            <a:off x="323528" y="764704"/>
            <a:ext cx="6840760" cy="4339650"/>
          </a:xfrm>
          <a:prstGeom prst="rect">
            <a:avLst/>
          </a:prstGeom>
          <a:solidFill>
            <a:srgbClr val="FFC000"/>
          </a:solidFill>
        </p:spPr>
        <p:txBody>
          <a:bodyPr wrap="square">
            <a:spAutoFit/>
          </a:bodyPr>
          <a:lstStyle/>
          <a:p>
            <a:pPr algn="just"/>
            <a:r>
              <a:rPr lang="es-ES" sz="2000" b="1" dirty="0" smtClean="0"/>
              <a:t>Los criterios que se utilizan para minimizar el riesgo de las inversiones son dos: </a:t>
            </a:r>
            <a:endParaRPr lang="es-ES" sz="2000" b="1" dirty="0" smtClean="0"/>
          </a:p>
          <a:p>
            <a:pPr algn="just"/>
            <a:endParaRPr lang="es-ES" sz="2000" b="1" dirty="0" smtClean="0"/>
          </a:p>
          <a:p>
            <a:pPr algn="just"/>
            <a:r>
              <a:rPr lang="es-ES" sz="2000" b="1" u="sng" dirty="0" smtClean="0">
                <a:solidFill>
                  <a:schemeClr val="bg2">
                    <a:lumMod val="25000"/>
                  </a:schemeClr>
                </a:solidFill>
                <a:effectLst>
                  <a:outerShdw blurRad="38100" dist="38100" dir="2700000" algn="tl">
                    <a:srgbClr val="000000">
                      <a:alpha val="43137"/>
                    </a:srgbClr>
                  </a:outerShdw>
                </a:effectLst>
              </a:rPr>
              <a:t> </a:t>
            </a:r>
            <a:r>
              <a:rPr lang="es-ES" sz="2000" b="1" u="sng" dirty="0" err="1" smtClean="0">
                <a:solidFill>
                  <a:schemeClr val="bg2">
                    <a:lumMod val="25000"/>
                  </a:schemeClr>
                </a:solidFill>
                <a:effectLst>
                  <a:outerShdw blurRad="38100" dist="38100" dir="2700000" algn="tl">
                    <a:srgbClr val="000000">
                      <a:alpha val="43137"/>
                    </a:srgbClr>
                  </a:outerShdw>
                </a:effectLst>
              </a:rPr>
              <a:t>A.Diversificación</a:t>
            </a:r>
            <a:endParaRPr lang="es-ES" sz="2000" b="1" u="sng" dirty="0" smtClean="0">
              <a:solidFill>
                <a:schemeClr val="bg2">
                  <a:lumMod val="25000"/>
                </a:schemeClr>
              </a:solidFill>
              <a:effectLst>
                <a:outerShdw blurRad="38100" dist="38100" dir="2700000" algn="tl">
                  <a:srgbClr val="000000">
                    <a:alpha val="43137"/>
                  </a:srgbClr>
                </a:outerShdw>
              </a:effectLst>
            </a:endParaRPr>
          </a:p>
          <a:p>
            <a:pPr algn="just"/>
            <a:r>
              <a:rPr lang="es-ES" sz="1600" dirty="0" smtClean="0">
                <a:solidFill>
                  <a:srgbClr val="00B0F0"/>
                </a:solidFill>
              </a:rPr>
              <a:t>La diversificación es la forma más eficaz de reducir el riesgo total de nuestras inversiones. Consiste en dividir el dinero en planes de inversión diferentes con niveles de riesgo diferentes</a:t>
            </a:r>
            <a:r>
              <a:rPr lang="es-ES" sz="1600" dirty="0" smtClean="0"/>
              <a:t>..</a:t>
            </a:r>
          </a:p>
          <a:p>
            <a:pPr algn="just"/>
            <a:endParaRPr lang="es-ES" sz="1600" dirty="0" smtClean="0"/>
          </a:p>
          <a:p>
            <a:pPr algn="just"/>
            <a:r>
              <a:rPr lang="es-ES" sz="1600" b="1" u="sng" dirty="0" smtClean="0">
                <a:solidFill>
                  <a:schemeClr val="bg2">
                    <a:lumMod val="25000"/>
                  </a:schemeClr>
                </a:solidFill>
                <a:effectLst>
                  <a:outerShdw blurRad="38100" dist="38100" dir="2700000" algn="tl">
                    <a:srgbClr val="000000">
                      <a:alpha val="43137"/>
                    </a:srgbClr>
                  </a:outerShdw>
                </a:effectLst>
              </a:rPr>
              <a:t> </a:t>
            </a:r>
            <a:r>
              <a:rPr lang="es-ES" sz="1600" b="1" u="sng" dirty="0" err="1" smtClean="0">
                <a:solidFill>
                  <a:schemeClr val="bg2">
                    <a:lumMod val="25000"/>
                  </a:schemeClr>
                </a:solidFill>
                <a:effectLst>
                  <a:outerShdw blurRad="38100" dist="38100" dir="2700000" algn="tl">
                    <a:srgbClr val="000000">
                      <a:alpha val="43137"/>
                    </a:srgbClr>
                  </a:outerShdw>
                </a:effectLst>
              </a:rPr>
              <a:t>B.El</a:t>
            </a:r>
            <a:r>
              <a:rPr lang="es-ES" sz="1600" b="1" u="sng" dirty="0" smtClean="0">
                <a:solidFill>
                  <a:schemeClr val="bg2">
                    <a:lumMod val="25000"/>
                  </a:schemeClr>
                </a:solidFill>
                <a:effectLst>
                  <a:outerShdw blurRad="38100" dist="38100" dir="2700000" algn="tl">
                    <a:srgbClr val="000000">
                      <a:alpha val="43137"/>
                    </a:srgbClr>
                  </a:outerShdw>
                </a:effectLst>
              </a:rPr>
              <a:t> </a:t>
            </a:r>
            <a:r>
              <a:rPr lang="es-ES" sz="1600" b="1" u="sng" dirty="0" smtClean="0">
                <a:solidFill>
                  <a:schemeClr val="bg2">
                    <a:lumMod val="25000"/>
                  </a:schemeClr>
                </a:solidFill>
                <a:effectLst>
                  <a:outerShdw blurRad="38100" dist="38100" dir="2700000" algn="tl">
                    <a:srgbClr val="000000">
                      <a:alpha val="43137"/>
                    </a:srgbClr>
                  </a:outerShdw>
                </a:effectLst>
              </a:rPr>
              <a:t>rating</a:t>
            </a:r>
          </a:p>
          <a:p>
            <a:pPr algn="just"/>
            <a:endParaRPr lang="es-ES" sz="1600" b="1" u="sng" dirty="0" smtClean="0">
              <a:solidFill>
                <a:schemeClr val="bg2">
                  <a:lumMod val="25000"/>
                </a:schemeClr>
              </a:solidFill>
              <a:effectLst>
                <a:outerShdw blurRad="38100" dist="38100" dir="2700000" algn="tl">
                  <a:srgbClr val="000000">
                    <a:alpha val="43137"/>
                  </a:srgbClr>
                </a:outerShdw>
              </a:effectLst>
            </a:endParaRPr>
          </a:p>
          <a:p>
            <a:pPr algn="just"/>
            <a:r>
              <a:rPr lang="es-ES" sz="1600" dirty="0" smtClean="0">
                <a:solidFill>
                  <a:srgbClr val="00B0F0"/>
                </a:solidFill>
              </a:rPr>
              <a:t>Un indicador que mide la seguridad de la inversión y, por tanto, orienta sobre su fiabilidad. Dicho </a:t>
            </a:r>
            <a:r>
              <a:rPr lang="es-ES" sz="1600" i="1" dirty="0" smtClean="0">
                <a:solidFill>
                  <a:srgbClr val="00B0F0"/>
                </a:solidFill>
              </a:rPr>
              <a:t>rating</a:t>
            </a:r>
            <a:r>
              <a:rPr lang="es-ES" sz="1600" dirty="0" smtClean="0">
                <a:solidFill>
                  <a:srgbClr val="00B0F0"/>
                </a:solidFill>
              </a:rPr>
              <a:t> es emitido por las </a:t>
            </a:r>
            <a:r>
              <a:rPr lang="es-ES" sz="1600" i="1" dirty="0" smtClean="0">
                <a:solidFill>
                  <a:srgbClr val="00B0F0"/>
                </a:solidFill>
              </a:rPr>
              <a:t>agencias calificadoras de riesgo.</a:t>
            </a:r>
            <a:endParaRPr lang="es-ES" sz="1600" dirty="0" smtClean="0">
              <a:solidFill>
                <a:srgbClr val="00B0F0"/>
              </a:solidFill>
            </a:endParaRPr>
          </a:p>
          <a:p>
            <a:pPr algn="just"/>
            <a:r>
              <a:rPr lang="es-ES" sz="1600" dirty="0" smtClean="0">
                <a:solidFill>
                  <a:srgbClr val="00B0F0"/>
                </a:solidFill>
              </a:rPr>
              <a:t>Las agencias calificadoras de riesgo son empresas que califican los productos financieros emitidos por empresas o países de acuerdo con unos parámetros de rentabilidad y, sobre todo, de solvencia</a:t>
            </a:r>
            <a:r>
              <a:rPr lang="es-ES" sz="2000" dirty="0" smtClean="0">
                <a:solidFill>
                  <a:srgbClr val="00B0F0"/>
                </a:solidFill>
              </a:rPr>
              <a:t>.</a:t>
            </a:r>
            <a:endParaRPr lang="es-ES" sz="2000" dirty="0">
              <a:solidFill>
                <a:srgbClr val="00B0F0"/>
              </a:solidFill>
            </a:endParaRPr>
          </a:p>
        </p:txBody>
      </p:sp>
      <p:sp>
        <p:nvSpPr>
          <p:cNvPr id="7" name="6 Rectángulo"/>
          <p:cNvSpPr/>
          <p:nvPr/>
        </p:nvSpPr>
        <p:spPr>
          <a:xfrm>
            <a:off x="179512" y="5373217"/>
            <a:ext cx="8568952" cy="64633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s-ES" dirty="0" smtClean="0"/>
              <a:t>. </a:t>
            </a:r>
            <a:r>
              <a:rPr lang="es-ES" dirty="0" smtClean="0"/>
              <a:t>La calificación de las inversiones o rating va desde la AAA, que es la mejor, hasta la D, que es la peor</a:t>
            </a:r>
            <a:endParaRPr lang="es-ES" dirty="0"/>
          </a:p>
        </p:txBody>
      </p:sp>
      <p:sp>
        <p:nvSpPr>
          <p:cNvPr id="9" name="8 CuadroTexto"/>
          <p:cNvSpPr txBox="1"/>
          <p:nvPr/>
        </p:nvSpPr>
        <p:spPr>
          <a:xfrm>
            <a:off x="611560" y="6237312"/>
            <a:ext cx="7200800"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cap="all" dirty="0" smtClean="0"/>
              <a:t>Solvencia</a:t>
            </a:r>
            <a:r>
              <a:rPr lang="es-ES" dirty="0" smtClean="0"/>
              <a:t>. La capacidad para hacer frente a las deudas.</a:t>
            </a:r>
            <a:endParaRPr lang="es-ES" dirty="0"/>
          </a:p>
        </p:txBody>
      </p:sp>
      <p:pic>
        <p:nvPicPr>
          <p:cNvPr id="1025" name="Picture 1"/>
          <p:cNvPicPr>
            <a:picLocks noChangeAspect="1" noChangeArrowheads="1"/>
          </p:cNvPicPr>
          <p:nvPr/>
        </p:nvPicPr>
        <p:blipFill>
          <a:blip r:embed="rId2" cstate="print"/>
          <a:srcRect/>
          <a:stretch>
            <a:fillRect/>
          </a:stretch>
        </p:blipFill>
        <p:spPr bwMode="auto">
          <a:xfrm>
            <a:off x="7380312" y="1628800"/>
            <a:ext cx="1763688" cy="28803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79512" y="260648"/>
            <a:ext cx="8784976" cy="2246769"/>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ES" sz="2000" b="1" u="sng" dirty="0" smtClean="0">
                <a:effectLst>
                  <a:outerShdw blurRad="38100" dist="38100" dir="2700000" algn="tl">
                    <a:srgbClr val="000000">
                      <a:alpha val="43137"/>
                    </a:srgbClr>
                  </a:outerShdw>
                </a:effectLst>
              </a:rPr>
              <a:t>EJEMPLO</a:t>
            </a:r>
          </a:p>
          <a:p>
            <a:r>
              <a:rPr lang="es-ES" sz="2000" dirty="0" smtClean="0"/>
              <a:t>Hace </a:t>
            </a:r>
            <a:r>
              <a:rPr lang="es-ES" sz="2000" dirty="0" smtClean="0"/>
              <a:t>doce meses Amalia constituyó una cartera de inversión que combinaba renta fija, renta variable y fondos de inversión, de acuerdo con lo que puedes ver en la tabla siguiente.</a:t>
            </a:r>
          </a:p>
          <a:p>
            <a:r>
              <a:rPr lang="es-ES" sz="2000" dirty="0" smtClean="0"/>
              <a:t>En la actualidad Amalia desea conocer:</a:t>
            </a:r>
          </a:p>
          <a:p>
            <a:r>
              <a:rPr lang="es-ES" sz="2000" dirty="0" smtClean="0"/>
              <a:t>La rentabilidad que le han proporcionado las distintas inversiones.</a:t>
            </a:r>
          </a:p>
          <a:p>
            <a:r>
              <a:rPr lang="es-ES" sz="2000" dirty="0" smtClean="0"/>
              <a:t>La rentabilidad global de su cartera de inversión a lo largo de este año.</a:t>
            </a:r>
            <a:endParaRPr lang="es-ES" sz="2000" dirty="0"/>
          </a:p>
        </p:txBody>
      </p:sp>
      <p:graphicFrame>
        <p:nvGraphicFramePr>
          <p:cNvPr id="4" name="3 Tabla"/>
          <p:cNvGraphicFramePr>
            <a:graphicFrameLocks noGrp="1"/>
          </p:cNvGraphicFramePr>
          <p:nvPr/>
        </p:nvGraphicFramePr>
        <p:xfrm>
          <a:off x="179513" y="2276872"/>
          <a:ext cx="8568950" cy="3547906"/>
        </p:xfrm>
        <a:graphic>
          <a:graphicData uri="http://schemas.openxmlformats.org/drawingml/2006/table">
            <a:tbl>
              <a:tblPr/>
              <a:tblGrid>
                <a:gridCol w="1471022"/>
                <a:gridCol w="1182988"/>
                <a:gridCol w="1182988"/>
                <a:gridCol w="1182988"/>
                <a:gridCol w="1182988"/>
                <a:gridCol w="1182988"/>
                <a:gridCol w="1182988"/>
              </a:tblGrid>
              <a:tr h="662907">
                <a:tc>
                  <a:txBody>
                    <a:bodyPr/>
                    <a:lstStyle/>
                    <a:p>
                      <a:pPr algn="l"/>
                      <a:r>
                        <a:rPr lang="es-ES" sz="1800" dirty="0">
                          <a:solidFill>
                            <a:srgbClr val="FFFFFF"/>
                          </a:solidFill>
                        </a:rPr>
                        <a:t/>
                      </a:r>
                      <a:br>
                        <a:rPr lang="es-ES" sz="1800" dirty="0">
                          <a:solidFill>
                            <a:srgbClr val="FFFFFF"/>
                          </a:solidFill>
                        </a:rPr>
                      </a:br>
                      <a:r>
                        <a:rPr lang="es-ES" sz="1800" dirty="0">
                          <a:solidFill>
                            <a:srgbClr val="FFFFFF"/>
                          </a:solidFill>
                        </a:rPr>
                        <a:t>Invertido</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800" dirty="0" smtClean="0">
                          <a:solidFill>
                            <a:srgbClr val="FFFFFF"/>
                          </a:solidFill>
                        </a:rPr>
                        <a:t>Invertido</a:t>
                      </a:r>
                      <a:endParaRPr lang="es-ES" sz="1800" dirty="0">
                        <a:solidFill>
                          <a:srgbClr val="FFFFFF"/>
                        </a:solidFill>
                      </a:endParaRP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800" dirty="0" smtClean="0">
                          <a:solidFill>
                            <a:srgbClr val="FFFFFF"/>
                          </a:solidFill>
                        </a:rPr>
                        <a:t>Intereses</a:t>
                      </a:r>
                      <a:endParaRPr lang="es-ES" sz="1800" dirty="0">
                        <a:solidFill>
                          <a:srgbClr val="FFFFFF"/>
                        </a:solidFill>
                      </a:endParaRP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800" dirty="0" smtClean="0">
                          <a:solidFill>
                            <a:srgbClr val="FFFFFF"/>
                          </a:solidFill>
                        </a:rPr>
                        <a:t>Dividendos</a:t>
                      </a:r>
                      <a:endParaRPr lang="es-ES" sz="1800" dirty="0">
                        <a:solidFill>
                          <a:srgbClr val="FFFFFF"/>
                        </a:solidFill>
                      </a:endParaRP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800" dirty="0" smtClean="0">
                          <a:solidFill>
                            <a:srgbClr val="FFFFFF"/>
                          </a:solidFill>
                        </a:rPr>
                        <a:t>Ventas</a:t>
                      </a:r>
                      <a:endParaRPr lang="es-ES" sz="1800" dirty="0">
                        <a:solidFill>
                          <a:srgbClr val="FFFFFF"/>
                        </a:solidFill>
                      </a:endParaRP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algn="ctr"/>
                      <a:r>
                        <a:rPr lang="es-ES" sz="1800" dirty="0" smtClean="0">
                          <a:solidFill>
                            <a:srgbClr val="FFFFFF"/>
                          </a:solidFill>
                        </a:rPr>
                        <a:t>Obtenido</a:t>
                      </a:r>
                      <a:endParaRPr lang="es-ES" sz="1800" dirty="0">
                        <a:solidFill>
                          <a:srgbClr val="FFFFFF"/>
                        </a:solidFill>
                      </a:endParaRP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8CD6"/>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ES" sz="1800" baseline="0" dirty="0" smtClean="0">
                          <a:solidFill>
                            <a:schemeClr val="tx1"/>
                          </a:solidFill>
                        </a:rPr>
                        <a:t>solución : Rentabilidad</a:t>
                      </a:r>
                      <a:endParaRPr lang="es-ES" sz="1800" dirty="0"/>
                    </a:p>
                  </a:txBody>
                  <a:tcPr marL="66623" marR="66623" marT="33311" marB="333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50000"/>
                      </a:schemeClr>
                    </a:solidFill>
                  </a:tcPr>
                </a:tc>
              </a:tr>
              <a:tr h="356950">
                <a:tc>
                  <a:txBody>
                    <a:bodyPr/>
                    <a:lstStyle/>
                    <a:p>
                      <a:pPr algn="l"/>
                      <a:r>
                        <a:rPr lang="es-ES" sz="1800" dirty="0"/>
                        <a:t>Renta fija</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1.000 €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70 €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70</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7 %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356950">
                <a:tc>
                  <a:txBody>
                    <a:bodyPr/>
                    <a:lstStyle/>
                    <a:p>
                      <a:pPr algn="l"/>
                      <a:r>
                        <a:rPr lang="es-ES" sz="1800" dirty="0"/>
                        <a:t>Acciones A</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2.000 €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100 €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100</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5 %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356950">
                <a:tc>
                  <a:txBody>
                    <a:bodyPr/>
                    <a:lstStyle/>
                    <a:p>
                      <a:pPr algn="l"/>
                      <a:r>
                        <a:rPr lang="es-ES" sz="1800" dirty="0"/>
                        <a:t>Acciones B</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2.300 €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2.116 €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-184</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-8 %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356950">
                <a:tc>
                  <a:txBody>
                    <a:bodyPr/>
                    <a:lstStyle/>
                    <a:p>
                      <a:pPr algn="l"/>
                      <a:r>
                        <a:rPr lang="es-ES" sz="1800"/>
                        <a:t>Acciones C</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3.000 €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3.180 €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180</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6 %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09928">
                <a:tc>
                  <a:txBody>
                    <a:bodyPr/>
                    <a:lstStyle/>
                    <a:p>
                      <a:pPr algn="l"/>
                      <a:r>
                        <a:rPr lang="es-ES" sz="1800"/>
                        <a:t>Fondo renta fija</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1.000 €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90 €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90</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9 %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r h="567717">
                <a:tc>
                  <a:txBody>
                    <a:bodyPr/>
                    <a:lstStyle/>
                    <a:p>
                      <a:pPr algn="l"/>
                      <a:r>
                        <a:rPr lang="es-ES" sz="1800"/>
                        <a:t>Fondo renta variable</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a:t> 2.000 €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1.920 €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-80</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c>
                  <a:txBody>
                    <a:bodyPr/>
                    <a:lstStyle/>
                    <a:p>
                      <a:pPr algn="ctr"/>
                      <a:r>
                        <a:rPr lang="es-ES" sz="1800" dirty="0"/>
                        <a:t> -4 %</a:t>
                      </a:r>
                    </a:p>
                  </a:txBody>
                  <a:tcPr marL="66623" marR="66623" marT="33311" marB="3331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0ECF8"/>
                    </a:solidFill>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126</TotalTime>
  <Words>1372</Words>
  <Application>Microsoft Office PowerPoint</Application>
  <PresentationFormat>Presentación en pantalla (4:3)</PresentationFormat>
  <Paragraphs>268</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Mirador</vt:lpstr>
      <vt:lpstr>TEMA 6</vt:lpstr>
      <vt:lpstr>Diapositiva 2</vt:lpstr>
      <vt:lpstr>1. LAS INVERSIONES</vt:lpstr>
      <vt:lpstr>Diapositiva 4</vt:lpstr>
      <vt:lpstr>Diapositiva 5</vt:lpstr>
      <vt:lpstr>Diapositiva 6</vt:lpstr>
      <vt:lpstr>Diapositiva 7</vt:lpstr>
      <vt:lpstr>Diapositiva 8</vt:lpstr>
      <vt:lpstr>Diapositiva 9</vt:lpstr>
      <vt:lpstr>Diapositiva 10</vt:lpstr>
      <vt:lpstr>2. Las deudas</vt:lpstr>
      <vt:lpstr>Diapositiva 12</vt:lpstr>
      <vt:lpstr>Diapositiva 13</vt:lpstr>
      <vt:lpstr>Diapositiva 14</vt:lpstr>
      <vt:lpstr>El préstamo</vt:lpstr>
      <vt:lpstr> Deudas más habituales</vt:lpstr>
      <vt:lpstr>Calidad y nivel de endeudamiento</vt:lpstr>
      <vt:lpstr>El contrato de seguro</vt:lpstr>
      <vt:lpstr>Conceptos de las pólizas de seguros</vt:lpstr>
      <vt:lpstr>Seguros de personas</vt:lpstr>
      <vt:lpstr> Seguros contra daños</vt:lpstr>
      <vt:lpstr>Diapositiva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6</dc:title>
  <dc:creator>Usuario</dc:creator>
  <cp:lastModifiedBy>Usuario</cp:lastModifiedBy>
  <cp:revision>11</cp:revision>
  <dcterms:created xsi:type="dcterms:W3CDTF">2018-01-18T05:09:57Z</dcterms:created>
  <dcterms:modified xsi:type="dcterms:W3CDTF">2018-01-21T17:05:08Z</dcterms:modified>
</cp:coreProperties>
</file>