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3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ne.es/calcula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estionpyme.com/calcular-pension/edad-de-julilacion-y-periodos-cotizados-2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04816-0EC2-4321-82A1-F759649CA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3128" y="2463012"/>
            <a:ext cx="5029200" cy="4394988"/>
          </a:xfrm>
        </p:spPr>
        <p:txBody>
          <a:bodyPr/>
          <a:lstStyle/>
          <a:p>
            <a:r>
              <a:rPr lang="gl-ES" sz="3600" kern="1800" cap="all" dirty="0">
                <a:ln>
                  <a:noFill/>
                </a:ln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Calcular la pensión en dos pasos</a:t>
            </a:r>
            <a:br>
              <a:rPr lang="gl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gl-ES" sz="25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3D3BEC-7C0A-45A8-B228-B0FC25F4DE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09081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B54E14-545F-4867-9D3C-CFD3DF456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945" y="1108365"/>
            <a:ext cx="10363201" cy="53339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820"/>
              </a:spcAft>
            </a:pP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 </a:t>
            </a:r>
            <a:r>
              <a:rPr lang="gl-ES" sz="2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reforma de las </a:t>
            </a:r>
            <a:r>
              <a:rPr lang="gl-ES" sz="28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pensiones</a:t>
            </a:r>
            <a:r>
              <a:rPr lang="gl-ES" sz="2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28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también</a:t>
            </a:r>
            <a:r>
              <a:rPr lang="gl-ES" sz="2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28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introdujo</a:t>
            </a:r>
            <a:r>
              <a:rPr lang="gl-ES" sz="2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28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novedade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este punto que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conviene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tener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cuenta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Y es que como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ocurrió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la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jubilación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base reguladora irá aumentando </a:t>
            </a:r>
            <a:r>
              <a:rPr lang="gl-ES" sz="280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progresivamente hasta alcanzar el 2022 los 25 años.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gl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20"/>
              </a:spcAft>
            </a:pP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proceso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comenzó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2013 y el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que a largo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plazo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tenga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cuenta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periodo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25 años para calcular la base reguladora.</a:t>
            </a:r>
            <a:endParaRPr lang="gl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gl-ES" sz="3200" dirty="0"/>
          </a:p>
        </p:txBody>
      </p:sp>
    </p:spTree>
    <p:extLst>
      <p:ext uri="{BB962C8B-B14F-4D97-AF65-F5344CB8AC3E}">
        <p14:creationId xmlns:p14="http://schemas.microsoft.com/office/powerpoint/2010/main" val="244652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560F1-2171-4A3F-9777-F8838E4F2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5" y="232342"/>
            <a:ext cx="10543308" cy="1069985"/>
          </a:xfrm>
        </p:spPr>
        <p:txBody>
          <a:bodyPr>
            <a:noAutofit/>
          </a:bodyPr>
          <a:lstStyle/>
          <a:p>
            <a:r>
              <a:rPr lang="gl-ES" sz="2800" u="sng" dirty="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Instituto Nacional de </a:t>
            </a:r>
            <a:r>
              <a:rPr lang="gl-ES" sz="2800" u="sng" dirty="0" err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Estadística</a:t>
            </a:r>
            <a:r>
              <a:rPr lang="gl-ES" sz="2800" u="sng" dirty="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gl-ES" sz="2800" u="sng" dirty="0" err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dispone</a:t>
            </a:r>
            <a:r>
              <a:rPr lang="gl-ES" sz="2800" u="sng" dirty="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de una </a:t>
            </a:r>
            <a:r>
              <a:rPr lang="gl-ES" sz="2800" u="sng" dirty="0" err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herramienta</a:t>
            </a:r>
            <a:r>
              <a:rPr lang="gl-ES" sz="2800" u="sng" dirty="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para actualizar </a:t>
            </a:r>
            <a:r>
              <a:rPr lang="gl-ES" sz="2800" u="sng" dirty="0" err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rentas</a:t>
            </a:r>
            <a:r>
              <a:rPr lang="gl-ES" sz="2800" u="sng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gl-ES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gl-ES" sz="6600" u="sng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9ABDC97-2B5D-469B-8F1D-FB751973D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69802" y="1148769"/>
            <a:ext cx="7313289" cy="558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7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9427CF-6126-4B5D-BB21-20CF3DEF1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509" y="277091"/>
            <a:ext cx="10335491" cy="644236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spcAft>
                <a:spcPts val="820"/>
              </a:spcAft>
            </a:pPr>
            <a:r>
              <a:rPr lang="gl-ES" sz="280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caso de </a:t>
            </a:r>
            <a:r>
              <a:rPr lang="gl-ES" sz="2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gl-ES" sz="28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jubilación</a:t>
            </a:r>
            <a:r>
              <a:rPr lang="gl-ES" sz="2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2020 se usarán 23 años</a:t>
            </a:r>
            <a:r>
              <a:rPr lang="gl-ES" sz="2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gl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820"/>
              </a:spcBef>
              <a:spcAft>
                <a:spcPts val="820"/>
              </a:spcAft>
            </a:pPr>
            <a:r>
              <a:rPr lang="gl-ES" sz="2800" dirty="0">
                <a:solidFill>
                  <a:srgbClr val="333333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Los años cotizados</a:t>
            </a:r>
            <a:endParaRPr lang="gl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20"/>
              </a:spcAft>
            </a:pPr>
            <a:r>
              <a:rPr lang="gl-ES" sz="2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 la base reguladora resultante </a:t>
            </a:r>
            <a:r>
              <a:rPr lang="gl-ES" sz="28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habrá</a:t>
            </a:r>
            <a:r>
              <a:rPr lang="gl-ES" sz="2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aplicar una serie de coeficientes </a:t>
            </a:r>
            <a:r>
              <a:rPr lang="gl-ES" sz="28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reductores</a:t>
            </a:r>
            <a:r>
              <a:rPr lang="gl-ES" sz="2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gl-ES" sz="28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quienes</a:t>
            </a:r>
            <a:r>
              <a:rPr lang="gl-ES" sz="2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gl-ES" sz="28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jubilan</a:t>
            </a:r>
            <a:r>
              <a:rPr lang="gl-ES" sz="2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antes de los 65 y tres meses en 2015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y para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quienes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hacen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haber cotizado los años necesarios. Y es que 18 son los años mínimos en 2015 para cobrar la pensión contributiva, pero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quienes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deseen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cobrar el 100% deberán cotizar 35 años para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jubilarse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los 67 años y 38,5 para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jubilarse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los 65. La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siguiente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muestra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porcentaje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pensión actual a cobrar en función de la base reguladora:</a:t>
            </a:r>
            <a:endParaRPr lang="gl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gl-ES" sz="3200" dirty="0"/>
          </a:p>
        </p:txBody>
      </p:sp>
    </p:spTree>
    <p:extLst>
      <p:ext uri="{BB962C8B-B14F-4D97-AF65-F5344CB8AC3E}">
        <p14:creationId xmlns:p14="http://schemas.microsoft.com/office/powerpoint/2010/main" val="24517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DBF0FC2-72B4-41AC-BC24-11BC036C3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273" y="120620"/>
            <a:ext cx="8340436" cy="66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72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F432CDB-8DEF-42C1-B1A0-77F78066AA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901827"/>
              </p:ext>
            </p:extLst>
          </p:nvPr>
        </p:nvGraphicFramePr>
        <p:xfrm>
          <a:off x="1212273" y="3052735"/>
          <a:ext cx="9767453" cy="3676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9601">
                  <a:extLst>
                    <a:ext uri="{9D8B030D-6E8A-4147-A177-3AD203B41FA5}">
                      <a16:colId xmlns:a16="http://schemas.microsoft.com/office/drawing/2014/main" val="2762154710"/>
                    </a:ext>
                  </a:extLst>
                </a:gridCol>
                <a:gridCol w="1745874">
                  <a:extLst>
                    <a:ext uri="{9D8B030D-6E8A-4147-A177-3AD203B41FA5}">
                      <a16:colId xmlns:a16="http://schemas.microsoft.com/office/drawing/2014/main" val="1202807178"/>
                    </a:ext>
                  </a:extLst>
                </a:gridCol>
                <a:gridCol w="1391978">
                  <a:extLst>
                    <a:ext uri="{9D8B030D-6E8A-4147-A177-3AD203B41FA5}">
                      <a16:colId xmlns:a16="http://schemas.microsoft.com/office/drawing/2014/main" val="12658558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s-ES" sz="1400" dirty="0">
                          <a:effectLst/>
                        </a:rPr>
                        <a:t>Tiempo de cotización</a:t>
                      </a:r>
                      <a:endParaRPr lang="gl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s-ES" sz="1400">
                          <a:effectLst/>
                        </a:rPr>
                        <a:t>Porcentaje</a:t>
                      </a:r>
                      <a:endParaRPr lang="gl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s-ES" sz="1400">
                          <a:effectLst/>
                        </a:rPr>
                        <a:t>Total</a:t>
                      </a:r>
                      <a:endParaRPr lang="gl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4472822"/>
                  </a:ext>
                </a:extLst>
              </a:tr>
              <a:tr h="55895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s-ES" sz="1400">
                          <a:effectLst/>
                        </a:rPr>
                        <a:t>Primeros 180 meses (15 años)</a:t>
                      </a:r>
                      <a:endParaRPr lang="gl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s-ES" sz="1400">
                          <a:effectLst/>
                        </a:rPr>
                        <a:t>50%</a:t>
                      </a:r>
                      <a:endParaRPr lang="gl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s-ES" sz="1400">
                          <a:effectLst/>
                        </a:rPr>
                        <a:t>50%</a:t>
                      </a:r>
                      <a:endParaRPr lang="gl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2444997"/>
                  </a:ext>
                </a:extLst>
              </a:tr>
              <a:tr h="116042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s-ES" sz="1400">
                          <a:effectLst/>
                        </a:rPr>
                        <a:t>Por cada mes entre el mes 181 hasta el 343</a:t>
                      </a:r>
                      <a:endParaRPr lang="gl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s-ES" sz="1400">
                          <a:effectLst/>
                        </a:rPr>
                        <a:t>0,21%</a:t>
                      </a:r>
                      <a:endParaRPr lang="gl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s-ES" sz="1400">
                          <a:effectLst/>
                        </a:rPr>
                        <a:t>34,23%</a:t>
                      </a:r>
                      <a:endParaRPr lang="gl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0294469"/>
                  </a:ext>
                </a:extLst>
              </a:tr>
              <a:tr h="116042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s-ES" sz="1400">
                          <a:effectLst/>
                        </a:rPr>
                        <a:t>Por cada mes entre el mes 344 y el 426</a:t>
                      </a:r>
                      <a:endParaRPr lang="gl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s-ES" sz="1400">
                          <a:effectLst/>
                        </a:rPr>
                        <a:t>0,19%</a:t>
                      </a:r>
                      <a:endParaRPr lang="gl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s-ES" sz="1400">
                          <a:effectLst/>
                        </a:rPr>
                        <a:t>15,77%</a:t>
                      </a:r>
                      <a:endParaRPr lang="gl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6558753"/>
                  </a:ext>
                </a:extLst>
              </a:tr>
              <a:tr h="55895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s-ES" sz="1400">
                          <a:effectLst/>
                        </a:rPr>
                        <a:t>A partir del mes 426</a:t>
                      </a:r>
                      <a:endParaRPr lang="gl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s-ES" sz="1400">
                          <a:effectLst/>
                        </a:rPr>
                        <a:t>100%</a:t>
                      </a:r>
                      <a:endParaRPr lang="gl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s-ES" sz="1400" dirty="0">
                          <a:effectLst/>
                        </a:rPr>
                        <a:t>100%</a:t>
                      </a:r>
                      <a:endParaRPr lang="gl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610391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59F62C9-23F0-4DB8-BB58-DF6EAB39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382" y="128562"/>
            <a:ext cx="1047403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altLang="gl-E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kumimoji="0" lang="gl-ES" altLang="gl-E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gl-ES" altLang="gl-E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por </a:t>
            </a:r>
            <a:r>
              <a:rPr kumimoji="0" lang="gl-ES" altLang="gl-E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</a:t>
            </a:r>
            <a:r>
              <a:rPr kumimoji="0" lang="gl-ES" altLang="gl-E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una </a:t>
            </a:r>
            <a:r>
              <a:rPr kumimoji="0" lang="gl-ES" altLang="gl-ES" sz="24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</a:t>
            </a:r>
            <a:r>
              <a:rPr kumimoji="0" lang="gl-ES" altLang="gl-E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una base reguladora de 1.000 euros pero que </a:t>
            </a:r>
            <a:r>
              <a:rPr kumimoji="0" lang="gl-ES" altLang="gl-ES" sz="24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gl-ES" altLang="gl-ES" sz="24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gl-ES" altLang="gl-ES" sz="24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kumimoji="0" lang="gl-ES" altLang="gl-E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gl-ES" altLang="gl-ES" sz="24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hubiese</a:t>
            </a:r>
            <a:r>
              <a:rPr kumimoji="0" lang="gl-ES" altLang="gl-E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cotizado 30 a</a:t>
            </a:r>
            <a:r>
              <a:rPr kumimoji="0" lang="gl-ES" altLang="gl-E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ñ</a:t>
            </a:r>
            <a:r>
              <a:rPr kumimoji="0" lang="gl-ES" altLang="gl-E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deber</a:t>
            </a:r>
            <a:r>
              <a:rPr kumimoji="0" lang="gl-ES" altLang="gl-E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gl-ES" altLang="gl-E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conformarse con una pensi</a:t>
            </a:r>
            <a:r>
              <a:rPr kumimoji="0" lang="gl-ES" altLang="gl-E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gl-ES" altLang="gl-E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de 900 antes de aplicar </a:t>
            </a:r>
            <a:r>
              <a:rPr kumimoji="0" lang="gl-ES" altLang="gl-ES" sz="24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otros</a:t>
            </a:r>
            <a:r>
              <a:rPr kumimoji="0" lang="gl-ES" altLang="gl-E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gl-ES" altLang="gl-ES" sz="24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reductores</a:t>
            </a:r>
            <a:r>
              <a:rPr kumimoji="0" lang="gl-ES" altLang="gl-E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gl-ES" altLang="gl-E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gl-ES" altLang="gl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altLang="gl-E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Adicionalmente</a:t>
            </a:r>
            <a:r>
              <a:rPr kumimoji="0" lang="gl-ES" altLang="gl-E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gl-ES" altLang="gl-E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gl-ES" altLang="gl-E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quienes</a:t>
            </a:r>
            <a:r>
              <a:rPr kumimoji="0" lang="gl-ES" altLang="gl-E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gl-ES" altLang="gl-E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extiendan</a:t>
            </a:r>
            <a:r>
              <a:rPr kumimoji="0" lang="gl-ES" altLang="gl-E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voluntariamente </a:t>
            </a:r>
            <a:r>
              <a:rPr kumimoji="0" lang="gl-ES" altLang="gl-E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gl-ES" altLang="gl-E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vida laboral recibir</a:t>
            </a:r>
            <a:r>
              <a:rPr kumimoji="0" lang="gl-ES" altLang="gl-E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gl-ES" altLang="gl-E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un 2% adicional por cada a</a:t>
            </a:r>
            <a:r>
              <a:rPr kumimoji="0" lang="gl-ES" altLang="gl-E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ñ</a:t>
            </a:r>
            <a:r>
              <a:rPr kumimoji="0" lang="gl-ES" altLang="gl-E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completo.</a:t>
            </a:r>
            <a:endParaRPr kumimoji="0" lang="gl-ES" altLang="gl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altLang="gl-E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Expresado de </a:t>
            </a:r>
            <a:r>
              <a:rPr kumimoji="0" lang="gl-ES" altLang="gl-E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otra</a:t>
            </a:r>
            <a:r>
              <a:rPr kumimoji="0" lang="gl-ES" altLang="gl-E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forma:</a:t>
            </a:r>
            <a:endParaRPr kumimoji="0" lang="gl-ES" altLang="gl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27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CDA30A-4AE1-4799-B78B-3DD4ADA39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1" y="678873"/>
            <a:ext cx="10363200" cy="520071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  <a:spcBef>
                <a:spcPts val="1645"/>
              </a:spcBef>
              <a:spcAft>
                <a:spcPts val="820"/>
              </a:spcAft>
            </a:pPr>
            <a:r>
              <a:rPr lang="gl-ES" sz="3600" b="1" cap="all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Pensión máxima y mínima</a:t>
            </a:r>
            <a:endParaRPr lang="gl-E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gl-ES" sz="3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gl-E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1200"/>
              </a:spcBef>
              <a:spcAft>
                <a:spcPts val="1500"/>
              </a:spcAft>
            </a:pPr>
            <a:r>
              <a:rPr lang="gl-ES" sz="3600" b="1" kern="0" dirty="0">
                <a:solidFill>
                  <a:srgbClr val="3A3A3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gl-ES" sz="3600" b="1" kern="0" dirty="0" err="1">
                <a:solidFill>
                  <a:srgbClr val="3A3A3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cuantía</a:t>
            </a:r>
            <a:r>
              <a:rPr lang="gl-ES" sz="3600" b="1" kern="0" dirty="0">
                <a:solidFill>
                  <a:srgbClr val="3A3A3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máxima de las </a:t>
            </a:r>
            <a:r>
              <a:rPr lang="gl-ES" sz="3600" b="1" kern="0" dirty="0" err="1">
                <a:solidFill>
                  <a:srgbClr val="3A3A3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pensiones</a:t>
            </a:r>
            <a:r>
              <a:rPr lang="gl-ES" sz="3600" b="1" kern="0" dirty="0">
                <a:solidFill>
                  <a:srgbClr val="3A3A3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públicas para el año 2020 es de 2.683,34 euros </a:t>
            </a:r>
            <a:r>
              <a:rPr lang="gl-ES" sz="3600" b="1" kern="0" dirty="0" err="1">
                <a:solidFill>
                  <a:srgbClr val="3A3A3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gl-ES" sz="3600" b="1" kern="0" dirty="0">
                <a:solidFill>
                  <a:srgbClr val="3A3A3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mes o de 37.231,74€</a:t>
            </a:r>
            <a:r>
              <a:rPr lang="es-ES" sz="3600" b="1" kern="0" dirty="0">
                <a:solidFill>
                  <a:srgbClr val="212121"/>
                </a:solidFill>
                <a:effectLst/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3600" b="1" kern="0" dirty="0">
                <a:solidFill>
                  <a:srgbClr val="3A3A3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3600" b="1" kern="0" dirty="0">
                <a:solidFill>
                  <a:srgbClr val="3A3A3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euros </a:t>
            </a:r>
            <a:r>
              <a:rPr lang="gl-ES" sz="3600" b="1" kern="0" dirty="0" err="1">
                <a:solidFill>
                  <a:srgbClr val="3A3A3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gl-ES" sz="3600" b="1" kern="0" dirty="0">
                <a:solidFill>
                  <a:srgbClr val="3A3A3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año. Si se reciben dos </a:t>
            </a:r>
            <a:r>
              <a:rPr lang="gl-ES" sz="3600" b="1" kern="0" dirty="0" err="1">
                <a:solidFill>
                  <a:srgbClr val="3A3A3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pensiones</a:t>
            </a:r>
            <a:r>
              <a:rPr lang="gl-ES" sz="3600" b="1" kern="0" dirty="0">
                <a:solidFill>
                  <a:srgbClr val="3A3A3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gl-ES" sz="3600" b="1" kern="0" dirty="0" err="1">
                <a:solidFill>
                  <a:srgbClr val="3A3A3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misma</a:t>
            </a:r>
            <a:r>
              <a:rPr lang="gl-ES" sz="3600" b="1" kern="0" dirty="0">
                <a:solidFill>
                  <a:srgbClr val="3A3A3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3600" b="1" kern="0" dirty="0" err="1">
                <a:solidFill>
                  <a:srgbClr val="3A3A3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naturaleza</a:t>
            </a:r>
            <a:r>
              <a:rPr lang="gl-ES" sz="3600" b="1" kern="0" dirty="0">
                <a:solidFill>
                  <a:srgbClr val="3A3A3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suma de </a:t>
            </a:r>
            <a:r>
              <a:rPr lang="gl-ES" sz="3600" b="1" kern="0" dirty="0" err="1">
                <a:solidFill>
                  <a:srgbClr val="3A3A3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éstas</a:t>
            </a:r>
            <a:r>
              <a:rPr lang="gl-ES" sz="3600" b="1" kern="0" dirty="0">
                <a:solidFill>
                  <a:srgbClr val="3A3A3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gl-ES" sz="3600" b="1" kern="0" dirty="0" err="1">
                <a:solidFill>
                  <a:srgbClr val="3A3A3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</a:t>
            </a:r>
            <a:r>
              <a:rPr lang="gl-ES" sz="3600" b="1" kern="0" dirty="0">
                <a:solidFill>
                  <a:srgbClr val="3A3A3A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superar el tope máximo.</a:t>
            </a:r>
            <a:endParaRPr lang="gl-ES" sz="36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gl-ES" sz="4000" dirty="0"/>
          </a:p>
        </p:txBody>
      </p:sp>
    </p:spTree>
    <p:extLst>
      <p:ext uri="{BB962C8B-B14F-4D97-AF65-F5344CB8AC3E}">
        <p14:creationId xmlns:p14="http://schemas.microsoft.com/office/powerpoint/2010/main" val="2953410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81A0-88B4-4309-983D-9AEAB306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49383"/>
            <a:ext cx="11277601" cy="1274618"/>
          </a:xfrm>
        </p:spPr>
        <p:txBody>
          <a:bodyPr>
            <a:noAutofit/>
          </a:bodyPr>
          <a:lstStyle/>
          <a:p>
            <a:r>
              <a:rPr lang="gl-ES" sz="36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Cálculo a realizar es el </a:t>
            </a:r>
            <a:r>
              <a:rPr lang="gl-ES" sz="36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siguiente</a:t>
            </a:r>
            <a:r>
              <a:rPr lang="gl-ES" sz="36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 </a:t>
            </a:r>
            <a:endParaRPr lang="gl-E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F7BCE2-5D5D-4171-8A23-3E51C80CE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427018"/>
            <a:ext cx="10764983" cy="5292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gl-ES" sz="36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divide por 210 (resultado de multiplicar 15 años por 14 pagas)  la cifra de las bases de cotización del </a:t>
            </a:r>
            <a:r>
              <a:rPr lang="gl-ES" sz="36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trabajador</a:t>
            </a:r>
            <a:r>
              <a:rPr lang="gl-ES" sz="36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durante los 180 últimos meses de cotización, lo que significan los últimos 15 años de </a:t>
            </a:r>
            <a:r>
              <a:rPr lang="gl-ES" sz="36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gl-ES" sz="36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vida laboral, tomándose los 24 últimos meses por </a:t>
            </a:r>
            <a:r>
              <a:rPr lang="gl-ES" sz="36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gl-ES" sz="36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valor nominal a valor euros, y los </a:t>
            </a:r>
            <a:r>
              <a:rPr lang="gl-ES" sz="36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otros</a:t>
            </a:r>
            <a:r>
              <a:rPr lang="gl-ES" sz="36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156 meses por los valores </a:t>
            </a:r>
            <a:r>
              <a:rPr lang="gl-ES" sz="36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corrientes</a:t>
            </a:r>
            <a:r>
              <a:rPr lang="gl-ES" sz="36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actualizados a la inflación </a:t>
            </a:r>
            <a:r>
              <a:rPr lang="gl-ES" sz="36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generada</a:t>
            </a:r>
            <a:r>
              <a:rPr lang="gl-ES" sz="36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hasta los 24 últimos meses. </a:t>
            </a:r>
            <a:r>
              <a:rPr lang="gl-ES" sz="36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Mientras</a:t>
            </a:r>
            <a:r>
              <a:rPr lang="gl-ES" sz="36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 la inflación a considerar se tomará en </a:t>
            </a:r>
            <a:r>
              <a:rPr lang="gl-ES" sz="36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cuenta</a:t>
            </a:r>
            <a:r>
              <a:rPr lang="gl-ES" sz="36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gl-ES" sz="36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registrada</a:t>
            </a:r>
            <a:r>
              <a:rPr lang="gl-ES" sz="36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oficialmente por </a:t>
            </a:r>
            <a:r>
              <a:rPr lang="gl-ES" sz="36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Estadística</a:t>
            </a:r>
            <a:r>
              <a:rPr lang="gl-ES" sz="36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gl-E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gl-ES" sz="4000" dirty="0"/>
          </a:p>
        </p:txBody>
      </p:sp>
    </p:spTree>
    <p:extLst>
      <p:ext uri="{BB962C8B-B14F-4D97-AF65-F5344CB8AC3E}">
        <p14:creationId xmlns:p14="http://schemas.microsoft.com/office/powerpoint/2010/main" val="87002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A3B47F-76EA-403D-9AD4-26343038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17" y="152400"/>
            <a:ext cx="10931238" cy="67056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Quien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 más y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quien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 menos ha pensado en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su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jubilación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 y en el momento de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dejar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 el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trabajo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. Un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buen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ejercicio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 para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hacerlo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 con los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pies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 sobre la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tierra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 es calcular la pensión pública que te quedará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llegado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 el momento.</a:t>
            </a:r>
            <a:endParaRPr lang="gl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Calcular pensión pública no es tan difícil 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muchos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piensan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para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quien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resulte complicada la aritmética, existen calculadoras que le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pueden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ayudar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la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tarea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embargo, 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nunca está de más saber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llega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esa cifra,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calcula la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jubilación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cobraremos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Existen 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 variables que debemos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tener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cuenta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calcular la pensión. </a:t>
            </a:r>
            <a:endParaRPr lang="gl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gl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gl-ES" sz="3600" dirty="0"/>
          </a:p>
        </p:txBody>
      </p:sp>
    </p:spTree>
    <p:extLst>
      <p:ext uri="{BB962C8B-B14F-4D97-AF65-F5344CB8AC3E}">
        <p14:creationId xmlns:p14="http://schemas.microsoft.com/office/powerpoint/2010/main" val="268095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F7E1EC-C92A-46CC-AF3B-FF32C2405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945" y="734291"/>
            <a:ext cx="10377055" cy="5145301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820"/>
              </a:spcAft>
            </a:pPr>
            <a:r>
              <a:rPr lang="gl-ES" sz="240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gl-ES" sz="24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primera</a:t>
            </a:r>
            <a:r>
              <a:rPr lang="gl-ES" sz="24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el </a:t>
            </a:r>
            <a:r>
              <a:rPr lang="gl-ES" sz="24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periodo</a:t>
            </a:r>
            <a:r>
              <a:rPr lang="gl-ES" sz="24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cotizado</a:t>
            </a:r>
            <a:endParaRPr lang="gl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20"/>
              </a:spcAft>
            </a:pPr>
            <a:r>
              <a:rPr lang="gl-ES" sz="24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segunda las </a:t>
            </a:r>
            <a:r>
              <a:rPr lang="gl-ES" sz="24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aportaciones</a:t>
            </a:r>
            <a:r>
              <a:rPr lang="gl-ES" sz="24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240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realizadas a la </a:t>
            </a:r>
            <a:r>
              <a:rPr lang="gl-ES" sz="2400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Seguridad</a:t>
            </a:r>
            <a:r>
              <a:rPr lang="gl-ES" sz="240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Social durante ese </a:t>
            </a:r>
            <a:r>
              <a:rPr lang="gl-ES" sz="2400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periodo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carrera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cotización se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mueve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forma paralela a la vida laboral, por lo que las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aportaciones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estarán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estrechamente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ligadas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salario que cobres, especialmente para los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trabajadores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cuenta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ajena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luego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abordaremos el caso de los autónomos-.</a:t>
            </a:r>
            <a:endParaRPr lang="gl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20"/>
              </a:spcAft>
            </a:pP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Antes de seguir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adelante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las bases para el cálculo de la pensión,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conviene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recordar:</a:t>
            </a:r>
            <a:endParaRPr lang="gl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gl-ES" sz="2800" dirty="0"/>
          </a:p>
        </p:txBody>
      </p:sp>
    </p:spTree>
    <p:extLst>
      <p:ext uri="{BB962C8B-B14F-4D97-AF65-F5344CB8AC3E}">
        <p14:creationId xmlns:p14="http://schemas.microsoft.com/office/powerpoint/2010/main" val="1603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41418-3583-4D99-AD01-C81933CC8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existen 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 tipos de </a:t>
            </a:r>
            <a:r>
              <a:rPr lang="gl-ES" sz="36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pensiones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gl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gl-ES" sz="7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7248E-DC40-471C-8156-7341E3FD0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57745"/>
            <a:ext cx="10363200" cy="452184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spcAft>
                <a:spcPts val="820"/>
              </a:spcAft>
            </a:pPr>
            <a:r>
              <a:rPr lang="gl-ES" sz="2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contributiva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tienen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derecho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los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trabajadores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han cotizado en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cualquier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régimen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durante más de quince años, estando dos de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ellos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dentro de los últimos quince años antes de la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jubilación</a:t>
            </a:r>
            <a:endParaRPr lang="gl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20"/>
              </a:spcAft>
            </a:pPr>
            <a:r>
              <a:rPr lang="gl-ES" sz="2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28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 contributiva</a:t>
            </a:r>
            <a:r>
              <a:rPr lang="gl-ES" sz="2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reserva para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quienes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ha alcanzado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esos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años y para los casos de invalidez.</a:t>
            </a:r>
            <a:endParaRPr lang="gl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20"/>
              </a:spcAft>
            </a:pP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ambos casos cobrarás tu pensión, pero la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cuantía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percibir y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implicaciones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fiscales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2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pueden</a:t>
            </a:r>
            <a:r>
              <a:rPr lang="gl-ES" sz="2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 diferentes.</a:t>
            </a:r>
            <a:endParaRPr lang="gl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gl-ES" sz="3200" dirty="0"/>
          </a:p>
        </p:txBody>
      </p:sp>
    </p:spTree>
    <p:extLst>
      <p:ext uri="{BB962C8B-B14F-4D97-AF65-F5344CB8AC3E}">
        <p14:creationId xmlns:p14="http://schemas.microsoft.com/office/powerpoint/2010/main" val="222196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58B8E-FFA1-48E1-8D4E-E5D82D31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l-ES" sz="3200" dirty="0">
                <a:ln>
                  <a:noFill/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0"/>
                </a:gra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¿</a:t>
            </a:r>
            <a:r>
              <a:rPr lang="gl-ES" sz="3200" dirty="0" err="1">
                <a:ln>
                  <a:noFill/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0"/>
                </a:gra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Cuándo</a:t>
            </a:r>
            <a:r>
              <a:rPr lang="gl-ES" sz="3200" dirty="0">
                <a:ln>
                  <a:noFill/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0"/>
                </a:gra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 </a:t>
            </a:r>
            <a:r>
              <a:rPr lang="gl-ES" sz="3200" dirty="0" err="1">
                <a:ln>
                  <a:noFill/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0"/>
                </a:gra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podrás</a:t>
            </a:r>
            <a:r>
              <a:rPr lang="gl-ES" sz="3200" dirty="0">
                <a:ln>
                  <a:noFill/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0"/>
                </a:gra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 cobrar la pensión?</a:t>
            </a:r>
            <a:br>
              <a:rPr lang="gl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gl-ES" sz="7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BAB568-47F0-4D60-8137-F60CA9C3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37" y="1288473"/>
            <a:ext cx="10404764" cy="529243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820"/>
              </a:spcAft>
            </a:pPr>
            <a:r>
              <a:rPr lang="gl-ES" sz="24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gl-ES" sz="24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primero</a:t>
            </a:r>
            <a:r>
              <a:rPr lang="gl-ES" sz="24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debemos saber </a:t>
            </a:r>
            <a:r>
              <a:rPr lang="gl-ES" sz="24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gl-ES" sz="24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calcular la pensión es </a:t>
            </a:r>
            <a:r>
              <a:rPr lang="gl-ES" sz="24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cuándo</a:t>
            </a:r>
            <a:r>
              <a:rPr lang="gl-ES" sz="24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24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podremos</a:t>
            </a:r>
            <a:r>
              <a:rPr lang="gl-ES" sz="24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acceder a </a:t>
            </a:r>
            <a:r>
              <a:rPr lang="gl-ES" sz="24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ella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Las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leyes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muy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claras y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estrictas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respecto a la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jubilación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el momento en el que un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ciudadano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cobrar el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dinero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Seguridad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Social.</a:t>
            </a:r>
            <a:endParaRPr lang="gl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20"/>
              </a:spcAft>
            </a:pP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Hasta </a:t>
            </a:r>
            <a:r>
              <a:rPr lang="gl-ES" sz="24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reforma de las </a:t>
            </a:r>
            <a:r>
              <a:rPr lang="gl-ES" sz="24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pensiones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la </a:t>
            </a:r>
            <a:r>
              <a:rPr lang="gl-ES" sz="24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  <a:r>
              <a:rPr lang="gl-ES" sz="24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gl-ES" sz="24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jubilación</a:t>
            </a:r>
            <a:r>
              <a:rPr lang="gl-ES" sz="24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legal estaba </a:t>
            </a:r>
            <a:r>
              <a:rPr lang="gl-ES" sz="24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fijada</a:t>
            </a:r>
            <a:r>
              <a:rPr lang="gl-ES" sz="24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los 65 años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pero tras los cambios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legislativos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gl-ES" sz="24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gl-ES" sz="24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eleva hasta los 67 años o a los 65 años con 38,5 años cotizados</a:t>
            </a:r>
            <a:r>
              <a:rPr lang="gl-ES" sz="240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partir de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entonces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aumento se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llevará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cabo de la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siguiente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forma hasta finalizar en 2027 con 67 años como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jubilación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gl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gl-ES" sz="2800" dirty="0"/>
          </a:p>
        </p:txBody>
      </p:sp>
    </p:spTree>
    <p:extLst>
      <p:ext uri="{BB962C8B-B14F-4D97-AF65-F5344CB8AC3E}">
        <p14:creationId xmlns:p14="http://schemas.microsoft.com/office/powerpoint/2010/main" val="323283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F6530-83ED-4248-AAE8-6E6249ED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siguiente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cortesía de El </a:t>
            </a:r>
            <a:r>
              <a:rPr lang="gl-ES" sz="24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Blog</a:t>
            </a:r>
            <a:r>
              <a:rPr lang="gl-ES" sz="2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Salmón, ilustra el proceso:</a:t>
            </a:r>
            <a:br>
              <a:rPr lang="gl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gl-ES" sz="6000" dirty="0"/>
          </a:p>
        </p:txBody>
      </p:sp>
      <p:pic>
        <p:nvPicPr>
          <p:cNvPr id="4" name="Marcador de contenido 3" descr="edad de julilacion y periodos cotizados">
            <a:hlinkClick r:id="rId2"/>
            <a:extLst>
              <a:ext uri="{FF2B5EF4-FFF2-40B4-BE49-F238E27FC236}">
                <a16:creationId xmlns:a16="http://schemas.microsoft.com/office/drawing/2014/main" id="{5A34390C-89A0-4C3F-922F-7384B54E665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10" y="1136072"/>
            <a:ext cx="9725890" cy="5721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6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12877-C605-4E05-9058-2BA9267AE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1" y="498765"/>
            <a:ext cx="10363200" cy="604058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spcAft>
                <a:spcPts val="820"/>
              </a:spcAft>
            </a:pP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este punto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conviene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aclarar que 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hombre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tenga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dejar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puesto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trabajo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cuidar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hijos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tendrá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una cotización extraordinaria a la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Seguridad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Social hasta un máximo de 2 años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por lo que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podrá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aplicar este beneficio hasta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tercer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hijo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gl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20"/>
              </a:spcAft>
            </a:pP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cualquier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caso, 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legal de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jubilación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sólo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sirve para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decirnos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cuándo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nos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podremos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jubilar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legalmente, 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la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cuantía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pensión que cobraremos. Para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eso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acudir, como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l-ES" sz="3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hemos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dicho a 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años cotizados y </a:t>
            </a:r>
            <a:r>
              <a:rPr lang="gl-ES" sz="3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gl-ES" sz="3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salario percibido</a:t>
            </a:r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gl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gl-ES" sz="3600" dirty="0"/>
          </a:p>
        </p:txBody>
      </p:sp>
    </p:spTree>
    <p:extLst>
      <p:ext uri="{BB962C8B-B14F-4D97-AF65-F5344CB8AC3E}">
        <p14:creationId xmlns:p14="http://schemas.microsoft.com/office/powerpoint/2010/main" val="3178061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5D94B-DA92-4D0F-AA21-B8F9F26F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Calculando la pensión</a:t>
            </a:r>
            <a:br>
              <a:rPr lang="gl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gl-ES" sz="7200" dirty="0"/>
          </a:p>
        </p:txBody>
      </p:sp>
      <p:pic>
        <p:nvPicPr>
          <p:cNvPr id="4" name="Marcador de contenido 3" descr="calcular la pensión">
            <a:extLst>
              <a:ext uri="{FF2B5EF4-FFF2-40B4-BE49-F238E27FC236}">
                <a16:creationId xmlns:a16="http://schemas.microsoft.com/office/drawing/2014/main" id="{C302E6D9-B0F5-4284-80EE-9429C9B31A2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157" y="382385"/>
            <a:ext cx="1905000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6B20DCFC-41C0-45AF-9B49-678462D1C55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78358" y="2088818"/>
            <a:ext cx="97626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altLang="gl-ES" sz="1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 hemos</a:t>
            </a:r>
            <a:endParaRPr kumimoji="0" lang="gl-ES" altLang="gl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752AA3B-1105-4105-AF9E-CFBD52C14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358" y="3699236"/>
            <a:ext cx="97626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altLang="gl-E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gl-ES" altLang="gl-E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gl-ES" altLang="gl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8C10A46-C137-41F9-87CE-8031EBB6AE6F}"/>
              </a:ext>
            </a:extLst>
          </p:cNvPr>
          <p:cNvSpPr txBox="1"/>
          <p:nvPr/>
        </p:nvSpPr>
        <p:spPr>
          <a:xfrm>
            <a:off x="1476951" y="2021853"/>
            <a:ext cx="8816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gl-ES" altLang="gl-E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indicado que</a:t>
            </a:r>
            <a:r>
              <a:rPr kumimoji="0" lang="gl-ES" altLang="gl-E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gl-ES" altLang="gl-ES" sz="3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kumimoji="0" lang="gl-ES" altLang="gl-ES" sz="3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kumimoji="0" lang="gl-ES" altLang="gl-ES" sz="3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cotizaci</a:t>
            </a:r>
            <a:r>
              <a:rPr kumimoji="0" lang="gl-ES" altLang="gl-ES" sz="3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gl-ES" altLang="gl-ES" sz="3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a la </a:t>
            </a:r>
            <a:r>
              <a:rPr kumimoji="0" lang="gl-ES" altLang="gl-ES" sz="3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Seguridad</a:t>
            </a:r>
            <a:r>
              <a:rPr kumimoji="0" lang="gl-ES" altLang="gl-ES" sz="3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Social y la base sobre la que </a:t>
            </a:r>
            <a:r>
              <a:rPr kumimoji="0" lang="gl-ES" altLang="gl-ES" sz="3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hayas</a:t>
            </a:r>
            <a:r>
              <a:rPr kumimoji="0" lang="gl-ES" altLang="gl-ES" sz="3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cotizado determinar</a:t>
            </a:r>
            <a:r>
              <a:rPr kumimoji="0" lang="gl-ES" altLang="gl-ES" sz="3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gl-ES" altLang="gl-ES" sz="3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kumimoji="0" lang="gl-ES" altLang="gl-ES" sz="3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kumimoji="0" lang="gl-ES" altLang="gl-ES" sz="3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gl-ES" altLang="gl-ES" sz="3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nto</a:t>
            </a:r>
            <a:r>
              <a:rPr kumimoji="0" lang="gl-ES" altLang="gl-ES" sz="3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cobrar</a:t>
            </a:r>
            <a:r>
              <a:rPr kumimoji="0" lang="gl-ES" altLang="gl-ES" sz="3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gl-ES" altLang="gl-ES" sz="3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s,</a:t>
            </a:r>
            <a:r>
              <a:rPr kumimoji="0" lang="gl-ES" altLang="gl-E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gl-ES" altLang="gl-E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kumimoji="0" lang="gl-ES" altLang="gl-E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gl-ES" altLang="gl-E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gl-ES" altLang="gl-E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</a:t>
            </a:r>
            <a:r>
              <a:rPr kumimoji="0" lang="gl-ES" altLang="gl-E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gl-ES" altLang="gl-E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montante de tu </a:t>
            </a:r>
            <a:r>
              <a:rPr kumimoji="0" lang="gl-ES" altLang="gl-E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jubilaci</a:t>
            </a:r>
            <a:r>
              <a:rPr kumimoji="0" lang="gl-ES" altLang="gl-E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gl-ES" altLang="gl-ES" sz="3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gl-ES" altLang="gl-E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kumimoji="0" lang="gl-ES" altLang="gl-E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kumimoji="0" lang="gl-ES" altLang="gl-E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blica.</a:t>
            </a:r>
            <a:endParaRPr lang="gl-ES" sz="3600" dirty="0"/>
          </a:p>
        </p:txBody>
      </p:sp>
    </p:spTree>
    <p:extLst>
      <p:ext uri="{BB962C8B-B14F-4D97-AF65-F5344CB8AC3E}">
        <p14:creationId xmlns:p14="http://schemas.microsoft.com/office/powerpoint/2010/main" val="273102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144E2-7917-4075-8B1E-089F455D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9215"/>
          </a:xfrm>
        </p:spPr>
        <p:txBody>
          <a:bodyPr>
            <a:normAutofit fontScale="90000"/>
          </a:bodyPr>
          <a:lstStyle/>
          <a:p>
            <a:r>
              <a:rPr lang="gl-ES" sz="3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Liberation Serif"/>
              </a:rPr>
              <a:t>La base reguladora</a:t>
            </a:r>
            <a:br>
              <a:rPr lang="gl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gl-ES" sz="7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41CFC1-8FA4-4E9A-9034-108ED9CBF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988" y="1371600"/>
            <a:ext cx="9915085" cy="4932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gl-ES" sz="36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Empezaremos con </a:t>
            </a:r>
            <a:r>
              <a:rPr lang="gl-ES" sz="36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salario percibido</a:t>
            </a:r>
            <a:r>
              <a:rPr lang="gl-ES" sz="36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 lo que es lo </a:t>
            </a:r>
            <a:r>
              <a:rPr lang="gl-ES" sz="36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mismo</a:t>
            </a:r>
            <a:r>
              <a:rPr lang="gl-ES" sz="36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gl-ES" sz="36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base reguladora sobre la que se calculará la pensión</a:t>
            </a:r>
            <a:r>
              <a:rPr lang="gl-ES" sz="36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Es la media aritmética de las bases de cotización de los últimos quince años cotizados, pero </a:t>
            </a:r>
            <a:r>
              <a:rPr lang="gl-ES" sz="36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gl-ES" sz="36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pagas extras y actualizando las cifras en función del IPC. </a:t>
            </a:r>
            <a:endParaRPr lang="gl-E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gl-ES" sz="4000" dirty="0"/>
          </a:p>
        </p:txBody>
      </p:sp>
    </p:spTree>
    <p:extLst>
      <p:ext uri="{BB962C8B-B14F-4D97-AF65-F5344CB8AC3E}">
        <p14:creationId xmlns:p14="http://schemas.microsoft.com/office/powerpoint/2010/main" val="4169039132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23</TotalTime>
  <Words>1051</Words>
  <Application>Microsoft Office PowerPoint</Application>
  <PresentationFormat>Panorámica</PresentationFormat>
  <Paragraphs>52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Impact</vt:lpstr>
      <vt:lpstr>Open Sans</vt:lpstr>
      <vt:lpstr>Verdana</vt:lpstr>
      <vt:lpstr>Distintivo</vt:lpstr>
      <vt:lpstr>Calcular la pensión en dos pasos </vt:lpstr>
      <vt:lpstr>Presentación de PowerPoint</vt:lpstr>
      <vt:lpstr>Presentación de PowerPoint</vt:lpstr>
      <vt:lpstr>existen dos tipos de pensiones:  </vt:lpstr>
      <vt:lpstr>¿Cuándo podrás cobrar la pensión? </vt:lpstr>
      <vt:lpstr>La siguiente tabla, cortesía de El Blog Salmón, ilustra el proceso: </vt:lpstr>
      <vt:lpstr>Presentación de PowerPoint</vt:lpstr>
      <vt:lpstr>Calculando la pensión </vt:lpstr>
      <vt:lpstr>La base reguladora </vt:lpstr>
      <vt:lpstr>Presentación de PowerPoint</vt:lpstr>
      <vt:lpstr>Instituto Nacional de Estadística dispone de una herramienta para actualizar rentas  </vt:lpstr>
      <vt:lpstr>Presentación de PowerPoint</vt:lpstr>
      <vt:lpstr>Presentación de PowerPoint</vt:lpstr>
      <vt:lpstr>Presentación de PowerPoint</vt:lpstr>
      <vt:lpstr>Presentación de PowerPoint</vt:lpstr>
      <vt:lpstr>El Cálculo a realizar es el siguiente: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Calcular la pensión en dos pasos</dc:title>
  <dc:creator>Ana María Rodríguez</dc:creator>
  <cp:lastModifiedBy>Ana María Rodríguez</cp:lastModifiedBy>
  <cp:revision>3</cp:revision>
  <dcterms:created xsi:type="dcterms:W3CDTF">2021-03-10T08:22:52Z</dcterms:created>
  <dcterms:modified xsi:type="dcterms:W3CDTF">2021-03-10T08:46:28Z</dcterms:modified>
</cp:coreProperties>
</file>