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2" r:id="rId7"/>
    <p:sldId id="271" r:id="rId8"/>
    <p:sldId id="276" r:id="rId9"/>
    <p:sldId id="270" r:id="rId10"/>
    <p:sldId id="265" r:id="rId11"/>
    <p:sldId id="262" r:id="rId12"/>
    <p:sldId id="263" r:id="rId13"/>
    <p:sldId id="273" r:id="rId14"/>
    <p:sldId id="264" r:id="rId15"/>
    <p:sldId id="274" r:id="rId16"/>
    <p:sldId id="275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917"/>
    <a:srgbClr val="FF9900"/>
    <a:srgbClr val="00FFFF"/>
    <a:srgbClr val="FF9999"/>
    <a:srgbClr val="0066FF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58D3A-2B01-4D77-B5B6-A19C7BB344E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3047F-0E34-4D8A-95F3-A1DFA081666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C64A9-E078-41F3-A128-350BD8A8E86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9FFFE-AEF3-4AE3-9C7C-E7C5AA53763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202DF-9D4B-442B-AC8C-5C97E1F3CFF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A66ED-F991-4E23-8C57-A703CCDDF4D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75371-D403-4509-84C0-893ED89D198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680E5-0D92-4A67-ACFE-B4C5A9C0FFA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4C05D-83E9-464A-9CE0-E9F290C545E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9820C-2EF0-42F9-8F6A-009C75F3943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41498-1887-4045-9A7B-19C6ED8B698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9B9904-7F0D-493A-B622-8AA5B3BA8CA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4927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08275"/>
            <a:ext cx="14398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3132138" y="549275"/>
            <a:ext cx="5040312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/>
              <a:t>UNIDAD 4: LA EMPRESA EN SU CONTEXTO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3132138" y="1989138"/>
            <a:ext cx="5040312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s-ES" sz="1600"/>
          </a:p>
          <a:p>
            <a:pPr marL="342900" indent="-342900">
              <a:spcBef>
                <a:spcPct val="50000"/>
              </a:spcBef>
            </a:pPr>
            <a:r>
              <a:rPr lang="es-ES" sz="1600"/>
              <a:t>En esta unidad veremos los siguientes apartados:</a:t>
            </a:r>
          </a:p>
          <a:p>
            <a:pPr marL="342900" indent="-342900">
              <a:spcBef>
                <a:spcPct val="50000"/>
              </a:spcBef>
            </a:pPr>
            <a:endParaRPr lang="es-ES" sz="160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ES" sz="1600"/>
              <a:t>Tipos de empresas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s-ES" sz="160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ES" sz="1600"/>
              <a:t>Elementos de la empresa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s-ES" sz="160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ES" sz="1600"/>
              <a:t>La responsabilidad social corporativa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s-ES" sz="160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ES" sz="1600"/>
              <a:t>Financiación empresarial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s-ES" sz="160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ES" sz="1600"/>
              <a:t>Obligaciones de las empresas</a:t>
            </a:r>
          </a:p>
        </p:txBody>
      </p:sp>
      <p:pic>
        <p:nvPicPr>
          <p:cNvPr id="13317" name="5 Imagen" descr="https://static.aleks.com/aleks/gif/mcgrawhill-logo.hcache:201408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5589588"/>
            <a:ext cx="720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/>
          <a:lstStyle/>
          <a:p>
            <a:r>
              <a:rPr lang="gl-ES" sz="2800" b="1" cap="all" dirty="0" smtClean="0">
                <a:solidFill>
                  <a:srgbClr val="00B0F0"/>
                </a:solidFill>
              </a:rPr>
              <a:t>Financiación empresarial</a:t>
            </a:r>
            <a:endParaRPr lang="es-ES" sz="2800" b="1" cap="all" dirty="0">
              <a:solidFill>
                <a:srgbClr val="00B0F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2204864"/>
            <a:ext cx="8496944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i="1" dirty="0" smtClean="0"/>
              <a:t>.</a:t>
            </a:r>
            <a:r>
              <a:rPr lang="es-ES" dirty="0" smtClean="0"/>
              <a:t> </a:t>
            </a:r>
            <a:r>
              <a:rPr lang="es-ES" dirty="0" smtClean="0">
                <a:solidFill>
                  <a:srgbClr val="FFC000"/>
                </a:solidFill>
              </a:rPr>
              <a:t>Podemos clasificar los recursos internos y externos en función de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pPr lvl="1"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C000"/>
                </a:solidFill>
              </a:rPr>
              <a:t>El plazo de devolución de los recursos</a:t>
            </a:r>
            <a:r>
              <a:rPr lang="es-ES" dirty="0" smtClean="0"/>
              <a:t>, que puede ser en el propio año (a corto plazo) o más adelante (a largo plazo).</a:t>
            </a:r>
          </a:p>
          <a:p>
            <a:pPr lvl="1"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C000"/>
                </a:solidFill>
              </a:rPr>
              <a:t>El coste de utilización de los recursos</a:t>
            </a:r>
            <a:r>
              <a:rPr lang="es-ES" dirty="0" smtClean="0"/>
              <a:t>, si es el caso, medido en forma de intereses por el alquiler de recursos externos.</a:t>
            </a:r>
            <a:endParaRPr lang="es-E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149080"/>
            <a:ext cx="5976664" cy="248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23528" y="980729"/>
            <a:ext cx="792088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9900"/>
                </a:solidFill>
              </a:rPr>
              <a:t>Atendiendo a su procedencia:</a:t>
            </a:r>
          </a:p>
          <a:p>
            <a:pPr>
              <a:buFont typeface="Wingdings" pitchFamily="2" charset="2"/>
              <a:buChar char="Ø"/>
            </a:pPr>
            <a:r>
              <a:rPr lang="es-ES" b="1" i="1" dirty="0" smtClean="0">
                <a:solidFill>
                  <a:srgbClr val="FF9900"/>
                </a:solidFill>
              </a:rPr>
              <a:t>internos</a:t>
            </a:r>
            <a:r>
              <a:rPr lang="es-ES" b="1" dirty="0" smtClean="0">
                <a:solidFill>
                  <a:srgbClr val="FF9900"/>
                </a:solidFill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s-ES" b="1" i="1" dirty="0" smtClean="0">
                <a:solidFill>
                  <a:srgbClr val="FF9900"/>
                </a:solidFill>
              </a:rPr>
              <a:t>externos</a:t>
            </a:r>
            <a:endParaRPr lang="es-ES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FFFF00"/>
          </a:solidFill>
        </p:spPr>
        <p:txBody>
          <a:bodyPr/>
          <a:lstStyle/>
          <a:p>
            <a:r>
              <a:rPr lang="gl-ES" sz="2800" b="1" dirty="0" smtClean="0">
                <a:solidFill>
                  <a:srgbClr val="00B0F0"/>
                </a:solidFill>
              </a:rPr>
              <a:t>Recursos internos</a:t>
            </a:r>
            <a:endParaRPr lang="es-ES" sz="2800" b="1" dirty="0">
              <a:solidFill>
                <a:srgbClr val="00B0F0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4969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gl-ES" sz="2800" b="1" dirty="0" smtClean="0">
                <a:solidFill>
                  <a:srgbClr val="00B0F0"/>
                </a:solidFill>
              </a:rPr>
              <a:t>Recursos externos: </a:t>
            </a:r>
            <a:r>
              <a:rPr lang="gl-ES" sz="2800" b="1" dirty="0" err="1" smtClean="0">
                <a:solidFill>
                  <a:srgbClr val="00B0F0"/>
                </a:solidFill>
              </a:rPr>
              <a:t>sin</a:t>
            </a:r>
            <a:r>
              <a:rPr lang="gl-ES" sz="2800" b="1" dirty="0" smtClean="0">
                <a:solidFill>
                  <a:srgbClr val="00B0F0"/>
                </a:solidFill>
              </a:rPr>
              <a:t> coste y con coste</a:t>
            </a:r>
            <a:endParaRPr lang="es-ES" sz="2800" b="1" dirty="0" smtClean="0">
              <a:solidFill>
                <a:srgbClr val="00B0F0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14413"/>
            <a:ext cx="7992888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gl-ES" sz="2800" b="1" dirty="0" smtClean="0">
                <a:solidFill>
                  <a:srgbClr val="00B0F0"/>
                </a:solidFill>
              </a:rPr>
              <a:t>Recursos externos: </a:t>
            </a:r>
            <a:r>
              <a:rPr lang="gl-ES" sz="2800" b="1" dirty="0" err="1" smtClean="0">
                <a:solidFill>
                  <a:srgbClr val="00B0F0"/>
                </a:solidFill>
              </a:rPr>
              <a:t>sin</a:t>
            </a:r>
            <a:r>
              <a:rPr lang="gl-ES" sz="2800" b="1" dirty="0" smtClean="0">
                <a:solidFill>
                  <a:srgbClr val="00B0F0"/>
                </a:solidFill>
              </a:rPr>
              <a:t> coste y con coste</a:t>
            </a:r>
            <a:endParaRPr lang="es-ES" sz="2800" b="1" dirty="0" smtClean="0">
              <a:solidFill>
                <a:srgbClr val="00B0F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42493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sz="2800" b="1" dirty="0" smtClean="0">
                <a:solidFill>
                  <a:srgbClr val="00B0F0"/>
                </a:solidFill>
              </a:rPr>
              <a:t>Obligaciones</a:t>
            </a:r>
            <a:r>
              <a:rPr lang="gl-ES" sz="2800" b="1" dirty="0" smtClean="0">
                <a:solidFill>
                  <a:srgbClr val="00B0F0"/>
                </a:solidFill>
              </a:rPr>
              <a:t> de las empresas</a:t>
            </a:r>
            <a:endParaRPr lang="es-ES" sz="28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92D050"/>
          </a:solidFill>
        </p:spPr>
        <p:txBody>
          <a:bodyPr/>
          <a:lstStyle/>
          <a:p>
            <a:r>
              <a:rPr lang="es-ES" dirty="0" smtClean="0"/>
              <a:t>Las obligaciones pueden </a:t>
            </a:r>
            <a:r>
              <a:rPr lang="gl-ES" dirty="0" smtClean="0"/>
              <a:t>ser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3322712" cy="576064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gl-ES" dirty="0" smtClean="0"/>
              <a:t>SOCIALES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3394720" cy="4209331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es-ES" sz="1200" dirty="0" smtClean="0"/>
              <a:t>Para tener derecho a la mayoría de las prestaciones del sector público (sanidad, medicinas, paro, invalidez, etc.), empresa y trabajadores se reparten el pago de aportaciones periódicas llamadas </a:t>
            </a:r>
            <a:r>
              <a:rPr lang="es-ES" sz="1200" i="1" dirty="0" smtClean="0"/>
              <a:t>cotizaciones sociales.</a:t>
            </a:r>
          </a:p>
          <a:p>
            <a:pPr>
              <a:buNone/>
            </a:pPr>
            <a:endParaRPr lang="es-ES" sz="1200" dirty="0" smtClean="0"/>
          </a:p>
          <a:p>
            <a:pPr algn="just">
              <a:buNone/>
            </a:pPr>
            <a:r>
              <a:rPr lang="es-ES" sz="1600" b="1" dirty="0" smtClean="0">
                <a:solidFill>
                  <a:srgbClr val="00B0F0"/>
                </a:solidFill>
              </a:rPr>
              <a:t>Las cotizaciones sociales a la </a:t>
            </a:r>
            <a:r>
              <a:rPr lang="es-ES" sz="1600" b="1" i="1" dirty="0" smtClean="0">
                <a:solidFill>
                  <a:srgbClr val="00B0F0"/>
                </a:solidFill>
              </a:rPr>
              <a:t>Seguridad Social</a:t>
            </a:r>
            <a:r>
              <a:rPr lang="es-ES" sz="1600" b="1" dirty="0" smtClean="0">
                <a:solidFill>
                  <a:srgbClr val="00B0F0"/>
                </a:solidFill>
              </a:rPr>
              <a:t> son aportaciones periódicas que pagan empresa y trabajador para que este tenga derecho a determinadas prestaciones por parte del sector público</a:t>
            </a:r>
            <a:r>
              <a:rPr lang="es-ES" sz="1200" dirty="0" smtClean="0"/>
              <a:t>.</a:t>
            </a:r>
          </a:p>
          <a:p>
            <a:endParaRPr lang="es-ES" sz="12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139953" y="1268761"/>
            <a:ext cx="4546848" cy="504056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gl-ES" dirty="0" smtClean="0"/>
              <a:t>FISCALES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39952" y="1916832"/>
            <a:ext cx="4824535" cy="4464496"/>
          </a:xfrm>
          <a:solidFill>
            <a:srgbClr val="00B0F0"/>
          </a:solidFill>
        </p:spPr>
        <p:txBody>
          <a:bodyPr/>
          <a:lstStyle/>
          <a:p>
            <a:pPr algn="just">
              <a:buNone/>
            </a:pPr>
            <a:r>
              <a:rPr lang="es-ES" sz="1100" dirty="0" smtClean="0">
                <a:solidFill>
                  <a:schemeClr val="bg1"/>
                </a:solidFill>
              </a:rPr>
              <a:t>Cuando pensamos en obligaciones fiscales pensamos en </a:t>
            </a:r>
            <a:r>
              <a:rPr lang="es-ES" sz="1800" dirty="0" smtClean="0">
                <a:solidFill>
                  <a:schemeClr val="bg1"/>
                </a:solidFill>
              </a:rPr>
              <a:t>impuestos</a:t>
            </a:r>
            <a:r>
              <a:rPr lang="es-ES" sz="1100" dirty="0" smtClean="0">
                <a:solidFill>
                  <a:schemeClr val="bg1"/>
                </a:solidFill>
              </a:rPr>
              <a:t>, y es normal que así sea, porque son los principales instrumentos de recaudación</a:t>
            </a:r>
            <a:endParaRPr lang="es-ES" sz="1100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s-ES" sz="1100" dirty="0" smtClean="0">
              <a:solidFill>
                <a:schemeClr val="bg1"/>
              </a:solidFill>
            </a:endParaRPr>
          </a:p>
          <a:p>
            <a:r>
              <a:rPr lang="es-ES" sz="1200" i="1" u="sng" dirty="0" smtClean="0">
                <a:solidFill>
                  <a:schemeClr val="bg1"/>
                </a:solidFill>
              </a:rPr>
              <a:t>Los impuestos</a:t>
            </a:r>
            <a:r>
              <a:rPr lang="es-ES" sz="1100" dirty="0" smtClean="0">
                <a:solidFill>
                  <a:schemeClr val="bg1"/>
                </a:solidFill>
              </a:rPr>
              <a:t> son pagos exigidos por el sector público sin que exista una contraprestación directa para quien los paga.</a:t>
            </a:r>
          </a:p>
          <a:p>
            <a:r>
              <a:rPr lang="es-ES" sz="1200" i="1" u="sng" dirty="0" smtClean="0">
                <a:solidFill>
                  <a:schemeClr val="bg1"/>
                </a:solidFill>
              </a:rPr>
              <a:t>Las tasas </a:t>
            </a:r>
            <a:r>
              <a:rPr lang="es-ES" sz="1100" dirty="0" smtClean="0">
                <a:solidFill>
                  <a:schemeClr val="bg1"/>
                </a:solidFill>
              </a:rPr>
              <a:t>se pagan como contrapartida a la prestación de un servicio público, como la entrada a un museo, la expedición de un título o la utilización del autobús urbano.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9040"/>
            <a:ext cx="41764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www.blinklearning.com/useruploads/r/c/817849/scorm_imported/95432639868146586476/deployed/content/8448609530_04/resources/media/images/IMG-8448609530_ud_04-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7848872" cy="5083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7200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1844824"/>
            <a:ext cx="7560841" cy="17145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1560" y="4005064"/>
            <a:ext cx="7704856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8613" y="1196752"/>
            <a:ext cx="8486775" cy="397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blinklearning.com/useruploads/r/c/817849/scorm_imported/95432639868146586476/deployed/content/8448609530_04/resources/media/images/tabl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7992888" cy="4171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2089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00"/>
          </a:solidFill>
        </p:spPr>
        <p:txBody>
          <a:bodyPr/>
          <a:lstStyle/>
          <a:p>
            <a:r>
              <a:rPr lang="gl-ES" sz="2800" b="1" cap="all" dirty="0" smtClean="0">
                <a:solidFill>
                  <a:srgbClr val="00B0F0"/>
                </a:solidFill>
              </a:rPr>
              <a:t>Elementos de la empresa:</a:t>
            </a:r>
            <a:endParaRPr lang="es-ES" sz="2800" b="1" cap="all" dirty="0">
              <a:solidFill>
                <a:srgbClr val="00B0F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836712"/>
            <a:ext cx="813690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66FF"/>
                </a:solidFill>
              </a:rPr>
              <a:t>El entorno de la empresa está compuesto por: El equipo humano, los bienes de capital, la organización de la empresa y el entorno.</a:t>
            </a:r>
            <a:endParaRPr lang="es-ES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23950"/>
            <a:ext cx="7992889" cy="417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96752"/>
          </a:xfrm>
          <a:solidFill>
            <a:srgbClr val="FFFF00"/>
          </a:solidFill>
        </p:spPr>
        <p:txBody>
          <a:bodyPr/>
          <a:lstStyle/>
          <a:p>
            <a:r>
              <a:rPr lang="gl-ES" sz="2800" b="1" cap="all" dirty="0" smtClean="0">
                <a:solidFill>
                  <a:srgbClr val="00B0F0"/>
                </a:solidFill>
              </a:rPr>
              <a:t>El entorno de la empresa</a:t>
            </a:r>
            <a:endParaRPr lang="es-ES" sz="2800" b="1" cap="all" dirty="0">
              <a:solidFill>
                <a:srgbClr val="00B0F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1484784"/>
            <a:ext cx="590465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l-ES" dirty="0" smtClean="0"/>
              <a:t>Distinguimos dos: </a:t>
            </a:r>
          </a:p>
          <a:p>
            <a:pPr marL="1714500" lvl="3" indent="-342900">
              <a:buFont typeface="+mj-lt"/>
              <a:buAutoNum type="arabicPeriod"/>
            </a:pPr>
            <a:r>
              <a:rPr lang="es-ES" dirty="0" smtClean="0"/>
              <a:t>General</a:t>
            </a:r>
          </a:p>
          <a:p>
            <a:pPr marL="1714500" lvl="3" indent="-342900">
              <a:buFont typeface="+mj-lt"/>
              <a:buAutoNum type="arabicPeriod"/>
            </a:pPr>
            <a:r>
              <a:rPr lang="gl-ES" dirty="0" smtClean="0"/>
              <a:t>específico</a:t>
            </a:r>
            <a:endParaRPr lang="es-E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564904"/>
            <a:ext cx="87129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FF00"/>
          </a:solidFill>
        </p:spPr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EJERCICIO PRÁCTICO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1166843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0070C0"/>
                </a:solidFill>
              </a:rPr>
              <a:t>Analiza los siguientes hechos y di si afecta al entorno general o al o al entorno específico con qué concretando en este último caso a qué </a:t>
            </a:r>
            <a:r>
              <a:rPr lang="es-ES" b="1" i="1" u="sng" dirty="0" smtClean="0">
                <a:solidFill>
                  <a:srgbClr val="0070C0"/>
                </a:solidFill>
              </a:rPr>
              <a:t>sector hacen referencia</a:t>
            </a:r>
            <a:r>
              <a:rPr lang="es-ES" dirty="0" smtClean="0"/>
              <a:t>:</a:t>
            </a:r>
          </a:p>
          <a:p>
            <a:pPr algn="just"/>
            <a:endParaRPr lang="es-E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S" dirty="0" smtClean="0"/>
              <a:t>El gobierno  decide conceder ayudas a los ganaderos afectados por la sequía.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 smtClean="0"/>
              <a:t>El precio de las naranjas aumenta debido a una mala cosecha causada por una plaga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 smtClean="0"/>
              <a:t>El precio del petróleo continúa cayendo y abarata el precio del combustible.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 smtClean="0"/>
              <a:t>El Banco Central Europeo decide bajar los tipos de interés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 smtClean="0"/>
              <a:t>Un estudio establece que las cabinas de bronceado aumentan las posibilidades de contraer cáncer de </a:t>
            </a:r>
            <a:r>
              <a:rPr lang="es-ES" dirty="0" smtClean="0"/>
              <a:t>piel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68952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204</Words>
  <Application>Microsoft Office PowerPoint</Application>
  <PresentationFormat>Presentación en pantalla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Diseño predeterminado</vt:lpstr>
      <vt:lpstr>Diapositiva 1</vt:lpstr>
      <vt:lpstr>Diapositiva 2</vt:lpstr>
      <vt:lpstr>Diapositiva 3</vt:lpstr>
      <vt:lpstr>Diapositiva 4</vt:lpstr>
      <vt:lpstr>Elementos de la empresa:</vt:lpstr>
      <vt:lpstr>Diapositiva 6</vt:lpstr>
      <vt:lpstr>El entorno de la empresa</vt:lpstr>
      <vt:lpstr>EJERCICIO PRÁCTICO</vt:lpstr>
      <vt:lpstr>Diapositiva 9</vt:lpstr>
      <vt:lpstr>Financiación empresarial</vt:lpstr>
      <vt:lpstr>Recursos internos</vt:lpstr>
      <vt:lpstr>Recursos externos: sin coste y con coste</vt:lpstr>
      <vt:lpstr>Recursos externos: sin coste y con coste</vt:lpstr>
      <vt:lpstr>Obligaciones de las empresas</vt:lpstr>
      <vt:lpstr>Las obligaciones pueden ser </vt:lpstr>
      <vt:lpstr>Diapositiva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</dc:creator>
  <cp:lastModifiedBy>Usuario</cp:lastModifiedBy>
  <cp:revision>30</cp:revision>
  <dcterms:created xsi:type="dcterms:W3CDTF">2016-06-02T18:36:59Z</dcterms:created>
  <dcterms:modified xsi:type="dcterms:W3CDTF">2017-11-30T05:31:42Z</dcterms:modified>
</cp:coreProperties>
</file>