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2" r:id="rId7"/>
    <p:sldId id="261" r:id="rId8"/>
    <p:sldId id="263" r:id="rId9"/>
    <p:sldId id="264" r:id="rId10"/>
    <p:sldId id="266" r:id="rId11"/>
    <p:sldId id="265" r:id="rId12"/>
    <p:sldId id="267" r:id="rId13"/>
    <p:sldId id="270" r:id="rId14"/>
    <p:sldId id="271" r:id="rId15"/>
    <p:sldId id="268" r:id="rId16"/>
    <p:sldId id="269" r:id="rId17"/>
    <p:sldId id="272" r:id="rId18"/>
    <p:sldId id="273" r:id="rId19"/>
    <p:sldId id="274" r:id="rId20"/>
    <p:sldId id="275" r:id="rId21"/>
    <p:sldId id="281" r:id="rId22"/>
    <p:sldId id="276" r:id="rId23"/>
    <p:sldId id="282" r:id="rId24"/>
    <p:sldId id="280" r:id="rId25"/>
    <p:sldId id="277" r:id="rId26"/>
    <p:sldId id="278" r:id="rId27"/>
    <p:sldId id="279" r:id="rId28"/>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14" name="13 Título"/>
          <p:cNvSpPr>
            <a:spLocks noGrp="1"/>
          </p:cNvSpPr>
          <p:nvPr>
            <p:ph type="ctrTitle"/>
          </p:nvPr>
        </p:nvSpPr>
        <p:spPr>
          <a:xfrm>
            <a:off x="1432560" y="359898"/>
            <a:ext cx="7406640" cy="1472184"/>
          </a:xfrm>
        </p:spPr>
        <p:txBody>
          <a:bodyPr anchor="b"/>
          <a:lstStyle>
            <a:lvl1pPr algn="l">
              <a:defRPr/>
            </a:lvl1pPr>
            <a:extLst/>
          </a:lstStyle>
          <a:p>
            <a:r>
              <a:rPr kumimoji="0" lang="es-ES" smtClean="0"/>
              <a:t>Haga clic para modificar el estilo de título del patrón</a:t>
            </a:r>
            <a:endParaRPr kumimoji="0" lang="en-US"/>
          </a:p>
        </p:txBody>
      </p:sp>
      <p:sp>
        <p:nvSpPr>
          <p:cNvPr id="22" name="21 Subtítulo"/>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7" name="6 Marcador de fecha"/>
          <p:cNvSpPr>
            <a:spLocks noGrp="1"/>
          </p:cNvSpPr>
          <p:nvPr>
            <p:ph type="dt" sz="half" idx="10"/>
          </p:nvPr>
        </p:nvSpPr>
        <p:spPr/>
        <p:txBody>
          <a:bodyPr/>
          <a:lstStyle>
            <a:extLst/>
          </a:lstStyle>
          <a:p>
            <a:fld id="{0CFB960F-63A3-4ECF-AF31-1719B32D823A}" type="datetimeFigureOut">
              <a:rPr lang="es-ES" smtClean="0"/>
              <a:pPr/>
              <a:t>19/01/2018</a:t>
            </a:fld>
            <a:endParaRPr lang="es-ES"/>
          </a:p>
        </p:txBody>
      </p:sp>
      <p:sp>
        <p:nvSpPr>
          <p:cNvPr id="20" name="19 Marcador de pie de página"/>
          <p:cNvSpPr>
            <a:spLocks noGrp="1"/>
          </p:cNvSpPr>
          <p:nvPr>
            <p:ph type="ftr" sz="quarter" idx="11"/>
          </p:nvPr>
        </p:nvSpPr>
        <p:spPr/>
        <p:txBody>
          <a:bodyPr/>
          <a:lstStyle>
            <a:extLst/>
          </a:lstStyle>
          <a:p>
            <a:endParaRPr lang="es-ES"/>
          </a:p>
        </p:txBody>
      </p:sp>
      <p:sp>
        <p:nvSpPr>
          <p:cNvPr id="10" name="9 Marcador de número de diapositiva"/>
          <p:cNvSpPr>
            <a:spLocks noGrp="1"/>
          </p:cNvSpPr>
          <p:nvPr>
            <p:ph type="sldNum" sz="quarter" idx="12"/>
          </p:nvPr>
        </p:nvSpPr>
        <p:spPr/>
        <p:txBody>
          <a:bodyPr/>
          <a:lstStyle>
            <a:extLst/>
          </a:lstStyle>
          <a:p>
            <a:fld id="{0C6D58F8-F85E-43C6-990A-3B456371B3BD}" type="slidenum">
              <a:rPr lang="es-ES" smtClean="0"/>
              <a:pPr/>
              <a:t>‹Nº›</a:t>
            </a:fld>
            <a:endParaRPr lang="es-ES"/>
          </a:p>
        </p:txBody>
      </p:sp>
      <p:sp>
        <p:nvSpPr>
          <p:cNvPr id="8" name="7 Elipse"/>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Elipse"/>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0CFB960F-63A3-4ECF-AF31-1719B32D823A}" type="datetimeFigureOut">
              <a:rPr lang="es-ES" smtClean="0"/>
              <a:pPr/>
              <a:t>19/01/2018</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0C6D58F8-F85E-43C6-990A-3B456371B3BD}"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58000" y="274639"/>
            <a:ext cx="1828800" cy="5851525"/>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1143000" y="274640"/>
            <a:ext cx="55626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0CFB960F-63A3-4ECF-AF31-1719B32D823A}" type="datetimeFigureOut">
              <a:rPr lang="es-ES" smtClean="0"/>
              <a:pPr/>
              <a:t>19/01/2018</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0C6D58F8-F85E-43C6-990A-3B456371B3BD}"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0CFB960F-63A3-4ECF-AF31-1719B32D823A}" type="datetimeFigureOut">
              <a:rPr lang="es-ES" smtClean="0"/>
              <a:pPr/>
              <a:t>19/01/2018</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0C6D58F8-F85E-43C6-990A-3B456371B3BD}"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6 Rectángulo"/>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0CFB960F-63A3-4ECF-AF31-1719B32D823A}" type="datetimeFigureOut">
              <a:rPr lang="es-ES" smtClean="0"/>
              <a:pPr/>
              <a:t>19/01/2018</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0C6D58F8-F85E-43C6-990A-3B456371B3BD}" type="slidenum">
              <a:rPr lang="es-ES" smtClean="0"/>
              <a:pPr/>
              <a:t>‹Nº›</a:t>
            </a:fld>
            <a:endParaRPr lang="es-ES"/>
          </a:p>
        </p:txBody>
      </p:sp>
      <p:sp>
        <p:nvSpPr>
          <p:cNvPr id="10" name="9 Rectángulo"/>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Elipse"/>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Elipse"/>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320"/>
            <a:ext cx="7498080" cy="114300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0CFB960F-63A3-4ECF-AF31-1719B32D823A}" type="datetimeFigureOut">
              <a:rPr lang="es-ES" smtClean="0"/>
              <a:pPr/>
              <a:t>19/01/2018</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0C6D58F8-F85E-43C6-990A-3B456371B3BD}"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0CFB960F-63A3-4ECF-AF31-1719B32D823A}" type="datetimeFigureOut">
              <a:rPr lang="es-ES" smtClean="0"/>
              <a:pPr/>
              <a:t>19/01/2018</a:t>
            </a:fld>
            <a:endParaRPr lang="es-ES"/>
          </a:p>
        </p:txBody>
      </p:sp>
      <p:sp>
        <p:nvSpPr>
          <p:cNvPr id="8" name="7 Marcador de pie de página"/>
          <p:cNvSpPr>
            <a:spLocks noGrp="1"/>
          </p:cNvSpPr>
          <p:nvPr>
            <p:ph type="ftr" sz="quarter" idx="11"/>
          </p:nvPr>
        </p:nvSpPr>
        <p:spPr/>
        <p:txBody>
          <a:bodyPr/>
          <a:lstStyle>
            <a:extLst/>
          </a:lstStyle>
          <a:p>
            <a:endParaRPr lang="es-ES"/>
          </a:p>
        </p:txBody>
      </p:sp>
      <p:sp>
        <p:nvSpPr>
          <p:cNvPr id="9" name="8 Marcador de número de diapositiva"/>
          <p:cNvSpPr>
            <a:spLocks noGrp="1"/>
          </p:cNvSpPr>
          <p:nvPr>
            <p:ph type="sldNum" sz="quarter" idx="12"/>
          </p:nvPr>
        </p:nvSpPr>
        <p:spPr/>
        <p:txBody>
          <a:bodyPr/>
          <a:lstStyle>
            <a:extLst/>
          </a:lstStyle>
          <a:p>
            <a:fld id="{0C6D58F8-F85E-43C6-990A-3B456371B3BD}"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320"/>
            <a:ext cx="7498080" cy="1143000"/>
          </a:xfrm>
        </p:spPr>
        <p:txBody>
          <a:bodyPr anchor="ct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0CFB960F-63A3-4ECF-AF31-1719B32D823A}" type="datetimeFigureOut">
              <a:rPr lang="es-ES" smtClean="0"/>
              <a:pPr/>
              <a:t>19/01/2018</a:t>
            </a:fld>
            <a:endParaRPr lang="es-ES"/>
          </a:p>
        </p:txBody>
      </p:sp>
      <p:sp>
        <p:nvSpPr>
          <p:cNvPr id="4" name="3 Marcador de pie de página"/>
          <p:cNvSpPr>
            <a:spLocks noGrp="1"/>
          </p:cNvSpPr>
          <p:nvPr>
            <p:ph type="ftr" sz="quarter" idx="11"/>
          </p:nvPr>
        </p:nvSpPr>
        <p:spPr/>
        <p:txBody>
          <a:bodyPr/>
          <a:lstStyle>
            <a:extLst/>
          </a:lstStyle>
          <a:p>
            <a:endParaRPr lang="es-ES"/>
          </a:p>
        </p:txBody>
      </p:sp>
      <p:sp>
        <p:nvSpPr>
          <p:cNvPr id="5" name="4 Marcador de número de diapositiva"/>
          <p:cNvSpPr>
            <a:spLocks noGrp="1"/>
          </p:cNvSpPr>
          <p:nvPr>
            <p:ph type="sldNum" sz="quarter" idx="12"/>
          </p:nvPr>
        </p:nvSpPr>
        <p:spPr/>
        <p:txBody>
          <a:bodyPr/>
          <a:lstStyle>
            <a:extLst/>
          </a:lstStyle>
          <a:p>
            <a:fld id="{0C6D58F8-F85E-43C6-990A-3B456371B3BD}"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4 Rectángulo"/>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Marcador de fecha"/>
          <p:cNvSpPr>
            <a:spLocks noGrp="1"/>
          </p:cNvSpPr>
          <p:nvPr>
            <p:ph type="dt" sz="half" idx="10"/>
          </p:nvPr>
        </p:nvSpPr>
        <p:spPr/>
        <p:txBody>
          <a:bodyPr/>
          <a:lstStyle>
            <a:extLst/>
          </a:lstStyle>
          <a:p>
            <a:fld id="{0CFB960F-63A3-4ECF-AF31-1719B32D823A}" type="datetimeFigureOut">
              <a:rPr lang="es-ES" smtClean="0"/>
              <a:pPr/>
              <a:t>19/01/2018</a:t>
            </a:fld>
            <a:endParaRPr lang="es-ES"/>
          </a:p>
        </p:txBody>
      </p:sp>
      <p:sp>
        <p:nvSpPr>
          <p:cNvPr id="3" name="2 Marcador de pie de página"/>
          <p:cNvSpPr>
            <a:spLocks noGrp="1"/>
          </p:cNvSpPr>
          <p:nvPr>
            <p:ph type="ftr" sz="quarter" idx="11"/>
          </p:nvPr>
        </p:nvSpPr>
        <p:spPr/>
        <p:txBody>
          <a:bodyPr/>
          <a:lstStyle>
            <a:extLst/>
          </a:lstStyle>
          <a:p>
            <a:endParaRPr lang="es-ES"/>
          </a:p>
        </p:txBody>
      </p:sp>
      <p:sp>
        <p:nvSpPr>
          <p:cNvPr id="4" name="3 Marcador de número de diapositiva"/>
          <p:cNvSpPr>
            <a:spLocks noGrp="1"/>
          </p:cNvSpPr>
          <p:nvPr>
            <p:ph type="sldNum" sz="quarter" idx="12"/>
          </p:nvPr>
        </p:nvSpPr>
        <p:spPr/>
        <p:txBody>
          <a:bodyPr/>
          <a:lstStyle>
            <a:extLst/>
          </a:lstStyle>
          <a:p>
            <a:fld id="{0C6D58F8-F85E-43C6-990A-3B456371B3BD}" type="slidenum">
              <a:rPr lang="es-ES" smtClean="0"/>
              <a:pPr/>
              <a:t>‹Nº›</a:t>
            </a:fld>
            <a:endParaRPr lang="es-ES"/>
          </a:p>
        </p:txBody>
      </p:sp>
      <p:sp>
        <p:nvSpPr>
          <p:cNvPr id="6" name="5 Rectángulo"/>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0CFB960F-63A3-4ECF-AF31-1719B32D823A}" type="datetimeFigureOut">
              <a:rPr lang="es-ES" smtClean="0"/>
              <a:pPr/>
              <a:t>19/01/2018</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0C6D58F8-F85E-43C6-990A-3B456371B3BD}"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extLst/>
          </a:lstStyle>
          <a:p>
            <a:fld id="{0CFB960F-63A3-4ECF-AF31-1719B32D823A}" type="datetimeFigureOut">
              <a:rPr lang="es-ES" smtClean="0"/>
              <a:pPr/>
              <a:t>19/01/2018</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0C6D58F8-F85E-43C6-990A-3B456371B3BD}" type="slidenum">
              <a:rPr lang="es-ES" smtClean="0"/>
              <a:pPr/>
              <a:t>‹Nº›</a:t>
            </a:fld>
            <a:endParaRPr lang="es-ES"/>
          </a:p>
        </p:txBody>
      </p:sp>
      <p:sp>
        <p:nvSpPr>
          <p:cNvPr id="8" name="7 Rectángulo"/>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Marcador de posición de imagen"/>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s-ES" smtClean="0"/>
              <a:t>Haga clic en el icono para agregar una imagen</a:t>
            </a:r>
            <a:endParaRPr kumimoji="0" lang="en-US" dirty="0"/>
          </a:p>
        </p:txBody>
      </p:sp>
      <p:sp>
        <p:nvSpPr>
          <p:cNvPr id="9" name="8 Proceso"/>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Proceso"/>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arcador de texto"/>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Circular"/>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Elipse"/>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Anillo"/>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Rectángulo"/>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Marcador de título"/>
          <p:cNvSpPr>
            <a:spLocks noGrp="1"/>
          </p:cNvSpPr>
          <p:nvPr>
            <p:ph type="title"/>
          </p:nvPr>
        </p:nvSpPr>
        <p:spPr>
          <a:xfrm>
            <a:off x="1435608" y="274638"/>
            <a:ext cx="7498080" cy="1143000"/>
          </a:xfrm>
          <a:prstGeom prst="rect">
            <a:avLst/>
          </a:prstGeom>
        </p:spPr>
        <p:txBody>
          <a:bodyPr anchor="ctr">
            <a:normAutofit/>
          </a:bodyPr>
          <a:lstStyle>
            <a:extLst/>
          </a:lstStyle>
          <a:p>
            <a:r>
              <a:rPr kumimoji="0" lang="es-ES" smtClean="0"/>
              <a:t>Haga clic para modificar el estilo de título del patrón</a:t>
            </a:r>
            <a:endParaRPr kumimoji="0" lang="en-US"/>
          </a:p>
        </p:txBody>
      </p:sp>
      <p:sp>
        <p:nvSpPr>
          <p:cNvPr id="9" name="8 Marcador de texto"/>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4" name="23 Marcador de fecha"/>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0CFB960F-63A3-4ECF-AF31-1719B32D823A}" type="datetimeFigureOut">
              <a:rPr lang="es-ES" smtClean="0"/>
              <a:pPr/>
              <a:t>19/01/2018</a:t>
            </a:fld>
            <a:endParaRPr lang="es-ES"/>
          </a:p>
        </p:txBody>
      </p:sp>
      <p:sp>
        <p:nvSpPr>
          <p:cNvPr id="10" name="9 Marcador de pie de página"/>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s-ES"/>
          </a:p>
        </p:txBody>
      </p:sp>
      <p:sp>
        <p:nvSpPr>
          <p:cNvPr id="22" name="21 Marcador de número de diapositiva"/>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0C6D58F8-F85E-43C6-990A-3B456371B3BD}" type="slidenum">
              <a:rPr lang="es-ES" smtClean="0"/>
              <a:pPr/>
              <a:t>‹Nº›</a:t>
            </a:fld>
            <a:endParaRPr lang="es-ES"/>
          </a:p>
        </p:txBody>
      </p:sp>
      <p:sp>
        <p:nvSpPr>
          <p:cNvPr id="15" name="14 Rectángulo"/>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hyperlink" Target="~$PRESENTACION%20TEMA%20%205.pptx" TargetMode="External"/><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ES" dirty="0" smtClean="0"/>
              <a:t>TEMA 5</a:t>
            </a:r>
            <a:br>
              <a:rPr lang="es-ES" dirty="0" smtClean="0"/>
            </a:br>
            <a:endParaRPr lang="es-ES" dirty="0"/>
          </a:p>
        </p:txBody>
      </p:sp>
      <p:sp>
        <p:nvSpPr>
          <p:cNvPr id="3" name="2 Subtítulo"/>
          <p:cNvSpPr>
            <a:spLocks noGrp="1"/>
          </p:cNvSpPr>
          <p:nvPr>
            <p:ph type="subTitle" idx="1"/>
          </p:nvPr>
        </p:nvSpPr>
        <p:spPr>
          <a:xfrm>
            <a:off x="1432560" y="1850064"/>
            <a:ext cx="7406640" cy="3091104"/>
          </a:xfrm>
        </p:spPr>
        <p:txBody>
          <a:bodyPr>
            <a:normAutofit/>
          </a:bodyPr>
          <a:lstStyle/>
          <a:p>
            <a:pPr algn="ctr"/>
            <a:endParaRPr lang="es-ES" sz="5400" dirty="0" smtClean="0"/>
          </a:p>
          <a:p>
            <a:pPr algn="ctr"/>
            <a:r>
              <a:rPr lang="es-ES" sz="5400" dirty="0" smtClean="0"/>
              <a:t>PLANIFICACIÓN </a:t>
            </a:r>
          </a:p>
          <a:p>
            <a:pPr algn="ctr"/>
            <a:r>
              <a:rPr lang="es-ES" sz="5400" dirty="0" smtClean="0"/>
              <a:t>FINANCIERA</a:t>
            </a:r>
            <a:endParaRPr lang="es-ES" sz="5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VOCABULARIO</a:t>
            </a:r>
            <a:endParaRPr lang="es-ES" dirty="0"/>
          </a:p>
        </p:txBody>
      </p:sp>
      <p:sp>
        <p:nvSpPr>
          <p:cNvPr id="3" name="2 CuadroTexto"/>
          <p:cNvSpPr txBox="1"/>
          <p:nvPr/>
        </p:nvSpPr>
        <p:spPr>
          <a:xfrm>
            <a:off x="1187624" y="1556792"/>
            <a:ext cx="7416824" cy="347787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s-ES" sz="2000" b="1" u="sng" dirty="0">
                <a:solidFill>
                  <a:schemeClr val="bg2">
                    <a:lumMod val="50000"/>
                  </a:schemeClr>
                </a:solidFill>
              </a:rPr>
              <a:t>Intereses de demora</a:t>
            </a:r>
            <a:r>
              <a:rPr lang="es-ES" sz="2000" dirty="0">
                <a:solidFill>
                  <a:schemeClr val="bg2">
                    <a:lumMod val="50000"/>
                  </a:schemeClr>
                </a:solidFill>
              </a:rPr>
              <a:t>. Son los que se aplican con motivo del retraso en el cumplimiento de un pago u obligación</a:t>
            </a:r>
            <a:r>
              <a:rPr lang="es-ES" sz="2000" dirty="0" smtClean="0">
                <a:solidFill>
                  <a:schemeClr val="bg2">
                    <a:lumMod val="50000"/>
                  </a:schemeClr>
                </a:solidFill>
              </a:rPr>
              <a:t>.</a:t>
            </a:r>
          </a:p>
          <a:p>
            <a:endParaRPr lang="es-ES" sz="2000" dirty="0" smtClean="0"/>
          </a:p>
          <a:p>
            <a:endParaRPr lang="es-ES" sz="2000" dirty="0"/>
          </a:p>
          <a:p>
            <a:r>
              <a:rPr lang="es-ES" sz="2000" b="1" u="sng" dirty="0">
                <a:solidFill>
                  <a:srgbClr val="FFC000"/>
                </a:solidFill>
              </a:rPr>
              <a:t>Moroso</a:t>
            </a:r>
            <a:r>
              <a:rPr lang="es-ES" sz="2000" dirty="0">
                <a:solidFill>
                  <a:srgbClr val="FFC000"/>
                </a:solidFill>
              </a:rPr>
              <a:t>. </a:t>
            </a:r>
            <a:r>
              <a:rPr lang="es-ES" sz="2000" dirty="0" smtClean="0">
                <a:solidFill>
                  <a:srgbClr val="FFC000"/>
                </a:solidFill>
              </a:rPr>
              <a:t>. Persona que se está retrasando en el pago de una deuda</a:t>
            </a:r>
            <a:r>
              <a:rPr lang="es-ES" sz="2000" dirty="0" smtClean="0">
                <a:solidFill>
                  <a:schemeClr val="accent1">
                    <a:lumMod val="50000"/>
                  </a:schemeClr>
                </a:solidFill>
              </a:rPr>
              <a:t>.</a:t>
            </a:r>
            <a:endParaRPr lang="es-ES" sz="2000" dirty="0" smtClean="0">
              <a:solidFill>
                <a:srgbClr val="FFC000"/>
              </a:solidFill>
            </a:endParaRPr>
          </a:p>
          <a:p>
            <a:endParaRPr lang="es-ES" sz="2000" dirty="0"/>
          </a:p>
          <a:p>
            <a:endParaRPr lang="es-ES" sz="2000" dirty="0"/>
          </a:p>
          <a:p>
            <a:r>
              <a:rPr lang="es-ES" sz="2000" b="1" u="sng" dirty="0">
                <a:solidFill>
                  <a:schemeClr val="accent1">
                    <a:lumMod val="75000"/>
                  </a:schemeClr>
                </a:solidFill>
              </a:rPr>
              <a:t>Historial crediticio.</a:t>
            </a:r>
            <a:r>
              <a:rPr lang="es-ES" sz="2000" dirty="0">
                <a:solidFill>
                  <a:schemeClr val="accent1">
                    <a:lumMod val="75000"/>
                  </a:schemeClr>
                </a:solidFill>
              </a:rPr>
              <a:t> </a:t>
            </a:r>
            <a:r>
              <a:rPr lang="es-ES" sz="2000" dirty="0" smtClean="0">
                <a:solidFill>
                  <a:schemeClr val="accent1">
                    <a:lumMod val="75000"/>
                  </a:schemeClr>
                </a:solidFill>
              </a:rPr>
              <a:t>Información relevante sobre una persona a la hora de pagar sus deudas</a:t>
            </a:r>
            <a:r>
              <a:rPr lang="es-ES" sz="2000" dirty="0" smtClean="0">
                <a:solidFill>
                  <a:srgbClr val="FFC000"/>
                </a:solidFill>
              </a:rPr>
              <a:t>.</a:t>
            </a:r>
            <a:endParaRPr lang="es-ES" sz="2000" dirty="0"/>
          </a:p>
          <a:p>
            <a:endParaRPr lang="es-ES" sz="2000" dirty="0"/>
          </a:p>
          <a:p>
            <a:r>
              <a:rPr lang="es-ES" sz="2000" b="1" u="sng" dirty="0">
                <a:solidFill>
                  <a:schemeClr val="accent6">
                    <a:lumMod val="75000"/>
                  </a:schemeClr>
                </a:solidFill>
              </a:rPr>
              <a:t>Acreedor</a:t>
            </a:r>
            <a:r>
              <a:rPr lang="es-ES" sz="2000" dirty="0">
                <a:solidFill>
                  <a:schemeClr val="accent6">
                    <a:lumMod val="75000"/>
                  </a:schemeClr>
                </a:solidFill>
              </a:rPr>
              <a:t>. </a:t>
            </a:r>
            <a:r>
              <a:rPr lang="es-ES" sz="2000" dirty="0" smtClean="0">
                <a:solidFill>
                  <a:schemeClr val="accent6">
                    <a:lumMod val="75000"/>
                  </a:schemeClr>
                </a:solidFill>
              </a:rPr>
              <a:t> Persona </a:t>
            </a:r>
            <a:r>
              <a:rPr lang="es-ES" sz="2000" dirty="0">
                <a:solidFill>
                  <a:schemeClr val="accent6">
                    <a:lumMod val="75000"/>
                  </a:schemeClr>
                </a:solidFill>
              </a:rPr>
              <a:t>con derecho a que se le pague </a:t>
            </a:r>
            <a:r>
              <a:rPr lang="es-ES" dirty="0">
                <a:solidFill>
                  <a:schemeClr val="accent6">
                    <a:lumMod val="75000"/>
                  </a:schemeClr>
                </a:solidFill>
              </a:rPr>
              <a:t>una deuda.</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4294967295"/>
          </p:nvPr>
        </p:nvSpPr>
        <p:spPr>
          <a:xfrm>
            <a:off x="899592" y="188640"/>
            <a:ext cx="8244408" cy="6336704"/>
          </a:xfrm>
        </p:spPr>
        <p:txBody>
          <a:bodyPr>
            <a:normAutofit fontScale="32500" lnSpcReduction="20000"/>
          </a:bodyPr>
          <a:lstStyle/>
          <a:p>
            <a:pPr>
              <a:buNone/>
            </a:pPr>
            <a:r>
              <a:rPr lang="es-ES" sz="4900" dirty="0" smtClean="0">
                <a:solidFill>
                  <a:schemeClr val="bg2">
                    <a:lumMod val="50000"/>
                  </a:schemeClr>
                </a:solidFill>
              </a:rPr>
              <a:t>Cuando hay que ahorrar, lo normal es eliminar los gastos innecesarios </a:t>
            </a:r>
          </a:p>
          <a:p>
            <a:pPr>
              <a:buNone/>
            </a:pPr>
            <a:r>
              <a:rPr lang="es-ES" sz="4900" b="1" dirty="0" smtClean="0">
                <a:solidFill>
                  <a:srgbClr val="FF0000"/>
                </a:solidFill>
              </a:rPr>
              <a:t> </a:t>
            </a:r>
          </a:p>
          <a:p>
            <a:pPr>
              <a:buNone/>
            </a:pPr>
            <a:r>
              <a:rPr lang="es-ES" sz="4900" b="1" dirty="0" smtClean="0">
                <a:solidFill>
                  <a:srgbClr val="FF0000"/>
                </a:solidFill>
              </a:rPr>
              <a:t>Los gastos fijos obligatorios son prioritarios porque, de entre todos los gastos, su impago es el que acarrea las mayores consecuencias negativa</a:t>
            </a:r>
            <a:r>
              <a:rPr lang="es-ES" sz="4900" dirty="0" smtClean="0"/>
              <a:t>s. </a:t>
            </a:r>
          </a:p>
          <a:p>
            <a:pPr>
              <a:buNone/>
            </a:pPr>
            <a:endParaRPr lang="es-ES" sz="4900" dirty="0" smtClean="0"/>
          </a:p>
          <a:p>
            <a:pPr>
              <a:buNone/>
            </a:pPr>
            <a:r>
              <a:rPr lang="es-ES" sz="4900" dirty="0" smtClean="0"/>
              <a:t>Entre otras destacan:</a:t>
            </a:r>
          </a:p>
          <a:p>
            <a:pPr>
              <a:buNone/>
            </a:pPr>
            <a:endParaRPr lang="es-ES" sz="4900" dirty="0" smtClean="0"/>
          </a:p>
          <a:p>
            <a:pPr>
              <a:buNone/>
            </a:pPr>
            <a:r>
              <a:rPr lang="es-ES" sz="4900" b="1" u="sng" dirty="0" smtClean="0">
                <a:solidFill>
                  <a:schemeClr val="accent1">
                    <a:lumMod val="75000"/>
                  </a:schemeClr>
                </a:solidFill>
              </a:rPr>
              <a:t>El incremento de la deuda</a:t>
            </a:r>
            <a:r>
              <a:rPr lang="es-ES" sz="4900" dirty="0" smtClean="0">
                <a:solidFill>
                  <a:schemeClr val="accent1">
                    <a:lumMod val="75000"/>
                  </a:schemeClr>
                </a:solidFill>
              </a:rPr>
              <a:t>. El impago supone la aplicación de gastos adicionales de intereses de demora, de tal forma que la deuda cada vez es mayor.</a:t>
            </a:r>
          </a:p>
          <a:p>
            <a:pPr>
              <a:buNone/>
            </a:pPr>
            <a:r>
              <a:rPr lang="es-ES" sz="4900" b="1" u="sng" dirty="0" smtClean="0">
                <a:solidFill>
                  <a:schemeClr val="accent1">
                    <a:lumMod val="75000"/>
                  </a:schemeClr>
                </a:solidFill>
              </a:rPr>
              <a:t>Juicios o demandas para reclamarnos las deudas pendientes</a:t>
            </a:r>
            <a:r>
              <a:rPr lang="es-ES" sz="4900" dirty="0" smtClean="0">
                <a:solidFill>
                  <a:schemeClr val="accent1">
                    <a:lumMod val="75000"/>
                  </a:schemeClr>
                </a:solidFill>
              </a:rPr>
              <a:t>.</a:t>
            </a:r>
          </a:p>
          <a:p>
            <a:pPr>
              <a:buNone/>
            </a:pPr>
            <a:r>
              <a:rPr lang="es-ES" sz="4900" b="1" u="sng" dirty="0" smtClean="0">
                <a:solidFill>
                  <a:schemeClr val="accent1">
                    <a:lumMod val="75000"/>
                  </a:schemeClr>
                </a:solidFill>
              </a:rPr>
              <a:t>Embargo o pérdida de posesiones</a:t>
            </a:r>
            <a:r>
              <a:rPr lang="es-ES" sz="4900" dirty="0" smtClean="0">
                <a:solidFill>
                  <a:schemeClr val="accent1">
                    <a:lumMod val="75000"/>
                  </a:schemeClr>
                </a:solidFill>
              </a:rPr>
              <a:t> que respondan del impago de las deudas.</a:t>
            </a:r>
          </a:p>
          <a:p>
            <a:pPr>
              <a:buNone/>
            </a:pPr>
            <a:r>
              <a:rPr lang="es-ES" sz="4900" b="1" u="sng" dirty="0" smtClean="0">
                <a:solidFill>
                  <a:schemeClr val="accent1">
                    <a:lumMod val="75000"/>
                  </a:schemeClr>
                </a:solidFill>
              </a:rPr>
              <a:t>El empeoramiento del historial crediticio</a:t>
            </a:r>
            <a:r>
              <a:rPr lang="es-ES" sz="4900" dirty="0" smtClean="0">
                <a:solidFill>
                  <a:schemeClr val="accent1">
                    <a:lumMod val="75000"/>
                  </a:schemeClr>
                </a:solidFill>
              </a:rPr>
              <a:t> y, a veces, la inclusión en las listas de morosos, todo lo cual perjudica las opciones futuras de conseguir nuevos préstamos</a:t>
            </a:r>
            <a:r>
              <a:rPr lang="es-ES" sz="4900" dirty="0" smtClean="0"/>
              <a:t>.</a:t>
            </a:r>
          </a:p>
          <a:p>
            <a:pPr>
              <a:buNone/>
            </a:pPr>
            <a:endParaRPr lang="es-ES" sz="4900" dirty="0" smtClean="0"/>
          </a:p>
          <a:p>
            <a:pPr>
              <a:buNone/>
            </a:pPr>
            <a:r>
              <a:rPr lang="es-ES" sz="4900" dirty="0" smtClean="0"/>
              <a:t>Siempre debemos priorizar el pago de los gastos fijos obligatorios, pero si por cualquier cosa tuviéramos dificultades para atender a este tipo de gastos, </a:t>
            </a:r>
            <a:r>
              <a:rPr lang="es-ES" sz="4900" b="1" dirty="0" smtClean="0"/>
              <a:t>debemos plantearnos negociar con</a:t>
            </a:r>
            <a:r>
              <a:rPr lang="es-ES" sz="4900" dirty="0" smtClean="0"/>
              <a:t> </a:t>
            </a:r>
            <a:r>
              <a:rPr lang="es-ES" sz="4900" b="1" dirty="0" smtClean="0"/>
              <a:t>los acreedores </a:t>
            </a:r>
            <a:r>
              <a:rPr lang="es-ES" sz="4900" dirty="0" smtClean="0"/>
              <a:t>para tratar de llegar a un acuerdo. </a:t>
            </a:r>
          </a:p>
          <a:p>
            <a:pPr>
              <a:buNone/>
            </a:pPr>
            <a:endParaRPr lang="es-ES" sz="4900" dirty="0" smtClean="0"/>
          </a:p>
          <a:p>
            <a:pPr>
              <a:buNone/>
            </a:pPr>
            <a:r>
              <a:rPr lang="es-ES" sz="4900" dirty="0" smtClean="0"/>
              <a:t>En la práctica, lo último que desean los acreedores es demandar o embargar a quienes prestan dinero por dos razones fundamentales:</a:t>
            </a:r>
          </a:p>
          <a:p>
            <a:pPr lvl="1"/>
            <a:r>
              <a:rPr lang="es-ES" sz="4900" dirty="0" smtClean="0"/>
              <a:t>Porque les reporta mala imagen.</a:t>
            </a:r>
          </a:p>
          <a:p>
            <a:pPr lvl="1"/>
            <a:r>
              <a:rPr lang="es-ES" sz="4900" dirty="0" smtClean="0"/>
              <a:t>Porque supone incurrir en gastos que pueden tardar tiempo en recuperar.</a:t>
            </a:r>
          </a:p>
          <a:p>
            <a:pPr lvl="1"/>
            <a:r>
              <a:rPr lang="es-ES" sz="4900" dirty="0" smtClean="0"/>
              <a:t>En consecuencia, los acreedores suelen preferir aplazar algunos pagos hasta que mejore la situación económica del deudor.</a:t>
            </a:r>
            <a:endParaRPr lang="es-E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755576" y="1772816"/>
            <a:ext cx="7344816" cy="2369880"/>
          </a:xfrm>
          <a:prstGeom prst="rect">
            <a:avLst/>
          </a:prstGeom>
        </p:spPr>
        <p:txBody>
          <a:bodyPr wrap="square">
            <a:spAutoFit/>
          </a:bodyPr>
          <a:lstStyle/>
          <a:p>
            <a:pPr algn="just"/>
            <a:r>
              <a:rPr lang="es-ES" sz="2800" dirty="0"/>
              <a:t>Un buen presupuesto debe incluir el ahorro como parte fundamental, en la medida en que nos proporcionará un fondo para imprevistos o hacer planes de futuro</a:t>
            </a:r>
            <a:r>
              <a:rPr lang="es-ES" dirty="0" smtClean="0"/>
              <a:t>.</a:t>
            </a:r>
          </a:p>
          <a:p>
            <a:endParaRPr lang="es-ES" dirty="0"/>
          </a:p>
          <a:p>
            <a:endParaRPr lang="es-E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43608" y="0"/>
            <a:ext cx="7890080" cy="692696"/>
          </a:xfrm>
        </p:spPr>
        <p:txBody>
          <a:bodyPr>
            <a:normAutofit fontScale="90000"/>
          </a:bodyPr>
          <a:lstStyle/>
          <a:p>
            <a:r>
              <a:rPr lang="es-ES" dirty="0" smtClean="0"/>
              <a:t>EJEMPLO</a:t>
            </a:r>
            <a:endParaRPr lang="es-ES" dirty="0"/>
          </a:p>
        </p:txBody>
      </p:sp>
      <p:sp>
        <p:nvSpPr>
          <p:cNvPr id="3" name="2 Rectángulo"/>
          <p:cNvSpPr/>
          <p:nvPr/>
        </p:nvSpPr>
        <p:spPr>
          <a:xfrm>
            <a:off x="467544" y="692696"/>
            <a:ext cx="8136904" cy="4247317"/>
          </a:xfrm>
          <a:prstGeom prst="rect">
            <a:avLst/>
          </a:prstGeom>
        </p:spPr>
        <p:txBody>
          <a:bodyPr wrap="square">
            <a:spAutoFit/>
          </a:bodyPr>
          <a:lstStyle/>
          <a:p>
            <a:pPr algn="just"/>
            <a:r>
              <a:rPr lang="es-ES" dirty="0"/>
              <a:t>Paula trabaja de administrativa por 980 € al mes. Sus gastos presupuestados en euros para el mes de febrero son los siguientes: alquiler vivienda (440), luz (43), gafas (60), cine (14), compra (200), otros gastos prescindibles (20), préstamo (120), consumo de móvil (20). Paula ahorra cada mes 20 € que deposita en una cuenta bancaria que le renta 10 € cada mes. Una vez cumplido el presupuesto en febrero, Paula tuvo ocasión de reajustarlo después de comprobar que la compra y las facturas de móvil se le habían ido hasta los 220 € y 40 € respectivamente, aunque consiguió rebajar a 12 € los otros gastos prescindibles cuando en principio había presupuestado 20 €.</a:t>
            </a:r>
          </a:p>
          <a:p>
            <a:pPr marL="342900" indent="-342900" algn="just">
              <a:buFont typeface="+mj-lt"/>
              <a:buAutoNum type="arabicPeriod"/>
            </a:pPr>
            <a:r>
              <a:rPr lang="es-ES" dirty="0" err="1"/>
              <a:t>Identifi</a:t>
            </a:r>
            <a:r>
              <a:rPr lang="es-ES" dirty="0"/>
              <a:t> </a:t>
            </a:r>
            <a:r>
              <a:rPr lang="es-ES" dirty="0" err="1"/>
              <a:t>ca</a:t>
            </a:r>
            <a:r>
              <a:rPr lang="es-ES" dirty="0"/>
              <a:t> ingresos y gastos. Prioriza los gastos de acuerdo con su grado de </a:t>
            </a:r>
            <a:r>
              <a:rPr lang="es-ES" dirty="0" err="1"/>
              <a:t>prescindibilidad</a:t>
            </a:r>
            <a:r>
              <a:rPr lang="es-ES" dirty="0"/>
              <a:t>.</a:t>
            </a:r>
          </a:p>
          <a:p>
            <a:pPr marL="342900" indent="-342900" algn="just">
              <a:buFont typeface="+mj-lt"/>
              <a:buAutoNum type="arabicPeriod"/>
            </a:pPr>
            <a:r>
              <a:rPr lang="es-ES" dirty="0"/>
              <a:t>Formula el presupuesto de Paula para febrero teniendo en cuenta el ahorro de 20 €.</a:t>
            </a:r>
          </a:p>
          <a:p>
            <a:pPr marL="342900" indent="-342900" algn="just">
              <a:buFont typeface="+mj-lt"/>
              <a:buAutoNum type="arabicPeriod"/>
            </a:pPr>
            <a:r>
              <a:rPr lang="es-ES" dirty="0"/>
              <a:t>Calcula las variaciones absolutas y porcentuales para aquellos gastos que variaron sobre lo presupuestado.</a:t>
            </a:r>
          </a:p>
          <a:p>
            <a:pPr marL="342900" indent="-342900" algn="just">
              <a:buFont typeface="+mj-lt"/>
              <a:buAutoNum type="arabicPeriod"/>
            </a:pPr>
            <a:r>
              <a:rPr lang="es-ES" dirty="0"/>
              <a:t>Representa en un diagrama de pastel los gastos presupuestados y reales.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cstate="print"/>
          <a:srcRect/>
          <a:stretch>
            <a:fillRect/>
          </a:stretch>
        </p:blipFill>
        <p:spPr bwMode="auto">
          <a:xfrm>
            <a:off x="611560" y="476672"/>
            <a:ext cx="8136904" cy="568863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
            </a:r>
            <a:br>
              <a:rPr lang="es-ES" dirty="0" smtClean="0"/>
            </a:br>
            <a:r>
              <a:rPr lang="es-ES" dirty="0" smtClean="0"/>
              <a:t>Evaluar y ajustar</a:t>
            </a:r>
            <a:br>
              <a:rPr lang="es-ES" dirty="0" smtClean="0"/>
            </a:br>
            <a:endParaRPr lang="es-ES" dirty="0"/>
          </a:p>
        </p:txBody>
      </p:sp>
      <p:pic>
        <p:nvPicPr>
          <p:cNvPr id="6146" name="Picture 2"/>
          <p:cNvPicPr>
            <a:picLocks noChangeAspect="1" noChangeArrowheads="1"/>
          </p:cNvPicPr>
          <p:nvPr/>
        </p:nvPicPr>
        <p:blipFill>
          <a:blip r:embed="rId2" cstate="print"/>
          <a:srcRect/>
          <a:stretch>
            <a:fillRect/>
          </a:stretch>
        </p:blipFill>
        <p:spPr bwMode="auto">
          <a:xfrm>
            <a:off x="755576" y="1628800"/>
            <a:ext cx="8136904" cy="388843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43608" y="274320"/>
            <a:ext cx="7890080" cy="1143000"/>
          </a:xfrm>
        </p:spPr>
        <p:txBody>
          <a:bodyPr>
            <a:normAutofit fontScale="90000"/>
          </a:bodyPr>
          <a:lstStyle/>
          <a:p>
            <a:r>
              <a:rPr lang="es-ES" b="1" dirty="0" smtClean="0"/>
              <a:t>Los planes de pensiones privados</a:t>
            </a:r>
            <a:endParaRPr lang="es-ES" dirty="0"/>
          </a:p>
        </p:txBody>
      </p:sp>
      <p:sp>
        <p:nvSpPr>
          <p:cNvPr id="3" name="2 CuadroTexto"/>
          <p:cNvSpPr txBox="1"/>
          <p:nvPr/>
        </p:nvSpPr>
        <p:spPr>
          <a:xfrm>
            <a:off x="1331640" y="1628800"/>
            <a:ext cx="7560840" cy="923330"/>
          </a:xfrm>
          <a:prstGeom prst="rect">
            <a:avLst/>
          </a:prstGeom>
          <a:noFill/>
        </p:spPr>
        <p:txBody>
          <a:bodyPr wrap="square" rtlCol="0">
            <a:spAutoFit/>
          </a:bodyPr>
          <a:lstStyle/>
          <a:p>
            <a:r>
              <a:rPr lang="es-ES" dirty="0"/>
              <a:t>Un plan de pensiones es un plan de ahorro que se constituye mediante aportaciones flexibles para los casos de jubilación, incapacidad, dependencia o fallecimiento.</a:t>
            </a:r>
          </a:p>
        </p:txBody>
      </p:sp>
      <p:pic>
        <p:nvPicPr>
          <p:cNvPr id="8194" name="Picture 2"/>
          <p:cNvPicPr>
            <a:picLocks noChangeAspect="1" noChangeArrowheads="1"/>
          </p:cNvPicPr>
          <p:nvPr/>
        </p:nvPicPr>
        <p:blipFill>
          <a:blip r:embed="rId2" cstate="print"/>
          <a:srcRect/>
          <a:stretch>
            <a:fillRect/>
          </a:stretch>
        </p:blipFill>
        <p:spPr bwMode="auto">
          <a:xfrm>
            <a:off x="395536" y="2780928"/>
            <a:ext cx="8372475" cy="3400425"/>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115616" y="260648"/>
            <a:ext cx="8028384" cy="850424"/>
          </a:xfrm>
        </p:spPr>
        <p:txBody>
          <a:bodyPr>
            <a:normAutofit/>
          </a:bodyPr>
          <a:lstStyle/>
          <a:p>
            <a:r>
              <a:rPr lang="es-ES" sz="2400" dirty="0" smtClean="0"/>
              <a:t>RAZONES PARA CONTRATAR UN PLAN DE PENSIONES</a:t>
            </a:r>
            <a:endParaRPr lang="es-ES" sz="2400" dirty="0"/>
          </a:p>
        </p:txBody>
      </p:sp>
      <p:sp>
        <p:nvSpPr>
          <p:cNvPr id="3" name="2 Rectángulo"/>
          <p:cNvSpPr/>
          <p:nvPr/>
        </p:nvSpPr>
        <p:spPr>
          <a:xfrm>
            <a:off x="1043608" y="1166843"/>
            <a:ext cx="7560840" cy="3785652"/>
          </a:xfrm>
          <a:prstGeom prst="rect">
            <a:avLst/>
          </a:prstGeom>
        </p:spPr>
        <p:txBody>
          <a:bodyPr wrap="square">
            <a:spAutoFit/>
          </a:bodyPr>
          <a:lstStyle/>
          <a:p>
            <a:r>
              <a:rPr lang="es-ES" sz="2000" u="sng" dirty="0" smtClean="0">
                <a:effectLst>
                  <a:outerShdw blurRad="38100" dist="38100" dir="2700000" algn="tl">
                    <a:srgbClr val="000000">
                      <a:alpha val="43137"/>
                    </a:srgbClr>
                  </a:outerShdw>
                </a:effectLst>
              </a:rPr>
              <a:t>Flexibilidad</a:t>
            </a:r>
            <a:r>
              <a:rPr lang="es-ES" dirty="0"/>
              <a:t>. Con el fin de adaptarse a cualquier tipo de economía y situación personal, las aportaciones son flexibles tanto en cuantía como en plazo. Dichas aportaciones pueden ser mensuales, trimestrales, una vez al año, etc., siempre a conveniencia del interesado</a:t>
            </a:r>
            <a:r>
              <a:rPr lang="es-ES" dirty="0" smtClean="0"/>
              <a:t>.</a:t>
            </a:r>
          </a:p>
          <a:p>
            <a:endParaRPr lang="es-ES" dirty="0" smtClean="0"/>
          </a:p>
          <a:p>
            <a:endParaRPr lang="es-ES" dirty="0"/>
          </a:p>
          <a:p>
            <a:r>
              <a:rPr lang="es-ES" sz="2000" u="sng" dirty="0">
                <a:effectLst>
                  <a:outerShdw blurRad="38100" dist="38100" dir="2700000" algn="tl">
                    <a:srgbClr val="000000">
                      <a:alpha val="43137"/>
                    </a:srgbClr>
                  </a:outerShdw>
                </a:effectLst>
              </a:rPr>
              <a:t>Fiscalidad. </a:t>
            </a:r>
            <a:r>
              <a:rPr lang="es-ES" dirty="0"/>
              <a:t>Las aportaciones realizadas permiten ahorrar a la hora de pagar el Impuesto sobre la Renta de las Personas Físicas (IRPF</a:t>
            </a:r>
            <a:r>
              <a:rPr lang="es-ES" dirty="0" smtClean="0"/>
              <a:t>).</a:t>
            </a:r>
          </a:p>
          <a:p>
            <a:endParaRPr lang="es-ES" dirty="0" smtClean="0"/>
          </a:p>
          <a:p>
            <a:endParaRPr lang="es-ES" dirty="0"/>
          </a:p>
          <a:p>
            <a:r>
              <a:rPr lang="es-ES" sz="2000" u="sng" dirty="0">
                <a:effectLst>
                  <a:outerShdw blurRad="38100" dist="38100" dir="2700000" algn="tl">
                    <a:srgbClr val="000000">
                      <a:alpha val="43137"/>
                    </a:srgbClr>
                  </a:outerShdw>
                </a:effectLst>
              </a:rPr>
              <a:t>Polivalencia</a:t>
            </a:r>
            <a:r>
              <a:rPr lang="es-ES" dirty="0"/>
              <a:t>. A pesar de que, en general, el objetivo de contratar un plan de pensiones es la jubilación, estos planes también cubren los supuestos de incapacidad laboral, dependencia y fallecimiento.</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¿QUIENES INTERVIENEN EN UN PLAN DE PENSIONES?</a:t>
            </a:r>
            <a:endParaRPr lang="es-ES" dirty="0"/>
          </a:p>
        </p:txBody>
      </p:sp>
      <p:pic>
        <p:nvPicPr>
          <p:cNvPr id="1026" name="Picture 2"/>
          <p:cNvPicPr>
            <a:picLocks noChangeAspect="1" noChangeArrowheads="1"/>
          </p:cNvPicPr>
          <p:nvPr/>
        </p:nvPicPr>
        <p:blipFill>
          <a:blip r:embed="rId2" cstate="print"/>
          <a:srcRect/>
          <a:stretch>
            <a:fillRect/>
          </a:stretch>
        </p:blipFill>
        <p:spPr bwMode="auto">
          <a:xfrm>
            <a:off x="1187624" y="2492896"/>
            <a:ext cx="7956376" cy="1656184"/>
          </a:xfrm>
          <a:prstGeom prst="rect">
            <a:avLst/>
          </a:prstGeom>
          <a:noFill/>
          <a:ln w="9525">
            <a:noFill/>
            <a:miter lim="800000"/>
            <a:headEnd/>
            <a:tailEnd/>
          </a:ln>
        </p:spPr>
      </p:pic>
      <p:sp>
        <p:nvSpPr>
          <p:cNvPr id="4" name="3 Rectángulo">
            <a:hlinkClick r:id="rId3" action="ppaction://hlinkpres?slideindex=1&amp;slidetitle="/>
          </p:cNvPr>
          <p:cNvSpPr/>
          <p:nvPr/>
        </p:nvSpPr>
        <p:spPr>
          <a:xfrm>
            <a:off x="683568" y="4941168"/>
            <a:ext cx="8208912" cy="369332"/>
          </a:xfrm>
          <a:prstGeom prst="rect">
            <a:avLst/>
          </a:prstGeom>
        </p:spPr>
        <p:txBody>
          <a:bodyPr wrap="square">
            <a:spAutoFit/>
          </a:bodyPr>
          <a:lstStyle/>
          <a:p>
            <a:r>
              <a:rPr lang="es-ES" dirty="0" smtClean="0"/>
              <a:t>https://www.bbva.es/particulares/ahorro-inversion/planes-de-pensiones/index.jsp</a:t>
            </a:r>
            <a:endParaRPr lang="es-E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
            </a:r>
            <a:br>
              <a:rPr lang="es-ES" dirty="0" smtClean="0"/>
            </a:br>
            <a:r>
              <a:rPr lang="es-ES" dirty="0" smtClean="0"/>
              <a:t>¿Qué pensión voy a necesitar?</a:t>
            </a:r>
            <a:br>
              <a:rPr lang="es-ES" dirty="0" smtClean="0"/>
            </a:br>
            <a:endParaRPr lang="es-ES" dirty="0"/>
          </a:p>
        </p:txBody>
      </p:sp>
      <p:sp>
        <p:nvSpPr>
          <p:cNvPr id="3" name="2 Rectángulo"/>
          <p:cNvSpPr/>
          <p:nvPr/>
        </p:nvSpPr>
        <p:spPr>
          <a:xfrm>
            <a:off x="1115616" y="1268760"/>
            <a:ext cx="7488832" cy="646331"/>
          </a:xfrm>
          <a:prstGeom prst="rect">
            <a:avLst/>
          </a:prstGeom>
        </p:spPr>
        <p:txBody>
          <a:bodyPr wrap="square">
            <a:spAutoFit/>
          </a:bodyPr>
          <a:lstStyle/>
          <a:p>
            <a:r>
              <a:rPr lang="es-ES" dirty="0" smtClean="0"/>
              <a:t>Los gastos disminuyeran en igual medida que los ingresos, no sería necesario contratar un plan de pensiones privado, pero no suele ser así. </a:t>
            </a:r>
            <a:endParaRPr lang="es-ES" dirty="0"/>
          </a:p>
        </p:txBody>
      </p:sp>
      <p:sp>
        <p:nvSpPr>
          <p:cNvPr id="4" name="3 Rectángulo"/>
          <p:cNvSpPr/>
          <p:nvPr/>
        </p:nvSpPr>
        <p:spPr>
          <a:xfrm>
            <a:off x="971600" y="2132856"/>
            <a:ext cx="7272808" cy="923330"/>
          </a:xfrm>
          <a:prstGeom prst="rect">
            <a:avLst/>
          </a:prstGeom>
        </p:spPr>
        <p:txBody>
          <a:bodyPr wrap="square">
            <a:spAutoFit/>
          </a:bodyPr>
          <a:lstStyle/>
          <a:p>
            <a:r>
              <a:rPr lang="es-ES" dirty="0" smtClean="0"/>
              <a:t> Para determinar cuáles van a ser las necesidades económicas en esa etapa de la vida. Las consideraciones más habituales suelen girar en torno al </a:t>
            </a:r>
            <a:r>
              <a:rPr lang="es-ES" i="1" dirty="0" smtClean="0"/>
              <a:t>lugar de residencia, la salud</a:t>
            </a:r>
            <a:r>
              <a:rPr lang="es-ES" dirty="0" smtClean="0"/>
              <a:t> y el </a:t>
            </a:r>
            <a:r>
              <a:rPr lang="es-ES" i="1" dirty="0" smtClean="0"/>
              <a:t>tiempo libre.</a:t>
            </a:r>
            <a:endParaRPr lang="es-ES" dirty="0"/>
          </a:p>
        </p:txBody>
      </p:sp>
      <p:sp>
        <p:nvSpPr>
          <p:cNvPr id="5" name="4 Rectángulo"/>
          <p:cNvSpPr/>
          <p:nvPr/>
        </p:nvSpPr>
        <p:spPr>
          <a:xfrm>
            <a:off x="1619672" y="3356992"/>
            <a:ext cx="6912768" cy="2308324"/>
          </a:xfrm>
          <a:prstGeom prst="rect">
            <a:avLst/>
          </a:prstGeom>
          <a:solidFill>
            <a:srgbClr val="FFFF00"/>
          </a:solidFill>
        </p:spPr>
        <p:txBody>
          <a:bodyPr wrap="square">
            <a:spAutoFit/>
          </a:bodyPr>
          <a:lstStyle/>
          <a:p>
            <a:pPr algn="just">
              <a:buFont typeface="Wingdings" pitchFamily="2" charset="2"/>
              <a:buChar char="q"/>
            </a:pPr>
            <a:r>
              <a:rPr lang="es-ES" b="1" u="sng" dirty="0" smtClean="0">
                <a:solidFill>
                  <a:schemeClr val="bg2">
                    <a:lumMod val="50000"/>
                  </a:schemeClr>
                </a:solidFill>
              </a:rPr>
              <a:t>Lugar de residencia</a:t>
            </a:r>
            <a:r>
              <a:rPr lang="es-ES" dirty="0" smtClean="0"/>
              <a:t>. Ya sin ataduras laborales, es factible un cambio de residencia a un lugar de vacaciones, el pueblo natal o cerca de los hijos.</a:t>
            </a:r>
          </a:p>
          <a:p>
            <a:pPr algn="just">
              <a:buFont typeface="Wingdings" pitchFamily="2" charset="2"/>
              <a:buChar char="q"/>
            </a:pPr>
            <a:r>
              <a:rPr lang="es-ES" b="1" u="sng" dirty="0" smtClean="0">
                <a:solidFill>
                  <a:schemeClr val="bg2">
                    <a:lumMod val="50000"/>
                  </a:schemeClr>
                </a:solidFill>
              </a:rPr>
              <a:t>Salud.</a:t>
            </a:r>
            <a:r>
              <a:rPr lang="es-ES" dirty="0" smtClean="0"/>
              <a:t> Puede ser necesario pagar asistencia personal o un seguro privado que preste asistencia sanitaria y farmacéutica por problemas de salud no cubiertos por el sistema público de salud.</a:t>
            </a:r>
          </a:p>
          <a:p>
            <a:pPr algn="just">
              <a:buFont typeface="Wingdings" pitchFamily="2" charset="2"/>
              <a:buChar char="q"/>
            </a:pPr>
            <a:r>
              <a:rPr lang="es-ES" b="1" u="sng" dirty="0" smtClean="0">
                <a:solidFill>
                  <a:schemeClr val="bg2">
                    <a:lumMod val="50000"/>
                  </a:schemeClr>
                </a:solidFill>
              </a:rPr>
              <a:t>Tiempo libre. </a:t>
            </a:r>
            <a:r>
              <a:rPr lang="es-ES" dirty="0" smtClean="0"/>
              <a:t>Viajar, cultivar aficiones o estar con la familia suelen consumir buena parte del presupuesto.</a:t>
            </a:r>
            <a:endParaRPr lang="es-E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CONTENIDOS</a:t>
            </a:r>
            <a:endParaRPr lang="es-ES"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1691680" y="1988840"/>
            <a:ext cx="5760640" cy="3096344"/>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827584" y="1147763"/>
            <a:ext cx="7992888" cy="4562475"/>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1187624" y="1443841"/>
            <a:ext cx="6840760" cy="3693319"/>
          </a:xfrm>
          <a:prstGeom prst="rect">
            <a:avLst/>
          </a:prstGeom>
        </p:spPr>
        <p:txBody>
          <a:bodyPr wrap="square">
            <a:spAutoFit/>
          </a:bodyPr>
          <a:lstStyle/>
          <a:p>
            <a:r>
              <a:rPr lang="gl-ES" dirty="0" smtClean="0"/>
              <a:t>En </a:t>
            </a:r>
            <a:r>
              <a:rPr lang="es-ES" dirty="0" smtClean="0"/>
              <a:t>España existen </a:t>
            </a:r>
            <a:r>
              <a:rPr lang="es-ES" b="1" dirty="0" smtClean="0"/>
              <a:t>dos tipos de pensiones: </a:t>
            </a:r>
          </a:p>
          <a:p>
            <a:endParaRPr lang="es-ES" b="1" dirty="0" smtClean="0"/>
          </a:p>
          <a:p>
            <a:endParaRPr lang="es-ES" b="1" dirty="0" smtClean="0"/>
          </a:p>
          <a:p>
            <a:r>
              <a:rPr lang="es-ES" b="1" dirty="0" smtClean="0"/>
              <a:t>Contributiva.-</a:t>
            </a:r>
            <a:r>
              <a:rPr lang="es-ES" dirty="0" smtClean="0"/>
              <a:t> es a la que tienen derecho los trabajadores que han cotizado en cualquier régimen durante más de quince años, estando dos de ellos dentro de los últimos quince años antes de la jubilación</a:t>
            </a:r>
            <a:endParaRPr lang="es-ES" b="1" dirty="0" smtClean="0"/>
          </a:p>
          <a:p>
            <a:endParaRPr lang="es-ES" b="1" dirty="0" smtClean="0"/>
          </a:p>
          <a:p>
            <a:r>
              <a:rPr lang="es-ES" b="1" dirty="0" smtClean="0"/>
              <a:t> y no contributiva. .- </a:t>
            </a:r>
            <a:r>
              <a:rPr lang="es-ES" dirty="0" smtClean="0"/>
              <a:t>es para quienes no ha alcanzado esos 15 años y para los casos de invalidez.</a:t>
            </a:r>
          </a:p>
          <a:p>
            <a:endParaRPr lang="es-ES" dirty="0" smtClean="0"/>
          </a:p>
          <a:p>
            <a:endParaRPr lang="es-ES" dirty="0" smtClean="0"/>
          </a:p>
          <a:p>
            <a:r>
              <a:rPr lang="es-ES" dirty="0" smtClean="0"/>
              <a:t>En ambos casos cobrarás tu pensión, pero la cuantía a percibir y sus implicaciones fiscales pueden ser diferentes</a:t>
            </a:r>
            <a:r>
              <a:rPr lang="gl-ES" dirty="0" smtClean="0"/>
              <a:t>.</a:t>
            </a:r>
            <a:endParaRPr lang="gl-ES" b="0" i="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043608" y="1196752"/>
            <a:ext cx="7776864" cy="4801314"/>
          </a:xfrm>
          <a:prstGeom prst="rect">
            <a:avLst/>
          </a:prstGeom>
          <a:solidFill>
            <a:srgbClr val="FFC000"/>
          </a:solidFill>
        </p:spPr>
        <p:txBody>
          <a:bodyPr wrap="square">
            <a:spAutoFit/>
          </a:bodyPr>
          <a:lstStyle/>
          <a:p>
            <a:pPr algn="just"/>
            <a:r>
              <a:rPr lang="es-ES" dirty="0" smtClean="0"/>
              <a:t>A partir de </a:t>
            </a:r>
            <a:r>
              <a:rPr lang="es-ES" b="1" dirty="0" smtClean="0"/>
              <a:t>2027,</a:t>
            </a:r>
            <a:r>
              <a:rPr lang="es-ES" dirty="0" smtClean="0"/>
              <a:t> la edad de jubilación </a:t>
            </a:r>
            <a:r>
              <a:rPr lang="es-ES" b="1" dirty="0" smtClean="0"/>
              <a:t>será de 67 años </a:t>
            </a:r>
            <a:r>
              <a:rPr lang="es-ES" dirty="0" smtClean="0"/>
              <a:t>aunque podrá hacerse a los 65 si es que se ha cotizado a la Seguridad Social durante 38 años y 6 meses o más. </a:t>
            </a:r>
          </a:p>
          <a:p>
            <a:pPr algn="just"/>
            <a:r>
              <a:rPr lang="es-ES" dirty="0" smtClean="0"/>
              <a:t>Para calcular nuestra pensión total deberemos tener en cuenta:</a:t>
            </a:r>
          </a:p>
          <a:p>
            <a:pPr algn="just"/>
            <a:endParaRPr lang="es-ES" dirty="0" smtClean="0"/>
          </a:p>
          <a:p>
            <a:pPr algn="just"/>
            <a:r>
              <a:rPr lang="es-ES" b="1" dirty="0" smtClean="0"/>
              <a:t>Los años de cotización</a:t>
            </a:r>
            <a:r>
              <a:rPr lang="es-ES" dirty="0" smtClean="0"/>
              <a:t>. Se refiere a los años durante los cuales el trabajador contribuye al sistema público ya sea como trabajador por cuenta ajena o propia.</a:t>
            </a:r>
          </a:p>
          <a:p>
            <a:pPr algn="just"/>
            <a:r>
              <a:rPr lang="es-ES" b="1" dirty="0" smtClean="0"/>
              <a:t>El periodo mínimo de cotización</a:t>
            </a:r>
            <a:r>
              <a:rPr lang="es-ES" dirty="0" smtClean="0"/>
              <a:t>. Para tener derecho a una pensión pública es necesario </a:t>
            </a:r>
            <a:r>
              <a:rPr lang="es-ES" b="1" dirty="0" smtClean="0"/>
              <a:t>haber cotizado un mínimo de 15 años</a:t>
            </a:r>
            <a:r>
              <a:rPr lang="es-ES" dirty="0" smtClean="0"/>
              <a:t>, aunque un </a:t>
            </a:r>
            <a:r>
              <a:rPr lang="es-ES" b="1" dirty="0" smtClean="0"/>
              <a:t>mínimo de 2 años deben haber sido durante el intervalo de 15 años inmediatamente anteriores </a:t>
            </a:r>
            <a:r>
              <a:rPr lang="es-ES" dirty="0" smtClean="0"/>
              <a:t>a la fecha de jubilación.</a:t>
            </a:r>
          </a:p>
          <a:p>
            <a:pPr algn="just"/>
            <a:endParaRPr lang="es-ES" dirty="0" smtClean="0"/>
          </a:p>
          <a:p>
            <a:pPr algn="just"/>
            <a:r>
              <a:rPr lang="es-ES" b="1" dirty="0" smtClean="0"/>
              <a:t>Las bases reguladoras</a:t>
            </a:r>
            <a:r>
              <a:rPr lang="es-ES" dirty="0" smtClean="0"/>
              <a:t>. Es el promedio de las bases de cotización de los 15 años previos a la jubilación.</a:t>
            </a:r>
          </a:p>
          <a:p>
            <a:pPr algn="just"/>
            <a:r>
              <a:rPr lang="es-ES" dirty="0" smtClean="0"/>
              <a:t>La pensión pública de jubilación depende de los años cotizados y va desde el 50 %, si se cotizó durante 15 años, hasta el 100 % si lo hizo durante 35 años o más.</a:t>
            </a:r>
            <a:endParaRPr lang="es-ES" dirty="0"/>
          </a:p>
        </p:txBody>
      </p:sp>
      <p:sp>
        <p:nvSpPr>
          <p:cNvPr id="3" name="2 Título"/>
          <p:cNvSpPr>
            <a:spLocks noGrp="1"/>
          </p:cNvSpPr>
          <p:nvPr>
            <p:ph type="title"/>
          </p:nvPr>
        </p:nvSpPr>
        <p:spPr>
          <a:xfrm>
            <a:off x="1435608" y="260648"/>
            <a:ext cx="7498080" cy="720080"/>
          </a:xfrm>
        </p:spPr>
        <p:txBody>
          <a:bodyPr>
            <a:normAutofit fontScale="90000"/>
          </a:bodyPr>
          <a:lstStyle/>
          <a:p>
            <a:r>
              <a:rPr lang="es-ES" dirty="0" smtClean="0"/>
              <a:t>CALCULO DE LA PENSIÓN</a:t>
            </a:r>
            <a:endParaRPr lang="es-E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duotone>
              <a:prstClr val="black"/>
              <a:schemeClr val="accent3">
                <a:tint val="45000"/>
                <a:satMod val="400000"/>
              </a:schemeClr>
            </a:duotone>
          </a:blip>
          <a:srcRect/>
          <a:stretch>
            <a:fillRect/>
          </a:stretch>
        </p:blipFill>
        <p:spPr bwMode="auto">
          <a:xfrm>
            <a:off x="395536" y="836712"/>
            <a:ext cx="4320479" cy="4504556"/>
          </a:xfrm>
          <a:prstGeom prst="rect">
            <a:avLst/>
          </a:prstGeom>
          <a:noFill/>
          <a:ln w="9525">
            <a:noFill/>
            <a:miter lim="800000"/>
            <a:headEnd/>
            <a:tailEnd/>
          </a:ln>
        </p:spPr>
      </p:pic>
      <p:pic>
        <p:nvPicPr>
          <p:cNvPr id="3" name="Picture 2"/>
          <p:cNvPicPr>
            <a:picLocks noChangeAspect="1" noChangeArrowheads="1"/>
          </p:cNvPicPr>
          <p:nvPr/>
        </p:nvPicPr>
        <p:blipFill>
          <a:blip r:embed="rId3" cstate="print">
            <a:duotone>
              <a:prstClr val="black"/>
              <a:schemeClr val="accent4">
                <a:tint val="45000"/>
                <a:satMod val="400000"/>
              </a:schemeClr>
            </a:duotone>
          </a:blip>
          <a:srcRect/>
          <a:stretch>
            <a:fillRect/>
          </a:stretch>
        </p:blipFill>
        <p:spPr bwMode="auto">
          <a:xfrm>
            <a:off x="4860032" y="692696"/>
            <a:ext cx="4032448" cy="5181600"/>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2 Imagen"/>
          <p:cNvPicPr/>
          <p:nvPr/>
        </p:nvPicPr>
        <p:blipFill>
          <a:blip r:embed="rId2" cstate="print">
            <a:duotone>
              <a:prstClr val="black"/>
              <a:schemeClr val="accent4">
                <a:tint val="45000"/>
                <a:satMod val="400000"/>
              </a:schemeClr>
            </a:duotone>
          </a:blip>
          <a:srcRect/>
          <a:stretch>
            <a:fillRect/>
          </a:stretch>
        </p:blipFill>
        <p:spPr bwMode="auto">
          <a:xfrm>
            <a:off x="1403648" y="404664"/>
            <a:ext cx="6192688" cy="5616624"/>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1619672" y="908720"/>
            <a:ext cx="6912768" cy="4524315"/>
          </a:xfrm>
          <a:prstGeom prst="rect">
            <a:avLst/>
          </a:prstGeom>
          <a:solidFill>
            <a:schemeClr val="accent4">
              <a:lumMod val="60000"/>
              <a:lumOff val="40000"/>
            </a:schemeClr>
          </a:solidFill>
        </p:spPr>
        <p:txBody>
          <a:bodyPr wrap="square">
            <a:spAutoFit/>
          </a:bodyPr>
          <a:lstStyle/>
          <a:p>
            <a:pPr algn="just"/>
            <a:r>
              <a:rPr lang="es-ES" dirty="0" smtClean="0"/>
              <a:t>En función de la gráfica anterior es fácil deducir que es importante empezar a cotizar cuanto antes: quienes hayan empezado tarde a cotizar tendrán que ahorrar más para completar la pensión pública. </a:t>
            </a:r>
          </a:p>
          <a:p>
            <a:pPr algn="just"/>
            <a:r>
              <a:rPr lang="es-ES" dirty="0" smtClean="0"/>
              <a:t>Un caso especial a comentar es el de las mujeres, que necesitan planificar mejor su jubilación debido a los siguientes factores:</a:t>
            </a:r>
          </a:p>
          <a:p>
            <a:pPr algn="just"/>
            <a:endParaRPr lang="es-ES" dirty="0" smtClean="0"/>
          </a:p>
          <a:p>
            <a:pPr algn="just">
              <a:buFont typeface="Wingdings" pitchFamily="2" charset="2"/>
              <a:buChar char="q"/>
            </a:pPr>
            <a:r>
              <a:rPr lang="es-ES" b="1" dirty="0" smtClean="0"/>
              <a:t>Menor nivel salarial.</a:t>
            </a:r>
            <a:r>
              <a:rPr lang="es-ES" dirty="0" smtClean="0"/>
              <a:t> Aunque cada año que pasa se reducen las diferencias con los hombres, aún persisten agravios salariales sobre la mujer trabajadora por razones de género.</a:t>
            </a:r>
          </a:p>
          <a:p>
            <a:pPr algn="just"/>
            <a:endParaRPr lang="es-ES" dirty="0" smtClean="0"/>
          </a:p>
          <a:p>
            <a:pPr algn="just">
              <a:buFont typeface="Wingdings" pitchFamily="2" charset="2"/>
              <a:buChar char="q"/>
            </a:pPr>
            <a:r>
              <a:rPr lang="es-ES" b="1" dirty="0" smtClean="0"/>
              <a:t>Menor tiempo de cotización.</a:t>
            </a:r>
            <a:r>
              <a:rPr lang="es-ES" dirty="0" smtClean="0"/>
              <a:t> En general, suelen cotizar menos por haber pasado mayor tiempo cuidando a hijos o familiares.</a:t>
            </a:r>
          </a:p>
          <a:p>
            <a:pPr algn="just"/>
            <a:endParaRPr lang="es-ES" dirty="0" smtClean="0"/>
          </a:p>
          <a:p>
            <a:pPr algn="just">
              <a:buFont typeface="Wingdings" pitchFamily="2" charset="2"/>
              <a:buChar char="q"/>
            </a:pPr>
            <a:r>
              <a:rPr lang="es-ES" b="1" dirty="0" smtClean="0"/>
              <a:t>Mayor esperanza de vida</a:t>
            </a:r>
            <a:r>
              <a:rPr lang="es-ES" dirty="0" smtClean="0"/>
              <a:t>. Las mujeres viven de media entre 5 y 7 años más que los hombres, de tal forma que sus ahorros también deben durar más</a:t>
            </a:r>
            <a:endParaRPr lang="es-E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755576" y="1340768"/>
            <a:ext cx="8064896" cy="2790825"/>
          </a:xfrm>
          <a:prstGeom prst="rect">
            <a:avLst/>
          </a:prstGeom>
          <a:noFill/>
          <a:ln w="9525">
            <a:noFill/>
            <a:miter lim="800000"/>
            <a:headEnd/>
            <a:tailEnd/>
          </a:ln>
        </p:spPr>
      </p:pic>
      <p:pic>
        <p:nvPicPr>
          <p:cNvPr id="1027" name="Picture 3"/>
          <p:cNvPicPr>
            <a:picLocks noChangeAspect="1" noChangeArrowheads="1"/>
          </p:cNvPicPr>
          <p:nvPr/>
        </p:nvPicPr>
        <p:blipFill>
          <a:blip r:embed="rId3" cstate="print"/>
          <a:srcRect/>
          <a:stretch>
            <a:fillRect/>
          </a:stretch>
        </p:blipFill>
        <p:spPr bwMode="auto">
          <a:xfrm>
            <a:off x="899592" y="4365104"/>
            <a:ext cx="7704856" cy="1981200"/>
          </a:xfrm>
          <a:prstGeom prst="rect">
            <a:avLst/>
          </a:prstGeom>
          <a:noFill/>
          <a:ln w="9525">
            <a:noFill/>
            <a:miter lim="800000"/>
            <a:headEnd/>
            <a:tailEnd/>
          </a:ln>
        </p:spPr>
      </p:pic>
      <p:sp>
        <p:nvSpPr>
          <p:cNvPr id="4" name="3 Título"/>
          <p:cNvSpPr>
            <a:spLocks noGrp="1"/>
          </p:cNvSpPr>
          <p:nvPr>
            <p:ph type="title"/>
          </p:nvPr>
        </p:nvSpPr>
        <p:spPr>
          <a:xfrm>
            <a:off x="1435608" y="274320"/>
            <a:ext cx="7498080" cy="850424"/>
          </a:xfrm>
        </p:spPr>
        <p:txBody>
          <a:bodyPr/>
          <a:lstStyle/>
          <a:p>
            <a:r>
              <a:rPr lang="es-ES" dirty="0" smtClean="0"/>
              <a:t>Ejemplo</a:t>
            </a:r>
            <a:endParaRPr lang="es-E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cstate="print"/>
          <a:srcRect/>
          <a:stretch>
            <a:fillRect/>
          </a:stretch>
        </p:blipFill>
        <p:spPr bwMode="auto">
          <a:xfrm>
            <a:off x="683568" y="620688"/>
            <a:ext cx="8136904" cy="2790825"/>
          </a:xfrm>
          <a:prstGeom prst="rect">
            <a:avLst/>
          </a:prstGeom>
          <a:noFill/>
          <a:ln w="9525">
            <a:noFill/>
            <a:miter lim="800000"/>
            <a:headEnd/>
            <a:tailEnd/>
          </a:ln>
        </p:spPr>
      </p:pic>
      <p:pic>
        <p:nvPicPr>
          <p:cNvPr id="2050" name="Picture 2"/>
          <p:cNvPicPr>
            <a:picLocks noChangeAspect="1" noChangeArrowheads="1"/>
          </p:cNvPicPr>
          <p:nvPr/>
        </p:nvPicPr>
        <p:blipFill>
          <a:blip r:embed="rId3" cstate="print"/>
          <a:srcRect/>
          <a:stretch>
            <a:fillRect/>
          </a:stretch>
        </p:blipFill>
        <p:spPr bwMode="auto">
          <a:xfrm>
            <a:off x="611560" y="3861048"/>
            <a:ext cx="7956376" cy="2200275"/>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638"/>
            <a:ext cx="7498080" cy="778098"/>
          </a:xfrm>
        </p:spPr>
        <p:txBody>
          <a:bodyPr>
            <a:normAutofit fontScale="90000"/>
          </a:bodyPr>
          <a:lstStyle/>
          <a:p>
            <a:r>
              <a:rPr lang="es-ES" b="1" dirty="0" smtClean="0"/>
              <a:t/>
            </a:r>
            <a:br>
              <a:rPr lang="es-ES" b="1" dirty="0" smtClean="0"/>
            </a:br>
            <a:r>
              <a:rPr lang="es-ES" b="1" dirty="0" smtClean="0"/>
              <a:t>El ahorro</a:t>
            </a:r>
            <a:br>
              <a:rPr lang="es-ES" b="1" dirty="0" smtClean="0"/>
            </a:br>
            <a:endParaRPr lang="es-ES" dirty="0"/>
          </a:p>
        </p:txBody>
      </p:sp>
      <p:sp>
        <p:nvSpPr>
          <p:cNvPr id="5" name="4 Marcador de contenido"/>
          <p:cNvSpPr>
            <a:spLocks noGrp="1"/>
          </p:cNvSpPr>
          <p:nvPr>
            <p:ph idx="1"/>
          </p:nvPr>
        </p:nvSpPr>
        <p:spPr>
          <a:xfrm>
            <a:off x="1187624" y="1340768"/>
            <a:ext cx="7746064" cy="4907632"/>
          </a:xfrm>
        </p:spPr>
        <p:txBody>
          <a:bodyPr/>
          <a:lstStyle/>
          <a:p>
            <a:r>
              <a:rPr lang="es-ES" sz="2400" dirty="0" smtClean="0"/>
              <a:t>El ahorro es la parte de nuestros ingresos que no consumimos. Es el consumo futuro que realizaremos gracias al ingreso presente.</a:t>
            </a:r>
          </a:p>
          <a:p>
            <a:r>
              <a:rPr lang="es-ES" sz="2400" dirty="0" smtClean="0"/>
              <a:t>Lo contrario del ahorro es la deuda. La deuda es consumo presente gracias al ingreso futuro</a:t>
            </a:r>
            <a:r>
              <a:rPr lang="es-ES" dirty="0" smtClean="0"/>
              <a:t> </a:t>
            </a:r>
          </a:p>
          <a:p>
            <a:endParaRPr lang="es-ES" dirty="0"/>
          </a:p>
        </p:txBody>
      </p:sp>
      <p:pic>
        <p:nvPicPr>
          <p:cNvPr id="2052" name="Picture 4"/>
          <p:cNvPicPr>
            <a:picLocks noChangeAspect="1" noChangeArrowheads="1"/>
          </p:cNvPicPr>
          <p:nvPr/>
        </p:nvPicPr>
        <p:blipFill>
          <a:blip r:embed="rId2" cstate="print"/>
          <a:srcRect/>
          <a:stretch>
            <a:fillRect/>
          </a:stretch>
        </p:blipFill>
        <p:spPr bwMode="auto">
          <a:xfrm>
            <a:off x="1130474" y="3789040"/>
            <a:ext cx="8013526" cy="2828925"/>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638"/>
            <a:ext cx="7498080" cy="994122"/>
          </a:xfrm>
        </p:spPr>
        <p:txBody>
          <a:bodyPr>
            <a:normAutofit fontScale="90000"/>
          </a:bodyPr>
          <a:lstStyle/>
          <a:p>
            <a:r>
              <a:rPr lang="es-ES" dirty="0" smtClean="0"/>
              <a:t/>
            </a:r>
            <a:br>
              <a:rPr lang="es-ES" dirty="0" smtClean="0"/>
            </a:br>
            <a:r>
              <a:rPr lang="es-ES" dirty="0" smtClean="0"/>
              <a:t>Motivos para ahorrar</a:t>
            </a:r>
            <a:br>
              <a:rPr lang="es-ES" dirty="0" smtClean="0"/>
            </a:br>
            <a:endParaRPr lang="es-ES" dirty="0"/>
          </a:p>
        </p:txBody>
      </p:sp>
      <p:sp>
        <p:nvSpPr>
          <p:cNvPr id="3" name="2 Marcador de contenido"/>
          <p:cNvSpPr>
            <a:spLocks noGrp="1"/>
          </p:cNvSpPr>
          <p:nvPr>
            <p:ph idx="1"/>
          </p:nvPr>
        </p:nvSpPr>
        <p:spPr>
          <a:xfrm>
            <a:off x="755576" y="1447800"/>
            <a:ext cx="8178112" cy="5149552"/>
          </a:xfrm>
          <a:solidFill>
            <a:srgbClr val="FFC000"/>
          </a:solidFill>
        </p:spPr>
        <p:txBody>
          <a:bodyPr>
            <a:normAutofit fontScale="62500" lnSpcReduction="20000"/>
          </a:bodyPr>
          <a:lstStyle/>
          <a:p>
            <a:pPr>
              <a:buNone/>
            </a:pPr>
            <a:r>
              <a:rPr lang="es-ES" dirty="0" smtClean="0"/>
              <a:t>El dinero ahorrado es sinónimo de tranquilidad en la medida que permite disponer de dinero para:</a:t>
            </a:r>
          </a:p>
          <a:p>
            <a:pPr algn="just"/>
            <a:r>
              <a:rPr lang="es-ES" b="1" dirty="0" smtClean="0"/>
              <a:t>Atender emergencias o imprevistos</a:t>
            </a:r>
            <a:r>
              <a:rPr lang="es-ES" dirty="0" smtClean="0"/>
              <a:t>. Tales como enfermedades, accidentes, averías o reparaciones en el hogar.</a:t>
            </a:r>
          </a:p>
          <a:p>
            <a:pPr algn="just"/>
            <a:r>
              <a:rPr lang="es-ES" b="1" dirty="0" smtClean="0"/>
              <a:t>Hacer planes futuros</a:t>
            </a:r>
            <a:r>
              <a:rPr lang="es-ES" dirty="0" smtClean="0"/>
              <a:t>. Se trata de objetivos concretos, tales como comprarse un coche, viajar o costear los estudios de los hijos.</a:t>
            </a:r>
          </a:p>
          <a:p>
            <a:pPr algn="just"/>
            <a:r>
              <a:rPr lang="es-ES" b="1" dirty="0" smtClean="0"/>
              <a:t>No tener deudas</a:t>
            </a:r>
            <a:r>
              <a:rPr lang="es-ES" dirty="0" smtClean="0"/>
              <a:t>. Y es que sin ahorro es posible que tengamos que pedir prestado para salir de una situación imprevista.</a:t>
            </a:r>
          </a:p>
          <a:p>
            <a:pPr algn="just"/>
            <a:r>
              <a:rPr lang="es-ES" b="1" dirty="0" smtClean="0"/>
              <a:t>Evitar malvender inversiones</a:t>
            </a:r>
            <a:r>
              <a:rPr lang="es-ES" dirty="0" smtClean="0"/>
              <a:t>. Ya que puede ser necesario vender propiedades u otros bienes por debajo del valor deseado.</a:t>
            </a:r>
          </a:p>
          <a:p>
            <a:pPr algn="just"/>
            <a:r>
              <a:rPr lang="es-ES" b="1" dirty="0" smtClean="0"/>
              <a:t>Anticiparse a situaciones laborales indeseadas</a:t>
            </a:r>
            <a:r>
              <a:rPr lang="es-ES" dirty="0" smtClean="0"/>
              <a:t>. La pérdida del trabajo podríamos haberla incluido en la categoría de imprevistos, pero merece una especial atención porque el trabajo es con mucha frecuencia la fuente de ingresos más importante para las personas, cuando no la única. Todo ello sin contar con el contexto laboral: sobre todo en tiempos de crisis, cualquier trabajador debería anticiparse a la posible pérdida de su puesto de trabajo.</a:t>
            </a:r>
          </a:p>
          <a:p>
            <a:endParaRPr lang="es-E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638"/>
            <a:ext cx="7498080" cy="850106"/>
          </a:xfrm>
        </p:spPr>
        <p:txBody>
          <a:bodyPr>
            <a:normAutofit fontScale="90000"/>
          </a:bodyPr>
          <a:lstStyle/>
          <a:p>
            <a:r>
              <a:rPr lang="es-ES" dirty="0" smtClean="0"/>
              <a:t/>
            </a:r>
            <a:br>
              <a:rPr lang="es-ES" dirty="0" smtClean="0"/>
            </a:br>
            <a:r>
              <a:rPr lang="es-ES" dirty="0" smtClean="0"/>
              <a:t>¿Cuánto hay que ahorrar?</a:t>
            </a:r>
            <a:br>
              <a:rPr lang="es-ES" dirty="0" smtClean="0"/>
            </a:br>
            <a:endParaRPr lang="es-ES" dirty="0"/>
          </a:p>
        </p:txBody>
      </p:sp>
      <p:sp>
        <p:nvSpPr>
          <p:cNvPr id="3" name="2 Marcador de contenido"/>
          <p:cNvSpPr>
            <a:spLocks noGrp="1"/>
          </p:cNvSpPr>
          <p:nvPr>
            <p:ph idx="1"/>
          </p:nvPr>
        </p:nvSpPr>
        <p:spPr>
          <a:xfrm>
            <a:off x="899592" y="1268760"/>
            <a:ext cx="8034096" cy="4979640"/>
          </a:xfrm>
        </p:spPr>
        <p:txBody>
          <a:bodyPr>
            <a:normAutofit fontScale="47500" lnSpcReduction="20000"/>
          </a:bodyPr>
          <a:lstStyle/>
          <a:p>
            <a:pPr algn="just">
              <a:buNone/>
            </a:pPr>
            <a:r>
              <a:rPr lang="es-ES" sz="3400" dirty="0" smtClean="0"/>
              <a:t>Las circunstancias personales y económicas condicionan la cuantía a ahorrar. En ese sentido, las consideraciones más relevantes suelen girar en torno a:</a:t>
            </a:r>
          </a:p>
          <a:p>
            <a:pPr algn="just">
              <a:buNone/>
            </a:pPr>
            <a:endParaRPr lang="es-ES" sz="3400" dirty="0" smtClean="0"/>
          </a:p>
          <a:p>
            <a:pPr algn="just"/>
            <a:r>
              <a:rPr lang="es-ES" sz="3400" b="1" u="sng" dirty="0" smtClean="0"/>
              <a:t>La estabilidad de los ingresos</a:t>
            </a:r>
            <a:r>
              <a:rPr lang="es-ES" sz="3400" dirty="0" smtClean="0"/>
              <a:t>. La estabilidad laboral suele ser un factor de primer orden y en ese sentido lo ideal es ser funcionario, pero no todos podemos acceder a la función pública que, además, está lejos de ser el empleo mejor remunerado.</a:t>
            </a:r>
          </a:p>
          <a:p>
            <a:pPr algn="just"/>
            <a:endParaRPr lang="es-ES" sz="3400" dirty="0" smtClean="0"/>
          </a:p>
          <a:p>
            <a:pPr algn="just"/>
            <a:r>
              <a:rPr lang="es-ES" sz="3400" b="1" u="sng" dirty="0" smtClean="0"/>
              <a:t>La riqueza patrimonial</a:t>
            </a:r>
            <a:r>
              <a:rPr lang="es-ES" sz="3400" dirty="0" smtClean="0"/>
              <a:t>. En general, quienes tienen más propiedades sufren menos preocupaciones, pero tener muchos bienes no significa tener la vida resuelta. Si los bienes no generan renta suficiente para su propietario en forma alquileres o dividendos, ciertas situaciones pueden llevar a venderlos por debajo del valor de mercado o, en todo caso, del valor deseado.</a:t>
            </a:r>
          </a:p>
          <a:p>
            <a:pPr algn="just"/>
            <a:endParaRPr lang="es-ES" sz="3400" dirty="0" smtClean="0"/>
          </a:p>
          <a:p>
            <a:pPr algn="just"/>
            <a:r>
              <a:rPr lang="es-ES" sz="3400" b="1" u="sng" dirty="0" smtClean="0"/>
              <a:t>La salud</a:t>
            </a:r>
            <a:r>
              <a:rPr lang="es-ES" sz="3400" dirty="0" smtClean="0"/>
              <a:t>. Quien no goza de buena salud puede necesitar más dinero para pagar la asistencia sanitaria y los gastos farmacéuticos que no cubra el sistema público de salud.</a:t>
            </a:r>
          </a:p>
          <a:p>
            <a:pPr algn="just"/>
            <a:endParaRPr lang="es-ES" sz="3400" dirty="0" smtClean="0"/>
          </a:p>
          <a:p>
            <a:pPr algn="just"/>
            <a:endParaRPr lang="es-ES" sz="3400" dirty="0" smtClean="0"/>
          </a:p>
          <a:p>
            <a:pPr algn="just">
              <a:buNone/>
            </a:pPr>
            <a:r>
              <a:rPr lang="es-ES" sz="3400" b="1" dirty="0" smtClean="0">
                <a:solidFill>
                  <a:schemeClr val="bg2">
                    <a:lumMod val="50000"/>
                  </a:schemeClr>
                </a:solidFill>
              </a:rPr>
              <a:t>No obstante, en general se estima como razonable destinar un 10 % de los ingresos al ahorro mensual, aunque cualquier cantidad vale: 10 € al mes de ahorro son 120 € al año, 360 € en tres años, etc.</a:t>
            </a:r>
          </a:p>
          <a:p>
            <a:endParaRPr lang="es-E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VOCABULARIO</a:t>
            </a:r>
            <a:endParaRPr lang="es-ES" dirty="0"/>
          </a:p>
        </p:txBody>
      </p:sp>
      <p:sp>
        <p:nvSpPr>
          <p:cNvPr id="3" name="2 Marcador de contenido"/>
          <p:cNvSpPr>
            <a:spLocks noGrp="1"/>
          </p:cNvSpPr>
          <p:nvPr>
            <p:ph idx="1"/>
          </p:nvPr>
        </p:nvSpPr>
        <p:spPr>
          <a:solidFill>
            <a:srgbClr val="FFC000"/>
          </a:solidFill>
          <a:ln>
            <a:solidFill>
              <a:srgbClr val="00B050"/>
            </a:solidFill>
          </a:ln>
        </p:spPr>
        <p:txBody>
          <a:bodyPr>
            <a:normAutofit fontScale="92500" lnSpcReduction="20000"/>
          </a:bodyPr>
          <a:lstStyle/>
          <a:p>
            <a:pPr>
              <a:buNone/>
            </a:pPr>
            <a:r>
              <a:rPr lang="es-ES" u="sng" dirty="0" smtClean="0">
                <a:solidFill>
                  <a:schemeClr val="bg2">
                    <a:lumMod val="50000"/>
                  </a:schemeClr>
                </a:solidFill>
              </a:rPr>
              <a:t>Patrimonio.</a:t>
            </a:r>
            <a:r>
              <a:rPr lang="es-ES" dirty="0" smtClean="0">
                <a:solidFill>
                  <a:schemeClr val="bg2">
                    <a:lumMod val="50000"/>
                  </a:schemeClr>
                </a:solidFill>
              </a:rPr>
              <a:t> Conjunto de bienes, derechos y obligaciones titularidad de una persona o empresa</a:t>
            </a:r>
            <a:r>
              <a:rPr lang="es-ES" dirty="0" smtClean="0"/>
              <a:t>.</a:t>
            </a:r>
          </a:p>
          <a:p>
            <a:endParaRPr lang="es-ES" dirty="0" smtClean="0"/>
          </a:p>
          <a:p>
            <a:pPr>
              <a:buNone/>
            </a:pPr>
            <a:r>
              <a:rPr lang="es-ES" dirty="0" smtClean="0"/>
              <a:t>Hay una </a:t>
            </a:r>
            <a:r>
              <a:rPr lang="es-ES" u="sng" dirty="0" smtClean="0"/>
              <a:t>relación directa entre la riqueza de un país y su capacidad de ahorro</a:t>
            </a:r>
            <a:r>
              <a:rPr lang="es-ES" dirty="0" smtClean="0"/>
              <a:t>.</a:t>
            </a:r>
          </a:p>
          <a:p>
            <a:r>
              <a:rPr lang="es-ES" dirty="0" smtClean="0"/>
              <a:t>Los países más ricos ahorran más y durante más tiempo que los pobres, y ello les posibilita ser más ricos todavía. En cambio, los países pobres consumen prácticamente todo lo que ganan porque hay demasiadas necesidades básicas urgentes que atender.</a:t>
            </a:r>
          </a:p>
          <a:p>
            <a:endParaRPr lang="es-ES" dirty="0" smtClean="0"/>
          </a:p>
          <a:p>
            <a:endParaRPr lang="es-E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187624" y="274638"/>
            <a:ext cx="7746064" cy="778098"/>
          </a:xfrm>
        </p:spPr>
        <p:txBody>
          <a:bodyPr>
            <a:normAutofit fontScale="90000"/>
          </a:bodyPr>
          <a:lstStyle/>
          <a:p>
            <a:r>
              <a:rPr lang="es-ES" sz="4000" b="1" dirty="0" smtClean="0"/>
              <a:t>¿Cómo se elabora un presupuesto</a:t>
            </a:r>
            <a:r>
              <a:rPr lang="es-ES" b="1" dirty="0" smtClean="0"/>
              <a:t>?</a:t>
            </a:r>
            <a:endParaRPr lang="es-ES" dirty="0"/>
          </a:p>
        </p:txBody>
      </p:sp>
      <p:sp>
        <p:nvSpPr>
          <p:cNvPr id="3" name="2 Marcador de contenido"/>
          <p:cNvSpPr>
            <a:spLocks noGrp="1"/>
          </p:cNvSpPr>
          <p:nvPr>
            <p:ph idx="1"/>
          </p:nvPr>
        </p:nvSpPr>
        <p:spPr>
          <a:xfrm>
            <a:off x="1115616" y="1052736"/>
            <a:ext cx="7818072" cy="5195664"/>
          </a:xfrm>
        </p:spPr>
        <p:txBody>
          <a:bodyPr/>
          <a:lstStyle/>
          <a:p>
            <a:endParaRPr lang="es-ES" dirty="0"/>
          </a:p>
        </p:txBody>
      </p:sp>
      <p:sp>
        <p:nvSpPr>
          <p:cNvPr id="4" name="3 CuadroTexto"/>
          <p:cNvSpPr txBox="1"/>
          <p:nvPr/>
        </p:nvSpPr>
        <p:spPr>
          <a:xfrm>
            <a:off x="1259632" y="1412776"/>
            <a:ext cx="6840760" cy="1015663"/>
          </a:xfrm>
          <a:prstGeom prst="rect">
            <a:avLst/>
          </a:prstGeom>
          <a:noFill/>
        </p:spPr>
        <p:txBody>
          <a:bodyPr wrap="square" rtlCol="0">
            <a:spAutoFit/>
          </a:bodyPr>
          <a:lstStyle/>
          <a:p>
            <a:pPr algn="just"/>
            <a:r>
              <a:rPr lang="es-ES" sz="2000" dirty="0"/>
              <a:t>El presupuesto es un plan financiero personalizado que nos ayuda a controlar los gastos y sacar el máximo partido a los ingreso</a:t>
            </a:r>
          </a:p>
        </p:txBody>
      </p:sp>
      <p:pic>
        <p:nvPicPr>
          <p:cNvPr id="3074" name="Picture 2"/>
          <p:cNvPicPr>
            <a:picLocks noChangeAspect="1" noChangeArrowheads="1"/>
          </p:cNvPicPr>
          <p:nvPr/>
        </p:nvPicPr>
        <p:blipFill>
          <a:blip r:embed="rId2" cstate="print"/>
          <a:srcRect/>
          <a:stretch>
            <a:fillRect/>
          </a:stretch>
        </p:blipFill>
        <p:spPr bwMode="auto">
          <a:xfrm>
            <a:off x="1405930" y="2564904"/>
            <a:ext cx="7270526" cy="299313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3200" dirty="0" smtClean="0"/>
              <a:t>ESTRUCTURA DE GASTOS E INGRESOS</a:t>
            </a:r>
            <a:endParaRPr lang="es-ES" sz="3200" dirty="0"/>
          </a:p>
        </p:txBody>
      </p:sp>
      <p:pic>
        <p:nvPicPr>
          <p:cNvPr id="4098" name="Picture 2"/>
          <p:cNvPicPr>
            <a:picLocks noGrp="1" noChangeAspect="1" noChangeArrowheads="1"/>
          </p:cNvPicPr>
          <p:nvPr>
            <p:ph idx="1"/>
          </p:nvPr>
        </p:nvPicPr>
        <p:blipFill>
          <a:blip r:embed="rId2" cstate="print"/>
          <a:srcRect/>
          <a:stretch>
            <a:fillRect/>
          </a:stretch>
        </p:blipFill>
        <p:spPr bwMode="auto">
          <a:xfrm>
            <a:off x="1435100" y="1628800"/>
            <a:ext cx="7499350" cy="3960439"/>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TIPOS DE GASTOS</a:t>
            </a:r>
            <a:endParaRPr lang="es-ES" dirty="0"/>
          </a:p>
        </p:txBody>
      </p:sp>
      <p:pic>
        <p:nvPicPr>
          <p:cNvPr id="5122" name="Picture 2"/>
          <p:cNvPicPr>
            <a:picLocks noGrp="1" noChangeAspect="1" noChangeArrowheads="1"/>
          </p:cNvPicPr>
          <p:nvPr>
            <p:ph idx="1"/>
          </p:nvPr>
        </p:nvPicPr>
        <p:blipFill>
          <a:blip r:embed="rId2" cstate="print"/>
          <a:srcRect/>
          <a:stretch>
            <a:fillRect/>
          </a:stretch>
        </p:blipFill>
        <p:spPr bwMode="auto">
          <a:xfrm>
            <a:off x="1043608" y="2060848"/>
            <a:ext cx="7890842" cy="324036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i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Solsticio">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io">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75</TotalTime>
  <Words>531</Words>
  <Application>Microsoft Office PowerPoint</Application>
  <PresentationFormat>Presentación en pantalla (4:3)</PresentationFormat>
  <Paragraphs>115</Paragraphs>
  <Slides>27</Slides>
  <Notes>0</Notes>
  <HiddenSlides>0</HiddenSlides>
  <MMClips>0</MMClips>
  <ScaleCrop>false</ScaleCrop>
  <HeadingPairs>
    <vt:vector size="4" baseType="variant">
      <vt:variant>
        <vt:lpstr>Tema</vt:lpstr>
      </vt:variant>
      <vt:variant>
        <vt:i4>1</vt:i4>
      </vt:variant>
      <vt:variant>
        <vt:lpstr>Títulos de diapositiva</vt:lpstr>
      </vt:variant>
      <vt:variant>
        <vt:i4>27</vt:i4>
      </vt:variant>
    </vt:vector>
  </HeadingPairs>
  <TitlesOfParts>
    <vt:vector size="28" baseType="lpstr">
      <vt:lpstr>Solsticio</vt:lpstr>
      <vt:lpstr>TEMA 5 </vt:lpstr>
      <vt:lpstr>CONTENIDOS</vt:lpstr>
      <vt:lpstr> El ahorro </vt:lpstr>
      <vt:lpstr> Motivos para ahorrar </vt:lpstr>
      <vt:lpstr> ¿Cuánto hay que ahorrar? </vt:lpstr>
      <vt:lpstr>VOCABULARIO</vt:lpstr>
      <vt:lpstr>¿Cómo se elabora un presupuesto?</vt:lpstr>
      <vt:lpstr>ESTRUCTURA DE GASTOS E INGRESOS</vt:lpstr>
      <vt:lpstr>TIPOS DE GASTOS</vt:lpstr>
      <vt:lpstr>VOCABULARIO</vt:lpstr>
      <vt:lpstr>Diapositiva 11</vt:lpstr>
      <vt:lpstr>Diapositiva 12</vt:lpstr>
      <vt:lpstr>EJEMPLO</vt:lpstr>
      <vt:lpstr>Diapositiva 14</vt:lpstr>
      <vt:lpstr> Evaluar y ajustar </vt:lpstr>
      <vt:lpstr>Los planes de pensiones privados</vt:lpstr>
      <vt:lpstr>RAZONES PARA CONTRATAR UN PLAN DE PENSIONES</vt:lpstr>
      <vt:lpstr>¿QUIENES INTERVIENEN EN UN PLAN DE PENSIONES?</vt:lpstr>
      <vt:lpstr> ¿Qué pensión voy a necesitar? </vt:lpstr>
      <vt:lpstr>Diapositiva 20</vt:lpstr>
      <vt:lpstr>Diapositiva 21</vt:lpstr>
      <vt:lpstr>CALCULO DE LA PENSIÓN</vt:lpstr>
      <vt:lpstr>Diapositiva 23</vt:lpstr>
      <vt:lpstr>Diapositiva 24</vt:lpstr>
      <vt:lpstr>Diapositiva 25</vt:lpstr>
      <vt:lpstr>Ejemplo</vt:lpstr>
      <vt:lpstr>Diapositiva 27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5</dc:title>
  <dc:creator>Usuario</dc:creator>
  <cp:lastModifiedBy>Usuario</cp:lastModifiedBy>
  <cp:revision>12</cp:revision>
  <dcterms:created xsi:type="dcterms:W3CDTF">2018-01-12T05:46:21Z</dcterms:created>
  <dcterms:modified xsi:type="dcterms:W3CDTF">2018-01-19T06:07:57Z</dcterms:modified>
</cp:coreProperties>
</file>